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8" r:id="rId3"/>
    <p:sldId id="310" r:id="rId4"/>
    <p:sldId id="311" r:id="rId5"/>
    <p:sldId id="312" r:id="rId6"/>
    <p:sldId id="313" r:id="rId7"/>
    <p:sldId id="259" r:id="rId8"/>
    <p:sldId id="319" r:id="rId9"/>
    <p:sldId id="260" r:id="rId10"/>
    <p:sldId id="320" r:id="rId11"/>
    <p:sldId id="261" r:id="rId12"/>
    <p:sldId id="262" r:id="rId13"/>
    <p:sldId id="282" r:id="rId14"/>
    <p:sldId id="283" r:id="rId15"/>
    <p:sldId id="284" r:id="rId16"/>
    <p:sldId id="285" r:id="rId17"/>
    <p:sldId id="264" r:id="rId18"/>
    <p:sldId id="265" r:id="rId19"/>
    <p:sldId id="326" r:id="rId20"/>
    <p:sldId id="321" r:id="rId21"/>
    <p:sldId id="322" r:id="rId22"/>
    <p:sldId id="304" r:id="rId23"/>
    <p:sldId id="309" r:id="rId24"/>
    <p:sldId id="314" r:id="rId25"/>
    <p:sldId id="325" r:id="rId26"/>
    <p:sldId id="272" r:id="rId27"/>
    <p:sldId id="323" r:id="rId28"/>
    <p:sldId id="316" r:id="rId29"/>
    <p:sldId id="273" r:id="rId30"/>
    <p:sldId id="274" r:id="rId31"/>
    <p:sldId id="275" r:id="rId32"/>
    <p:sldId id="324" r:id="rId33"/>
    <p:sldId id="277" r:id="rId34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833" autoAdjust="0"/>
  </p:normalViewPr>
  <p:slideViewPr>
    <p:cSldViewPr>
      <p:cViewPr>
        <p:scale>
          <a:sx n="33" d="100"/>
          <a:sy n="33" d="100"/>
        </p:scale>
        <p:origin x="-1596" y="-744"/>
      </p:cViewPr>
      <p:guideLst>
        <p:guide orient="horz" pos="2160"/>
        <p:guide pos="3831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từng ô để ra đáp án</a:t>
            </a:r>
          </a:p>
          <a:p>
            <a:r>
              <a:rPr lang="en-US" baseline="0" smtClean="0"/>
              <a:t>Enter để ra câu hỏi 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09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các ô HS chọn để đi đến thử thách</a:t>
            </a:r>
          </a:p>
          <a:p>
            <a:r>
              <a:rPr lang="en-US" baseline="0" smtClean="0"/>
              <a:t>Chơi xong yêu cầu HS đoán nd bức tranh là nói về dịp  nào</a:t>
            </a:r>
          </a:p>
          <a:p>
            <a:r>
              <a:rPr lang="en-US" baseline="0" smtClean="0"/>
              <a:t>Click chuột hoặc enter để ra từ khoa trung thu</a:t>
            </a:r>
          </a:p>
          <a:p>
            <a:r>
              <a:rPr lang="en-US" baseline="0" smtClean="0"/>
              <a:t>Click vào mũi tên để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31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giáo dục thêm về tác dụng của lá tía tô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748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27.png"/><Relationship Id="rId10" Type="http://schemas.openxmlformats.org/officeDocument/2006/relationships/image" Target="../media/image12.png"/><Relationship Id="rId4" Type="http://schemas.openxmlformats.org/officeDocument/2006/relationships/image" Target="../media/image26.png"/><Relationship Id="rId9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4.jpeg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7.png"/><Relationship Id="rId7" Type="http://schemas.openxmlformats.org/officeDocument/2006/relationships/image" Target="../media/image2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3572097" y="2038126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771053" y="2038126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ia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573371" y="3371627"/>
            <a:ext cx="4295803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ia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681701" y="5282076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đĩa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604791" y="5282076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mía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665551" y="5282076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thìa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770321" y="832542"/>
            <a:ext cx="20574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ia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1"/>
          <a:stretch/>
        </p:blipFill>
        <p:spPr bwMode="auto">
          <a:xfrm>
            <a:off x="2016204" y="5285750"/>
            <a:ext cx="2007315" cy="142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1"/>
          <a:stretch/>
        </p:blipFill>
        <p:spPr bwMode="auto">
          <a:xfrm>
            <a:off x="5072231" y="5291231"/>
            <a:ext cx="2007315" cy="142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1"/>
          <a:stretch/>
        </p:blipFill>
        <p:spPr bwMode="auto">
          <a:xfrm>
            <a:off x="8112204" y="5291231"/>
            <a:ext cx="2007315" cy="142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5" y="113181"/>
            <a:ext cx="2006926" cy="104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5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7" grpId="0"/>
      <p:bldP spid="19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/>
          <p:cNvSpPr txBox="1">
            <a:spLocks/>
          </p:cNvSpPr>
          <p:nvPr/>
        </p:nvSpPr>
        <p:spPr>
          <a:xfrm>
            <a:off x="2267754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031577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3228390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1032884" y="3682085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016295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9215251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ia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017569" y="3682085"/>
            <a:ext cx="4295803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ia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69559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thẻ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2204851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thọ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613395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đĩa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804898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mía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9949506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thìa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84293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219707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413309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8214519" y="1143000"/>
            <a:ext cx="20574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ia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1"/>
          <a:stretch/>
        </p:blipFill>
        <p:spPr bwMode="auto">
          <a:xfrm>
            <a:off x="6468462" y="5596208"/>
            <a:ext cx="2007315" cy="142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1"/>
          <a:stretch/>
        </p:blipFill>
        <p:spPr bwMode="auto">
          <a:xfrm>
            <a:off x="8516429" y="5601689"/>
            <a:ext cx="2007315" cy="142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1"/>
          <a:stretch/>
        </p:blipFill>
        <p:spPr bwMode="auto">
          <a:xfrm>
            <a:off x="10396159" y="5601689"/>
            <a:ext cx="2007315" cy="142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5" y="113181"/>
            <a:ext cx="2006926" cy="104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94919" y="5135837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đô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17117" y="5135698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4" descr="Hà Nội trên đà đổi mới: Thủ đô khởi nghiệp, thành phố vì hòa bì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" y="595924"/>
            <a:ext cx="5573333" cy="357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ăm 2019, Thủ đô Hà Nội đón chờ những thời cơ, vận hội mới - Hànộimớ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219" y="608188"/>
            <a:ext cx="6286500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78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 thư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13481" y="5261562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Lá thư tay cảm ơn ấm lòng người thầy thuốc Bệnh viện Sản Nhi Bắc Giang 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998" y="457200"/>
            <a:ext cx="5588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26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thìa dĩa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90119" y="5566362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2" descr="Bộ dao thìa dĩa Mulex Rococo 30 món mạ vàng Germany | Shopee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354" y="206532"/>
            <a:ext cx="4975067" cy="497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12603" y="5133975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 tía tô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AutoShape 2" descr="hình ảnh : thực vật, giống nho, trái cây, Lá, món ăn, Sản xuất, Nông  nghiệp, Cây bụi, những chiếc lá xanh, thực vật có hoa, Vitis, lá nho, Tím  và xanh"/>
          <p:cNvSpPr>
            <a:spLocks noChangeAspect="1" noChangeArrowheads="1"/>
          </p:cNvSpPr>
          <p:nvPr/>
        </p:nvSpPr>
        <p:spPr bwMode="auto">
          <a:xfrm>
            <a:off x="2089822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 bwMode="auto">
          <a:xfrm>
            <a:off x="4914674" y="5146675"/>
            <a:ext cx="2395537" cy="171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ách chữa mề đay bằng lá tía tô đơn giản mà h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51" y="932177"/>
            <a:ext cx="5572035" cy="355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Lá tía t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579" y="914400"/>
            <a:ext cx="5278664" cy="357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319" y="3931527"/>
            <a:ext cx="3870351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19" y="3931527"/>
            <a:ext cx="4122014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3931527"/>
            <a:ext cx="3723648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81" y="3938785"/>
            <a:ext cx="3526850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Năm 2019, Thủ đô Hà Nội đón chờ những thời cơ, vận hội mới - Hànộimớ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8" y="2489754"/>
            <a:ext cx="2585911" cy="145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LÁ THƯ GỬI THẦY: XÚC ĐỘNG TIẾNG LÒNG TỪ GIẢNG ĐƯỜNG THÂN YÊU – Trường Trung  Học Phổ Thông FP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171" y="2438400"/>
            <a:ext cx="2281544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Bộ dao thìa dĩa Mulex Rococo 30 món mạ vàng Germany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26" y="2243137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ách chữa mề đay bằng lá tía tô đơn giản mà ha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9" y="2252728"/>
            <a:ext cx="3086668" cy="197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5" y="113181"/>
            <a:ext cx="2006926" cy="104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644" y="5137095"/>
            <a:ext cx="3518501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884" y="5144353"/>
            <a:ext cx="3747285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376" y="5137095"/>
            <a:ext cx="3385135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769" y="5144353"/>
            <a:ext cx="3206227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93"/>
          <a:stretch/>
        </p:blipFill>
        <p:spPr bwMode="auto">
          <a:xfrm>
            <a:off x="717208" y="-304800"/>
            <a:ext cx="10368605" cy="379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77" b="1138"/>
          <a:stretch/>
        </p:blipFill>
        <p:spPr bwMode="auto">
          <a:xfrm>
            <a:off x="766694" y="3810000"/>
            <a:ext cx="10368605" cy="15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Giải lao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9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guồn gốc Tết Trung Thu - Đêm rằm trăng tròn nhất nă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835" y="1144419"/>
            <a:ext cx="701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4111172" y="936176"/>
            <a:ext cx="3505200" cy="28194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7616372" y="940770"/>
            <a:ext cx="3479233" cy="28194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4111171" y="3755576"/>
            <a:ext cx="3505200" cy="28194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7616371" y="3760170"/>
            <a:ext cx="3479233" cy="28194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696775" y="278015"/>
            <a:ext cx="3021944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  <a:endParaRPr lang="en-US" sz="37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2592" y="1447801"/>
            <a:ext cx="2747222" cy="2307776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 CỬA </a:t>
            </a:r>
          </a:p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BÍ MẬT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ight Arrow 3">
            <a:hlinkClick r:id="rId8" action="ppaction://hlinksldjump"/>
          </p:cNvPr>
          <p:cNvSpPr/>
          <p:nvPr/>
        </p:nvSpPr>
        <p:spPr>
          <a:xfrm>
            <a:off x="10348119" y="76200"/>
            <a:ext cx="1813719" cy="533400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ĐI TỚI BÀI HỌC</a:t>
            </a:r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1603887" y="3784205"/>
            <a:ext cx="484632" cy="711595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71147" y="4572000"/>
            <a:ext cx="2747222" cy="1733866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TRUNG THU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52119" y="986136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endParaRPr lang="en-US" sz="54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71919" y="981373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en-US" sz="54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41954" y="5651646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en-US" sz="54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81204" y="5651646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1848911" y="6402219"/>
            <a:ext cx="9581429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/>
              <a:t>Click vào các ô HS chọn để đi đến thử thách</a:t>
            </a:r>
          </a:p>
          <a:p>
            <a:r>
              <a:rPr lang="en-US" sz="2800"/>
              <a:t>Chơi xong yêu cầu HS đoán nd bức tranh là nói về dịp  nào</a:t>
            </a:r>
          </a:p>
          <a:p>
            <a:r>
              <a:rPr lang="en-US" sz="2800"/>
              <a:t>Click chuột hoặc enter để ra từ khoa trung thu</a:t>
            </a:r>
          </a:p>
          <a:p>
            <a:r>
              <a:rPr lang="en-US" sz="2800"/>
              <a:t>Click vào mũi tên để tới bài học</a:t>
            </a:r>
          </a:p>
        </p:txBody>
      </p: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5" grpId="0" animBg="1"/>
      <p:bldP spid="16" grpId="0" animBg="1"/>
      <p:bldP spid="2" grpId="0"/>
      <p:bldP spid="17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" y="228600"/>
            <a:ext cx="2583422" cy="755904"/>
          </a:xfrm>
          <a:prstGeom prst="rect">
            <a:avLst/>
          </a:prstGeom>
        </p:spPr>
      </p:pic>
      <p:pic>
        <p:nvPicPr>
          <p:cNvPr id="3" name="B23_th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0460" y="1328929"/>
            <a:ext cx="6063033" cy="520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9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23_ia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8920" y="1328929"/>
            <a:ext cx="6241884" cy="5205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" y="228600"/>
            <a:ext cx="2583422" cy="75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3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227406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51719" y="1712918"/>
            <a:ext cx="111522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700" smtClean="0">
                <a:solidFill>
                  <a:srgbClr val="FF0000"/>
                </a:solidFill>
                <a:latin typeface="HP001 4H"/>
                <a:ea typeface="HP001 4H"/>
              </a:rPr>
              <a:t>κ</a:t>
            </a:r>
            <a:r>
              <a:rPr lang="en-US" sz="28700" smtClean="0">
                <a:solidFill>
                  <a:srgbClr val="FF0000"/>
                </a:solidFill>
                <a:latin typeface="HP001 4H"/>
                <a:ea typeface="HP001 4H"/>
              </a:rPr>
              <a:t>ủ đô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443" y="-175260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1867" y="-49831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4886" y="-12255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28233" y="-10096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013" y="-2658405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169" y="-1959756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419" y="-142875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91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9467E-6 4.44444E-6 L 0.02571 -0.08333 L 0.02885 -0.09444 L 0.03067 -0.11667 L 0.03067 -0.21435 L 0.03067 0.04884 L 0.0325 0.07106 L 0.03511 0.08333 L 0.04007 0.0956 L 0.04568 0.09769 L 0.05325 0.1 L 0.06383 0.09005 L 0.07766 0.06551 L 0.11343 -0.05787 L 0.13588 -0.1412 L 0.16094 -0.24213 L 0.1723 -0.3044 L 0.17726 -0.3456 L 0.17791 -0.37662 L 0.17478 -0.40116 L 0.16721 -0.41898 L 0.16042 -0.42338 L 0.15037 -0.41782 L 0.13901 -0.40231 L 0.12844 -0.3544 L 0.12335 -0.30995 L 0.12087 -0.26111 L 0.12022 0.10116 L 0.12218 0.03565 L 0.13157 0.00231 L 0.14032 -0.03333 L 0.15598 -0.06898 L 0.17099 -0.09213 L 0.18287 -0.09884 L 0.19175 -0.09884 L 0.20167 -0.09005 L 0.20741 -0.07662 L 0.20989 -0.06343 L 0.21172 -0.05231 L 0.21237 -0.02662 L 0.21237 0.06435 L 0.21237 0.07662 L 0.21733 0.0956 L 0.22804 0.1 L 0.233 0.09884 L 0.23991 0.09444 L 0.25127 0.07662 L 0.26498 0.03773 L 0.27633 -0.01782 L 0.28443 -0.06667 L 0.28821 -0.10671 L 0.28821 0.03889 L 0.28939 0.06667 L 0.29513 0.08449 L 0.30139 0.09213 L 0.31262 0.10116 L 0.3258 0.09884 L 0.33703 0.08333 L 0.35517 0.04769 L 0.36457 0.01991 L 0.37658 -0.03218 L 0.37841 -0.05324 L 0.37776 -0.10671 L 0.37841 0.06782 L 0.38154 0.08657 L 0.38715 0.0956 L 0.39538 0.09769 L 0.4066 0.0912 L 0.41665 0.07454 L 0.42984 0.04005 L 0.43858 -0.00116 " pathEditMode="relative" ptsTypes="AAAAAAAAAAAAAAAAAAAAAAAAAAAAAAAAAAAAAAAAAAAAAAAAAAAAAAAAAAAAAAAAAAAAAAA">
                                      <p:cBhvr>
                                        <p:cTn id="11" dur="3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7467E-6 -7.40741E-7 L 0.06058 0.00023 " pathEditMode="relative" ptsTypes="AA">
                                      <p:cBhvr>
                                        <p:cTn id="2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14E-6 3.7037E-7 L 0.01096 -0.00834 L 0.01801 -0.00139 L 0.02114 0.0125 L 0.01879 0.02639 L 0.00861 0.05139 " pathEditMode="relative" ptsTypes="AAAAAA">
                                      <p:cBhvr>
                                        <p:cTn id="3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0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90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46" dur="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6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601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626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4752E-6 -1.85185E-6 L -0.00066 0.36667 L 0.0013 0.39329 L 0.00561 0.40556 L 0.01188 0.41296 L 0.02075 0.41296 L 0.02754 0.40857 L 0.03446 0.4007 L 0.04138 0.37986 L 0.04765 0.36528 L 0.05261 0.3463 L 0.05704 0.3331 L 0.06018 0.31968 L 0.06083 0.30533 L 0.06161 0.28912 L 0.06475 0.26783 L 0.06788 0.25857 L 0.07467 0.2382 L 0.07676 0.23727 L 0.08394 0.22778 L 0.09399 0.21852 L 0.10339 0.21528 L 0.11527 0.21412 L 0.12597 0.22222 L 0.13407 0.23634 L 0.13668 0.24097 L 0.12976 0.22871 L 0.12467 0.22222 L 0.11657 0.21412 L 0.10587 0.21412 L 0.09334 0.21968 L 0.08211 0.22871 L 0.0731 0.24375 L 0.06945 0.25417 L 0.06331 0.27778 L 0.06057 0.29931 L 0.06083 0.31667 L 0.06383 0.34306 L 0.0671 0.35857 L 0.07271 0.37986 L 0.08146 0.3963 L 0.09216 0.40648 L 0.10339 0.41412 L 0.11592 0.41111 L 0.12663 0.4007 L 0.13668 0.38403 L 0.14477 0.35996 L 0.14791 0.33195 L 0.14791 0.3007 L 0.1466 0.27871 L 0.14347 0.26111 L 0.13851 0.24306 L 0.13355 0.23426 " pathEditMode="relative" rAng="0" ptsTypes="AAAAAAAAAAAAAAAAAAAAAAAAAAAAAAAAAAAAAAAAAAAAAAAAAAAAA">
                                      <p:cBhvr>
                                        <p:cTn id="57" dur="1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63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326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327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352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444E-6 4.81481E-6 L 0.05873 0.00023 " pathEditMode="relative" ptsTypes="AA">
                                      <p:cBhvr>
                                        <p:cTn id="68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77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78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628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51351E-6 -7.40741E-7 L 0.01136 -0.01111 L 0.02076 -0.02431 L 0.02637 -0.03426 L 0.03264 -0.02315 L 0.04008 -0.01111 L 0.05209 -0.00093 " pathEditMode="relative" ptsTypes="AAAAAAA">
                                      <p:cBhvr>
                                        <p:cTn id="79" dur="3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953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83967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548481" y="170889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 κ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ìa 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6420" y="-16002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9599" y="-48307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5863" y="-212407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4561" y="-122682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3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5523E-6 1.85185E-6 L 0.02441 -0.08889 L 0.02754 -0.11227 L 0.02754 -0.21227 L 0.02819 0.04884 L 0.02885 0.07338 L 0.03133 0.08333 L 0.03694 0.09444 C 0.04164 0.09653 0.03981 0.09653 0.04203 0.09653 L 0.05012 0.09653 L 0.05887 0.08541 L 0.06774 0.06782 L 0.07766 0.03541 L 0.12152 -0.11898 L 0.15233 -0.24005 L 0.16173 -0.28889 L 0.16799 -0.34329 L 0.16851 -0.37662 L 0.16538 -0.39792 L 0.15977 -0.41111 L 0.1492 -0.41551 L 0.13719 -0.40672 L 0.13353 -0.39792 L 0.12466 -0.37454 L 0.11722 -0.34121 L 0.11343 -0.30672 L 0.11278 -0.26459 L 0.11278 0.1044 L 0.11591 0.02338 L 0.12348 -0.01343 L 0.13536 -0.05556 L 0.14854 -0.08148 L 0.16107 -0.0956 L 0.17047 -0.1 L 0.17987 -0.09792 L 0.18731 -0.09005 L 0.19423 -0.07338 L 0.19553 -0.05347 L 0.19553 0.06782 L 0.19984 0.08657 L 0.21055 0.09768 L 0.21929 0.0956 L 0.22934 0.08657 L 0.24057 0.06319 L 0.25506 0.00764 L 0.27137 -0.10903 L 0.27137 0.04653 L 0.27385 0.07546 L 0.28012 0.09328 L 0.28756 0.09653 L 0.29826 0.09444 L 0.30949 0.08217 L 0.3215 0.0544 L 0.3309 0.0243 L 0.33586 0.00115 L 0.33651 -0.02454 L 0.34212 -0.05 L 0.34904 -0.07014 L 0.36157 -0.09121 L 0.37214 -0.09885 L 0.38846 -0.10116 L 0.40034 -0.09329 L 0.40791 -0.08218 L 0.39851 -0.09329 L 0.38467 -0.10116 L 0.37162 -0.09885 L 0.354 -0.08148 L 0.34395 -0.05232 L 0.33716 -0.02454 L 0.33651 -0.00347 L 0.33834 0.03449 L 0.34525 0.05879 L 0.35596 0.07986 L 0.36901 0.09328 L 0.38663 0.09653 L 0.40347 0.08449 L 0.41861 0.05555 L 0.42422 0.01227 L 0.42109 -0.0257 L 0.41665 -0.05787 L 0.41169 -0.07338 L 0.40543 -0.08472 " pathEditMode="relative" ptsTypes="AAAAAAAfAAAAAAAAAAAAAAAAAAAAAAAAAAAAAAAAAAAAAAAAAAAAAAAAAAAAAAAAAAAAAAAAAAAAAAAAAA">
                                      <p:cBhvr>
                                        <p:cTn id="11" dur="28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0867E-6 -1.11111E-6 L -2.80867E-6 0.16806 L 0.00157 0.1875 L 0.00627 0.20139 L 0.01096 0.20556 L 0.01801 0.20556 L 0.02271 0.20417 L 0.02897 0.19862 L 0.03446 0.19306 L 0.0415 0.17917 L 0.04777 0.1625 L 0.05325 0.14445 L 0.05795 0.12778 L 0.06343 0.10556 " pathEditMode="relative" ptsTypes="AAAAAAAAAAAAAA">
                                      <p:cBhvr>
                                        <p:cTn id="22" dur="4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326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376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76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76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26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24824E-6 -4.81481E-6 L 0.02741 0.04861 " pathEditMode="relative" ptsTypes="AA">
                                      <p:cBhvr>
                                        <p:cTn id="41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760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0" t="26953" r="37189" b="47656"/>
          <a:stretch/>
        </p:blipFill>
        <p:spPr bwMode="auto">
          <a:xfrm>
            <a:off x="5242719" y="3039475"/>
            <a:ext cx="6555595" cy="329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2" t="55859" r="36347" b="25391"/>
          <a:stretch/>
        </p:blipFill>
        <p:spPr bwMode="auto">
          <a:xfrm>
            <a:off x="5242719" y="609600"/>
            <a:ext cx="6606215" cy="242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CA9ABAA-7FA7-7B42-93F3-7A36DAAD7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19" y="1766546"/>
            <a:ext cx="2066295" cy="29659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55314" y="4956622"/>
            <a:ext cx="2192605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 </a:t>
            </a:r>
            <a:r>
              <a:rPr lang="en-US" sz="32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18, 19</a:t>
            </a:r>
            <a:r>
              <a:rPr lang="vi-VN" sz="32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2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3" y="263576"/>
            <a:ext cx="1826457" cy="53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-13204" y="4876800"/>
            <a:ext cx="12113923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Bé chia thìa, chia dĩa cho cả nhà. Thìa dĩa to cho bố mẹ. Thìa dĩa nhỏ cho bé.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0531291" y="5148824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90252" y="4936014"/>
            <a:ext cx="561467" cy="48464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.VnArial" pitchFamily="34" charset="0"/>
              </a:rPr>
              <a:t>1</a:t>
            </a:r>
            <a:endParaRPr lang="en-US" sz="3200">
              <a:solidFill>
                <a:schemeClr val="tx1"/>
              </a:solidFill>
              <a:latin typeface=".Vn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531291" y="4703455"/>
            <a:ext cx="617614" cy="586416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.VnArial" pitchFamily="34" charset="0"/>
              </a:rPr>
              <a:t>2</a:t>
            </a:r>
            <a:endParaRPr lang="en-US" sz="3200">
              <a:solidFill>
                <a:schemeClr val="tx1"/>
              </a:solidFill>
              <a:latin typeface=".Vn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5515599" y="6025156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1622253" y="5870502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501" y="620677"/>
            <a:ext cx="8314238" cy="44064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253991"/>
            <a:ext cx="1781689" cy="927770"/>
          </a:xfrm>
          <a:prstGeom prst="rect">
            <a:avLst/>
          </a:prstGeom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-15081" y="4876800"/>
            <a:ext cx="12113923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 chia thìa, chia dĩa cho cả nhà. </a:t>
            </a:r>
            <a:r>
              <a:rPr lang="en-US" sz="540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Thìa dĩa to cho bố mẹ.</a:t>
            </a:r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Thìa dĩa nhỏ cho bé.</a:t>
            </a:r>
            <a:endParaRPr lang="en-US" sz="54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692289" y="5750422"/>
            <a:ext cx="561467" cy="44058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.VnArial" pitchFamily="34" charset="0"/>
              </a:rPr>
              <a:t>3</a:t>
            </a:r>
            <a:endParaRPr lang="en-US" sz="3200">
              <a:solidFill>
                <a:schemeClr val="tx1"/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5" grpId="0" animBg="1"/>
      <p:bldP spid="31" grpId="0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-13204" y="4876800"/>
            <a:ext cx="12113923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Bé chia thìa, chia dĩa cho cả nhà. Thìa dĩa to cho bố mẹ. Thìa dĩa nhỏ cho bé.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639219" y="4886647"/>
            <a:ext cx="1981200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06335" y="5440472"/>
            <a:ext cx="1479456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636919" y="4703455"/>
            <a:ext cx="2714624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0531291" y="5148824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515599" y="6025156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1622253" y="5870502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 bwMode="auto">
          <a:xfrm>
            <a:off x="3490119" y="5387842"/>
            <a:ext cx="1352219" cy="96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2201163" y="4699144"/>
            <a:ext cx="1479456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ia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944363" y="4683352"/>
            <a:ext cx="1479456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ia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 bwMode="auto">
          <a:xfrm>
            <a:off x="6089188" y="5381696"/>
            <a:ext cx="1352219" cy="96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 bwMode="auto">
          <a:xfrm>
            <a:off x="10899312" y="5400203"/>
            <a:ext cx="1352219" cy="96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 bwMode="auto">
          <a:xfrm>
            <a:off x="545307" y="6131605"/>
            <a:ext cx="1352219" cy="96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 bwMode="auto">
          <a:xfrm>
            <a:off x="5958735" y="6131605"/>
            <a:ext cx="1352219" cy="96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 bwMode="auto">
          <a:xfrm>
            <a:off x="7028655" y="6131605"/>
            <a:ext cx="1352219" cy="96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501" y="620677"/>
            <a:ext cx="8314238" cy="44064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253991"/>
            <a:ext cx="1781689" cy="92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9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2" grpId="0"/>
      <p:bldP spid="22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1623" y="1447800"/>
            <a:ext cx="467489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89398" y="1447800"/>
            <a:ext cx="495201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thìa</a:t>
            </a:r>
            <a:endParaRPr lang="en-US" sz="96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94919" y="3984256"/>
            <a:ext cx="4249904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dĩa</a:t>
            </a:r>
          </a:p>
        </p:txBody>
      </p:sp>
    </p:spTree>
    <p:extLst>
      <p:ext uri="{BB962C8B-B14F-4D97-AF65-F5344CB8AC3E}">
        <p14:creationId xmlns:p14="http://schemas.microsoft.com/office/powerpoint/2010/main" val="16960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95"/>
          <a:stretch/>
        </p:blipFill>
        <p:spPr bwMode="auto">
          <a:xfrm>
            <a:off x="1446838" y="0"/>
            <a:ext cx="9490412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81" y="4903715"/>
            <a:ext cx="11157239" cy="206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968" y="3962400"/>
            <a:ext cx="2907852" cy="1448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061" y="3969658"/>
            <a:ext cx="3096930" cy="1448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127" y="3962400"/>
            <a:ext cx="2797632" cy="1448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7" y="3969658"/>
            <a:ext cx="2649775" cy="1448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77" b="1138"/>
          <a:stretch/>
        </p:blipFill>
        <p:spPr bwMode="auto">
          <a:xfrm>
            <a:off x="1666449" y="3086100"/>
            <a:ext cx="8569095" cy="124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788" y="1449043"/>
            <a:ext cx="2962460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069" y="3579705"/>
            <a:ext cx="354760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10957719" y="6096000"/>
            <a:ext cx="823990" cy="6677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4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70919" y="838200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 ơn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938" y="1779910"/>
            <a:ext cx="3160229" cy="4334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19" y="1779910"/>
            <a:ext cx="3160230" cy="4334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90" y="294298"/>
            <a:ext cx="1555329" cy="69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102067" y="1766620"/>
            <a:ext cx="2011680" cy="162275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smtClean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ia</a:t>
            </a:r>
            <a:endParaRPr lang="en-US" sz="13800">
              <a:solidFill>
                <a:srgbClr val="FFFFFF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102067" y="4244645"/>
            <a:ext cx="2011680" cy="162275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smtClean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lang="en-US" sz="13800">
              <a:solidFill>
                <a:srgbClr val="FFFFFF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033623" y="1766620"/>
            <a:ext cx="2011680" cy="162275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smtClean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13800">
              <a:solidFill>
                <a:srgbClr val="FFFFFF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096329" y="4244645"/>
            <a:ext cx="2011680" cy="162275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smtClean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13800">
              <a:solidFill>
                <a:srgbClr val="FFFFFF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66119" y="4244645"/>
            <a:ext cx="2011680" cy="162275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3800">
              <a:solidFill>
                <a:srgbClr val="FFFFFF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66119" y="1766620"/>
            <a:ext cx="2011680" cy="162275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smtClean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endParaRPr lang="en-US" sz="13800">
              <a:solidFill>
                <a:srgbClr val="FFFFFF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38919" y="852220"/>
            <a:ext cx="609600" cy="6096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975519" y="99648"/>
            <a:ext cx="10149288" cy="1369944"/>
          </a:xfrm>
          <a:prstGeom prst="rect">
            <a:avLst/>
          </a:prstGeom>
          <a:solidFill>
            <a:schemeClr val="bg1"/>
          </a:solidFill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 là âm hôm nay chúng ta học?</a:t>
            </a:r>
            <a:endParaRPr lang="en-US" sz="5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56076" y="91876"/>
            <a:ext cx="10149288" cy="1369944"/>
          </a:xfrm>
          <a:prstGeom prst="rect">
            <a:avLst/>
          </a:prstGeom>
          <a:solidFill>
            <a:schemeClr val="bg1"/>
          </a:solidFill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tiếng hoặc từ có âm </a:t>
            </a:r>
            <a:r>
              <a:rPr lang="en-US" sz="5000" i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hoặc </a:t>
            </a:r>
            <a:r>
              <a:rPr lang="en-US" sz="5000" i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ia.</a:t>
            </a:r>
            <a:endParaRPr lang="en-US" sz="5000" i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04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025459" y="2362200"/>
            <a:ext cx="9136379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tả hồ cá. 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0957719" y="6096000"/>
            <a:ext cx="823990" cy="6677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5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sldjump"/>
          </p:cNvPr>
          <p:cNvSpPr/>
          <p:nvPr/>
        </p:nvSpPr>
        <p:spPr>
          <a:xfrm>
            <a:off x="11099342" y="152400"/>
            <a:ext cx="823990" cy="6677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46029" y="2209800"/>
            <a:ext cx="9136379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 </a:t>
            </a:r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to, có cá mè, cá trê, cá rô. 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17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2" t="68710"/>
          <a:stretch/>
        </p:blipFill>
        <p:spPr bwMode="auto">
          <a:xfrm>
            <a:off x="3297739" y="2636001"/>
            <a:ext cx="5959392" cy="2020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11186319" y="98456"/>
            <a:ext cx="823990" cy="6677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-65406" y="518160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Trung thu, bé được chia quà.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6"/>
          <a:stretch/>
        </p:blipFill>
        <p:spPr>
          <a:xfrm>
            <a:off x="491832" y="1224503"/>
            <a:ext cx="11364904" cy="44388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67" y="274776"/>
            <a:ext cx="2713583" cy="792024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-65406" y="518160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Trung </a:t>
            </a:r>
            <a:r>
              <a:rPr lang="en-US" sz="6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u, bé được ch</a:t>
            </a:r>
            <a:r>
              <a:rPr lang="en-US" sz="6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ia</a:t>
            </a:r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quà.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10"/>
            <a:ext cx="12177145" cy="684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78" y="2637705"/>
            <a:ext cx="1655299" cy="3997299"/>
          </a:xfrm>
          <a:prstGeom prst="rect">
            <a:avLst/>
          </a:prstGeom>
        </p:spPr>
      </p:pic>
      <p:sp>
        <p:nvSpPr>
          <p:cNvPr id="6" name="Google Shape;54;p13"/>
          <p:cNvSpPr txBox="1">
            <a:spLocks/>
          </p:cNvSpPr>
          <p:nvPr/>
        </p:nvSpPr>
        <p:spPr>
          <a:xfrm>
            <a:off x="4480719" y="771933"/>
            <a:ext cx="7476273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8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8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23</a:t>
            </a:r>
            <a:r>
              <a:rPr lang="vi-VN" sz="8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vi-VN" sz="10666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vi-VN" sz="10666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10666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10666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 th  ia</a:t>
            </a:r>
            <a:endParaRPr lang="vi-VN" sz="10666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21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154914" y="762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18737" y="1967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15550" y="1967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0044" y="3301085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042319" y="5377158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thẻ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092011" y="5377158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thọ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135987" y="5380642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057053" y="52008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084231" y="52008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7952971" y="52008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5" y="113181"/>
            <a:ext cx="2006926" cy="104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/>
      <p:bldP spid="15" grpId="0"/>
      <p:bldP spid="16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</TotalTime>
  <Words>283</Words>
  <Application>Microsoft Office PowerPoint</Application>
  <PresentationFormat>Custom</PresentationFormat>
  <Paragraphs>107</Paragraphs>
  <Slides>33</Slides>
  <Notes>11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149</cp:revision>
  <dcterms:created xsi:type="dcterms:W3CDTF">2021-05-08T14:00:55Z</dcterms:created>
  <dcterms:modified xsi:type="dcterms:W3CDTF">2021-10-09T14:53:47Z</dcterms:modified>
</cp:coreProperties>
</file>