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6" r:id="rId4"/>
    <p:sldId id="259" r:id="rId5"/>
    <p:sldId id="266" r:id="rId6"/>
    <p:sldId id="261" r:id="rId7"/>
    <p:sldId id="260" r:id="rId8"/>
    <p:sldId id="267" r:id="rId9"/>
    <p:sldId id="268" r:id="rId10"/>
    <p:sldId id="269" r:id="rId11"/>
    <p:sldId id="270" r:id="rId12"/>
    <p:sldId id="271" r:id="rId13"/>
    <p:sldId id="272" r:id="rId14"/>
    <p:sldId id="273" r:id="rId15"/>
    <p:sldId id="274" r:id="rId16"/>
    <p:sldId id="275" r:id="rId17"/>
    <p:sldId id="26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0" d="100"/>
          <a:sy n="20" d="100"/>
        </p:scale>
        <p:origin x="1988"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5913C-BAAF-4218-A37E-F5729B4C4F71}"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02E8-252A-4308-83C7-42873256945B}" type="slidenum">
              <a:rPr lang="en-US" smtClean="0"/>
              <a:t>‹#›</a:t>
            </a:fld>
            <a:endParaRPr lang="en-US"/>
          </a:p>
        </p:txBody>
      </p:sp>
    </p:spTree>
    <p:extLst>
      <p:ext uri="{BB962C8B-B14F-4D97-AF65-F5344CB8AC3E}">
        <p14:creationId xmlns:p14="http://schemas.microsoft.com/office/powerpoint/2010/main" val="1883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8</a:t>
            </a:fld>
            <a:endParaRPr lang="en-US"/>
          </a:p>
        </p:txBody>
      </p:sp>
    </p:spTree>
    <p:extLst>
      <p:ext uri="{BB962C8B-B14F-4D97-AF65-F5344CB8AC3E}">
        <p14:creationId xmlns:p14="http://schemas.microsoft.com/office/powerpoint/2010/main" val="155358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12</a:t>
            </a:fld>
            <a:endParaRPr lang="en-US"/>
          </a:p>
        </p:txBody>
      </p:sp>
    </p:spTree>
    <p:extLst>
      <p:ext uri="{BB962C8B-B14F-4D97-AF65-F5344CB8AC3E}">
        <p14:creationId xmlns:p14="http://schemas.microsoft.com/office/powerpoint/2010/main" val="41481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02E8-252A-4308-83C7-4287325694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4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sv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33.sv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35.svg"/><Relationship Id="rId22" Type="http://schemas.openxmlformats.org/officeDocument/2006/relationships/image" Target="../media/image41.svg"/></Relationships>
</file>

<file path=ppt/slides/_rels/slide1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65.svg"/><Relationship Id="rId26"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27.png"/><Relationship Id="rId34"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39.svg"/><Relationship Id="rId17" Type="http://schemas.openxmlformats.org/officeDocument/2006/relationships/image" Target="../media/image35.png"/><Relationship Id="rId25" Type="http://schemas.openxmlformats.org/officeDocument/2006/relationships/image" Target="../media/image10.svg"/><Relationship Id="rId33" Type="http://schemas.openxmlformats.org/officeDocument/2006/relationships/image" Target="../media/image41.svg"/><Relationship Id="rId2" Type="http://schemas.openxmlformats.org/officeDocument/2006/relationships/image" Target="../media/image6.png"/><Relationship Id="rId16" Type="http://schemas.openxmlformats.org/officeDocument/2006/relationships/image" Target="../media/image21.svg"/><Relationship Id="rId20" Type="http://schemas.openxmlformats.org/officeDocument/2006/relationships/image" Target="../media/image67.svg"/><Relationship Id="rId29"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8.png"/><Relationship Id="rId24" Type="http://schemas.openxmlformats.org/officeDocument/2006/relationships/image" Target="../media/image3.png"/><Relationship Id="rId32"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69.svg"/><Relationship Id="rId28" Type="http://schemas.openxmlformats.org/officeDocument/2006/relationships/image" Target="../media/image38.png"/><Relationship Id="rId36" Type="http://schemas.openxmlformats.org/officeDocument/2006/relationships/image" Target="../media/image31.png"/><Relationship Id="rId10" Type="http://schemas.openxmlformats.org/officeDocument/2006/relationships/image" Target="../media/image29.svg"/><Relationship Id="rId19" Type="http://schemas.openxmlformats.org/officeDocument/2006/relationships/image" Target="../media/image36.png"/><Relationship Id="rId31" Type="http://schemas.openxmlformats.org/officeDocument/2006/relationships/image" Target="../media/image27.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50.svg"/><Relationship Id="rId22" Type="http://schemas.openxmlformats.org/officeDocument/2006/relationships/image" Target="../media/image37.png"/><Relationship Id="rId27" Type="http://schemas.openxmlformats.org/officeDocument/2006/relationships/image" Target="../media/image19.svg"/><Relationship Id="rId30" Type="http://schemas.openxmlformats.org/officeDocument/2006/relationships/image" Target="../media/image12.png"/><Relationship Id="rId35" Type="http://schemas.openxmlformats.org/officeDocument/2006/relationships/image" Target="../media/image25.svg"/><Relationship Id="rId8"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sv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33.sv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35.svg"/><Relationship Id="rId22"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png"/><Relationship Id="rId18" Type="http://schemas.openxmlformats.org/officeDocument/2006/relationships/image" Target="../media/image39.svg"/><Relationship Id="rId26" Type="http://schemas.openxmlformats.org/officeDocument/2006/relationships/image" Target="../media/image21.svg"/><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16.png"/><Relationship Id="rId12" Type="http://schemas.openxmlformats.org/officeDocument/2006/relationships/image" Target="../media/image8.svg"/><Relationship Id="rId17" Type="http://schemas.openxmlformats.org/officeDocument/2006/relationships/image" Target="../media/image18.png"/><Relationship Id="rId25" Type="http://schemas.openxmlformats.org/officeDocument/2006/relationships/image" Target="../media/image9.png"/><Relationship Id="rId2" Type="http://schemas.openxmlformats.org/officeDocument/2006/relationships/image" Target="../media/image6.png"/><Relationship Id="rId16" Type="http://schemas.openxmlformats.org/officeDocument/2006/relationships/image" Target="../media/image46.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2.png"/><Relationship Id="rId24" Type="http://schemas.openxmlformats.org/officeDocument/2006/relationships/image" Target="../media/image17.svg"/><Relationship Id="rId5" Type="http://schemas.openxmlformats.org/officeDocument/2006/relationships/image" Target="../media/image21.png"/><Relationship Id="rId15" Type="http://schemas.openxmlformats.org/officeDocument/2006/relationships/image" Target="../media/image22.png"/><Relationship Id="rId23" Type="http://schemas.openxmlformats.org/officeDocument/2006/relationships/image" Target="../media/image7.png"/><Relationship Id="rId28" Type="http://schemas.openxmlformats.org/officeDocument/2006/relationships/image" Target="../media/image26.png"/><Relationship Id="rId10" Type="http://schemas.openxmlformats.org/officeDocument/2006/relationships/image" Target="../media/image29.svg"/><Relationship Id="rId19"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0.svg"/><Relationship Id="rId22" Type="http://schemas.openxmlformats.org/officeDocument/2006/relationships/image" Target="../media/image50.svg"/><Relationship Id="rId27"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18" Type="http://schemas.openxmlformats.org/officeDocument/2006/relationships/image" Target="../media/image24.png"/><Relationship Id="rId3" Type="http://schemas.openxmlformats.org/officeDocument/2006/relationships/image" Target="../media/image35.svg"/><Relationship Id="rId7" Type="http://schemas.openxmlformats.org/officeDocument/2006/relationships/image" Target="../media/image3.png"/><Relationship Id="rId12" Type="http://schemas.openxmlformats.org/officeDocument/2006/relationships/image" Target="../media/image19.svg"/><Relationship Id="rId17" Type="http://schemas.openxmlformats.org/officeDocument/2006/relationships/image" Target="../media/image27.svg"/><Relationship Id="rId2" Type="http://schemas.openxmlformats.org/officeDocument/2006/relationships/image" Target="../media/image1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svg"/><Relationship Id="rId15" Type="http://schemas.openxmlformats.org/officeDocument/2006/relationships/image" Target="../media/image6.png"/><Relationship Id="rId10" Type="http://schemas.openxmlformats.org/officeDocument/2006/relationships/image" Target="../media/image55.svg"/><Relationship Id="rId19" Type="http://schemas.openxmlformats.org/officeDocument/2006/relationships/image" Target="../media/image50.svg"/><Relationship Id="rId4" Type="http://schemas.openxmlformats.org/officeDocument/2006/relationships/image" Target="../media/image9.png"/><Relationship Id="rId9" Type="http://schemas.openxmlformats.org/officeDocument/2006/relationships/image" Target="../media/image28.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xmlns="" r:embed="rId14"/>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A539E246-BF48-A8BC-B570-31C6A4322545}"/>
              </a:ext>
            </a:extLst>
          </p:cNvPr>
          <p:cNvSpPr txBox="1"/>
          <p:nvPr/>
        </p:nvSpPr>
        <p:spPr>
          <a:xfrm rot="21378201">
            <a:off x="4035209" y="3449236"/>
            <a:ext cx="12802000" cy="2646878"/>
          </a:xfrm>
          <a:prstGeom prst="rect">
            <a:avLst/>
          </a:prstGeom>
          <a:noFill/>
        </p:spPr>
        <p:txBody>
          <a:bodyPr wrap="square" rtlCol="0">
            <a:spAutoFit/>
          </a:bodyPr>
          <a:lstStyle/>
          <a:p>
            <a:r>
              <a:rPr lang="en-US" sz="16600" dirty="0">
                <a:solidFill>
                  <a:srgbClr val="002060"/>
                </a:solidFill>
                <a:latin typeface="SVN-Bango" panose="02000000000000000000" pitchFamily="50"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0159"/>
            <a:ext cx="14246777" cy="1167371"/>
          </a:xfrm>
          <a:prstGeom prst="rect">
            <a:avLst/>
          </a:prstGeom>
        </p:spPr>
        <p:txBody>
          <a:bodyPr wrap="square" lIns="0" tIns="0" rIns="0" bIns="0" rtlCol="0" anchor="t">
            <a:spAutoFit/>
          </a:bodyPr>
          <a:lstStyle/>
          <a:p>
            <a:pPr marL="0" marR="0" lvl="0" indent="0" algn="ctr" defTabSz="914400" rtl="0" eaLnBrk="1" fontAlgn="auto" latinLnBrk="0" hangingPunct="1">
              <a:lnSpc>
                <a:spcPts val="10500"/>
              </a:lnSpc>
              <a:spcBef>
                <a:spcPct val="0"/>
              </a:spcBef>
              <a:spcAft>
                <a:spcPts val="0"/>
              </a:spcAft>
              <a:buClrTx/>
              <a:buSzTx/>
              <a:buFontTx/>
              <a:buNone/>
              <a:tabLst/>
              <a:defRPr/>
            </a:pP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Đọc các đoạn văn dưới đây và trả lời câu hỏi.</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4524315"/>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Biển luôn thay đổi màu tuỳ theo sắc mây trời. Trời xanh thẳm, biển cũng thẳm xanh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 Biển nhiều khi rất đẹp, ai cùng thấy như thế. Nhưng có một điều ít ai chú ý là: vẻ đẹp của biển, vẻ đẹp kì diệu muôn màu muôn sắc ấy phần rất lớn là do mây, trời và ánh sáng tạo nên.</a:t>
            </a:r>
          </a:p>
          <a:p>
            <a:pPr lvl="0" algn="r"/>
            <a:r>
              <a:rPr lang="vi-VN" sz="3600" dirty="0">
                <a:solidFill>
                  <a:srgbClr val="000000"/>
                </a:solidFill>
                <a:latin typeface="Cambria" panose="02040503050406030204" pitchFamily="18" charset="0"/>
                <a:ea typeface="Cambria" panose="02040503050406030204" pitchFamily="18" charset="0"/>
              </a:rPr>
              <a:t>(Theo Vũ Tú Nam)</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8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34783" y="1021324"/>
            <a:ext cx="11274986"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câu</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chủ</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đề</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a:solidFill>
                  <a:srgbClr val="002060"/>
                </a:solidFill>
                <a:latin typeface="Cambria" panose="02040503050406030204" pitchFamily="18" charset="0"/>
                <a:ea typeface="Cambria" panose="02040503050406030204" pitchFamily="18" charset="0"/>
              </a:rPr>
              <a:t>Biển luôn thay đổi màu tuỳ theo sắc mây trời. </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4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29000" y="8763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Theo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em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biển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điểm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4267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Cambria" panose="02040503050406030204" pitchFamily="18" charset="0"/>
                <a:ea typeface="Cambria" panose="02040503050406030204" pitchFamily="18" charset="0"/>
              </a:rPr>
              <a:t>Tác giả quan sát biển trời vào những ngày/ vào những lúc thời tiết khác nhau: </a:t>
            </a:r>
            <a:r>
              <a:rPr lang="vi-VN" sz="4800" dirty="0">
                <a:solidFill>
                  <a:srgbClr val="002060"/>
                </a:solidFill>
                <a:latin typeface="Cambria" panose="02040503050406030204" pitchFamily="18" charset="0"/>
                <a:ea typeface="Cambria" panose="02040503050406030204" pitchFamily="18" charset="0"/>
              </a:rPr>
              <a:t>lúc trời xanh thẳm, lúc rải mây trắng nhạt, lúc trời âm u mây mưa, lúc trời ầm ầm dông gió.</a:t>
            </a:r>
          </a:p>
        </p:txBody>
      </p:sp>
    </p:spTree>
    <p:extLst>
      <p:ext uri="{BB962C8B-B14F-4D97-AF65-F5344CB8AC3E}">
        <p14:creationId xmlns:p14="http://schemas.microsoft.com/office/powerpoint/2010/main" val="13657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505200" y="8001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nêu</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dụng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hình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so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nhân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hoá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pic>
        <p:nvPicPr>
          <p:cNvPr id="5" name="Picture 4">
            <a:extLst>
              <a:ext uri="{FF2B5EF4-FFF2-40B4-BE49-F238E27FC236}">
                <a16:creationId xmlns:a16="http://schemas.microsoft.com/office/drawing/2014/main" id="{339A02B4-81B7-C993-0D44-7E2D75617FB0}"/>
              </a:ext>
            </a:extLst>
          </p:cNvPr>
          <p:cNvPicPr>
            <a:picLocks noChangeAspect="1"/>
          </p:cNvPicPr>
          <p:nvPr/>
        </p:nvPicPr>
        <p:blipFill>
          <a:blip r:embed="rId21"/>
          <a:stretch>
            <a:fillRect/>
          </a:stretch>
        </p:blipFill>
        <p:spPr>
          <a:xfrm>
            <a:off x="4191000" y="3771900"/>
            <a:ext cx="10541281" cy="3733800"/>
          </a:xfrm>
          <a:prstGeom prst="rect">
            <a:avLst/>
          </a:prstGeom>
        </p:spPr>
      </p:pic>
      <p:sp>
        <p:nvSpPr>
          <p:cNvPr id="6" name="Rectangle: Rounded Corners 5">
            <a:extLst>
              <a:ext uri="{FF2B5EF4-FFF2-40B4-BE49-F238E27FC236}">
                <a16:creationId xmlns:a16="http://schemas.microsoft.com/office/drawing/2014/main" id="{7DE57D69-A600-B77C-6C14-92DD00DFCECB}"/>
              </a:ext>
            </a:extLst>
          </p:cNvPr>
          <p:cNvSpPr/>
          <p:nvPr/>
        </p:nvSpPr>
        <p:spPr>
          <a:xfrm>
            <a:off x="1143000" y="8191500"/>
            <a:ext cx="15925800" cy="1981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600" b="1" dirty="0">
                <a:solidFill>
                  <a:srgbClr val="FF0000"/>
                </a:solidFill>
                <a:latin typeface="Cambria" panose="02040503050406030204" pitchFamily="18" charset="0"/>
                <a:ea typeface="Cambria" panose="02040503050406030204" pitchFamily="18" charset="0"/>
              </a:rPr>
              <a:t>Tác dụng của hình ảnh nhân hoá: </a:t>
            </a:r>
            <a:r>
              <a:rPr lang="vi-VN" sz="3600" dirty="0">
                <a:solidFill>
                  <a:srgbClr val="FF0000"/>
                </a:solidFill>
                <a:latin typeface="Cambria" panose="02040503050406030204" pitchFamily="18" charset="0"/>
                <a:ea typeface="Cambria" panose="02040503050406030204" pitchFamily="18" charset="0"/>
              </a:rPr>
              <a:t>giúp ta thấy biển như gần gũi, giống với con người, tả hình ảnh của biển và trời mây như nét tính cách của con người một cách đặc sắc, biểu cảm.</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0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975928"/>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a:off x="1981200" y="495300"/>
            <a:ext cx="14782800" cy="2215991"/>
          </a:xfrm>
          <a:prstGeom prst="rect">
            <a:avLst/>
          </a:prstGeom>
        </p:spPr>
        <p:txBody>
          <a:bodyPr wrap="square" lIns="0" tIns="0" rIns="0" bIns="0" rtlCol="0" anchor="t">
            <a:spAutoFit/>
          </a:bodyPr>
          <a:lstStyle/>
          <a:p>
            <a:pPr lvl="0" algn="just">
              <a:spcBef>
                <a:spcPct val="0"/>
              </a:spcBef>
            </a:pPr>
            <a:r>
              <a:rPr lang="en-US" sz="3600" b="1" dirty="0">
                <a:solidFill>
                  <a:srgbClr val="000000"/>
                </a:solidFill>
                <a:latin typeface="Cambria" panose="02040503050406030204" pitchFamily="18" charset="0"/>
                <a:ea typeface="Cambria" panose="02040503050406030204" pitchFamily="18" charset="0"/>
                <a:cs typeface="Atma Bold"/>
                <a:sym typeface="Atma Bold"/>
              </a:rPr>
              <a:t>2. </a:t>
            </a:r>
            <a:r>
              <a:rPr lang="vi-VN" sz="3600" b="1" dirty="0">
                <a:solidFill>
                  <a:srgbClr val="000000"/>
                </a:solidFill>
                <a:latin typeface="Cambria" panose="02040503050406030204" pitchFamily="18" charset="0"/>
                <a:ea typeface="Cambria" panose="02040503050406030204" pitchFamily="18" charset="0"/>
                <a:cs typeface="Atma Bold"/>
                <a:sym typeface="Atma Bold"/>
              </a:rPr>
              <a:t>Dựa vào kết quả quan sát phong cảnh ở Bài 12 và dàn ý đã lập ở Bài 13, viết đoạn văn tả một đặc điểm nổi bật của cảnh ao hồ, sông</a:t>
            </a:r>
            <a:r>
              <a:rPr lang="en-US" sz="3600" b="1" dirty="0">
                <a:solidFill>
                  <a:srgbClr val="000000"/>
                </a:solidFill>
                <a:latin typeface="Cambria" panose="02040503050406030204" pitchFamily="18" charset="0"/>
                <a:ea typeface="Cambria" panose="02040503050406030204" pitchFamily="18" charset="0"/>
                <a:cs typeface="Atma Bold"/>
                <a:sym typeface="Atma Bold"/>
              </a:rPr>
              <a:t> </a:t>
            </a:r>
            <a:r>
              <a:rPr lang="vi-VN" sz="3600" b="1" dirty="0">
                <a:solidFill>
                  <a:srgbClr val="000000"/>
                </a:solidFill>
                <a:latin typeface="Cambria" panose="02040503050406030204" pitchFamily="18" charset="0"/>
                <a:ea typeface="Cambria" panose="02040503050406030204" pitchFamily="18" charset="0"/>
                <a:cs typeface="Atma Bold"/>
                <a:sym typeface="Atma Bold"/>
              </a:rPr>
              <a:t>suối hoặc biển đảo.</a:t>
            </a:r>
          </a:p>
          <a:p>
            <a:pPr lvl="0" algn="ctr">
              <a:spcBef>
                <a:spcPct val="0"/>
              </a:spcBef>
            </a:pP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9" name="Rectangle: Rounded Corners 8">
            <a:extLst>
              <a:ext uri="{FF2B5EF4-FFF2-40B4-BE49-F238E27FC236}">
                <a16:creationId xmlns:a16="http://schemas.microsoft.com/office/drawing/2014/main" id="{9754CD2B-E86E-B57E-9AA2-AE689FD70523}"/>
              </a:ext>
            </a:extLst>
          </p:cNvPr>
          <p:cNvSpPr/>
          <p:nvPr/>
        </p:nvSpPr>
        <p:spPr>
          <a:xfrm>
            <a:off x="1295400" y="2628900"/>
            <a:ext cx="15925800" cy="6553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Vào sáng sớm hay lúc chiều hoàng hôn, quần đảo Trường Sa đều được soi chiếu chói lọi bởi ánh Mặt Trời chiếu lên mặt biển. Những đợt sóng lăn tăn, những gợn, những đợt lấp la lấp lánh ánh Mặt Trời như kim cương rơi vào lòng biển rồi vỡ tan. Gió trên biển cũng thật khắc nghiệt, những đợt gió cả ngày cứ liên tục thổi vào các đảo, gió không ngừng như những đợt sóng vỗ bờ. Nhất là vào ngày mưa bão, gió thường rất to và đem theo mưa nhiều. Có khi gió quật đổ cây, tốc mái nhà. Do vậy, các chiến sĩ và người dân trên các đảo phải gia cố, nẹp và đổ rào quanh gốc cây. Có lẽ rễ cây cũng hiểu chuyện, lo lắng mà đâm rễ thật sâu vào lòng đất trên đảo. Thời tiết trên đảo chuyển mình rõ nhất có lẽ là hai mùa trong năm: mùa mưa và mùa khô. Tương tự như mùa mưa và mùa khô trên đất liền, ở đảo mùa khô cũng ít mưa, mùa mưa thì mưa rất nhiều, mưa như trút nước. Nơi đây thật sự rất khắc nghiệt.</a:t>
            </a:r>
          </a:p>
        </p:txBody>
      </p:sp>
    </p:spTree>
    <p:extLst>
      <p:ext uri="{BB962C8B-B14F-4D97-AF65-F5344CB8AC3E}">
        <p14:creationId xmlns:p14="http://schemas.microsoft.com/office/powerpoint/2010/main" val="39523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xmlns=""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0F71C6F-AE01-00EB-ACF3-D48723E34F4E}"/>
              </a:ext>
            </a:extLst>
          </p:cNvPr>
          <p:cNvPicPr>
            <a:picLocks noChangeAspect="1"/>
          </p:cNvPicPr>
          <p:nvPr/>
        </p:nvPicPr>
        <p:blipFill>
          <a:blip r:embed="rId27"/>
          <a:stretch>
            <a:fillRect/>
          </a:stretch>
        </p:blipFill>
        <p:spPr>
          <a:xfrm>
            <a:off x="1905000" y="2628900"/>
            <a:ext cx="14162235" cy="5310076"/>
          </a:xfrm>
          <a:prstGeom prst="rect">
            <a:avLst/>
          </a:prstGeom>
        </p:spPr>
      </p:pic>
    </p:spTree>
    <p:extLst>
      <p:ext uri="{BB962C8B-B14F-4D97-AF65-F5344CB8AC3E}">
        <p14:creationId xmlns:p14="http://schemas.microsoft.com/office/powerpoint/2010/main" val="1602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asvg="http://schemas.microsoft.com/office/drawing/2016/SVG/main" xmlns="" r:embed="rId16"/>
                </a:ext>
              </a:extLst>
            </a:blip>
            <a:stretch>
              <a:fillRect b="-95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CA9F6F3-CFC5-6AAE-B8DF-5D21278D44D4}"/>
              </a:ext>
            </a:extLst>
          </p:cNvPr>
          <p:cNvSpPr txBox="1"/>
          <p:nvPr/>
        </p:nvSpPr>
        <p:spPr>
          <a:xfrm rot="21422649">
            <a:off x="4267200" y="3924300"/>
            <a:ext cx="9677400" cy="3416320"/>
          </a:xfrm>
          <a:prstGeom prst="rect">
            <a:avLst/>
          </a:prstGeom>
          <a:noFill/>
        </p:spPr>
        <p:txBody>
          <a:bodyPr wrap="square" rtlCol="0">
            <a:spAutoFit/>
          </a:bodyPr>
          <a:lstStyle/>
          <a:p>
            <a:pPr lvl="0" algn="ctr"/>
            <a:r>
              <a:rPr lang="en-US" sz="7200" b="1" dirty="0">
                <a:solidFill>
                  <a:prstClr val="black"/>
                </a:solidFill>
                <a:latin typeface="Cambria" panose="02040503050406030204" pitchFamily="18" charset="0"/>
                <a:ea typeface="Cambria" panose="02040503050406030204" pitchFamily="18" charset="0"/>
              </a:rPr>
              <a:t>Chia </a:t>
            </a:r>
            <a:r>
              <a:rPr lang="en-US" sz="7200" b="1" dirty="0" err="1">
                <a:solidFill>
                  <a:prstClr val="black"/>
                </a:solidFill>
                <a:latin typeface="Cambria" panose="02040503050406030204" pitchFamily="18" charset="0"/>
                <a:ea typeface="Cambria" panose="02040503050406030204" pitchFamily="18" charset="0"/>
              </a:rPr>
              <a:t>sẻ</a:t>
            </a:r>
            <a:r>
              <a:rPr lang="en-US" sz="7200" b="1" dirty="0">
                <a:solidFill>
                  <a:prstClr val="black"/>
                </a:solidFill>
                <a:latin typeface="Cambria" panose="02040503050406030204" pitchFamily="18" charset="0"/>
                <a:ea typeface="Cambria" panose="02040503050406030204" pitchFamily="18" charset="0"/>
              </a:rPr>
              <a:t> ý </a:t>
            </a:r>
            <a:r>
              <a:rPr lang="en-US" sz="7200" b="1" dirty="0" err="1">
                <a:solidFill>
                  <a:prstClr val="black"/>
                </a:solidFill>
                <a:latin typeface="Cambria" panose="02040503050406030204" pitchFamily="18" charset="0"/>
                <a:ea typeface="Cambria" panose="02040503050406030204" pitchFamily="18" charset="0"/>
              </a:rPr>
              <a:t>kiến</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tự</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đánh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giá</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bài</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làm</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mình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và</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bạn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697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2203042" y="967102"/>
            <a:ext cx="13881916" cy="6871548"/>
          </a:xfrm>
          <a:custGeom>
            <a:avLst/>
            <a:gdLst/>
            <a:ahLst/>
            <a:cxnLst/>
            <a:rect l="l" t="t" r="r" b="b"/>
            <a:pathLst>
              <a:path w="13881916" h="6871548">
                <a:moveTo>
                  <a:pt x="0" y="0"/>
                </a:moveTo>
                <a:lnTo>
                  <a:pt x="13881916" y="0"/>
                </a:lnTo>
                <a:lnTo>
                  <a:pt x="13881916" y="6871549"/>
                </a:lnTo>
                <a:lnTo>
                  <a:pt x="0" y="687154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936131" y="3000174"/>
            <a:ext cx="8415739" cy="1733423"/>
          </a:xfrm>
          <a:prstGeom prst="rect">
            <a:avLst/>
          </a:prstGeom>
        </p:spPr>
        <p:txBody>
          <a:bodyPr lIns="0" tIns="0" rIns="0" bIns="0" rtlCol="0" anchor="t">
            <a:spAutoFit/>
          </a:bodyPr>
          <a:lstStyle/>
          <a:p>
            <a:pPr algn="ctr">
              <a:lnSpc>
                <a:spcPts val="13146"/>
              </a:lnSpc>
            </a:pPr>
            <a:r>
              <a:rPr lang="en-US" sz="13985" b="1" dirty="0" err="1">
                <a:solidFill>
                  <a:srgbClr val="FF0000"/>
                </a:solidFill>
                <a:latin typeface="Cambria" panose="02040503050406030204" pitchFamily="18" charset="0"/>
                <a:ea typeface="Cambria" panose="02040503050406030204" pitchFamily="18" charset="0"/>
                <a:cs typeface="Atma Bold"/>
                <a:sym typeface="Atma Bold"/>
              </a:rPr>
              <a:t>Tạm</a:t>
            </a:r>
            <a:r>
              <a:rPr lang="en-US" sz="13985" b="1" dirty="0">
                <a:solidFill>
                  <a:srgbClr val="FF0000"/>
                </a:solidFill>
                <a:latin typeface="Cambria" panose="02040503050406030204" pitchFamily="18" charset="0"/>
                <a:ea typeface="Cambria" panose="02040503050406030204" pitchFamily="18" charset="0"/>
                <a:cs typeface="Atma Bold"/>
                <a:sym typeface="Atma Bold"/>
              </a:rPr>
              <a:t> </a:t>
            </a:r>
            <a:r>
              <a:rPr lang="en-US" sz="13985" b="1" dirty="0" err="1">
                <a:solidFill>
                  <a:srgbClr val="FF0000"/>
                </a:solidFill>
                <a:latin typeface="Cambria" panose="02040503050406030204" pitchFamily="18" charset="0"/>
                <a:ea typeface="Cambria" panose="02040503050406030204" pitchFamily="18" charset="0"/>
                <a:cs typeface="Atma Bold"/>
                <a:sym typeface="Atma Bold"/>
              </a:rPr>
              <a:t>biệt</a:t>
            </a:r>
            <a:endParaRPr lang="en-US" sz="13985" b="1" dirty="0">
              <a:solidFill>
                <a:srgbClr val="FF0000"/>
              </a:solidFill>
              <a:latin typeface="Cambria" panose="02040503050406030204" pitchFamily="18" charset="0"/>
              <a:ea typeface="Cambria" panose="02040503050406030204" pitchFamily="18" charset="0"/>
              <a:cs typeface="Atma Bold"/>
              <a:sym typeface="Atma Bold"/>
            </a:endParaRPr>
          </a:p>
        </p:txBody>
      </p:sp>
      <p:sp>
        <p:nvSpPr>
          <p:cNvPr id="4" name="Freeform 4"/>
          <p:cNvSpPr/>
          <p:nvPr/>
        </p:nvSpPr>
        <p:spPr>
          <a:xfrm flipH="1">
            <a:off x="10902459" y="3231152"/>
            <a:ext cx="13649067" cy="4864031"/>
          </a:xfrm>
          <a:custGeom>
            <a:avLst/>
            <a:gdLst/>
            <a:ahLst/>
            <a:cxnLst/>
            <a:rect l="l" t="t" r="r" b="b"/>
            <a:pathLst>
              <a:path w="13649067" h="4864031">
                <a:moveTo>
                  <a:pt x="13649067" y="0"/>
                </a:moveTo>
                <a:lnTo>
                  <a:pt x="0" y="0"/>
                </a:lnTo>
                <a:lnTo>
                  <a:pt x="0" y="4864031"/>
                </a:lnTo>
                <a:lnTo>
                  <a:pt x="13649067" y="4864031"/>
                </a:lnTo>
                <a:lnTo>
                  <a:pt x="13649067"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2695512" y="6443317"/>
            <a:ext cx="6400862" cy="1070690"/>
          </a:xfrm>
          <a:custGeom>
            <a:avLst/>
            <a:gdLst/>
            <a:ahLst/>
            <a:cxnLst/>
            <a:rect l="l" t="t" r="r" b="b"/>
            <a:pathLst>
              <a:path w="6400862" h="1070690">
                <a:moveTo>
                  <a:pt x="0" y="0"/>
                </a:moveTo>
                <a:lnTo>
                  <a:pt x="6400862" y="0"/>
                </a:lnTo>
                <a:lnTo>
                  <a:pt x="6400862" y="1070690"/>
                </a:lnTo>
                <a:lnTo>
                  <a:pt x="0" y="10706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flipH="1">
            <a:off x="-23997" y="6092804"/>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406153" y="1404415"/>
            <a:ext cx="4387890" cy="6719130"/>
          </a:xfrm>
          <a:custGeom>
            <a:avLst/>
            <a:gdLst/>
            <a:ahLst/>
            <a:cxnLst/>
            <a:rect l="l" t="t" r="r" b="b"/>
            <a:pathLst>
              <a:path w="4387890" h="6719130">
                <a:moveTo>
                  <a:pt x="0" y="0"/>
                </a:moveTo>
                <a:lnTo>
                  <a:pt x="4387890" y="0"/>
                </a:lnTo>
                <a:lnTo>
                  <a:pt x="4387890" y="6719129"/>
                </a:lnTo>
                <a:lnTo>
                  <a:pt x="0" y="671912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flipH="1">
            <a:off x="-338673" y="6876334"/>
            <a:ext cx="3320410" cy="1533426"/>
          </a:xfrm>
          <a:custGeom>
            <a:avLst/>
            <a:gdLst/>
            <a:ahLst/>
            <a:cxnLst/>
            <a:rect l="l" t="t" r="r" b="b"/>
            <a:pathLst>
              <a:path w="3320410" h="1533426">
                <a:moveTo>
                  <a:pt x="3320410" y="0"/>
                </a:moveTo>
                <a:lnTo>
                  <a:pt x="0" y="0"/>
                </a:lnTo>
                <a:lnTo>
                  <a:pt x="0" y="1533426"/>
                </a:lnTo>
                <a:lnTo>
                  <a:pt x="3320410" y="1533426"/>
                </a:lnTo>
                <a:lnTo>
                  <a:pt x="332041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grpSp>
        <p:nvGrpSpPr>
          <p:cNvPr id="9" name="Group 9"/>
          <p:cNvGrpSpPr/>
          <p:nvPr/>
        </p:nvGrpSpPr>
        <p:grpSpPr>
          <a:xfrm>
            <a:off x="-23997" y="9814875"/>
            <a:ext cx="18503803" cy="3086100"/>
            <a:chOff x="0" y="0"/>
            <a:chExt cx="4873430" cy="812800"/>
          </a:xfrm>
        </p:grpSpPr>
        <p:sp>
          <p:nvSpPr>
            <p:cNvPr id="10" name="Freeform 10"/>
            <p:cNvSpPr/>
            <p:nvPr/>
          </p:nvSpPr>
          <p:spPr>
            <a:xfrm>
              <a:off x="0" y="0"/>
              <a:ext cx="4873430" cy="812800"/>
            </a:xfrm>
            <a:custGeom>
              <a:avLst/>
              <a:gdLst/>
              <a:ahLst/>
              <a:cxnLst/>
              <a:rect l="l" t="t" r="r" b="b"/>
              <a:pathLst>
                <a:path w="4873430" h="812800">
                  <a:moveTo>
                    <a:pt x="0" y="0"/>
                  </a:moveTo>
                  <a:lnTo>
                    <a:pt x="4873430" y="0"/>
                  </a:lnTo>
                  <a:lnTo>
                    <a:pt x="4873430" y="812800"/>
                  </a:lnTo>
                  <a:lnTo>
                    <a:pt x="0" y="812800"/>
                  </a:lnTo>
                  <a:close/>
                </a:path>
              </a:pathLst>
            </a:custGeom>
            <a:solidFill>
              <a:srgbClr val="93C808"/>
            </a:solidFill>
          </p:spPr>
          <p:txBody>
            <a:bodyPr/>
            <a:lstStyle/>
            <a:p>
              <a:endParaRPr lang="en-US"/>
            </a:p>
          </p:txBody>
        </p:sp>
        <p:sp>
          <p:nvSpPr>
            <p:cNvPr id="11" name="TextBox 11"/>
            <p:cNvSpPr txBox="1"/>
            <p:nvPr/>
          </p:nvSpPr>
          <p:spPr>
            <a:xfrm>
              <a:off x="0" y="-38100"/>
              <a:ext cx="487343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742156" y="6092804"/>
            <a:ext cx="1758946" cy="1567061"/>
          </a:xfrm>
          <a:custGeom>
            <a:avLst/>
            <a:gdLst/>
            <a:ahLst/>
            <a:cxnLst/>
            <a:rect l="l" t="t" r="r" b="b"/>
            <a:pathLst>
              <a:path w="1758946" h="1567061">
                <a:moveTo>
                  <a:pt x="0" y="0"/>
                </a:moveTo>
                <a:lnTo>
                  <a:pt x="1758946" y="0"/>
                </a:lnTo>
                <a:lnTo>
                  <a:pt x="1758946" y="1567061"/>
                </a:lnTo>
                <a:lnTo>
                  <a:pt x="0" y="156706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3" name="Freeform 13"/>
          <p:cNvSpPr/>
          <p:nvPr/>
        </p:nvSpPr>
        <p:spPr>
          <a:xfrm flipH="1">
            <a:off x="10132857" y="7333948"/>
            <a:ext cx="12474375" cy="3243337"/>
          </a:xfrm>
          <a:custGeom>
            <a:avLst/>
            <a:gdLst/>
            <a:ahLst/>
            <a:cxnLst/>
            <a:rect l="l" t="t" r="r" b="b"/>
            <a:pathLst>
              <a:path w="12474375" h="3243337">
                <a:moveTo>
                  <a:pt x="12474374" y="0"/>
                </a:moveTo>
                <a:lnTo>
                  <a:pt x="0" y="0"/>
                </a:lnTo>
                <a:lnTo>
                  <a:pt x="0" y="3243337"/>
                </a:lnTo>
                <a:lnTo>
                  <a:pt x="12474374" y="3243337"/>
                </a:lnTo>
                <a:lnTo>
                  <a:pt x="12474374"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4" name="Freeform 14"/>
          <p:cNvSpPr/>
          <p:nvPr/>
        </p:nvSpPr>
        <p:spPr>
          <a:xfrm>
            <a:off x="11931053" y="565647"/>
            <a:ext cx="3704106" cy="6768301"/>
          </a:xfrm>
          <a:custGeom>
            <a:avLst/>
            <a:gdLst/>
            <a:ahLst/>
            <a:cxnLst/>
            <a:rect l="l" t="t" r="r" b="b"/>
            <a:pathLst>
              <a:path w="3704106" h="6768301">
                <a:moveTo>
                  <a:pt x="0" y="0"/>
                </a:moveTo>
                <a:lnTo>
                  <a:pt x="3704107" y="0"/>
                </a:lnTo>
                <a:lnTo>
                  <a:pt x="3704107" y="6768301"/>
                </a:lnTo>
                <a:lnTo>
                  <a:pt x="0" y="676830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5" name="Freeform 15"/>
          <p:cNvSpPr/>
          <p:nvPr/>
        </p:nvSpPr>
        <p:spPr>
          <a:xfrm flipH="1">
            <a:off x="8294108" y="6755344"/>
            <a:ext cx="1867594" cy="1721582"/>
          </a:xfrm>
          <a:custGeom>
            <a:avLst/>
            <a:gdLst/>
            <a:ahLst/>
            <a:cxnLst/>
            <a:rect l="l" t="t" r="r" b="b"/>
            <a:pathLst>
              <a:path w="1867594" h="1721582">
                <a:moveTo>
                  <a:pt x="1867593" y="0"/>
                </a:moveTo>
                <a:lnTo>
                  <a:pt x="0" y="0"/>
                </a:lnTo>
                <a:lnTo>
                  <a:pt x="0" y="1721582"/>
                </a:lnTo>
                <a:lnTo>
                  <a:pt x="1867593" y="1721582"/>
                </a:lnTo>
                <a:lnTo>
                  <a:pt x="1867593"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6" name="Freeform 16"/>
          <p:cNvSpPr/>
          <p:nvPr/>
        </p:nvSpPr>
        <p:spPr>
          <a:xfrm flipH="1">
            <a:off x="14320377" y="7333948"/>
            <a:ext cx="2388155" cy="1786108"/>
          </a:xfrm>
          <a:custGeom>
            <a:avLst/>
            <a:gdLst/>
            <a:ahLst/>
            <a:cxnLst/>
            <a:rect l="l" t="t" r="r" b="b"/>
            <a:pathLst>
              <a:path w="2388155" h="1786108">
                <a:moveTo>
                  <a:pt x="2388155" y="0"/>
                </a:moveTo>
                <a:lnTo>
                  <a:pt x="0" y="0"/>
                </a:lnTo>
                <a:lnTo>
                  <a:pt x="0" y="1786108"/>
                </a:lnTo>
                <a:lnTo>
                  <a:pt x="2388155" y="1786108"/>
                </a:lnTo>
                <a:lnTo>
                  <a:pt x="2388155" y="0"/>
                </a:lnTo>
                <a:close/>
              </a:path>
            </a:pathLst>
          </a:custGeom>
          <a:blipFill>
            <a:blip r:embed="rId21"/>
            <a:stretch>
              <a:fillRect b="-38020"/>
            </a:stretch>
          </a:blipFill>
        </p:spPr>
        <p:txBody>
          <a:bodyPr/>
          <a:lstStyle/>
          <a:p>
            <a:endParaRPr lang="en-US"/>
          </a:p>
        </p:txBody>
      </p:sp>
      <p:sp>
        <p:nvSpPr>
          <p:cNvPr id="17" name="Freeform 17"/>
          <p:cNvSpPr/>
          <p:nvPr/>
        </p:nvSpPr>
        <p:spPr>
          <a:xfrm flipH="1">
            <a:off x="11705452" y="8596048"/>
            <a:ext cx="3455868" cy="1353861"/>
          </a:xfrm>
          <a:custGeom>
            <a:avLst/>
            <a:gdLst/>
            <a:ahLst/>
            <a:cxnLst/>
            <a:rect l="l" t="t" r="r" b="b"/>
            <a:pathLst>
              <a:path w="3455868" h="1353861">
                <a:moveTo>
                  <a:pt x="3455868" y="0"/>
                </a:moveTo>
                <a:lnTo>
                  <a:pt x="0" y="0"/>
                </a:lnTo>
                <a:lnTo>
                  <a:pt x="0" y="1353861"/>
                </a:lnTo>
                <a:lnTo>
                  <a:pt x="3455868" y="1353861"/>
                </a:lnTo>
                <a:lnTo>
                  <a:pt x="3455868" y="0"/>
                </a:lnTo>
                <a:close/>
              </a:path>
            </a:pathLst>
          </a:custGeom>
          <a:blipFill>
            <a:blip r:embed="rId21"/>
            <a:stretch>
              <a:fillRect l="-40274" t="-269614"/>
            </a:stretch>
          </a:blipFill>
        </p:spPr>
        <p:txBody>
          <a:bodyPr/>
          <a:lstStyle/>
          <a:p>
            <a:endParaRPr lang="en-US"/>
          </a:p>
        </p:txBody>
      </p:sp>
      <p:sp>
        <p:nvSpPr>
          <p:cNvPr id="18" name="Freeform 18"/>
          <p:cNvSpPr/>
          <p:nvPr/>
        </p:nvSpPr>
        <p:spPr>
          <a:xfrm>
            <a:off x="1123276" y="6092804"/>
            <a:ext cx="3381617" cy="4114800"/>
          </a:xfrm>
          <a:custGeom>
            <a:avLst/>
            <a:gdLst/>
            <a:ahLst/>
            <a:cxnLst/>
            <a:rect l="l" t="t" r="r" b="b"/>
            <a:pathLst>
              <a:path w="3381617" h="4114800">
                <a:moveTo>
                  <a:pt x="0" y="0"/>
                </a:moveTo>
                <a:lnTo>
                  <a:pt x="3381618" y="0"/>
                </a:lnTo>
                <a:lnTo>
                  <a:pt x="3381618" y="4114800"/>
                </a:lnTo>
                <a:lnTo>
                  <a:pt x="0" y="41148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sp>
        <p:nvSpPr>
          <p:cNvPr id="19" name="Freeform 19"/>
          <p:cNvSpPr/>
          <p:nvPr/>
        </p:nvSpPr>
        <p:spPr>
          <a:xfrm>
            <a:off x="14080431" y="346715"/>
            <a:ext cx="2932422" cy="2884437"/>
          </a:xfrm>
          <a:custGeom>
            <a:avLst/>
            <a:gdLst/>
            <a:ahLst/>
            <a:cxnLst/>
            <a:rect l="l" t="t" r="r" b="b"/>
            <a:pathLst>
              <a:path w="2932422" h="2884437">
                <a:moveTo>
                  <a:pt x="0" y="0"/>
                </a:moveTo>
                <a:lnTo>
                  <a:pt x="2932422" y="0"/>
                </a:lnTo>
                <a:lnTo>
                  <a:pt x="2932422" y="2884437"/>
                </a:lnTo>
                <a:lnTo>
                  <a:pt x="0" y="288443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endParaRPr lang="en-US"/>
          </a:p>
        </p:txBody>
      </p:sp>
      <p:sp>
        <p:nvSpPr>
          <p:cNvPr id="20" name="Freeform 20"/>
          <p:cNvSpPr/>
          <p:nvPr/>
        </p:nvSpPr>
        <p:spPr>
          <a:xfrm>
            <a:off x="16100932" y="761245"/>
            <a:ext cx="2268743" cy="1774582"/>
          </a:xfrm>
          <a:custGeom>
            <a:avLst/>
            <a:gdLst/>
            <a:ahLst/>
            <a:cxnLst/>
            <a:rect l="l" t="t" r="r" b="b"/>
            <a:pathLst>
              <a:path w="2268743" h="1774582">
                <a:moveTo>
                  <a:pt x="0" y="0"/>
                </a:moveTo>
                <a:lnTo>
                  <a:pt x="2268743" y="0"/>
                </a:lnTo>
                <a:lnTo>
                  <a:pt x="2268743" y="1774582"/>
                </a:lnTo>
                <a:lnTo>
                  <a:pt x="0" y="1774582"/>
                </a:lnTo>
                <a:lnTo>
                  <a:pt x="0" y="0"/>
                </a:lnTo>
                <a:close/>
              </a:path>
            </a:pathLst>
          </a:custGeom>
          <a:blipFill>
            <a:blip r:embed="rId26">
              <a:extLst>
                <a:ext uri="{96DAC541-7B7A-43D3-8B79-37D633B846F1}">
                  <asvg:svgBlip xmlns:asvg="http://schemas.microsoft.com/office/drawing/2016/SVG/main" xmlns="" r:embed="rId27"/>
                </a:ext>
              </a:extLst>
            </a:blip>
            <a:stretch>
              <a:fillRect b="-185836"/>
            </a:stretch>
          </a:blipFill>
        </p:spPr>
        <p:txBody>
          <a:bodyPr/>
          <a:lstStyle/>
          <a:p>
            <a:endParaRPr lang="en-US"/>
          </a:p>
        </p:txBody>
      </p:sp>
      <p:sp>
        <p:nvSpPr>
          <p:cNvPr id="21" name="Freeform 21"/>
          <p:cNvSpPr/>
          <p:nvPr/>
        </p:nvSpPr>
        <p:spPr>
          <a:xfrm>
            <a:off x="16456833" y="6095775"/>
            <a:ext cx="1556941" cy="1418232"/>
          </a:xfrm>
          <a:custGeom>
            <a:avLst/>
            <a:gdLst/>
            <a:ahLst/>
            <a:cxnLst/>
            <a:rect l="l" t="t" r="r" b="b"/>
            <a:pathLst>
              <a:path w="1556941" h="1418232">
                <a:moveTo>
                  <a:pt x="0" y="0"/>
                </a:moveTo>
                <a:lnTo>
                  <a:pt x="1556941" y="0"/>
                </a:lnTo>
                <a:lnTo>
                  <a:pt x="1556941" y="1418232"/>
                </a:lnTo>
                <a:lnTo>
                  <a:pt x="0" y="1418232"/>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endParaRPr lang="en-US"/>
          </a:p>
        </p:txBody>
      </p:sp>
      <p:sp>
        <p:nvSpPr>
          <p:cNvPr id="22" name="Freeform 22"/>
          <p:cNvSpPr/>
          <p:nvPr/>
        </p:nvSpPr>
        <p:spPr>
          <a:xfrm>
            <a:off x="5119683" y="8955616"/>
            <a:ext cx="5042019" cy="1521773"/>
          </a:xfrm>
          <a:custGeom>
            <a:avLst/>
            <a:gdLst/>
            <a:ahLst/>
            <a:cxnLst/>
            <a:rect l="l" t="t" r="r" b="b"/>
            <a:pathLst>
              <a:path w="5042019" h="1521773">
                <a:moveTo>
                  <a:pt x="0" y="0"/>
                </a:moveTo>
                <a:lnTo>
                  <a:pt x="5042018" y="0"/>
                </a:lnTo>
                <a:lnTo>
                  <a:pt x="5042018" y="1521773"/>
                </a:lnTo>
                <a:lnTo>
                  <a:pt x="0" y="152177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endParaRPr lang="en-US"/>
          </a:p>
        </p:txBody>
      </p:sp>
      <p:sp>
        <p:nvSpPr>
          <p:cNvPr id="23" name="Freeform 23"/>
          <p:cNvSpPr/>
          <p:nvPr/>
        </p:nvSpPr>
        <p:spPr>
          <a:xfrm>
            <a:off x="7192981" y="758211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24" name="Freeform 24"/>
          <p:cNvSpPr/>
          <p:nvPr/>
        </p:nvSpPr>
        <p:spPr>
          <a:xfrm>
            <a:off x="5115124" y="7659865"/>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25" name="Freeform 25"/>
          <p:cNvSpPr/>
          <p:nvPr/>
        </p:nvSpPr>
        <p:spPr>
          <a:xfrm>
            <a:off x="6091853" y="7838651"/>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26" name="Freeform 26"/>
          <p:cNvSpPr/>
          <p:nvPr/>
        </p:nvSpPr>
        <p:spPr>
          <a:xfrm>
            <a:off x="4386321" y="8021357"/>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endParaRPr lang="en-US"/>
          </a:p>
        </p:txBody>
      </p:sp>
      <p:sp>
        <p:nvSpPr>
          <p:cNvPr id="27" name="Freeform 27"/>
          <p:cNvSpPr/>
          <p:nvPr/>
        </p:nvSpPr>
        <p:spPr>
          <a:xfrm rot="297651">
            <a:off x="2450988" y="667701"/>
            <a:ext cx="3215813" cy="1473427"/>
          </a:xfrm>
          <a:custGeom>
            <a:avLst/>
            <a:gdLst/>
            <a:ahLst/>
            <a:cxnLst/>
            <a:rect l="l" t="t" r="r" b="b"/>
            <a:pathLst>
              <a:path w="3215813" h="1473427">
                <a:moveTo>
                  <a:pt x="0" y="0"/>
                </a:moveTo>
                <a:lnTo>
                  <a:pt x="3215813" y="0"/>
                </a:lnTo>
                <a:lnTo>
                  <a:pt x="3215813" y="1473427"/>
                </a:lnTo>
                <a:lnTo>
                  <a:pt x="0" y="1473427"/>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txBody>
          <a:bodyPr/>
          <a:lstStyle/>
          <a:p>
            <a:endParaRPr lang="en-US"/>
          </a:p>
        </p:txBody>
      </p:sp>
      <p:sp>
        <p:nvSpPr>
          <p:cNvPr id="28" name="Freeform 28"/>
          <p:cNvSpPr/>
          <p:nvPr/>
        </p:nvSpPr>
        <p:spPr>
          <a:xfrm>
            <a:off x="9227905" y="-257091"/>
            <a:ext cx="2124179" cy="1661506"/>
          </a:xfrm>
          <a:custGeom>
            <a:avLst/>
            <a:gdLst/>
            <a:ahLst/>
            <a:cxnLst/>
            <a:rect l="l" t="t" r="r" b="b"/>
            <a:pathLst>
              <a:path w="2124179" h="1661506">
                <a:moveTo>
                  <a:pt x="0" y="0"/>
                </a:moveTo>
                <a:lnTo>
                  <a:pt x="2124179" y="0"/>
                </a:lnTo>
                <a:lnTo>
                  <a:pt x="2124179" y="1661506"/>
                </a:lnTo>
                <a:lnTo>
                  <a:pt x="0" y="1661506"/>
                </a:lnTo>
                <a:lnTo>
                  <a:pt x="0" y="0"/>
                </a:lnTo>
                <a:close/>
              </a:path>
            </a:pathLst>
          </a:custGeom>
          <a:blipFill>
            <a:blip r:embed="rId26">
              <a:extLst>
                <a:ext uri="{96DAC541-7B7A-43D3-8B79-37D633B846F1}">
                  <asvg:svgBlip xmlns:asvg="http://schemas.microsoft.com/office/drawing/2016/SVG/main" xmlns="" r:embed="rId27"/>
                </a:ext>
              </a:extLst>
            </a:blip>
            <a:stretch>
              <a:fillRect b="-185836"/>
            </a:stretch>
          </a:blipFill>
        </p:spPr>
        <p:txBody>
          <a:bodyPr/>
          <a:lstStyle/>
          <a:p>
            <a:endParaRPr lang="en-US"/>
          </a:p>
        </p:txBody>
      </p:sp>
      <p:sp>
        <p:nvSpPr>
          <p:cNvPr id="29" name="Freeform 29"/>
          <p:cNvSpPr/>
          <p:nvPr/>
        </p:nvSpPr>
        <p:spPr>
          <a:xfrm>
            <a:off x="4599949" y="4909160"/>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36"/>
            <a:stretch>
              <a:fillRect/>
            </a:stretch>
          </a:blipFill>
        </p:spPr>
        <p:txBody>
          <a:bodyPr/>
          <a:lstStyle/>
          <a:p>
            <a:endParaRPr lang="en-US"/>
          </a:p>
        </p:txBody>
      </p:sp>
      <p:sp>
        <p:nvSpPr>
          <p:cNvPr id="30" name="Freeform 30"/>
          <p:cNvSpPr/>
          <p:nvPr/>
        </p:nvSpPr>
        <p:spPr>
          <a:xfrm flipH="1">
            <a:off x="2721870" y="5402975"/>
            <a:ext cx="519734" cy="520384"/>
          </a:xfrm>
          <a:custGeom>
            <a:avLst/>
            <a:gdLst/>
            <a:ahLst/>
            <a:cxnLst/>
            <a:rect l="l" t="t" r="r" b="b"/>
            <a:pathLst>
              <a:path w="519734" h="520384">
                <a:moveTo>
                  <a:pt x="519734" y="0"/>
                </a:moveTo>
                <a:lnTo>
                  <a:pt x="0" y="0"/>
                </a:lnTo>
                <a:lnTo>
                  <a:pt x="0" y="520385"/>
                </a:lnTo>
                <a:lnTo>
                  <a:pt x="519734" y="520385"/>
                </a:lnTo>
                <a:lnTo>
                  <a:pt x="519734" y="0"/>
                </a:lnTo>
                <a:close/>
              </a:path>
            </a:pathLst>
          </a:custGeom>
          <a:blipFill>
            <a:blip r:embed="rId36"/>
            <a:stretch>
              <a:fillRect/>
            </a:stretch>
          </a:blipFill>
        </p:spPr>
        <p:txBody>
          <a:bodyPr/>
          <a:lstStyle/>
          <a:p>
            <a:endParaRPr lang="en-US"/>
          </a:p>
        </p:txBody>
      </p:sp>
      <p:sp>
        <p:nvSpPr>
          <p:cNvPr id="31" name="Freeform 31"/>
          <p:cNvSpPr/>
          <p:nvPr/>
        </p:nvSpPr>
        <p:spPr>
          <a:xfrm rot="577811" flipH="1">
            <a:off x="3672214" y="3930419"/>
            <a:ext cx="773361" cy="774329"/>
          </a:xfrm>
          <a:custGeom>
            <a:avLst/>
            <a:gdLst/>
            <a:ahLst/>
            <a:cxnLst/>
            <a:rect l="l" t="t" r="r" b="b"/>
            <a:pathLst>
              <a:path w="773361" h="774329">
                <a:moveTo>
                  <a:pt x="773361" y="0"/>
                </a:moveTo>
                <a:lnTo>
                  <a:pt x="0" y="0"/>
                </a:lnTo>
                <a:lnTo>
                  <a:pt x="0" y="774329"/>
                </a:lnTo>
                <a:lnTo>
                  <a:pt x="773361" y="774329"/>
                </a:lnTo>
                <a:lnTo>
                  <a:pt x="773361" y="0"/>
                </a:lnTo>
                <a:close/>
              </a:path>
            </a:pathLst>
          </a:custGeom>
          <a:blipFill>
            <a:blip r:embed="rId3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endParaRPr lang="en-US"/>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endParaRPr lang="en-US"/>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endParaRPr lang="en-US"/>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asvg="http://schemas.microsoft.com/office/drawing/2016/SVG/main" xmlns="" r:embed="rId16"/>
                </a:ext>
              </a:extLst>
            </a:blip>
            <a:stretch>
              <a:fillRect b="-9584"/>
            </a:stretch>
          </a:blipFill>
        </p:spPr>
        <p:txBody>
          <a:bodyPr/>
          <a:lstStyle/>
          <a:p>
            <a:endParaRPr lang="en-US"/>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endParaRPr lang="en-US"/>
          </a:p>
        </p:txBody>
      </p:sp>
      <p:sp>
        <p:nvSpPr>
          <p:cNvPr id="22" name="TextBox 21">
            <a:extLst>
              <a:ext uri="{FF2B5EF4-FFF2-40B4-BE49-F238E27FC236}">
                <a16:creationId xmlns:a16="http://schemas.microsoft.com/office/drawing/2014/main" id="{ACA9F6F3-CFC5-6AAE-B8DF-5D21278D44D4}"/>
              </a:ext>
            </a:extLst>
          </p:cNvPr>
          <p:cNvSpPr txBox="1"/>
          <p:nvPr/>
        </p:nvSpPr>
        <p:spPr>
          <a:xfrm>
            <a:off x="4267200" y="3924300"/>
            <a:ext cx="9677400" cy="2308324"/>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Em </a:t>
            </a:r>
            <a:r>
              <a:rPr lang="en-US" sz="7200" b="1" dirty="0" err="1">
                <a:latin typeface="Cambria" panose="02040503050406030204" pitchFamily="18" charset="0"/>
                <a:ea typeface="Cambria" panose="02040503050406030204" pitchFamily="18" charset="0"/>
              </a:rPr>
              <a:t>hãy</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nhớ</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lại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kiểu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bài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văn</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miêu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tả</a:t>
            </a:r>
            <a:r>
              <a:rPr lang="en-US" sz="7200" b="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1447800" y="1181100"/>
            <a:ext cx="15468600" cy="8305800"/>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12212420" y="533831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12749223" y="159222"/>
            <a:ext cx="4510077" cy="3476860"/>
          </a:xfrm>
          <a:custGeom>
            <a:avLst/>
            <a:gdLst/>
            <a:ahLst/>
            <a:cxnLst/>
            <a:rect l="l" t="t" r="r" b="b"/>
            <a:pathLst>
              <a:path w="4510077" h="3476860">
                <a:moveTo>
                  <a:pt x="0" y="0"/>
                </a:moveTo>
                <a:lnTo>
                  <a:pt x="4510077" y="0"/>
                </a:lnTo>
                <a:lnTo>
                  <a:pt x="4510077" y="3476860"/>
                </a:lnTo>
                <a:lnTo>
                  <a:pt x="0" y="34768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7321" y="7631928"/>
            <a:ext cx="18288000" cy="3857105"/>
          </a:xfrm>
          <a:custGeom>
            <a:avLst/>
            <a:gdLst/>
            <a:ahLst/>
            <a:cxnLst/>
            <a:rect l="l" t="t" r="r" b="b"/>
            <a:pathLst>
              <a:path w="18288000" h="3857105">
                <a:moveTo>
                  <a:pt x="0" y="0"/>
                </a:moveTo>
                <a:lnTo>
                  <a:pt x="18288000" y="0"/>
                </a:lnTo>
                <a:lnTo>
                  <a:pt x="18288000" y="3857105"/>
                </a:lnTo>
                <a:lnTo>
                  <a:pt x="0" y="38571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498288" y="159222"/>
            <a:ext cx="5394163" cy="8260024"/>
          </a:xfrm>
          <a:custGeom>
            <a:avLst/>
            <a:gdLst/>
            <a:ahLst/>
            <a:cxnLst/>
            <a:rect l="l" t="t" r="r" b="b"/>
            <a:pathLst>
              <a:path w="5394163" h="8260024">
                <a:moveTo>
                  <a:pt x="0" y="0"/>
                </a:moveTo>
                <a:lnTo>
                  <a:pt x="5394163" y="0"/>
                </a:lnTo>
                <a:lnTo>
                  <a:pt x="5394163" y="8260024"/>
                </a:lnTo>
                <a:lnTo>
                  <a:pt x="0" y="826002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9916891" y="7597655"/>
            <a:ext cx="8871478" cy="1483956"/>
          </a:xfrm>
          <a:custGeom>
            <a:avLst/>
            <a:gdLst/>
            <a:ahLst/>
            <a:cxnLst/>
            <a:rect l="l" t="t" r="r" b="b"/>
            <a:pathLst>
              <a:path w="8871478" h="1483956">
                <a:moveTo>
                  <a:pt x="0" y="0"/>
                </a:moveTo>
                <a:lnTo>
                  <a:pt x="8871478" y="0"/>
                </a:lnTo>
                <a:lnTo>
                  <a:pt x="8871478" y="1483956"/>
                </a:lnTo>
                <a:lnTo>
                  <a:pt x="0" y="148395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Freeform 10"/>
          <p:cNvSpPr/>
          <p:nvPr/>
        </p:nvSpPr>
        <p:spPr>
          <a:xfrm>
            <a:off x="9465516" y="323339"/>
            <a:ext cx="2508104" cy="1241511"/>
          </a:xfrm>
          <a:custGeom>
            <a:avLst/>
            <a:gdLst/>
            <a:ahLst/>
            <a:cxnLst/>
            <a:rect l="l" t="t" r="r" b="b"/>
            <a:pathLst>
              <a:path w="2508104" h="1241511">
                <a:moveTo>
                  <a:pt x="0" y="0"/>
                </a:moveTo>
                <a:lnTo>
                  <a:pt x="2508103" y="0"/>
                </a:lnTo>
                <a:lnTo>
                  <a:pt x="2508103" y="1241512"/>
                </a:lnTo>
                <a:lnTo>
                  <a:pt x="0" y="1241512"/>
                </a:lnTo>
                <a:lnTo>
                  <a:pt x="0" y="0"/>
                </a:lnTo>
                <a:close/>
              </a:path>
            </a:pathLst>
          </a:custGeom>
          <a:blipFill>
            <a:blip r:embed="rId2"/>
            <a:stretch>
              <a:fillRect/>
            </a:stretch>
          </a:blipFill>
        </p:spPr>
        <p:txBody>
          <a:bodyPr/>
          <a:lstStyle/>
          <a:p>
            <a:endParaRPr lang="en-US"/>
          </a:p>
        </p:txBody>
      </p:sp>
      <p:sp>
        <p:nvSpPr>
          <p:cNvPr id="11" name="Freeform 11"/>
          <p:cNvSpPr/>
          <p:nvPr/>
        </p:nvSpPr>
        <p:spPr>
          <a:xfrm>
            <a:off x="4842214" y="227028"/>
            <a:ext cx="1849036" cy="1818779"/>
          </a:xfrm>
          <a:custGeom>
            <a:avLst/>
            <a:gdLst/>
            <a:ahLst/>
            <a:cxnLst/>
            <a:rect l="l" t="t" r="r" b="b"/>
            <a:pathLst>
              <a:path w="1849036" h="1818779">
                <a:moveTo>
                  <a:pt x="0" y="0"/>
                </a:moveTo>
                <a:lnTo>
                  <a:pt x="1849036" y="0"/>
                </a:lnTo>
                <a:lnTo>
                  <a:pt x="1849036" y="1818779"/>
                </a:lnTo>
                <a:lnTo>
                  <a:pt x="0" y="181877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Freeform 12"/>
          <p:cNvSpPr/>
          <p:nvPr/>
        </p:nvSpPr>
        <p:spPr>
          <a:xfrm>
            <a:off x="471126" y="5938228"/>
            <a:ext cx="3833869" cy="3039212"/>
          </a:xfrm>
          <a:custGeom>
            <a:avLst/>
            <a:gdLst/>
            <a:ahLst/>
            <a:cxnLst/>
            <a:rect l="l" t="t" r="r" b="b"/>
            <a:pathLst>
              <a:path w="3833869" h="3039212">
                <a:moveTo>
                  <a:pt x="0" y="0"/>
                </a:moveTo>
                <a:lnTo>
                  <a:pt x="3833869" y="0"/>
                </a:lnTo>
                <a:lnTo>
                  <a:pt x="3833869" y="3039213"/>
                </a:lnTo>
                <a:lnTo>
                  <a:pt x="0" y="303921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grpSp>
        <p:nvGrpSpPr>
          <p:cNvPr id="13" name="Group 13"/>
          <p:cNvGrpSpPr/>
          <p:nvPr/>
        </p:nvGrpSpPr>
        <p:grpSpPr>
          <a:xfrm>
            <a:off x="-972963" y="7294987"/>
            <a:ext cx="4868837" cy="2248518"/>
            <a:chOff x="0" y="0"/>
            <a:chExt cx="6491783" cy="2998024"/>
          </a:xfrm>
        </p:grpSpPr>
        <p:sp>
          <p:nvSpPr>
            <p:cNvPr id="14" name="Freeform 14"/>
            <p:cNvSpPr/>
            <p:nvPr/>
          </p:nvSpPr>
          <p:spPr>
            <a:xfrm>
              <a:off x="0" y="0"/>
              <a:ext cx="6491783" cy="2998024"/>
            </a:xfrm>
            <a:custGeom>
              <a:avLst/>
              <a:gdLst/>
              <a:ahLst/>
              <a:cxnLst/>
              <a:rect l="l" t="t" r="r" b="b"/>
              <a:pathLst>
                <a:path w="6491783" h="2998024">
                  <a:moveTo>
                    <a:pt x="0" y="0"/>
                  </a:moveTo>
                  <a:lnTo>
                    <a:pt x="6491783" y="0"/>
                  </a:lnTo>
                  <a:lnTo>
                    <a:pt x="6491783" y="2998024"/>
                  </a:lnTo>
                  <a:lnTo>
                    <a:pt x="0" y="299802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5" name="Freeform 15"/>
            <p:cNvSpPr/>
            <p:nvPr/>
          </p:nvSpPr>
          <p:spPr>
            <a:xfrm>
              <a:off x="4736382" y="1292101"/>
              <a:ext cx="540690" cy="500384"/>
            </a:xfrm>
            <a:custGeom>
              <a:avLst/>
              <a:gdLst/>
              <a:ahLst/>
              <a:cxnLst/>
              <a:rect l="l" t="t" r="r" b="b"/>
              <a:pathLst>
                <a:path w="540690" h="500384">
                  <a:moveTo>
                    <a:pt x="0" y="0"/>
                  </a:moveTo>
                  <a:lnTo>
                    <a:pt x="540690" y="0"/>
                  </a:lnTo>
                  <a:lnTo>
                    <a:pt x="540690" y="500385"/>
                  </a:lnTo>
                  <a:lnTo>
                    <a:pt x="0" y="500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6" name="Freeform 16"/>
            <p:cNvSpPr/>
            <p:nvPr/>
          </p:nvSpPr>
          <p:spPr>
            <a:xfrm>
              <a:off x="3700701" y="2234764"/>
              <a:ext cx="540690" cy="500384"/>
            </a:xfrm>
            <a:custGeom>
              <a:avLst/>
              <a:gdLst/>
              <a:ahLst/>
              <a:cxnLst/>
              <a:rect l="l" t="t" r="r" b="b"/>
              <a:pathLst>
                <a:path w="540690" h="500384">
                  <a:moveTo>
                    <a:pt x="0" y="0"/>
                  </a:moveTo>
                  <a:lnTo>
                    <a:pt x="540690" y="0"/>
                  </a:lnTo>
                  <a:lnTo>
                    <a:pt x="540690" y="500384"/>
                  </a:lnTo>
                  <a:lnTo>
                    <a:pt x="0" y="500384"/>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7" name="Freeform 17"/>
            <p:cNvSpPr/>
            <p:nvPr/>
          </p:nvSpPr>
          <p:spPr>
            <a:xfrm rot="2700000">
              <a:off x="3062280" y="892477"/>
              <a:ext cx="540690" cy="500384"/>
            </a:xfrm>
            <a:custGeom>
              <a:avLst/>
              <a:gdLst/>
              <a:ahLst/>
              <a:cxnLst/>
              <a:rect l="l" t="t" r="r" b="b"/>
              <a:pathLst>
                <a:path w="540690" h="500384">
                  <a:moveTo>
                    <a:pt x="0" y="0"/>
                  </a:moveTo>
                  <a:lnTo>
                    <a:pt x="540691" y="0"/>
                  </a:lnTo>
                  <a:lnTo>
                    <a:pt x="540691" y="500384"/>
                  </a:lnTo>
                  <a:lnTo>
                    <a:pt x="0" y="500384"/>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grpSp>
      <p:sp>
        <p:nvSpPr>
          <p:cNvPr id="18" name="Freeform 18"/>
          <p:cNvSpPr/>
          <p:nvPr/>
        </p:nvSpPr>
        <p:spPr>
          <a:xfrm>
            <a:off x="7174674" y="8375174"/>
            <a:ext cx="1758946" cy="1567061"/>
          </a:xfrm>
          <a:custGeom>
            <a:avLst/>
            <a:gdLst/>
            <a:ahLst/>
            <a:cxnLst/>
            <a:rect l="l" t="t" r="r" b="b"/>
            <a:pathLst>
              <a:path w="1758946" h="1567061">
                <a:moveTo>
                  <a:pt x="0" y="0"/>
                </a:moveTo>
                <a:lnTo>
                  <a:pt x="1758947" y="0"/>
                </a:lnTo>
                <a:lnTo>
                  <a:pt x="1758947" y="1567061"/>
                </a:lnTo>
                <a:lnTo>
                  <a:pt x="0" y="1567061"/>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sp>
        <p:nvSpPr>
          <p:cNvPr id="19" name="Freeform 19"/>
          <p:cNvSpPr/>
          <p:nvPr/>
        </p:nvSpPr>
        <p:spPr>
          <a:xfrm>
            <a:off x="4158537" y="2849667"/>
            <a:ext cx="1367354" cy="1069527"/>
          </a:xfrm>
          <a:custGeom>
            <a:avLst/>
            <a:gdLst/>
            <a:ahLst/>
            <a:cxnLst/>
            <a:rect l="l" t="t" r="r" b="b"/>
            <a:pathLst>
              <a:path w="1367354" h="1069527">
                <a:moveTo>
                  <a:pt x="0" y="0"/>
                </a:moveTo>
                <a:lnTo>
                  <a:pt x="1367354" y="0"/>
                </a:lnTo>
                <a:lnTo>
                  <a:pt x="1367354" y="1069527"/>
                </a:lnTo>
                <a:lnTo>
                  <a:pt x="0" y="1069527"/>
                </a:lnTo>
                <a:lnTo>
                  <a:pt x="0" y="0"/>
                </a:lnTo>
                <a:close/>
              </a:path>
            </a:pathLst>
          </a:custGeom>
          <a:blipFill>
            <a:blip r:embed="rId23">
              <a:extLst>
                <a:ext uri="{96DAC541-7B7A-43D3-8B79-37D633B846F1}">
                  <asvg:svgBlip xmlns:asvg="http://schemas.microsoft.com/office/drawing/2016/SVG/main" xmlns="" r:embed="rId24"/>
                </a:ext>
              </a:extLst>
            </a:blip>
            <a:stretch>
              <a:fillRect b="-185836"/>
            </a:stretch>
          </a:blipFill>
        </p:spPr>
        <p:txBody>
          <a:bodyPr/>
          <a:lstStyle/>
          <a:p>
            <a:endParaRPr lang="en-US"/>
          </a:p>
        </p:txBody>
      </p:sp>
      <p:sp>
        <p:nvSpPr>
          <p:cNvPr id="21" name="Freeform 21"/>
          <p:cNvSpPr/>
          <p:nvPr/>
        </p:nvSpPr>
        <p:spPr>
          <a:xfrm>
            <a:off x="16200262" y="4125913"/>
            <a:ext cx="1367354" cy="1069527"/>
          </a:xfrm>
          <a:custGeom>
            <a:avLst/>
            <a:gdLst/>
            <a:ahLst/>
            <a:cxnLst/>
            <a:rect l="l" t="t" r="r" b="b"/>
            <a:pathLst>
              <a:path w="1367354" h="1069527">
                <a:moveTo>
                  <a:pt x="0" y="0"/>
                </a:moveTo>
                <a:lnTo>
                  <a:pt x="1367354" y="0"/>
                </a:lnTo>
                <a:lnTo>
                  <a:pt x="1367354" y="1069526"/>
                </a:lnTo>
                <a:lnTo>
                  <a:pt x="0" y="1069526"/>
                </a:lnTo>
                <a:lnTo>
                  <a:pt x="0" y="0"/>
                </a:lnTo>
                <a:close/>
              </a:path>
            </a:pathLst>
          </a:custGeom>
          <a:blipFill>
            <a:blip r:embed="rId23">
              <a:extLst>
                <a:ext uri="{96DAC541-7B7A-43D3-8B79-37D633B846F1}">
                  <asvg:svgBlip xmlns:asvg="http://schemas.microsoft.com/office/drawing/2016/SVG/main" xmlns="" r:embed="rId24"/>
                </a:ext>
              </a:extLst>
            </a:blip>
            <a:stretch>
              <a:fillRect b="-185836"/>
            </a:stretch>
          </a:blipFill>
        </p:spPr>
        <p:txBody>
          <a:bodyPr/>
          <a:lstStyle/>
          <a:p>
            <a:endParaRPr lang="en-US"/>
          </a:p>
        </p:txBody>
      </p:sp>
      <p:sp>
        <p:nvSpPr>
          <p:cNvPr id="22" name="Freeform 22"/>
          <p:cNvSpPr/>
          <p:nvPr/>
        </p:nvSpPr>
        <p:spPr>
          <a:xfrm>
            <a:off x="12762109" y="8935363"/>
            <a:ext cx="6706441" cy="1743675"/>
          </a:xfrm>
          <a:custGeom>
            <a:avLst/>
            <a:gdLst/>
            <a:ahLst/>
            <a:cxnLst/>
            <a:rect l="l" t="t" r="r" b="b"/>
            <a:pathLst>
              <a:path w="6706441" h="1743675">
                <a:moveTo>
                  <a:pt x="0" y="0"/>
                </a:moveTo>
                <a:lnTo>
                  <a:pt x="6706441" y="0"/>
                </a:lnTo>
                <a:lnTo>
                  <a:pt x="6706441" y="1743675"/>
                </a:lnTo>
                <a:lnTo>
                  <a:pt x="0" y="1743675"/>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88A9FD37-1535-126C-4348-8961743FFD9B}"/>
              </a:ext>
            </a:extLst>
          </p:cNvPr>
          <p:cNvPicPr>
            <a:picLocks noChangeAspect="1"/>
          </p:cNvPicPr>
          <p:nvPr/>
        </p:nvPicPr>
        <p:blipFill>
          <a:blip r:embed="rId27"/>
          <a:stretch>
            <a:fillRect/>
          </a:stretch>
        </p:blipFill>
        <p:spPr>
          <a:xfrm>
            <a:off x="3200400" y="4000500"/>
            <a:ext cx="11083489" cy="3359187"/>
          </a:xfrm>
          <a:prstGeom prst="rect">
            <a:avLst/>
          </a:prstGeom>
        </p:spPr>
      </p:pic>
      <p:pic>
        <p:nvPicPr>
          <p:cNvPr id="26" name="Picture 25">
            <a:extLst>
              <a:ext uri="{FF2B5EF4-FFF2-40B4-BE49-F238E27FC236}">
                <a16:creationId xmlns:a16="http://schemas.microsoft.com/office/drawing/2014/main" id="{40D38F90-7E70-7B9F-387C-7FF395313A7B}"/>
              </a:ext>
            </a:extLst>
          </p:cNvPr>
          <p:cNvPicPr>
            <a:picLocks noChangeAspect="1"/>
          </p:cNvPicPr>
          <p:nvPr/>
        </p:nvPicPr>
        <p:blipFill>
          <a:blip r:embed="rId28"/>
          <a:stretch>
            <a:fillRect/>
          </a:stretch>
        </p:blipFill>
        <p:spPr>
          <a:xfrm>
            <a:off x="7315200" y="2400300"/>
            <a:ext cx="3182388" cy="1603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grpSp>
        <p:nvGrpSpPr>
          <p:cNvPr id="2" name="Group 2"/>
          <p:cNvGrpSpPr/>
          <p:nvPr/>
        </p:nvGrpSpPr>
        <p:grpSpPr>
          <a:xfrm>
            <a:off x="-1214324" y="8057386"/>
            <a:ext cx="19979114" cy="5217266"/>
            <a:chOff x="0" y="0"/>
            <a:chExt cx="5261989" cy="1374095"/>
          </a:xfrm>
        </p:grpSpPr>
        <p:sp>
          <p:nvSpPr>
            <p:cNvPr id="3" name="Freeform 3"/>
            <p:cNvSpPr/>
            <p:nvPr/>
          </p:nvSpPr>
          <p:spPr>
            <a:xfrm>
              <a:off x="0" y="0"/>
              <a:ext cx="5261989" cy="1374095"/>
            </a:xfrm>
            <a:custGeom>
              <a:avLst/>
              <a:gdLst/>
              <a:ahLst/>
              <a:cxnLst/>
              <a:rect l="l" t="t" r="r" b="b"/>
              <a:pathLst>
                <a:path w="5261989" h="1374095">
                  <a:moveTo>
                    <a:pt x="0" y="0"/>
                  </a:moveTo>
                  <a:lnTo>
                    <a:pt x="5261989" y="0"/>
                  </a:lnTo>
                  <a:lnTo>
                    <a:pt x="5261989" y="1374095"/>
                  </a:lnTo>
                  <a:lnTo>
                    <a:pt x="0" y="1374095"/>
                  </a:lnTo>
                  <a:close/>
                </a:path>
              </a:pathLst>
            </a:custGeom>
            <a:solidFill>
              <a:srgbClr val="93C808"/>
            </a:solidFill>
          </p:spPr>
          <p:txBody>
            <a:bodyPr/>
            <a:lstStyle/>
            <a:p>
              <a:endParaRPr lang="en-US"/>
            </a:p>
          </p:txBody>
        </p:sp>
        <p:sp>
          <p:nvSpPr>
            <p:cNvPr id="4" name="TextBox 4"/>
            <p:cNvSpPr txBox="1"/>
            <p:nvPr/>
          </p:nvSpPr>
          <p:spPr>
            <a:xfrm>
              <a:off x="0" y="-38100"/>
              <a:ext cx="5261989" cy="141219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99125" y="5143500"/>
            <a:ext cx="20127811" cy="4245138"/>
          </a:xfrm>
          <a:custGeom>
            <a:avLst/>
            <a:gdLst/>
            <a:ahLst/>
            <a:cxnLst/>
            <a:rect l="l" t="t" r="r" b="b"/>
            <a:pathLst>
              <a:path w="20127811" h="4245138">
                <a:moveTo>
                  <a:pt x="0" y="0"/>
                </a:moveTo>
                <a:lnTo>
                  <a:pt x="20127810" y="0"/>
                </a:lnTo>
                <a:lnTo>
                  <a:pt x="20127810" y="4245138"/>
                </a:lnTo>
                <a:lnTo>
                  <a:pt x="0" y="42451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6097970" y="6629799"/>
            <a:ext cx="18179547" cy="4726682"/>
          </a:xfrm>
          <a:custGeom>
            <a:avLst/>
            <a:gdLst/>
            <a:ahLst/>
            <a:cxnLst/>
            <a:rect l="l" t="t" r="r" b="b"/>
            <a:pathLst>
              <a:path w="18179547" h="4726682">
                <a:moveTo>
                  <a:pt x="18179548" y="0"/>
                </a:moveTo>
                <a:lnTo>
                  <a:pt x="0" y="0"/>
                </a:lnTo>
                <a:lnTo>
                  <a:pt x="0" y="4726682"/>
                </a:lnTo>
                <a:lnTo>
                  <a:pt x="18179548" y="4726682"/>
                </a:lnTo>
                <a:lnTo>
                  <a:pt x="18179548"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685800" y="7353299"/>
            <a:ext cx="4495800" cy="2953719"/>
          </a:xfrm>
          <a:custGeom>
            <a:avLst/>
            <a:gdLst/>
            <a:ahLst/>
            <a:cxnLst/>
            <a:rect l="l" t="t" r="r" b="b"/>
            <a:pathLst>
              <a:path w="4847686" h="3625598">
                <a:moveTo>
                  <a:pt x="0" y="0"/>
                </a:moveTo>
                <a:lnTo>
                  <a:pt x="4847686" y="0"/>
                </a:lnTo>
                <a:lnTo>
                  <a:pt x="4847686" y="3625598"/>
                </a:lnTo>
                <a:lnTo>
                  <a:pt x="0" y="3625598"/>
                </a:lnTo>
                <a:lnTo>
                  <a:pt x="0" y="0"/>
                </a:lnTo>
                <a:close/>
              </a:path>
            </a:pathLst>
          </a:custGeom>
          <a:blipFill>
            <a:blip r:embed="rId6"/>
            <a:stretch>
              <a:fillRect b="-38020"/>
            </a:stretch>
          </a:blipFill>
        </p:spPr>
        <p:txBody>
          <a:bodyPr/>
          <a:lstStyle/>
          <a:p>
            <a:endParaRPr lang="en-US"/>
          </a:p>
        </p:txBody>
      </p:sp>
      <p:grpSp>
        <p:nvGrpSpPr>
          <p:cNvPr id="8" name="Group 8"/>
          <p:cNvGrpSpPr/>
          <p:nvPr/>
        </p:nvGrpSpPr>
        <p:grpSpPr>
          <a:xfrm>
            <a:off x="2209800" y="342900"/>
            <a:ext cx="12954000" cy="1981200"/>
            <a:chOff x="0" y="0"/>
            <a:chExt cx="1571863" cy="247403"/>
          </a:xfrm>
        </p:grpSpPr>
        <p:sp>
          <p:nvSpPr>
            <p:cNvPr id="9"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10"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17" name="Freeform 17"/>
          <p:cNvSpPr/>
          <p:nvPr/>
        </p:nvSpPr>
        <p:spPr>
          <a:xfrm flipH="1">
            <a:off x="15677986" y="-1020738"/>
            <a:ext cx="3733330" cy="3672240"/>
          </a:xfrm>
          <a:custGeom>
            <a:avLst/>
            <a:gdLst/>
            <a:ahLst/>
            <a:cxnLst/>
            <a:rect l="l" t="t" r="r" b="b"/>
            <a:pathLst>
              <a:path w="3733330" h="3672240">
                <a:moveTo>
                  <a:pt x="3733331" y="0"/>
                </a:moveTo>
                <a:lnTo>
                  <a:pt x="0" y="0"/>
                </a:lnTo>
                <a:lnTo>
                  <a:pt x="0" y="3672239"/>
                </a:lnTo>
                <a:lnTo>
                  <a:pt x="3733331" y="3672239"/>
                </a:lnTo>
                <a:lnTo>
                  <a:pt x="373333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8" name="Freeform 18"/>
          <p:cNvSpPr/>
          <p:nvPr/>
        </p:nvSpPr>
        <p:spPr>
          <a:xfrm>
            <a:off x="2644434" y="636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2" name="Freeform 22"/>
          <p:cNvSpPr/>
          <p:nvPr/>
        </p:nvSpPr>
        <p:spPr>
          <a:xfrm>
            <a:off x="-164599" y="168255"/>
            <a:ext cx="1942829" cy="1519656"/>
          </a:xfrm>
          <a:custGeom>
            <a:avLst/>
            <a:gdLst/>
            <a:ahLst/>
            <a:cxnLst/>
            <a:rect l="l" t="t" r="r" b="b"/>
            <a:pathLst>
              <a:path w="1942829" h="1519656">
                <a:moveTo>
                  <a:pt x="0" y="0"/>
                </a:moveTo>
                <a:lnTo>
                  <a:pt x="1942829" y="0"/>
                </a:lnTo>
                <a:lnTo>
                  <a:pt x="1942829" y="1519655"/>
                </a:lnTo>
                <a:lnTo>
                  <a:pt x="0" y="1519655"/>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endParaRPr lang="en-US"/>
          </a:p>
        </p:txBody>
      </p:sp>
      <p:sp>
        <p:nvSpPr>
          <p:cNvPr id="23" name="Freeform 23"/>
          <p:cNvSpPr/>
          <p:nvPr/>
        </p:nvSpPr>
        <p:spPr>
          <a:xfrm>
            <a:off x="7803819" y="3774072"/>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xmlns="" r:embed="rId12"/>
                </a:ext>
              </a:extLst>
            </a:blip>
            <a:stretch>
              <a:fillRect b="-185836"/>
            </a:stretch>
          </a:blipFill>
        </p:spPr>
        <p:txBody>
          <a:bodyPr/>
          <a:lstStyle/>
          <a:p>
            <a:endParaRPr lang="en-US"/>
          </a:p>
        </p:txBody>
      </p:sp>
      <p:sp>
        <p:nvSpPr>
          <p:cNvPr id="24" name="Freeform 24"/>
          <p:cNvSpPr/>
          <p:nvPr/>
        </p:nvSpPr>
        <p:spPr>
          <a:xfrm rot="297651">
            <a:off x="11400746" y="-52646"/>
            <a:ext cx="3047375" cy="1396252"/>
          </a:xfrm>
          <a:custGeom>
            <a:avLst/>
            <a:gdLst/>
            <a:ahLst/>
            <a:cxnLst/>
            <a:rect l="l" t="t" r="r" b="b"/>
            <a:pathLst>
              <a:path w="3047375" h="1396252">
                <a:moveTo>
                  <a:pt x="0" y="0"/>
                </a:moveTo>
                <a:lnTo>
                  <a:pt x="3047375" y="0"/>
                </a:lnTo>
                <a:lnTo>
                  <a:pt x="3047375" y="1396251"/>
                </a:lnTo>
                <a:lnTo>
                  <a:pt x="0" y="139625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25" name="Freeform 25"/>
          <p:cNvSpPr/>
          <p:nvPr/>
        </p:nvSpPr>
        <p:spPr>
          <a:xfrm>
            <a:off x="14696805" y="1510851"/>
            <a:ext cx="2648352" cy="1310934"/>
          </a:xfrm>
          <a:custGeom>
            <a:avLst/>
            <a:gdLst/>
            <a:ahLst/>
            <a:cxnLst/>
            <a:rect l="l" t="t" r="r" b="b"/>
            <a:pathLst>
              <a:path w="2648352" h="1310934">
                <a:moveTo>
                  <a:pt x="0" y="0"/>
                </a:moveTo>
                <a:lnTo>
                  <a:pt x="2648353" y="0"/>
                </a:lnTo>
                <a:lnTo>
                  <a:pt x="2648353" y="1310935"/>
                </a:lnTo>
                <a:lnTo>
                  <a:pt x="0" y="1310935"/>
                </a:lnTo>
                <a:lnTo>
                  <a:pt x="0" y="0"/>
                </a:lnTo>
                <a:close/>
              </a:path>
            </a:pathLst>
          </a:custGeom>
          <a:blipFill>
            <a:blip r:embed="rId15"/>
            <a:stretch>
              <a:fillRect/>
            </a:stretch>
          </a:blipFill>
        </p:spPr>
        <p:txBody>
          <a:bodyPr/>
          <a:lstStyle/>
          <a:p>
            <a:endParaRPr lang="en-US"/>
          </a:p>
        </p:txBody>
      </p:sp>
      <p:sp>
        <p:nvSpPr>
          <p:cNvPr id="26" name="Freeform 26"/>
          <p:cNvSpPr/>
          <p:nvPr/>
        </p:nvSpPr>
        <p:spPr>
          <a:xfrm>
            <a:off x="13894807" y="8373173"/>
            <a:ext cx="6728987" cy="2030931"/>
          </a:xfrm>
          <a:custGeom>
            <a:avLst/>
            <a:gdLst/>
            <a:ahLst/>
            <a:cxnLst/>
            <a:rect l="l" t="t" r="r" b="b"/>
            <a:pathLst>
              <a:path w="6728987" h="2030931">
                <a:moveTo>
                  <a:pt x="0" y="0"/>
                </a:moveTo>
                <a:lnTo>
                  <a:pt x="6728986" y="0"/>
                </a:lnTo>
                <a:lnTo>
                  <a:pt x="6728986" y="2030931"/>
                </a:lnTo>
                <a:lnTo>
                  <a:pt x="0" y="203093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7" name="Freeform 27"/>
          <p:cNvSpPr/>
          <p:nvPr/>
        </p:nvSpPr>
        <p:spPr>
          <a:xfrm>
            <a:off x="3534296" y="8057386"/>
            <a:ext cx="4847686" cy="1610394"/>
          </a:xfrm>
          <a:custGeom>
            <a:avLst/>
            <a:gdLst/>
            <a:ahLst/>
            <a:cxnLst/>
            <a:rect l="l" t="t" r="r" b="b"/>
            <a:pathLst>
              <a:path w="4847686" h="1610394">
                <a:moveTo>
                  <a:pt x="0" y="0"/>
                </a:moveTo>
                <a:lnTo>
                  <a:pt x="4847685" y="0"/>
                </a:lnTo>
                <a:lnTo>
                  <a:pt x="4847685" y="1610393"/>
                </a:lnTo>
                <a:lnTo>
                  <a:pt x="0" y="1610393"/>
                </a:lnTo>
                <a:lnTo>
                  <a:pt x="0" y="0"/>
                </a:lnTo>
                <a:close/>
              </a:path>
            </a:pathLst>
          </a:custGeom>
          <a:blipFill>
            <a:blip r:embed="rId6"/>
            <a:stretch>
              <a:fillRect t="-210735"/>
            </a:stretch>
          </a:blipFill>
        </p:spPr>
        <p:txBody>
          <a:bodyPr/>
          <a:lstStyle/>
          <a:p>
            <a:endParaRPr lang="en-US"/>
          </a:p>
        </p:txBody>
      </p:sp>
      <p:sp>
        <p:nvSpPr>
          <p:cNvPr id="28" name="Freeform 28"/>
          <p:cNvSpPr/>
          <p:nvPr/>
        </p:nvSpPr>
        <p:spPr>
          <a:xfrm>
            <a:off x="304208" y="4755053"/>
            <a:ext cx="2278992" cy="2030374"/>
          </a:xfrm>
          <a:custGeom>
            <a:avLst/>
            <a:gdLst/>
            <a:ahLst/>
            <a:cxnLst/>
            <a:rect l="l" t="t" r="r" b="b"/>
            <a:pathLst>
              <a:path w="2278992" h="2030374">
                <a:moveTo>
                  <a:pt x="0" y="0"/>
                </a:moveTo>
                <a:lnTo>
                  <a:pt x="2278991" y="0"/>
                </a:lnTo>
                <a:lnTo>
                  <a:pt x="2278991" y="2030375"/>
                </a:lnTo>
                <a:lnTo>
                  <a:pt x="0" y="2030375"/>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9" name="TextBox 29"/>
          <p:cNvSpPr txBox="1"/>
          <p:nvPr/>
        </p:nvSpPr>
        <p:spPr>
          <a:xfrm>
            <a:off x="3483234" y="415477"/>
            <a:ext cx="11223366" cy="1719317"/>
          </a:xfrm>
          <a:prstGeom prst="rect">
            <a:avLst/>
          </a:prstGeom>
        </p:spPr>
        <p:txBody>
          <a:bodyPr wrap="square" lIns="0" tIns="0" rIns="0" bIns="0" rtlCol="0" anchor="t">
            <a:spAutoFit/>
          </a:bodyPr>
          <a:lstStyle/>
          <a:p>
            <a:pPr algn="l">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2 và lớp 3, được luyện viết đoạn văn tả đồ vật.</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33" name="Group 8">
            <a:extLst>
              <a:ext uri="{FF2B5EF4-FFF2-40B4-BE49-F238E27FC236}">
                <a16:creationId xmlns:a16="http://schemas.microsoft.com/office/drawing/2014/main" id="{9BCA3846-2B76-722A-7842-47205D82E83E}"/>
              </a:ext>
            </a:extLst>
          </p:cNvPr>
          <p:cNvGrpSpPr/>
          <p:nvPr/>
        </p:nvGrpSpPr>
        <p:grpSpPr>
          <a:xfrm>
            <a:off x="2362200" y="2628900"/>
            <a:ext cx="12954000" cy="1981200"/>
            <a:chOff x="0" y="0"/>
            <a:chExt cx="1571863" cy="247403"/>
          </a:xfrm>
        </p:grpSpPr>
        <p:sp>
          <p:nvSpPr>
            <p:cNvPr id="34" name="Freeform 9">
              <a:extLst>
                <a:ext uri="{FF2B5EF4-FFF2-40B4-BE49-F238E27FC236}">
                  <a16:creationId xmlns:a16="http://schemas.microsoft.com/office/drawing/2014/main" id="{FC83B4C2-2467-6947-74A7-992DB4A5B0A7}"/>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35" name="TextBox 10">
              <a:extLst>
                <a:ext uri="{FF2B5EF4-FFF2-40B4-BE49-F238E27FC236}">
                  <a16:creationId xmlns:a16="http://schemas.microsoft.com/office/drawing/2014/main" id="{D11E2FC3-4CC8-2F63-D3D5-E08CFFAFE555}"/>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36" name="Freeform 18">
            <a:extLst>
              <a:ext uri="{FF2B5EF4-FFF2-40B4-BE49-F238E27FC236}">
                <a16:creationId xmlns:a16="http://schemas.microsoft.com/office/drawing/2014/main" id="{618C8820-8660-FB2E-3429-7FBFE9C96DCD}"/>
              </a:ext>
            </a:extLst>
          </p:cNvPr>
          <p:cNvSpPr/>
          <p:nvPr/>
        </p:nvSpPr>
        <p:spPr>
          <a:xfrm>
            <a:off x="2796834" y="2922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37" name="TextBox 29">
            <a:extLst>
              <a:ext uri="{FF2B5EF4-FFF2-40B4-BE49-F238E27FC236}">
                <a16:creationId xmlns:a16="http://schemas.microsoft.com/office/drawing/2014/main" id="{FE8C361F-87C0-7D68-330A-33B250203DFC}"/>
              </a:ext>
            </a:extLst>
          </p:cNvPr>
          <p:cNvSpPr txBox="1"/>
          <p:nvPr/>
        </p:nvSpPr>
        <p:spPr>
          <a:xfrm>
            <a:off x="3635634" y="27014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4, được luyện viết đoạn văn và bài văn tả con vật, tả cây cối.</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41" name="Group 8">
            <a:extLst>
              <a:ext uri="{FF2B5EF4-FFF2-40B4-BE49-F238E27FC236}">
                <a16:creationId xmlns:a16="http://schemas.microsoft.com/office/drawing/2014/main" id="{DF26B4A9-DAE7-5456-ADB1-17A2F1D4DA26}"/>
              </a:ext>
            </a:extLst>
          </p:cNvPr>
          <p:cNvGrpSpPr/>
          <p:nvPr/>
        </p:nvGrpSpPr>
        <p:grpSpPr>
          <a:xfrm>
            <a:off x="2362200" y="4991100"/>
            <a:ext cx="12954000" cy="1981200"/>
            <a:chOff x="0" y="0"/>
            <a:chExt cx="1571863" cy="247403"/>
          </a:xfrm>
        </p:grpSpPr>
        <p:sp>
          <p:nvSpPr>
            <p:cNvPr id="42" name="Freeform 9">
              <a:extLst>
                <a:ext uri="{FF2B5EF4-FFF2-40B4-BE49-F238E27FC236}">
                  <a16:creationId xmlns:a16="http://schemas.microsoft.com/office/drawing/2014/main" id="{F95FFC87-0C88-C973-3C2B-BBAB2EA58848}"/>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43" name="TextBox 10">
              <a:extLst>
                <a:ext uri="{FF2B5EF4-FFF2-40B4-BE49-F238E27FC236}">
                  <a16:creationId xmlns:a16="http://schemas.microsoft.com/office/drawing/2014/main" id="{3139647A-B0B3-EC81-454C-2CF8131CEEE3}"/>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44" name="Freeform 18">
            <a:extLst>
              <a:ext uri="{FF2B5EF4-FFF2-40B4-BE49-F238E27FC236}">
                <a16:creationId xmlns:a16="http://schemas.microsoft.com/office/drawing/2014/main" id="{45F655AD-9748-F9D2-ED59-247B677DB9EE}"/>
              </a:ext>
            </a:extLst>
          </p:cNvPr>
          <p:cNvSpPr/>
          <p:nvPr/>
        </p:nvSpPr>
        <p:spPr>
          <a:xfrm>
            <a:off x="2796834" y="52846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45" name="TextBox 29">
            <a:extLst>
              <a:ext uri="{FF2B5EF4-FFF2-40B4-BE49-F238E27FC236}">
                <a16:creationId xmlns:a16="http://schemas.microsoft.com/office/drawing/2014/main" id="{9C783C5C-51B2-C754-AC7A-6063C8FDD033}"/>
              </a:ext>
            </a:extLst>
          </p:cNvPr>
          <p:cNvSpPr txBox="1"/>
          <p:nvPr/>
        </p:nvSpPr>
        <p:spPr>
          <a:xfrm>
            <a:off x="3635634" y="50636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 Lớp 5, được luyện viết đoạn văn, bài văn tả phong cảnh.</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2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P spid="36" grpId="0" animBg="1"/>
      <p:bldP spid="37" grpId="0"/>
      <p:bldP spid="44"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xmlns=""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D89975E-22B2-6956-F1AC-C25EEBC6F539}"/>
              </a:ext>
            </a:extLst>
          </p:cNvPr>
          <p:cNvPicPr>
            <a:picLocks noChangeAspect="1"/>
          </p:cNvPicPr>
          <p:nvPr/>
        </p:nvPicPr>
        <p:blipFill>
          <a:blip r:embed="rId27"/>
          <a:stretch>
            <a:fillRect/>
          </a:stretch>
        </p:blipFill>
        <p:spPr>
          <a:xfrm>
            <a:off x="1676400" y="2705100"/>
            <a:ext cx="14162235" cy="5316173"/>
          </a:xfrm>
          <a:prstGeom prst="rect">
            <a:avLst/>
          </a:prstGeom>
        </p:spPr>
      </p:pic>
    </p:spTree>
    <p:extLst>
      <p:ext uri="{BB962C8B-B14F-4D97-AF65-F5344CB8AC3E}">
        <p14:creationId xmlns:p14="http://schemas.microsoft.com/office/powerpoint/2010/main" val="21520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endParaRPr lang="en-US"/>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endParaRPr lang="en-US"/>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endParaRPr lang="en-US"/>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endParaRPr lang="en-US"/>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xmlns="" r:embed="rId16"/>
                </a:ext>
              </a:extLst>
            </a:blip>
            <a:stretch>
              <a:fillRect b="-185836"/>
            </a:stretch>
          </a:blipFill>
        </p:spPr>
        <p:txBody>
          <a:bodyPr/>
          <a:lstStyle/>
          <a:p>
            <a:endParaRPr lang="en-US"/>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b="1"/>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b="1"/>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8911"/>
            <a:ext cx="14246777" cy="1149867"/>
          </a:xfrm>
          <a:prstGeom prst="rect">
            <a:avLst/>
          </a:prstGeom>
        </p:spPr>
        <p:txBody>
          <a:bodyPr wrap="square" lIns="0" tIns="0" rIns="0" bIns="0" rtlCol="0" anchor="t">
            <a:spAutoFit/>
          </a:bodyPr>
          <a:lstStyle/>
          <a:p>
            <a:pPr algn="ctr">
              <a:lnSpc>
                <a:spcPts val="10500"/>
              </a:lnSpc>
              <a:spcBef>
                <a:spcPct val="0"/>
              </a:spcBef>
            </a:pPr>
            <a:r>
              <a:rPr lang="en-US" sz="4800" b="1" dirty="0">
                <a:solidFill>
                  <a:srgbClr val="000000"/>
                </a:solidFill>
                <a:latin typeface="Cambria" panose="02040503050406030204" pitchFamily="18" charset="0"/>
                <a:ea typeface="Cambria" panose="02040503050406030204" pitchFamily="18" charset="0"/>
                <a:cs typeface="Atma Bold"/>
                <a:sym typeface="Atma Bold"/>
              </a:rPr>
              <a:t>1. </a:t>
            </a:r>
            <a:r>
              <a:rPr lang="vi-VN" sz="4800" b="1" dirty="0">
                <a:solidFill>
                  <a:srgbClr val="000000"/>
                </a:solidFill>
                <a:latin typeface="Cambria" panose="02040503050406030204" pitchFamily="18" charset="0"/>
                <a:ea typeface="Cambria" panose="02040503050406030204" pitchFamily="18" charset="0"/>
                <a:cs typeface="Atma Bold"/>
                <a:sym typeface="Atma Bold"/>
              </a:rPr>
              <a:t>Đọc các đoạn văn dưới đây và trả lời câu hỏi.</a:t>
            </a:r>
            <a:endParaRPr lang="en-US" sz="48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5632311"/>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Trong rừng trúc có một con suối nhỏ, nước rất trong. Suối chảy lững lờ, làm những sợi rêu xanh bám vào những tảng đá xám hai bên bờ nhảy múa nhịp nhàng. Ở giữa dòng, một bầy cá nhỏ chỉ bằng ngón tay út ve vẩy vây và đuôi, miệng khẽ há ra, lặng lẽ bơi đứng. Gần như không có một tiếng động nào báo hiệu sự có mặt của con suối ở quãng rừng có lẽ là đầu nguồn này. Bên kia suối, đã thấy những chiếc măng trúc non bị nhím ăn dở, chân chúng in lỗ chỗ như vết chân chuột. Những cây trúc vàng óng, vút cao, đã bắt đầu trổ hoa. Hoa trúc cứng và vàng, không có hương vị gì, vậy mà đâu đó, vẫn thoảng một mùi thơm nhẹ nhõm, xa ngái,...</a:t>
            </a: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Nhuận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endParaRPr lang="en-US"/>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endParaRPr lang="en-US"/>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0808593"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52800" y="1028700"/>
            <a:ext cx="10744200" cy="1015663"/>
          </a:xfrm>
          <a:prstGeom prst="rect">
            <a:avLst/>
          </a:prstGeom>
        </p:spPr>
        <p:txBody>
          <a:bodyPr wrap="square" lIns="0" tIns="0" rIns="0" bIns="0" rtlCol="0" anchor="t">
            <a:spAutoFit/>
          </a:bodyPr>
          <a:lstStyle/>
          <a:p>
            <a:pPr algn="ctr">
              <a:spcBef>
                <a:spcPct val="0"/>
              </a:spcBef>
            </a:pP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Đoạn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văn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tả</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phong</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cảnh</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gì</a:t>
            </a:r>
            <a:r>
              <a:rPr lang="en-US" sz="6600" dirty="0">
                <a:solidFill>
                  <a:srgbClr val="000000"/>
                </a:solidFill>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Đoạn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dòng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suối</a:t>
            </a:r>
            <a:r>
              <a:rPr lang="en-US" sz="5400" b="1" dirty="0">
                <a:solidFill>
                  <a:srgbClr val="002060"/>
                </a:solidFill>
                <a:latin typeface="Cambria" panose="02040503050406030204" pitchFamily="18" charset="0"/>
                <a:ea typeface="Cambria" panose="02040503050406030204" pitchFamily="18" charset="0"/>
              </a:rPr>
              <a:t> nhỏ </a:t>
            </a:r>
            <a:r>
              <a:rPr lang="en-US" sz="5400" b="1" dirty="0" err="1">
                <a:solidFill>
                  <a:srgbClr val="002060"/>
                </a:solidFill>
                <a:latin typeface="Cambria" panose="02040503050406030204" pitchFamily="18" charset="0"/>
                <a:ea typeface="Cambria" panose="02040503050406030204" pitchFamily="18" charset="0"/>
              </a:rPr>
              <a:t>trong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rừng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trúc</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xmlns=""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0"/>
            <a:ext cx="10808593" cy="267725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67625" y="713226"/>
            <a:ext cx="10744200"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nhận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vẻ</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đẹp</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bằng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276600" y="4610100"/>
            <a:ext cx="12268200" cy="32004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nhận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vẻ</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đẹp</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củ</a:t>
            </a:r>
            <a:r>
              <a:rPr lang="en-US" sz="5400" b="1" dirty="0">
                <a:solidFill>
                  <a:srgbClr val="002060"/>
                </a:solidFill>
                <a:latin typeface="Cambria" panose="02040503050406030204" pitchFamily="18" charset="0"/>
                <a:ea typeface="Cambria" panose="02040503050406030204" pitchFamily="18" charset="0"/>
              </a:rPr>
              <a:t> a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bằng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nhiều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mắt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nhìn</a:t>
            </a:r>
            <a:r>
              <a:rPr lang="en-US" sz="5400" b="1" dirty="0">
                <a:solidFill>
                  <a:srgbClr val="002060"/>
                </a:solidFill>
                <a:latin typeface="Cambria" panose="02040503050406030204" pitchFamily="18" charset="0"/>
                <a:ea typeface="Cambria" panose="02040503050406030204" pitchFamily="18" charset="0"/>
              </a:rPr>
              <a:t>, tai </a:t>
            </a:r>
            <a:r>
              <a:rPr lang="en-US" sz="5400" b="1" dirty="0" err="1">
                <a:solidFill>
                  <a:srgbClr val="002060"/>
                </a:solidFill>
                <a:latin typeface="Cambria" panose="02040503050406030204" pitchFamily="18" charset="0"/>
                <a:ea typeface="Cambria" panose="02040503050406030204" pitchFamily="18" charset="0"/>
              </a:rPr>
              <a:t>nghe</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mũi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ngửi</a:t>
            </a:r>
            <a:r>
              <a:rPr lang="en-US" sz="5400" b="1"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364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xmlns=""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419100"/>
            <a:ext cx="10808593" cy="243839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438750" y="789458"/>
            <a:ext cx="10744200"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 cảnh được miêu tả theo trình tự thời gian hay không gian?</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theo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trình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tự</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không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gian</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3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926</Words>
  <Application>Microsoft Office PowerPoint</Application>
  <PresentationFormat>Custom</PresentationFormat>
  <Paragraphs>31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Atma Bold</vt:lpstr>
      <vt:lpstr>Calibri</vt:lpstr>
      <vt:lpstr>Cambria</vt:lpstr>
      <vt:lpstr>Sigher</vt:lpstr>
      <vt:lpstr>SVN-Bango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Illustrative Exploring Biodiversity Presentation</dc:title>
  <dc:creator>thao</dc:creator>
  <cp:lastModifiedBy>ADMIN</cp:lastModifiedBy>
  <cp:revision>21</cp:revision>
  <dcterms:created xsi:type="dcterms:W3CDTF">2006-08-16T00:00:00Z</dcterms:created>
  <dcterms:modified xsi:type="dcterms:W3CDTF">2024-09-04T17:52:35Z</dcterms:modified>
  <dc:identifier>DAGMaKFmJ2A</dc:identifier>
</cp:coreProperties>
</file>