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</p:sldMasterIdLst>
  <p:notesMasterIdLst>
    <p:notesMasterId r:id="rId21"/>
  </p:notesMasterIdLst>
  <p:sldIdLst>
    <p:sldId id="258" r:id="rId3"/>
    <p:sldId id="262" r:id="rId4"/>
    <p:sldId id="260" r:id="rId5"/>
    <p:sldId id="256" r:id="rId6"/>
    <p:sldId id="261" r:id="rId7"/>
    <p:sldId id="263" r:id="rId8"/>
    <p:sldId id="265" r:id="rId9"/>
    <p:sldId id="266" r:id="rId10"/>
    <p:sldId id="267" r:id="rId11"/>
    <p:sldId id="276" r:id="rId12"/>
    <p:sldId id="268" r:id="rId13"/>
    <p:sldId id="277" r:id="rId14"/>
    <p:sldId id="270" r:id="rId15"/>
    <p:sldId id="273" r:id="rId16"/>
    <p:sldId id="269" r:id="rId17"/>
    <p:sldId id="274" r:id="rId18"/>
    <p:sldId id="271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441"/>
    <a:srgbClr val="E8D07B"/>
    <a:srgbClr val="C2E5CF"/>
    <a:srgbClr val="FFEBDB"/>
    <a:srgbClr val="4FB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332" autoAdjust="0"/>
  </p:normalViewPr>
  <p:slideViewPr>
    <p:cSldViewPr snapToGrid="0">
      <p:cViewPr>
        <p:scale>
          <a:sx n="75" d="100"/>
          <a:sy n="75" d="100"/>
        </p:scale>
        <p:origin x="408" y="28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FA691-B168-4657-8B08-350C47C298D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9AE88-25CC-45FC-8312-41F72ED5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49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AE88-25CC-45FC-8312-41F72ED504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5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1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4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82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38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77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46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1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01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21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40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92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E4A05C-CC54-FC17-3E8F-9CAF05DF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B7C2F-E29C-B6D3-1047-12A474AFD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B6784-E630-3330-1548-ED3B1F695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388E-8F36-480A-A3E1-18D9B845660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2CEF3-F8DA-183E-E563-EE2059579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F9B18-2295-7334-B73C-008DB2AAF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1764BB2-3891-1E54-1BDE-7C0B0C60DBC5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70308E-CA52-6E29-F739-02DC2438260F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EA219B-4A61-D208-FFD4-9935CCC0CE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CF3B03-F69B-EB2E-4BB2-EF703CDBD1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0FF74-2FE7-58FE-6649-40E81DA84A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32CFFE-B304-E186-9F93-1F1633EA3C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C116A0C-3347-884D-74CC-75623264D05B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3437BC-0C46-8F3E-CE6A-B37AE2018F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64537B-001E-D6BE-6F76-DC984A9F60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4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84F492-BEA8-704A-6B26-BBE04BE624CD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2/9/2025</a:t>
            </a:fld>
            <a:endParaRPr lang="en-US" sz="8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7EADB9-9BD8-CB5A-3279-442AB743F079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F6A7A397-11F9-43E0-CD27-07FA5ABCF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2D37877-006A-5ED5-9F28-515741A67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3A4CF22-7561-A2DB-2ECF-6CF059479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3FA6B4F7-A588-D8FF-4A55-7ED68763C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20E389B-B80C-7945-5BF9-6D2E1897E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3A6A5A57-D24F-F2AA-081F-F9C8A4221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8670B54-1D74-6D5F-69FC-39626A5B9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4A908AB-BA5D-E025-83F5-703241F0D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3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image" Target="../media/image11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3.sv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65.svg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.svg"/><Relationship Id="rId18" Type="http://schemas.openxmlformats.org/officeDocument/2006/relationships/image" Target="../media/image23.png"/><Relationship Id="rId3" Type="http://schemas.openxmlformats.org/officeDocument/2006/relationships/image" Target="../media/image11.svg"/><Relationship Id="rId21" Type="http://schemas.openxmlformats.org/officeDocument/2006/relationships/image" Target="../media/image26.png"/><Relationship Id="rId7" Type="http://schemas.openxmlformats.org/officeDocument/2006/relationships/image" Target="../media/image21.sv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image" Target="../media/image9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5.svg"/><Relationship Id="rId5" Type="http://schemas.openxmlformats.org/officeDocument/2006/relationships/image" Target="../media/image7.svg"/><Relationship Id="rId15" Type="http://schemas.openxmlformats.org/officeDocument/2006/relationships/image" Target="../media/image29.sv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9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4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79" t="-1396" b="-2593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5AB66-C177-7372-55FC-90874908AA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9943" y="779940"/>
            <a:ext cx="5977355" cy="4588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E9C98-261F-7A5E-8AF2-D5CCEE5F6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2ACDF7-293C-E4C2-4958-3A5E69D583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0BEB976-F149-E176-1F57-9172C90A3DF7}"/>
              </a:ext>
            </a:extLst>
          </p:cNvPr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D0FB596-DD3E-44B3-C007-38125E3ED327}"/>
                </a:ext>
              </a:extLst>
            </p:cNvPr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F6BCD29-2652-147D-8B6B-977DECA57A68}"/>
                </a:ext>
              </a:extLst>
            </p:cNvPr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4E96DFCA-4F72-8771-614E-D90B242A111B}"/>
              </a:ext>
            </a:extLst>
          </p:cNvPr>
          <p:cNvSpPr/>
          <p:nvPr/>
        </p:nvSpPr>
        <p:spPr>
          <a:xfrm>
            <a:off x="685800" y="432970"/>
            <a:ext cx="804284" cy="1002223"/>
          </a:xfrm>
          <a:custGeom>
            <a:avLst/>
            <a:gdLst/>
            <a:ahLst/>
            <a:cxnLst/>
            <a:rect l="l" t="t" r="r" b="b"/>
            <a:pathLst>
              <a:path w="1206426" h="1503335">
                <a:moveTo>
                  <a:pt x="0" y="0"/>
                </a:moveTo>
                <a:lnTo>
                  <a:pt x="1206426" y="0"/>
                </a:lnTo>
                <a:lnTo>
                  <a:pt x="1206426" y="1503335"/>
                </a:lnTo>
                <a:lnTo>
                  <a:pt x="0" y="1503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FE77D44-B68D-A039-1C9C-F53BFB58801E}"/>
              </a:ext>
            </a:extLst>
          </p:cNvPr>
          <p:cNvSpPr txBox="1"/>
          <p:nvPr/>
        </p:nvSpPr>
        <p:spPr>
          <a:xfrm>
            <a:off x="1753602" y="752181"/>
            <a:ext cx="336235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56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F05441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Số?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05441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24DBBDC7-67E5-38A4-4953-8855774817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6981765"/>
                  </p:ext>
                </p:extLst>
              </p:nvPr>
            </p:nvGraphicFramePr>
            <p:xfrm>
              <a:off x="546410" y="1581917"/>
              <a:ext cx="10716320" cy="18897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3178097">
                      <a:extLst>
                        <a:ext uri="{9D8B030D-6E8A-4147-A177-3AD203B41FA5}">
                          <a16:colId xmlns:a16="http://schemas.microsoft.com/office/drawing/2014/main" val="2712520304"/>
                        </a:ext>
                      </a:extLst>
                    </a:gridCol>
                    <a:gridCol w="2180063">
                      <a:extLst>
                        <a:ext uri="{9D8B030D-6E8A-4147-A177-3AD203B41FA5}">
                          <a16:colId xmlns:a16="http://schemas.microsoft.com/office/drawing/2014/main" val="3653175268"/>
                        </a:ext>
                      </a:extLst>
                    </a:gridCol>
                    <a:gridCol w="2679080">
                      <a:extLst>
                        <a:ext uri="{9D8B030D-6E8A-4147-A177-3AD203B41FA5}">
                          <a16:colId xmlns:a16="http://schemas.microsoft.com/office/drawing/2014/main" val="2483060652"/>
                        </a:ext>
                      </a:extLst>
                    </a:gridCol>
                    <a:gridCol w="2679080">
                      <a:extLst>
                        <a:ext uri="{9D8B030D-6E8A-4147-A177-3AD203B41FA5}">
                          <a16:colId xmlns:a16="http://schemas.microsoft.com/office/drawing/2014/main" val="19486321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 dài cạnh hình lập phương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cm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2,5 dm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0,4 m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017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Thể tích của hình lập phương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           </a:t>
                          </a:r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vi-VN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vi-VN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vi-VN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vi-VN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vi-VN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vi-VN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vi-VN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vi-VN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00575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24DBBDC7-67E5-38A4-4953-8855774817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6981765"/>
                  </p:ext>
                </p:extLst>
              </p:nvPr>
            </p:nvGraphicFramePr>
            <p:xfrm>
              <a:off x="546410" y="1581917"/>
              <a:ext cx="10716320" cy="18897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3178097">
                      <a:extLst>
                        <a:ext uri="{9D8B030D-6E8A-4147-A177-3AD203B41FA5}">
                          <a16:colId xmlns:a16="http://schemas.microsoft.com/office/drawing/2014/main" val="2712520304"/>
                        </a:ext>
                      </a:extLst>
                    </a:gridCol>
                    <a:gridCol w="2180063">
                      <a:extLst>
                        <a:ext uri="{9D8B030D-6E8A-4147-A177-3AD203B41FA5}">
                          <a16:colId xmlns:a16="http://schemas.microsoft.com/office/drawing/2014/main" val="3653175268"/>
                        </a:ext>
                      </a:extLst>
                    </a:gridCol>
                    <a:gridCol w="2679080">
                      <a:extLst>
                        <a:ext uri="{9D8B030D-6E8A-4147-A177-3AD203B41FA5}">
                          <a16:colId xmlns:a16="http://schemas.microsoft.com/office/drawing/2014/main" val="2483060652"/>
                        </a:ext>
                      </a:extLst>
                    </a:gridCol>
                    <a:gridCol w="2679080">
                      <a:extLst>
                        <a:ext uri="{9D8B030D-6E8A-4147-A177-3AD203B41FA5}">
                          <a16:colId xmlns:a16="http://schemas.microsoft.com/office/drawing/2014/main" val="1948632162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 dài cạnh hình lập phương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cm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2,5 dm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0,4 m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017619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Thể tích của hình lập phương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6089" t="-107097" r="-246648" b="-174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683" t="-107097" r="-101139" b="-174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07097" r="-909" b="-174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005752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181EB556-2DC4-7B08-A2D1-702402847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170" y="3404182"/>
            <a:ext cx="3555110" cy="3429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4B88D7-AAF0-AEED-3C3C-B35AC5200CE7}"/>
              </a:ext>
            </a:extLst>
          </p:cNvPr>
          <p:cNvSpPr txBox="1"/>
          <p:nvPr/>
        </p:nvSpPr>
        <p:spPr>
          <a:xfrm>
            <a:off x="4130063" y="2520175"/>
            <a:ext cx="104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49130A-84B9-31BC-0D8C-110B34420811}"/>
              </a:ext>
            </a:extLst>
          </p:cNvPr>
          <p:cNvSpPr txBox="1"/>
          <p:nvPr/>
        </p:nvSpPr>
        <p:spPr>
          <a:xfrm>
            <a:off x="4011998" y="2526797"/>
            <a:ext cx="104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  <a:endParaRPr lang="en-SG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418EB5-BB22-DFDF-2D06-7979E268BF33}"/>
              </a:ext>
            </a:extLst>
          </p:cNvPr>
          <p:cNvSpPr txBox="1"/>
          <p:nvPr/>
        </p:nvSpPr>
        <p:spPr>
          <a:xfrm>
            <a:off x="6737294" y="2526797"/>
            <a:ext cx="104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FAC29F-2349-B1F8-8CBC-DD708521DA29}"/>
              </a:ext>
            </a:extLst>
          </p:cNvPr>
          <p:cNvSpPr txBox="1"/>
          <p:nvPr/>
        </p:nvSpPr>
        <p:spPr>
          <a:xfrm>
            <a:off x="9344525" y="2526797"/>
            <a:ext cx="104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0E532A-9CA4-81CC-84AD-4B7FCF9B8FC3}"/>
              </a:ext>
            </a:extLst>
          </p:cNvPr>
          <p:cNvSpPr txBox="1"/>
          <p:nvPr/>
        </p:nvSpPr>
        <p:spPr>
          <a:xfrm>
            <a:off x="5874737" y="2526797"/>
            <a:ext cx="1299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</a:rPr>
              <a:t>15,625</a:t>
            </a:r>
            <a:endParaRPr lang="en-SG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1C8FD2-CDAA-B327-A65D-FD908133E5F4}"/>
              </a:ext>
            </a:extLst>
          </p:cNvPr>
          <p:cNvSpPr txBox="1"/>
          <p:nvPr/>
        </p:nvSpPr>
        <p:spPr>
          <a:xfrm>
            <a:off x="8733658" y="2526797"/>
            <a:ext cx="1299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</a:rPr>
              <a:t>0,064</a:t>
            </a:r>
            <a:endParaRPr lang="en-SG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05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570273" y="401366"/>
            <a:ext cx="862125" cy="865009"/>
          </a:xfrm>
          <a:custGeom>
            <a:avLst/>
            <a:gdLst/>
            <a:ahLst/>
            <a:cxnLst/>
            <a:rect l="l" t="t" r="r" b="b"/>
            <a:pathLst>
              <a:path w="1293188" h="1297513">
                <a:moveTo>
                  <a:pt x="0" y="0"/>
                </a:moveTo>
                <a:lnTo>
                  <a:pt x="1293188" y="0"/>
                </a:lnTo>
                <a:lnTo>
                  <a:pt x="1293188" y="1297513"/>
                </a:lnTo>
                <a:lnTo>
                  <a:pt x="0" y="1297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5" name="TextBox 25"/>
          <p:cNvSpPr txBox="1"/>
          <p:nvPr/>
        </p:nvSpPr>
        <p:spPr>
          <a:xfrm>
            <a:off x="1623827" y="401366"/>
            <a:ext cx="1011322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566"/>
              </a:lnSpc>
              <a:spcBef>
                <a:spcPct val="0"/>
              </a:spcBef>
            </a:pPr>
            <a:r>
              <a:rPr lang="vi-VN" sz="3261" dirty="0">
                <a:solidFill>
                  <a:srgbClr val="F05441"/>
                </a:solidFill>
                <a:latin typeface="Cambria Bold"/>
              </a:rPr>
              <a:t>Một chiếc bánh bông lan hình hộp chữ nhật có đáy là hình vuông cạnh 12 cm, chiều cao 6 cm. </a:t>
            </a:r>
          </a:p>
          <a:p>
            <a:pPr marL="514350" indent="-514350" algn="just" defTabSz="609630">
              <a:lnSpc>
                <a:spcPts val="4566"/>
              </a:lnSpc>
              <a:spcBef>
                <a:spcPct val="0"/>
              </a:spcBef>
              <a:buAutoNum type="alphaLcParenR"/>
            </a:pPr>
            <a:r>
              <a:rPr lang="vi-VN" sz="3261" dirty="0">
                <a:solidFill>
                  <a:srgbClr val="F05441"/>
                </a:solidFill>
                <a:latin typeface="Cambria Bold"/>
              </a:rPr>
              <a:t>Tính thể tích của chiếc bánh đó.</a:t>
            </a:r>
          </a:p>
          <a:p>
            <a:pPr algn="just" defTabSz="609630">
              <a:lnSpc>
                <a:spcPts val="4566"/>
              </a:lnSpc>
              <a:spcBef>
                <a:spcPct val="0"/>
              </a:spcBef>
            </a:pPr>
            <a:r>
              <a:rPr lang="vi-VN" sz="3261" dirty="0">
                <a:solidFill>
                  <a:srgbClr val="F05441"/>
                </a:solidFill>
                <a:latin typeface="Cambria Bold"/>
              </a:rPr>
              <a:t>b) Rô-bốt đã cắt một miếng bánh hình lập phương cạnh 6 cm của chiếc bánh đó để mời Mi. Tính </a:t>
            </a:r>
            <a:r>
              <a:rPr lang="vi-VN" sz="3261" dirty="0" smtClean="0">
                <a:solidFill>
                  <a:srgbClr val="F05441"/>
                </a:solidFill>
                <a:latin typeface="Cambria Bold"/>
              </a:rPr>
              <a:t>th</a:t>
            </a:r>
            <a:r>
              <a:rPr lang="en-US" sz="3261" dirty="0" smtClean="0">
                <a:solidFill>
                  <a:srgbClr val="F05441"/>
                </a:solidFill>
                <a:latin typeface="Cambria Bold"/>
              </a:rPr>
              <a:t>ể</a:t>
            </a:r>
            <a:r>
              <a:rPr lang="vi-VN" sz="3261" dirty="0" smtClean="0">
                <a:solidFill>
                  <a:srgbClr val="F05441"/>
                </a:solidFill>
                <a:latin typeface="Cambria Bold"/>
              </a:rPr>
              <a:t> </a:t>
            </a:r>
            <a:r>
              <a:rPr lang="vi-VN" sz="3261" dirty="0">
                <a:solidFill>
                  <a:srgbClr val="F05441"/>
                </a:solidFill>
                <a:latin typeface="Cambria Bold"/>
              </a:rPr>
              <a:t>tích phần bánh còn lại. </a:t>
            </a:r>
            <a:endParaRPr lang="en-US" sz="3261" dirty="0">
              <a:solidFill>
                <a:srgbClr val="F05441"/>
              </a:solidFill>
              <a:latin typeface="Cambria Bold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DD6B913-725C-624E-FBBB-61C6A92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864" y="3936632"/>
            <a:ext cx="5669188" cy="2637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5ADBC-83DD-73F3-BF84-9DFE82DCB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7FEB31-B4BD-0EFB-270C-BFC70768A2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D43DDCA-F900-BFD9-6633-9A10A53862CF}"/>
              </a:ext>
            </a:extLst>
          </p:cNvPr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FE6F908-DE45-8520-53AE-E74B27E7D91A}"/>
                </a:ext>
              </a:extLst>
            </p:cNvPr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DDC18CA-29EE-122D-29AA-C517FFBFA71E}"/>
                </a:ext>
              </a:extLst>
            </p:cNvPr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516E94C-B1EB-5799-4887-40D6A0A9F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209" y="3880097"/>
            <a:ext cx="5326532" cy="2478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C1353E-E08B-E47E-4195-CC28DE83528E}"/>
              </a:ext>
            </a:extLst>
          </p:cNvPr>
          <p:cNvSpPr txBox="1"/>
          <p:nvPr/>
        </p:nvSpPr>
        <p:spPr>
          <a:xfrm>
            <a:off x="1153532" y="575476"/>
            <a:ext cx="5035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SG" sz="4000" b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SG" sz="40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SG" sz="40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SG" sz="40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7E0624-A64C-A9D7-2DA3-47F570D99ECA}"/>
              </a:ext>
            </a:extLst>
          </p:cNvPr>
          <p:cNvSpPr txBox="1"/>
          <p:nvPr/>
        </p:nvSpPr>
        <p:spPr>
          <a:xfrm>
            <a:off x="289538" y="3085295"/>
            <a:ext cx="11825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Thể tích phần bánh còn lại = thể tích chiếc bánh – thể tích miếng bánh.</a:t>
            </a:r>
            <a:endParaRPr lang="en-SG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7C36A-1CE2-1D4E-3149-92452F00306A}"/>
              </a:ext>
            </a:extLst>
          </p:cNvPr>
          <p:cNvSpPr txBox="1"/>
          <p:nvPr/>
        </p:nvSpPr>
        <p:spPr>
          <a:xfrm>
            <a:off x="602166" y="1376855"/>
            <a:ext cx="8709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Thể tích chiếc bánh hình hộp chữ nhật </a:t>
            </a:r>
          </a:p>
          <a:p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= cạnh hình vuông x cạnh hình vuông x chiều cao.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355E6-75DC-25B0-23E5-595216B795BC}"/>
              </a:ext>
            </a:extLst>
          </p:cNvPr>
          <p:cNvSpPr txBox="1"/>
          <p:nvPr/>
        </p:nvSpPr>
        <p:spPr>
          <a:xfrm>
            <a:off x="602166" y="2442087"/>
            <a:ext cx="10615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b) Thể tích miếng bánh hình lập phương = cạnh x cạnh x cạnh.</a:t>
            </a:r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68284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129703" y="235437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297151" y="631852"/>
            <a:ext cx="9254444" cy="5594295"/>
            <a:chOff x="0" y="0"/>
            <a:chExt cx="2710590" cy="11207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0590" cy="1120775"/>
            </a:xfrm>
            <a:custGeom>
              <a:avLst/>
              <a:gdLst/>
              <a:ahLst/>
              <a:cxnLst/>
              <a:rect l="l" t="t" r="r" b="b"/>
              <a:pathLst>
                <a:path w="2710590" h="1120775">
                  <a:moveTo>
                    <a:pt x="38364" y="0"/>
                  </a:moveTo>
                  <a:lnTo>
                    <a:pt x="2672226" y="0"/>
                  </a:lnTo>
                  <a:cubicBezTo>
                    <a:pt x="2693414" y="0"/>
                    <a:pt x="2710590" y="17176"/>
                    <a:pt x="2710590" y="38364"/>
                  </a:cubicBezTo>
                  <a:lnTo>
                    <a:pt x="2710590" y="1082410"/>
                  </a:lnTo>
                  <a:cubicBezTo>
                    <a:pt x="2710590" y="1103598"/>
                    <a:pt x="2693414" y="1120775"/>
                    <a:pt x="2672226" y="1120775"/>
                  </a:cubicBezTo>
                  <a:lnTo>
                    <a:pt x="38364" y="1120775"/>
                  </a:lnTo>
                  <a:cubicBezTo>
                    <a:pt x="17176" y="1120775"/>
                    <a:pt x="0" y="1103598"/>
                    <a:pt x="0" y="1082410"/>
                  </a:cubicBezTo>
                  <a:lnTo>
                    <a:pt x="0" y="38364"/>
                  </a:lnTo>
                  <a:cubicBezTo>
                    <a:pt x="0" y="17176"/>
                    <a:pt x="17176" y="0"/>
                    <a:pt x="38364" y="0"/>
                  </a:cubicBezTo>
                  <a:close/>
                </a:path>
              </a:pathLst>
            </a:custGeom>
            <a:solidFill>
              <a:srgbClr val="FFDD8B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10590" cy="1158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0"/>
              <p:cNvSpPr txBox="1"/>
              <p:nvPr/>
            </p:nvSpPr>
            <p:spPr>
              <a:xfrm>
                <a:off x="2544536" y="1332315"/>
                <a:ext cx="9448798" cy="47732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4741"/>
                  </a:lnSpc>
                </a:pPr>
                <a:r>
                  <a:rPr lang="vi-VN" sz="35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Thể tích chiếc bánh hình hộp chữ nhật là:</a:t>
                </a:r>
              </a:p>
              <a:p>
                <a:pPr algn="ctr" defTabSz="609630">
                  <a:lnSpc>
                    <a:spcPts val="4741"/>
                  </a:lnSpc>
                </a:pPr>
                <a:r>
                  <a:rPr lang="vi-VN" sz="35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 x 12 x 6 = 864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600" b="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vi-VN" sz="3600" b="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5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 defTabSz="609630">
                  <a:lnSpc>
                    <a:spcPts val="4741"/>
                  </a:lnSpc>
                </a:pPr>
                <a:r>
                  <a:rPr lang="vi-VN" sz="35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Thể tích miếng bánh hình lập phương là:</a:t>
                </a:r>
              </a:p>
              <a:p>
                <a:pPr algn="ctr" defTabSz="609630">
                  <a:lnSpc>
                    <a:spcPts val="4741"/>
                  </a:lnSpc>
                </a:pPr>
                <a:r>
                  <a:rPr lang="vi-VN" sz="35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 x 6 x 6 = 216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600" b="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vi-VN" sz="3600" b="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5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 defTabSz="609630">
                  <a:lnSpc>
                    <a:spcPts val="4741"/>
                  </a:lnSpc>
                </a:pPr>
                <a:r>
                  <a:rPr lang="vi-VN" sz="35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Thể tích phần bánh còn lại là:</a:t>
                </a:r>
              </a:p>
              <a:p>
                <a:pPr algn="ctr" defTabSz="609630">
                  <a:lnSpc>
                    <a:spcPts val="4741"/>
                  </a:lnSpc>
                </a:pPr>
                <a:r>
                  <a:rPr lang="vi-VN" sz="35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864 – 216 = 648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600" b="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vi-VN" sz="3600" b="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5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 defTabSz="609630">
                  <a:lnSpc>
                    <a:spcPts val="4741"/>
                  </a:lnSpc>
                </a:pPr>
                <a:r>
                  <a:rPr lang="vi-VN" sz="35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Đáp số: a) 864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600" b="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vi-VN" sz="3600" b="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vi-VN" sz="35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defTabSz="609630">
                  <a:lnSpc>
                    <a:spcPts val="4741"/>
                  </a:lnSpc>
                </a:pPr>
                <a:r>
                  <a:rPr lang="vi-VN" sz="35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b) 648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600" b="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vi-VN" sz="3600" b="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5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536" y="1332315"/>
                <a:ext cx="9448798" cy="4773230"/>
              </a:xfrm>
              <a:prstGeom prst="rect">
                <a:avLst/>
              </a:prstGeom>
              <a:blipFill>
                <a:blip r:embed="rId3"/>
                <a:stretch>
                  <a:fillRect t="-2682" b="-472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0891E19-BAFE-0FE0-AD67-2E1360AC227A}"/>
              </a:ext>
            </a:extLst>
          </p:cNvPr>
          <p:cNvSpPr txBox="1"/>
          <p:nvPr/>
        </p:nvSpPr>
        <p:spPr>
          <a:xfrm>
            <a:off x="4493941" y="631852"/>
            <a:ext cx="4616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u="sng" dirty="0"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SG" sz="40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DA7372F2-CEFB-292A-4562-B01DE4FCD3E8}"/>
              </a:ext>
            </a:extLst>
          </p:cNvPr>
          <p:cNvSpPr/>
          <p:nvPr/>
        </p:nvSpPr>
        <p:spPr>
          <a:xfrm>
            <a:off x="238379" y="3333912"/>
            <a:ext cx="3720210" cy="3147557"/>
          </a:xfrm>
          <a:custGeom>
            <a:avLst/>
            <a:gdLst/>
            <a:ahLst/>
            <a:cxnLst/>
            <a:rect l="l" t="t" r="r" b="b"/>
            <a:pathLst>
              <a:path w="9321282" h="7697825">
                <a:moveTo>
                  <a:pt x="0" y="0"/>
                </a:moveTo>
                <a:lnTo>
                  <a:pt x="9321282" y="0"/>
                </a:lnTo>
                <a:lnTo>
                  <a:pt x="9321282" y="7697826"/>
                </a:lnTo>
                <a:lnTo>
                  <a:pt x="0" y="769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4A9F4-3103-2DD3-A02F-9B708AF02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7928" y="763929"/>
            <a:ext cx="5891271" cy="45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9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19" b="-20820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4527" y="132029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TextBox 8"/>
          <p:cNvSpPr txBox="1"/>
          <p:nvPr/>
        </p:nvSpPr>
        <p:spPr>
          <a:xfrm>
            <a:off x="1064117" y="290710"/>
            <a:ext cx="8584914" cy="1532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36"/>
              </a:lnSpc>
              <a:spcBef>
                <a:spcPct val="0"/>
              </a:spcBef>
            </a:pPr>
            <a:r>
              <a:rPr lang="vi-VN" sz="295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  <a:p>
            <a:pPr algn="ctr" defTabSz="609630">
              <a:lnSpc>
                <a:spcPts val="4136"/>
              </a:lnSpc>
              <a:spcBef>
                <a:spcPct val="0"/>
              </a:spcBef>
            </a:pPr>
            <a:r>
              <a:rPr lang="vi-VN" sz="295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và Rô-bốt xếp được hai hình từ các hình lập phương nhỏ như hình sau.</a:t>
            </a:r>
            <a:endParaRPr lang="en-US" sz="2955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8E4351-29EA-5D57-6F16-F3D2679A3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908" y="1415511"/>
            <a:ext cx="3324574" cy="1658394"/>
          </a:xfrm>
          <a:prstGeom prst="rect">
            <a:avLst/>
          </a:prstGeom>
        </p:spPr>
      </p:pic>
      <p:grpSp>
        <p:nvGrpSpPr>
          <p:cNvPr id="12" name="A">
            <a:extLst>
              <a:ext uri="{FF2B5EF4-FFF2-40B4-BE49-F238E27FC236}">
                <a16:creationId xmlns:a16="http://schemas.microsoft.com/office/drawing/2014/main" id="{9A9C4C4D-CA20-3526-B5FC-606C2710B382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3" name="Hình chữ nhật: Góc Tròn 4">
              <a:extLst>
                <a:ext uri="{FF2B5EF4-FFF2-40B4-BE49-F238E27FC236}">
                  <a16:creationId xmlns:a16="http://schemas.microsoft.com/office/drawing/2014/main" id="{1529C994-EB96-C29B-BEDE-AFF91676DE0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hình </a:t>
              </a:r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A">
              <a:extLst>
                <a:ext uri="{FF2B5EF4-FFF2-40B4-BE49-F238E27FC236}">
                  <a16:creationId xmlns:a16="http://schemas.microsoft.com/office/drawing/2014/main" id="{A8AA6896-227C-A5E1-D8E7-773300E66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5" name="B">
            <a:extLst>
              <a:ext uri="{FF2B5EF4-FFF2-40B4-BE49-F238E27FC236}">
                <a16:creationId xmlns:a16="http://schemas.microsoft.com/office/drawing/2014/main" id="{DBDC5A63-7B60-8BB7-AF90-3B4B2064F0BD}"/>
              </a:ext>
            </a:extLst>
          </p:cNvPr>
          <p:cNvGrpSpPr/>
          <p:nvPr/>
        </p:nvGrpSpPr>
        <p:grpSpPr>
          <a:xfrm>
            <a:off x="6776607" y="3126827"/>
            <a:ext cx="4272476" cy="1122447"/>
            <a:chOff x="6575139" y="2616106"/>
            <a:chExt cx="4272476" cy="1122447"/>
          </a:xfrm>
        </p:grpSpPr>
        <p:sp>
          <p:nvSpPr>
            <p:cNvPr id="16" name="Hình chữ nhật: Góc Tròn 5">
              <a:extLst>
                <a:ext uri="{FF2B5EF4-FFF2-40B4-BE49-F238E27FC236}">
                  <a16:creationId xmlns:a16="http://schemas.microsoft.com/office/drawing/2014/main" id="{81102FFB-EF16-1C01-AF78-DE08988F1952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hình</a:t>
              </a:r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Hình ảnh 10">
              <a:extLst>
                <a:ext uri="{FF2B5EF4-FFF2-40B4-BE49-F238E27FC236}">
                  <a16:creationId xmlns:a16="http://schemas.microsoft.com/office/drawing/2014/main" id="{25C3C931-AF9A-A857-A60B-CEA24C23E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8" name="C">
            <a:extLst>
              <a:ext uri="{FF2B5EF4-FFF2-40B4-BE49-F238E27FC236}">
                <a16:creationId xmlns:a16="http://schemas.microsoft.com/office/drawing/2014/main" id="{FC558582-7719-AC05-BC94-C38D3F037A45}"/>
              </a:ext>
            </a:extLst>
          </p:cNvPr>
          <p:cNvGrpSpPr/>
          <p:nvPr/>
        </p:nvGrpSpPr>
        <p:grpSpPr>
          <a:xfrm>
            <a:off x="814610" y="4743317"/>
            <a:ext cx="4780279" cy="1249526"/>
            <a:chOff x="671270" y="4263687"/>
            <a:chExt cx="4780279" cy="12495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6C27F3B5-4BE8-A745-554E-4BB5052C9EC7}"/>
                </a:ext>
              </a:extLst>
            </p:cNvPr>
            <p:cNvSpPr/>
            <p:nvPr/>
          </p:nvSpPr>
          <p:spPr>
            <a:xfrm>
              <a:off x="1392291" y="4263687"/>
              <a:ext cx="4059258" cy="1249526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hình</a:t>
              </a:r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Hình ảnh 11">
              <a:extLst>
                <a:ext uri="{FF2B5EF4-FFF2-40B4-BE49-F238E27FC236}">
                  <a16:creationId xmlns:a16="http://schemas.microsoft.com/office/drawing/2014/main" id="{9B56C327-3355-BDFE-8399-01445020B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671270" y="4516086"/>
              <a:ext cx="960699" cy="997127"/>
            </a:xfrm>
            <a:prstGeom prst="rect">
              <a:avLst/>
            </a:prstGeom>
          </p:spPr>
        </p:pic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504D99D2-8D2E-9A67-EF47-9EC8D9994C7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2" name="60">
              <a:extLst>
                <a:ext uri="{FF2B5EF4-FFF2-40B4-BE49-F238E27FC236}">
                  <a16:creationId xmlns:a16="http://schemas.microsoft.com/office/drawing/2014/main" id="{C16B3332-CE43-5E11-6067-C77C15F1ECB3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hình</a:t>
              </a:r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Hình ảnh 12">
              <a:extLst>
                <a:ext uri="{FF2B5EF4-FFF2-40B4-BE49-F238E27FC236}">
                  <a16:creationId xmlns:a16="http://schemas.microsoft.com/office/drawing/2014/main" id="{84A17050-73C9-BA2B-661A-0098B0AF5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4" name="Đúng">
            <a:extLst>
              <a:ext uri="{FF2B5EF4-FFF2-40B4-BE49-F238E27FC236}">
                <a16:creationId xmlns:a16="http://schemas.microsoft.com/office/drawing/2014/main" id="{5B75A4B4-1973-2A8C-BBFA-80C88C8D52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95254" y="3205383"/>
            <a:ext cx="896707" cy="890172"/>
          </a:xfrm>
          <a:prstGeom prst="rect">
            <a:avLst/>
          </a:prstGeom>
        </p:spPr>
      </p:pic>
      <p:pic>
        <p:nvPicPr>
          <p:cNvPr id="25" name="Hình ảnh 15">
            <a:extLst>
              <a:ext uri="{FF2B5EF4-FFF2-40B4-BE49-F238E27FC236}">
                <a16:creationId xmlns:a16="http://schemas.microsoft.com/office/drawing/2014/main" id="{D07351AB-1B04-AF28-131E-0F10AC414F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9584" y="3267887"/>
            <a:ext cx="896707" cy="890172"/>
          </a:xfrm>
          <a:prstGeom prst="rect">
            <a:avLst/>
          </a:prstGeom>
        </p:spPr>
      </p:pic>
      <p:pic>
        <p:nvPicPr>
          <p:cNvPr id="26" name="Hình ảnh 16">
            <a:extLst>
              <a:ext uri="{FF2B5EF4-FFF2-40B4-BE49-F238E27FC236}">
                <a16:creationId xmlns:a16="http://schemas.microsoft.com/office/drawing/2014/main" id="{D9294412-CD93-C17E-2F89-A9BF7B1154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356574" y="5049193"/>
            <a:ext cx="896707" cy="890172"/>
          </a:xfrm>
          <a:prstGeom prst="rect">
            <a:avLst/>
          </a:prstGeom>
        </p:spPr>
      </p:pic>
      <p:pic>
        <p:nvPicPr>
          <p:cNvPr id="27" name="Hình ảnh 17">
            <a:extLst>
              <a:ext uri="{FF2B5EF4-FFF2-40B4-BE49-F238E27FC236}">
                <a16:creationId xmlns:a16="http://schemas.microsoft.com/office/drawing/2014/main" id="{2BEB7ADB-FE61-A921-B714-A64FD3ADE3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66856" y="4795295"/>
            <a:ext cx="896707" cy="890172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713738F-1CF5-B2D9-C309-39ED3169B6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117825" y="5124398"/>
            <a:ext cx="487363" cy="487363"/>
          </a:xfrm>
          <a:prstGeom prst="rect">
            <a:avLst/>
          </a:prstGeom>
        </p:spPr>
      </p:pic>
      <p:pic>
        <p:nvPicPr>
          <p:cNvPr id="3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4B882BB9-5AA1-300D-3EDC-6E85252E64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D05B7B-610A-22C4-0953-C6CD5E20312C}"/>
              </a:ext>
            </a:extLst>
          </p:cNvPr>
          <p:cNvSpPr txBox="1"/>
          <p:nvPr/>
        </p:nvSpPr>
        <p:spPr>
          <a:xfrm>
            <a:off x="530565" y="1895236"/>
            <a:ext cx="8073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Mai cần bỏ đi bao nhiêu hình lập phương nhỏ để nhận được hình như của Rô-bốt? </a:t>
            </a:r>
            <a:endParaRPr lang="en-SG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3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3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634494-6A54-799E-CC1D-0C5726605DC1}"/>
              </a:ext>
            </a:extLst>
          </p:cNvPr>
          <p:cNvSpPr/>
          <p:nvPr/>
        </p:nvSpPr>
        <p:spPr>
          <a:xfrm>
            <a:off x="497634" y="205086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A">
            <a:extLst>
              <a:ext uri="{FF2B5EF4-FFF2-40B4-BE49-F238E27FC236}">
                <a16:creationId xmlns:a16="http://schemas.microsoft.com/office/drawing/2014/main" id="{BEF50802-9F42-C258-0D94-A60DF8D8DD13}"/>
              </a:ext>
            </a:extLst>
          </p:cNvPr>
          <p:cNvGrpSpPr/>
          <p:nvPr/>
        </p:nvGrpSpPr>
        <p:grpSpPr>
          <a:xfrm>
            <a:off x="656361" y="2891777"/>
            <a:ext cx="4384000" cy="1122446"/>
            <a:chOff x="1106373" y="2653723"/>
            <a:chExt cx="4384000" cy="11224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Hình chữ nhật: Góc Tròn 4">
                  <a:extLst>
                    <a:ext uri="{FF2B5EF4-FFF2-40B4-BE49-F238E27FC236}">
                      <a16:creationId xmlns:a16="http://schemas.microsoft.com/office/drawing/2014/main" id="{B9C51BB0-A312-8921-241E-93C56993B455}"/>
                    </a:ext>
                  </a:extLst>
                </p:cNvPr>
                <p:cNvSpPr/>
                <p:nvPr/>
              </p:nvSpPr>
              <p:spPr>
                <a:xfrm>
                  <a:off x="2165566" y="2715908"/>
                  <a:ext cx="3324807" cy="1060261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4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96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vi-VN" sz="4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vi-VN" sz="4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vi-VN" sz="4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Hình chữ nhật: Góc Tròn 4">
                  <a:extLst>
                    <a:ext uri="{FF2B5EF4-FFF2-40B4-BE49-F238E27FC236}">
                      <a16:creationId xmlns:a16="http://schemas.microsoft.com/office/drawing/2014/main" id="{B9C51BB0-A312-8921-241E-93C56993B4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5566" y="2715908"/>
                  <a:ext cx="3324807" cy="1060261"/>
                </a:xfrm>
                <a:prstGeom prst="roundRect">
                  <a:avLst/>
                </a:prstGeom>
                <a:blipFill>
                  <a:blip r:embed="rId4"/>
                  <a:stretch>
                    <a:fillRect b="-6780"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A">
              <a:extLst>
                <a:ext uri="{FF2B5EF4-FFF2-40B4-BE49-F238E27FC236}">
                  <a16:creationId xmlns:a16="http://schemas.microsoft.com/office/drawing/2014/main" id="{10D901F5-3F6C-C6B6-D6DB-0B3C77375C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BB9863-8889-8E2B-D15B-9F9E1A7851A4}"/>
              </a:ext>
            </a:extLst>
          </p:cNvPr>
          <p:cNvGrpSpPr/>
          <p:nvPr/>
        </p:nvGrpSpPr>
        <p:grpSpPr>
          <a:xfrm>
            <a:off x="6523634" y="2891776"/>
            <a:ext cx="4272476" cy="1122447"/>
            <a:chOff x="6575139" y="2616106"/>
            <a:chExt cx="4272476" cy="11224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Hình chữ nhật: Góc Tròn 5">
                  <a:extLst>
                    <a:ext uri="{FF2B5EF4-FFF2-40B4-BE49-F238E27FC236}">
                      <a16:creationId xmlns:a16="http://schemas.microsoft.com/office/drawing/2014/main" id="{55535820-BCF1-E5DC-E475-1AD6B218EEE2}"/>
                    </a:ext>
                  </a:extLst>
                </p:cNvPr>
                <p:cNvSpPr/>
                <p:nvPr/>
              </p:nvSpPr>
              <p:spPr>
                <a:xfrm>
                  <a:off x="7535838" y="2616106"/>
                  <a:ext cx="3311777" cy="1122447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4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72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vi-VN" sz="4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vi-VN" sz="4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vi-VN" sz="4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Hình chữ nhật: Góc Tròn 5">
                  <a:extLst>
                    <a:ext uri="{FF2B5EF4-FFF2-40B4-BE49-F238E27FC236}">
                      <a16:creationId xmlns:a16="http://schemas.microsoft.com/office/drawing/2014/main" id="{55535820-BCF1-E5DC-E475-1AD6B218EE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5838" y="2616106"/>
                  <a:ext cx="3311777" cy="1122447"/>
                </a:xfrm>
                <a:prstGeom prst="roundRect">
                  <a:avLst/>
                </a:prstGeom>
                <a:blipFill>
                  <a:blip r:embed="rId6"/>
                  <a:stretch>
                    <a:fillRect b="-3723"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Hình ảnh 10">
              <a:extLst>
                <a:ext uri="{FF2B5EF4-FFF2-40B4-BE49-F238E27FC236}">
                  <a16:creationId xmlns:a16="http://schemas.microsoft.com/office/drawing/2014/main" id="{1E759233-F5DB-86B6-79BB-8A9B843AF0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7A453318-098B-4B89-A09E-F70017F4718D}"/>
              </a:ext>
            </a:extLst>
          </p:cNvPr>
          <p:cNvGrpSpPr/>
          <p:nvPr/>
        </p:nvGrpSpPr>
        <p:grpSpPr>
          <a:xfrm>
            <a:off x="695185" y="4539358"/>
            <a:ext cx="4345176" cy="997127"/>
            <a:chOff x="1106373" y="4263687"/>
            <a:chExt cx="4345176" cy="9971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Hình chữ nhật: Góc Tròn 6">
                  <a:extLst>
                    <a:ext uri="{FF2B5EF4-FFF2-40B4-BE49-F238E27FC236}">
                      <a16:creationId xmlns:a16="http://schemas.microsoft.com/office/drawing/2014/main" id="{02911AE7-CD34-BFDE-26A6-B3911368454B}"/>
                    </a:ext>
                  </a:extLst>
                </p:cNvPr>
                <p:cNvSpPr/>
                <p:nvPr/>
              </p:nvSpPr>
              <p:spPr>
                <a:xfrm>
                  <a:off x="2126743" y="4263687"/>
                  <a:ext cx="3324806" cy="997127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4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64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vi-VN" sz="4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vi-VN" sz="4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vi-VN" sz="4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Hình chữ nhật: Góc Tròn 6">
                  <a:extLst>
                    <a:ext uri="{FF2B5EF4-FFF2-40B4-BE49-F238E27FC236}">
                      <a16:creationId xmlns:a16="http://schemas.microsoft.com/office/drawing/2014/main" id="{02911AE7-CD34-BFDE-26A6-B391136845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6743" y="4263687"/>
                  <a:ext cx="3324806" cy="997127"/>
                </a:xfrm>
                <a:prstGeom prst="roundRect">
                  <a:avLst/>
                </a:prstGeom>
                <a:blipFill>
                  <a:blip r:embed="rId8"/>
                  <a:stretch>
                    <a:fillRect b="-10843"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FA124528-DF2A-F47B-566B-189ECE953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C9C38231-8453-099D-6BDC-817FAA6310E5}"/>
              </a:ext>
            </a:extLst>
          </p:cNvPr>
          <p:cNvGrpSpPr/>
          <p:nvPr/>
        </p:nvGrpSpPr>
        <p:grpSpPr>
          <a:xfrm>
            <a:off x="6626694" y="4539358"/>
            <a:ext cx="4169416" cy="997127"/>
            <a:chOff x="6575139" y="4263687"/>
            <a:chExt cx="4169416" cy="9971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60">
                  <a:extLst>
                    <a:ext uri="{FF2B5EF4-FFF2-40B4-BE49-F238E27FC236}">
                      <a16:creationId xmlns:a16="http://schemas.microsoft.com/office/drawing/2014/main" id="{F14F1B98-98D6-2D3D-A0F8-775EEE334C79}"/>
                    </a:ext>
                  </a:extLst>
                </p:cNvPr>
                <p:cNvSpPr/>
                <p:nvPr/>
              </p:nvSpPr>
              <p:spPr>
                <a:xfrm>
                  <a:off x="7535838" y="4263687"/>
                  <a:ext cx="3208717" cy="997127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4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32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vi-VN" sz="4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vi-VN" sz="40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vi-VN" sz="4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60">
                  <a:extLst>
                    <a:ext uri="{FF2B5EF4-FFF2-40B4-BE49-F238E27FC236}">
                      <a16:creationId xmlns:a16="http://schemas.microsoft.com/office/drawing/2014/main" id="{F14F1B98-98D6-2D3D-A0F8-775EEE334C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5838" y="4263687"/>
                  <a:ext cx="3208717" cy="997127"/>
                </a:xfrm>
                <a:prstGeom prst="roundRect">
                  <a:avLst/>
                </a:prstGeom>
                <a:blipFill>
                  <a:blip r:embed="rId9"/>
                  <a:stretch>
                    <a:fillRect b="-10843"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Hình ảnh 12">
              <a:extLst>
                <a:ext uri="{FF2B5EF4-FFF2-40B4-BE49-F238E27FC236}">
                  <a16:creationId xmlns:a16="http://schemas.microsoft.com/office/drawing/2014/main" id="{B9E2BC73-AB7F-C492-D0EE-E9E1636BF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81EB6877-6CA7-D015-369A-BA4AE4353C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622897" y="4646694"/>
            <a:ext cx="896707" cy="890172"/>
          </a:xfrm>
          <a:prstGeom prst="rect">
            <a:avLst/>
          </a:prstGeom>
        </p:spPr>
      </p:pic>
      <p:pic>
        <p:nvPicPr>
          <p:cNvPr id="17" name="Hình ảnh 15">
            <a:extLst>
              <a:ext uri="{FF2B5EF4-FFF2-40B4-BE49-F238E27FC236}">
                <a16:creationId xmlns:a16="http://schemas.microsoft.com/office/drawing/2014/main" id="{08DF4C6F-F0EE-69FB-95F5-5E4310CE21D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680953" y="3039006"/>
            <a:ext cx="896707" cy="890172"/>
          </a:xfrm>
          <a:prstGeom prst="rect">
            <a:avLst/>
          </a:prstGeom>
        </p:spPr>
      </p:pic>
      <p:pic>
        <p:nvPicPr>
          <p:cNvPr id="18" name="Hình ảnh 16">
            <a:extLst>
              <a:ext uri="{FF2B5EF4-FFF2-40B4-BE49-F238E27FC236}">
                <a16:creationId xmlns:a16="http://schemas.microsoft.com/office/drawing/2014/main" id="{CA2D35D8-9AA2-F56B-B0E0-1907D45B8E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96790" y="3066024"/>
            <a:ext cx="896707" cy="890172"/>
          </a:xfrm>
          <a:prstGeom prst="rect">
            <a:avLst/>
          </a:prstGeom>
        </p:spPr>
      </p:pic>
      <p:pic>
        <p:nvPicPr>
          <p:cNvPr id="19" name="Hình ảnh 17">
            <a:extLst>
              <a:ext uri="{FF2B5EF4-FFF2-40B4-BE49-F238E27FC236}">
                <a16:creationId xmlns:a16="http://schemas.microsoft.com/office/drawing/2014/main" id="{F2509579-4572-FB3F-A01B-D1B677D5BC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37141" y="4730480"/>
            <a:ext cx="896707" cy="8901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782F5FF-430F-7E9E-FA16-2B5AF6D35E34}"/>
              </a:ext>
            </a:extLst>
          </p:cNvPr>
          <p:cNvGrpSpPr/>
          <p:nvPr/>
        </p:nvGrpSpPr>
        <p:grpSpPr>
          <a:xfrm>
            <a:off x="792363" y="1093046"/>
            <a:ext cx="10849996" cy="1254597"/>
            <a:chOff x="2625832" y="828758"/>
            <a:chExt cx="9178545" cy="140045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84D3663-023B-EAFE-B7F7-232497E1D1C5}"/>
                </a:ext>
              </a:extLst>
            </p:cNvPr>
            <p:cNvSpPr/>
            <p:nvPr/>
          </p:nvSpPr>
          <p:spPr>
            <a:xfrm>
              <a:off x="2625832" y="868015"/>
              <a:ext cx="9178545" cy="1361198"/>
            </a:xfrm>
            <a:prstGeom prst="roundRect">
              <a:avLst/>
            </a:prstGeom>
            <a:solidFill>
              <a:srgbClr val="FFD4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B0CE43-A943-1209-86C3-B70EB49CB2E4}"/>
                </a:ext>
              </a:extLst>
            </p:cNvPr>
            <p:cNvSpPr txBox="1"/>
            <p:nvPr/>
          </p:nvSpPr>
          <p:spPr>
            <a:xfrm>
              <a:off x="2625832" y="828758"/>
              <a:ext cx="9081294" cy="1305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5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Nếu mỗi hình lập phương có cạnh 2 cm thì thể tích hình của Rô-bốt là bao nhiêu xăng-ti-mét khối?</a:t>
              </a:r>
              <a:endParaRPr lang="en-US" sz="35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8708CFCF-5382-ADD2-F3D9-FA91F7B2A3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93D80A76-8AF0-032D-D270-1B4BF065CD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B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8709" y="685800"/>
            <a:ext cx="13269417" cy="9321766"/>
          </a:xfrm>
          <a:custGeom>
            <a:avLst/>
            <a:gdLst/>
            <a:ahLst/>
            <a:cxnLst/>
            <a:rect l="l" t="t" r="r" b="b"/>
            <a:pathLst>
              <a:path w="19904126" h="13982649">
                <a:moveTo>
                  <a:pt x="0" y="0"/>
                </a:moveTo>
                <a:lnTo>
                  <a:pt x="19904126" y="0"/>
                </a:lnTo>
                <a:lnTo>
                  <a:pt x="19904126" y="13982649"/>
                </a:lnTo>
                <a:lnTo>
                  <a:pt x="0" y="13982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1165871" y="704337"/>
            <a:ext cx="1555183" cy="1555183"/>
          </a:xfrm>
          <a:custGeom>
            <a:avLst/>
            <a:gdLst/>
            <a:ahLst/>
            <a:cxnLst/>
            <a:rect l="l" t="t" r="r" b="b"/>
            <a:pathLst>
              <a:path w="2332775" h="2332775">
                <a:moveTo>
                  <a:pt x="0" y="0"/>
                </a:moveTo>
                <a:lnTo>
                  <a:pt x="2332774" y="0"/>
                </a:lnTo>
                <a:lnTo>
                  <a:pt x="2332774" y="2332774"/>
                </a:lnTo>
                <a:lnTo>
                  <a:pt x="0" y="2332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50558" y="2259520"/>
            <a:ext cx="6214188" cy="5131883"/>
          </a:xfrm>
          <a:custGeom>
            <a:avLst/>
            <a:gdLst/>
            <a:ahLst/>
            <a:cxnLst/>
            <a:rect l="l" t="t" r="r" b="b"/>
            <a:pathLst>
              <a:path w="9321282" h="7697825">
                <a:moveTo>
                  <a:pt x="0" y="0"/>
                </a:moveTo>
                <a:lnTo>
                  <a:pt x="9321282" y="0"/>
                </a:lnTo>
                <a:lnTo>
                  <a:pt x="9321282" y="7697826"/>
                </a:lnTo>
                <a:lnTo>
                  <a:pt x="0" y="7697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883AE0-54DD-94F1-A52D-550A229F6874}"/>
              </a:ext>
            </a:extLst>
          </p:cNvPr>
          <p:cNvGrpSpPr/>
          <p:nvPr/>
        </p:nvGrpSpPr>
        <p:grpSpPr>
          <a:xfrm>
            <a:off x="6130299" y="3008890"/>
            <a:ext cx="5208889" cy="1466494"/>
            <a:chOff x="1363084" y="1618664"/>
            <a:chExt cx="2144425" cy="1466494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3031504-5755-3A57-51E7-A2BE323B025E}"/>
                </a:ext>
              </a:extLst>
            </p:cNvPr>
            <p:cNvSpPr/>
            <p:nvPr/>
          </p:nvSpPr>
          <p:spPr>
            <a:xfrm>
              <a:off x="1418434" y="1618664"/>
              <a:ext cx="2033724" cy="1421083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4" y="0"/>
                  </a:lnTo>
                  <a:lnTo>
                    <a:pt x="5687474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6E7C583-7679-584B-8A9A-189479F8E86D}"/>
                </a:ext>
              </a:extLst>
            </p:cNvPr>
            <p:cNvSpPr txBox="1"/>
            <p:nvPr/>
          </p:nvSpPr>
          <p:spPr>
            <a:xfrm>
              <a:off x="1363084" y="1711705"/>
              <a:ext cx="2144425" cy="13734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604"/>
                </a:lnSpc>
                <a:spcBef>
                  <a:spcPct val="0"/>
                </a:spcBef>
              </a:pP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4002" dirty="0">
                  <a:solidFill>
                    <a:srgbClr val="000000"/>
                  </a:solidFill>
                  <a:latin typeface="Cambria Bold"/>
                </a:rPr>
                <a:t>thân.</a:t>
              </a:r>
              <a:endParaRPr lang="en-US" sz="4002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EB1B0D-5293-3D29-B03C-F54998655466}"/>
              </a:ext>
            </a:extLst>
          </p:cNvPr>
          <p:cNvGrpSpPr/>
          <p:nvPr/>
        </p:nvGrpSpPr>
        <p:grpSpPr>
          <a:xfrm>
            <a:off x="7127621" y="4755700"/>
            <a:ext cx="5603088" cy="746130"/>
            <a:chOff x="1418434" y="1793395"/>
            <a:chExt cx="2306711" cy="746130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8FE1EA5-A9C6-C68C-BF1E-040DFC7A579A}"/>
                </a:ext>
              </a:extLst>
            </p:cNvPr>
            <p:cNvSpPr/>
            <p:nvPr/>
          </p:nvSpPr>
          <p:spPr>
            <a:xfrm>
              <a:off x="1418434" y="1793395"/>
              <a:ext cx="2033724" cy="746130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4" y="0"/>
                  </a:lnTo>
                  <a:lnTo>
                    <a:pt x="5687474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26B80BB5-D738-D2B8-745C-CC830895C0D2}"/>
                </a:ext>
              </a:extLst>
            </p:cNvPr>
            <p:cNvSpPr txBox="1"/>
            <p:nvPr/>
          </p:nvSpPr>
          <p:spPr>
            <a:xfrm>
              <a:off x="1580720" y="1793395"/>
              <a:ext cx="2144425" cy="6553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604"/>
                </a:lnSpc>
                <a:spcBef>
                  <a:spcPct val="0"/>
                </a:spcBef>
              </a:pP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Chuẩn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bị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4002" dirty="0">
                  <a:solidFill>
                    <a:srgbClr val="000000"/>
                  </a:solidFill>
                  <a:latin typeface="Cambria Bold"/>
                </a:rPr>
                <a:t>mới.</a:t>
              </a:r>
              <a:endParaRPr lang="en-US" sz="4002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E0CD9A-D5CF-36B3-A5B7-16EAEFFB6E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560" y="587368"/>
            <a:ext cx="6060121" cy="2806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453717" y="143102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3429000"/>
            <a:ext cx="1770239" cy="3045572"/>
          </a:xfrm>
          <a:custGeom>
            <a:avLst/>
            <a:gdLst/>
            <a:ahLst/>
            <a:cxnLst/>
            <a:rect l="l" t="t" r="r" b="b"/>
            <a:pathLst>
              <a:path w="2655358" h="4568358">
                <a:moveTo>
                  <a:pt x="0" y="0"/>
                </a:moveTo>
                <a:lnTo>
                  <a:pt x="2655358" y="0"/>
                </a:lnTo>
                <a:lnTo>
                  <a:pt x="2655358" y="4568358"/>
                </a:lnTo>
                <a:lnTo>
                  <a:pt x="0" y="4568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7" name="Group 7"/>
          <p:cNvGrpSpPr/>
          <p:nvPr/>
        </p:nvGrpSpPr>
        <p:grpSpPr>
          <a:xfrm>
            <a:off x="684630" y="1783500"/>
            <a:ext cx="2424446" cy="1782978"/>
            <a:chOff x="0" y="0"/>
            <a:chExt cx="4848892" cy="35659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97976" y="755868"/>
              <a:ext cx="4305774" cy="171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00"/>
                </a:lnSpc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34294" y="-89627"/>
            <a:ext cx="8487454" cy="2888165"/>
            <a:chOff x="-2467050" y="-834800"/>
            <a:chExt cx="16974908" cy="5776330"/>
          </a:xfrm>
        </p:grpSpPr>
        <p:sp>
          <p:nvSpPr>
            <p:cNvPr id="11" name="Freeform 11"/>
            <p:cNvSpPr/>
            <p:nvPr/>
          </p:nvSpPr>
          <p:spPr>
            <a:xfrm>
              <a:off x="-2467050" y="-834800"/>
              <a:ext cx="16901590" cy="5776330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2083112" y="468896"/>
              <a:ext cx="16590970" cy="31058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vi-VN" sz="3600" dirty="0">
                  <a:solidFill>
                    <a:srgbClr val="000000"/>
                  </a:solidFill>
                  <a:latin typeface="Cambria Bold"/>
                </a:rPr>
                <a:t>Hãy nêu công thức tính thể tích </a:t>
              </a:r>
            </a:p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vi-VN" sz="3600" dirty="0">
                  <a:solidFill>
                    <a:srgbClr val="000000"/>
                  </a:solidFill>
                  <a:latin typeface="Cambria Bold"/>
                </a:rPr>
                <a:t>hình hộp chữ nhật?</a:t>
              </a:r>
              <a:endParaRPr lang="en-US" sz="36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20E3E5-606E-F6D1-ED55-11C2D1958889}"/>
              </a:ext>
            </a:extLst>
          </p:cNvPr>
          <p:cNvGrpSpPr/>
          <p:nvPr/>
        </p:nvGrpSpPr>
        <p:grpSpPr>
          <a:xfrm>
            <a:off x="3490222" y="2179713"/>
            <a:ext cx="8575444" cy="4009214"/>
            <a:chOff x="3531943" y="2290624"/>
            <a:chExt cx="7805032" cy="3398280"/>
          </a:xfrm>
        </p:grpSpPr>
        <p:grpSp>
          <p:nvGrpSpPr>
            <p:cNvPr id="13" name="Group 13"/>
            <p:cNvGrpSpPr/>
            <p:nvPr/>
          </p:nvGrpSpPr>
          <p:grpSpPr>
            <a:xfrm>
              <a:off x="3831077" y="2290624"/>
              <a:ext cx="7505898" cy="3398280"/>
              <a:chOff x="-117717" y="-38100"/>
              <a:chExt cx="2965293" cy="134253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17717" y="80626"/>
                <a:ext cx="2847576" cy="1223804"/>
              </a:xfrm>
              <a:custGeom>
                <a:avLst/>
                <a:gdLst/>
                <a:ahLst/>
                <a:cxnLst/>
                <a:rect l="l" t="t" r="r" b="b"/>
                <a:pathLst>
                  <a:path w="2847576" h="1304430">
                    <a:moveTo>
                      <a:pt x="36519" y="0"/>
                    </a:moveTo>
                    <a:lnTo>
                      <a:pt x="2811057" y="0"/>
                    </a:lnTo>
                    <a:cubicBezTo>
                      <a:pt x="2831226" y="0"/>
                      <a:pt x="2847576" y="16350"/>
                      <a:pt x="2847576" y="36519"/>
                    </a:cubicBezTo>
                    <a:lnTo>
                      <a:pt x="2847576" y="1267911"/>
                    </a:lnTo>
                    <a:cubicBezTo>
                      <a:pt x="2847576" y="1277597"/>
                      <a:pt x="2843729" y="1286886"/>
                      <a:pt x="2836880" y="1293734"/>
                    </a:cubicBezTo>
                    <a:cubicBezTo>
                      <a:pt x="2830031" y="1300583"/>
                      <a:pt x="2820743" y="1304430"/>
                      <a:pt x="2811057" y="1304430"/>
                    </a:cubicBezTo>
                    <a:lnTo>
                      <a:pt x="36519" y="1304430"/>
                    </a:lnTo>
                    <a:cubicBezTo>
                      <a:pt x="26833" y="1304430"/>
                      <a:pt x="17545" y="1300583"/>
                      <a:pt x="10696" y="1293734"/>
                    </a:cubicBezTo>
                    <a:cubicBezTo>
                      <a:pt x="3848" y="1286886"/>
                      <a:pt x="0" y="1277597"/>
                      <a:pt x="0" y="1267911"/>
                    </a:cubicBezTo>
                    <a:lnTo>
                      <a:pt x="0" y="36519"/>
                    </a:lnTo>
                    <a:cubicBezTo>
                      <a:pt x="0" y="16350"/>
                      <a:pt x="16350" y="0"/>
                      <a:pt x="36519" y="0"/>
                    </a:cubicBezTo>
                    <a:close/>
                  </a:path>
                </a:pathLst>
              </a:custGeom>
              <a:solidFill>
                <a:srgbClr val="C2E5CF"/>
              </a:solidFill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847576" cy="134253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3531943" y="2791863"/>
              <a:ext cx="7420472" cy="26087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1" algn="just"/>
              <a:r>
                <a:rPr 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 tính thể tích của hình hộp chữ nhật, ta lấy chiều dài nhân với chiều rộng rồi nhân với chiều cao (cùng đơn vị đo): </a:t>
              </a:r>
            </a:p>
            <a:p>
              <a:pPr lvl="1" algn="just"/>
              <a:r>
                <a:rPr 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V = a x b x c.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355172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BE83D-9EDB-F86E-ECFD-4BA2D1571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016" y="685800"/>
            <a:ext cx="6315208" cy="4859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15981" y="5199888"/>
            <a:ext cx="5092781" cy="1731545"/>
          </a:xfrm>
          <a:custGeom>
            <a:avLst/>
            <a:gdLst/>
            <a:ahLst/>
            <a:cxnLst/>
            <a:rect l="l" t="t" r="r" b="b"/>
            <a:pathLst>
              <a:path w="7639171" h="2597318">
                <a:moveTo>
                  <a:pt x="0" y="0"/>
                </a:moveTo>
                <a:lnTo>
                  <a:pt x="7639171" y="0"/>
                </a:lnTo>
                <a:lnTo>
                  <a:pt x="7639171" y="2597318"/>
                </a:lnTo>
                <a:lnTo>
                  <a:pt x="0" y="259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flipH="1">
            <a:off x="4800022" y="5314916"/>
            <a:ext cx="5035544" cy="1712085"/>
          </a:xfrm>
          <a:custGeom>
            <a:avLst/>
            <a:gdLst/>
            <a:ahLst/>
            <a:cxnLst/>
            <a:rect l="l" t="t" r="r" b="b"/>
            <a:pathLst>
              <a:path w="7553316" h="2568128">
                <a:moveTo>
                  <a:pt x="7553316" y="0"/>
                </a:moveTo>
                <a:lnTo>
                  <a:pt x="0" y="0"/>
                </a:lnTo>
                <a:lnTo>
                  <a:pt x="0" y="2568127"/>
                </a:lnTo>
                <a:lnTo>
                  <a:pt x="7553316" y="2568127"/>
                </a:lnTo>
                <a:lnTo>
                  <a:pt x="75533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2609129" y="3919546"/>
            <a:ext cx="757370" cy="561613"/>
          </a:xfrm>
          <a:custGeom>
            <a:avLst/>
            <a:gdLst/>
            <a:ahLst/>
            <a:cxnLst/>
            <a:rect l="l" t="t" r="r" b="b"/>
            <a:pathLst>
              <a:path w="1136055" h="842420">
                <a:moveTo>
                  <a:pt x="0" y="0"/>
                </a:moveTo>
                <a:lnTo>
                  <a:pt x="1136056" y="0"/>
                </a:lnTo>
                <a:lnTo>
                  <a:pt x="1136056" y="842421"/>
                </a:lnTo>
                <a:lnTo>
                  <a:pt x="0" y="842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flipH="1">
            <a:off x="9301489" y="3877537"/>
            <a:ext cx="750664" cy="556641"/>
          </a:xfrm>
          <a:custGeom>
            <a:avLst/>
            <a:gdLst/>
            <a:ahLst/>
            <a:cxnLst/>
            <a:rect l="l" t="t" r="r" b="b"/>
            <a:pathLst>
              <a:path w="1125996" h="834961">
                <a:moveTo>
                  <a:pt x="1125996" y="0"/>
                </a:moveTo>
                <a:lnTo>
                  <a:pt x="0" y="0"/>
                </a:lnTo>
                <a:lnTo>
                  <a:pt x="0" y="834960"/>
                </a:lnTo>
                <a:lnTo>
                  <a:pt x="1125996" y="834960"/>
                </a:lnTo>
                <a:lnTo>
                  <a:pt x="1125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8494201">
            <a:off x="1312042" y="4725631"/>
            <a:ext cx="1708574" cy="899563"/>
          </a:xfrm>
          <a:custGeom>
            <a:avLst/>
            <a:gdLst/>
            <a:ahLst/>
            <a:cxnLst/>
            <a:rect l="l" t="t" r="r" b="b"/>
            <a:pathLst>
              <a:path w="2562861" h="1349345">
                <a:moveTo>
                  <a:pt x="0" y="0"/>
                </a:moveTo>
                <a:lnTo>
                  <a:pt x="2562860" y="0"/>
                </a:lnTo>
                <a:lnTo>
                  <a:pt x="2562860" y="1349346"/>
                </a:lnTo>
                <a:lnTo>
                  <a:pt x="0" y="1349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82462" b="-501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474444">
            <a:off x="1628184" y="1098652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7"/>
                </a:lnTo>
                <a:lnTo>
                  <a:pt x="0" y="1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-8976678">
            <a:off x="9820887" y="1104890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8"/>
                </a:lnTo>
                <a:lnTo>
                  <a:pt x="0" y="1267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>
            <a:off x="9638722" y="5267622"/>
            <a:ext cx="5388449" cy="1832073"/>
          </a:xfrm>
          <a:custGeom>
            <a:avLst/>
            <a:gdLst/>
            <a:ahLst/>
            <a:cxnLst/>
            <a:rect l="l" t="t" r="r" b="b"/>
            <a:pathLst>
              <a:path w="8082674" h="2748109">
                <a:moveTo>
                  <a:pt x="0" y="0"/>
                </a:moveTo>
                <a:lnTo>
                  <a:pt x="8082674" y="0"/>
                </a:lnTo>
                <a:lnTo>
                  <a:pt x="8082674" y="2748109"/>
                </a:lnTo>
                <a:lnTo>
                  <a:pt x="0" y="2748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Freeform 12"/>
          <p:cNvSpPr/>
          <p:nvPr/>
        </p:nvSpPr>
        <p:spPr>
          <a:xfrm>
            <a:off x="235242" y="378294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13"/>
          <p:cNvSpPr/>
          <p:nvPr/>
        </p:nvSpPr>
        <p:spPr>
          <a:xfrm>
            <a:off x="10790815" y="253777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80" y="0"/>
                </a:lnTo>
                <a:lnTo>
                  <a:pt x="283780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14"/>
          <p:cNvSpPr/>
          <p:nvPr/>
        </p:nvSpPr>
        <p:spPr>
          <a:xfrm>
            <a:off x="8354450" y="98506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5" name="Freeform 15"/>
          <p:cNvSpPr/>
          <p:nvPr/>
        </p:nvSpPr>
        <p:spPr>
          <a:xfrm>
            <a:off x="1574868" y="4814732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Freeform 16"/>
          <p:cNvSpPr/>
          <p:nvPr/>
        </p:nvSpPr>
        <p:spPr>
          <a:xfrm>
            <a:off x="3720363" y="4407597"/>
            <a:ext cx="4445181" cy="2272599"/>
          </a:xfrm>
          <a:custGeom>
            <a:avLst/>
            <a:gdLst/>
            <a:ahLst/>
            <a:cxnLst/>
            <a:rect l="l" t="t" r="r" b="b"/>
            <a:pathLst>
              <a:path w="6667771" h="3408898">
                <a:moveTo>
                  <a:pt x="0" y="0"/>
                </a:moveTo>
                <a:lnTo>
                  <a:pt x="6667771" y="0"/>
                </a:lnTo>
                <a:lnTo>
                  <a:pt x="6667771" y="3408899"/>
                </a:lnTo>
                <a:lnTo>
                  <a:pt x="0" y="34088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7A889E-B28C-55A1-887F-57375E2676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89342" y="133918"/>
            <a:ext cx="2725148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7C7B7-B657-775A-DBCF-E53F2F605AE5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E4919F-2E66-27D2-1BB7-A3C922BE86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803"/>
            <a:ext cx="1608300" cy="1608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810B71-8114-1E18-AC14-CF204E44D57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45144" y="1356602"/>
            <a:ext cx="12192000" cy="2600739"/>
          </a:xfrm>
          <a:prstGeom prst="rect">
            <a:avLst/>
          </a:prstGeom>
        </p:spPr>
      </p:pic>
      <p:sp>
        <p:nvSpPr>
          <p:cNvPr id="23" name="Freeform 8"/>
          <p:cNvSpPr/>
          <p:nvPr/>
        </p:nvSpPr>
        <p:spPr>
          <a:xfrm rot="13408850" flipH="1">
            <a:off x="9550735" y="4515592"/>
            <a:ext cx="1495661" cy="787465"/>
          </a:xfrm>
          <a:custGeom>
            <a:avLst/>
            <a:gdLst/>
            <a:ahLst/>
            <a:cxnLst/>
            <a:rect l="l" t="t" r="r" b="b"/>
            <a:pathLst>
              <a:path w="2243491" h="1181197">
                <a:moveTo>
                  <a:pt x="2243491" y="0"/>
                </a:moveTo>
                <a:lnTo>
                  <a:pt x="0" y="0"/>
                </a:lnTo>
                <a:lnTo>
                  <a:pt x="0" y="1181197"/>
                </a:lnTo>
                <a:lnTo>
                  <a:pt x="2243491" y="1181197"/>
                </a:lnTo>
                <a:lnTo>
                  <a:pt x="22434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82462" b="-501"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F76D592-7D46-5681-4B1D-1FE53D57E4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95730" y="3829029"/>
            <a:ext cx="2414225" cy="591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 descr="Cartoon a cartoon of a child sitting at a desk with a robot&#10;&#10;Description automatically generated">
            <a:extLst>
              <a:ext uri="{FF2B5EF4-FFF2-40B4-BE49-F238E27FC236}">
                <a16:creationId xmlns:a16="http://schemas.microsoft.com/office/drawing/2014/main" id="{71533FAA-8481-C768-E98C-44668E440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57" y="347084"/>
            <a:ext cx="9198478" cy="616383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21F11C8-E015-ECF2-EC1C-E8C8A5652B59}"/>
              </a:ext>
            </a:extLst>
          </p:cNvPr>
          <p:cNvSpPr/>
          <p:nvPr/>
        </p:nvSpPr>
        <p:spPr>
          <a:xfrm>
            <a:off x="8400783" y="5263241"/>
            <a:ext cx="2282085" cy="124767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04230" y="3913580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13"/>
          <p:cNvSpPr/>
          <p:nvPr/>
        </p:nvSpPr>
        <p:spPr>
          <a:xfrm>
            <a:off x="746044" y="597528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Freeform 16"/>
          <p:cNvSpPr/>
          <p:nvPr/>
        </p:nvSpPr>
        <p:spPr>
          <a:xfrm>
            <a:off x="752828" y="1849333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27" name="Picture 26" descr="A diagram of a cube with different sizes and sizes&#10;&#10;Description automatically generated">
            <a:extLst>
              <a:ext uri="{FF2B5EF4-FFF2-40B4-BE49-F238E27FC236}">
                <a16:creationId xmlns:a16="http://schemas.microsoft.com/office/drawing/2014/main" id="{33EABD6A-3387-A252-B990-021EB161E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45" r="17084" b="6715"/>
          <a:stretch/>
        </p:blipFill>
        <p:spPr>
          <a:xfrm>
            <a:off x="7315200" y="3127831"/>
            <a:ext cx="3640747" cy="32540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03CC98F-8F61-D84E-6133-FC92C1584622}"/>
                  </a:ext>
                </a:extLst>
              </p:cNvPr>
              <p:cNvSpPr txBox="1"/>
              <p:nvPr/>
            </p:nvSpPr>
            <p:spPr>
              <a:xfrm>
                <a:off x="1379823" y="425128"/>
                <a:ext cx="10548659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Hình lập phương đó chứa được:</a:t>
                </a:r>
              </a:p>
              <a:p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vi-VN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x 3 x 3 = 27 (hình lập phương nhỏ)</a:t>
                </a:r>
              </a:p>
              <a:p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Thể tích của mỗi hình lập phương nhỏ là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SG" sz="4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Thể tích của hình lập phương có cạnh 3 cm là: </a:t>
                </a:r>
              </a:p>
              <a:p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vi-VN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x 3 x 3 = 27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03CC98F-8F61-D84E-6133-FC92C1584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823" y="425128"/>
                <a:ext cx="10548659" cy="3170099"/>
              </a:xfrm>
              <a:prstGeom prst="rect">
                <a:avLst/>
              </a:prstGeom>
              <a:blipFill>
                <a:blip r:embed="rId8"/>
                <a:stretch>
                  <a:fillRect l="-2022" t="-3462" b="-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16">
            <a:extLst>
              <a:ext uri="{FF2B5EF4-FFF2-40B4-BE49-F238E27FC236}">
                <a16:creationId xmlns:a16="http://schemas.microsoft.com/office/drawing/2014/main" id="{A9383F2D-0695-4283-796D-A0D648C6C071}"/>
              </a:ext>
            </a:extLst>
          </p:cNvPr>
          <p:cNvSpPr/>
          <p:nvPr/>
        </p:nvSpPr>
        <p:spPr>
          <a:xfrm>
            <a:off x="752648" y="2372268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3" name="TextBox 3"/>
          <p:cNvSpPr txBox="1"/>
          <p:nvPr/>
        </p:nvSpPr>
        <p:spPr>
          <a:xfrm>
            <a:off x="471220" y="1487467"/>
            <a:ext cx="3755092" cy="166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28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 Bold"/>
              </a:rPr>
              <a:t>Muốn</a:t>
            </a:r>
            <a:r>
              <a:rPr lang="vi-VN" sz="2800" dirty="0">
                <a:solidFill>
                  <a:srgbClr val="000000"/>
                </a:solidFill>
                <a:latin typeface="Cambria Bold"/>
              </a:rPr>
              <a:t> tính thể tích hình lập phương ta làm như thế nào?</a:t>
            </a:r>
            <a:endParaRPr lang="en-US" sz="28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45182" y="2236869"/>
            <a:ext cx="5974027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015" lvl="1" defTabSz="609630">
              <a:lnSpc>
                <a:spcPts val="3291"/>
              </a:lnSpc>
            </a:pPr>
            <a:r>
              <a:rPr lang="vi-VN" sz="2992" spc="-117" dirty="0">
                <a:solidFill>
                  <a:srgbClr val="000000"/>
                </a:solidFill>
                <a:latin typeface="Cambria"/>
              </a:rPr>
              <a:t>Muốn tính thể tích của hình lập phương, ta lấy cạnh nhân với cạnh rồi nhân với cạnh: V = a x a x a</a:t>
            </a:r>
          </a:p>
          <a:p>
            <a:pPr marL="323015" lvl="1" defTabSz="609630">
              <a:lnSpc>
                <a:spcPts val="3291"/>
              </a:lnSpc>
            </a:pPr>
            <a:r>
              <a:rPr lang="vi-VN" sz="2992" spc="-117" dirty="0">
                <a:solidFill>
                  <a:srgbClr val="000000"/>
                </a:solidFill>
                <a:latin typeface="Cambria"/>
              </a:rPr>
              <a:t>Trong đó: V là </a:t>
            </a:r>
            <a:r>
              <a:rPr lang="vi-VN" sz="2992" spc="-117" dirty="0" smtClean="0">
                <a:solidFill>
                  <a:srgbClr val="000000"/>
                </a:solidFill>
                <a:latin typeface="Cambria"/>
              </a:rPr>
              <a:t>th</a:t>
            </a:r>
            <a:r>
              <a:rPr lang="en-US" sz="2992" spc="-117" dirty="0" smtClean="0">
                <a:solidFill>
                  <a:srgbClr val="000000"/>
                </a:solidFill>
                <a:latin typeface="Cambria"/>
              </a:rPr>
              <a:t>ể</a:t>
            </a:r>
            <a:r>
              <a:rPr lang="vi-VN" sz="2992" spc="-117" dirty="0" smtClean="0">
                <a:solidFill>
                  <a:srgbClr val="000000"/>
                </a:solidFill>
                <a:latin typeface="Cambria"/>
              </a:rPr>
              <a:t> </a:t>
            </a:r>
            <a:r>
              <a:rPr lang="vi-VN" sz="2992" spc="-117" dirty="0">
                <a:solidFill>
                  <a:srgbClr val="000000"/>
                </a:solidFill>
                <a:latin typeface="Cambria"/>
              </a:rPr>
              <a:t>tích, a là độ dài cạnh</a:t>
            </a:r>
          </a:p>
          <a:p>
            <a:pPr marL="323015" lvl="1" defTabSz="609630">
              <a:lnSpc>
                <a:spcPts val="3291"/>
              </a:lnSpc>
            </a:pPr>
            <a:endParaRPr lang="en-US" sz="2992" spc="-117" dirty="0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339AD0-8F7C-3C5A-E55B-218715261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176" y="4163263"/>
            <a:ext cx="2455161" cy="2216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C9D42-641C-7C30-1007-1BC342252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639" y="1039647"/>
            <a:ext cx="5049864" cy="1101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13BB2-D3CC-FD58-1BE8-8BC8E336A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4811" y="493413"/>
            <a:ext cx="6242000" cy="48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32970"/>
            <a:ext cx="804284" cy="1002223"/>
          </a:xfrm>
          <a:custGeom>
            <a:avLst/>
            <a:gdLst/>
            <a:ahLst/>
            <a:cxnLst/>
            <a:rect l="l" t="t" r="r" b="b"/>
            <a:pathLst>
              <a:path w="1206426" h="1503335">
                <a:moveTo>
                  <a:pt x="0" y="0"/>
                </a:moveTo>
                <a:lnTo>
                  <a:pt x="1206426" y="0"/>
                </a:lnTo>
                <a:lnTo>
                  <a:pt x="1206426" y="1503335"/>
                </a:lnTo>
                <a:lnTo>
                  <a:pt x="0" y="1503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TextBox 12"/>
          <p:cNvSpPr txBox="1"/>
          <p:nvPr/>
        </p:nvSpPr>
        <p:spPr>
          <a:xfrm>
            <a:off x="1753602" y="752181"/>
            <a:ext cx="336235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vi-VN" sz="5000" dirty="0">
                <a:solidFill>
                  <a:srgbClr val="F05441"/>
                </a:solidFill>
                <a:latin typeface="Cambria Bold"/>
              </a:rPr>
              <a:t>Số?</a:t>
            </a:r>
            <a:endParaRPr lang="en-US" sz="5000" dirty="0">
              <a:solidFill>
                <a:srgbClr val="F05441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9C8D4643-1573-85C9-12CA-B052A0400E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02747"/>
                  </p:ext>
                </p:extLst>
              </p:nvPr>
            </p:nvGraphicFramePr>
            <p:xfrm>
              <a:off x="546410" y="1581917"/>
              <a:ext cx="10716320" cy="18897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3178097">
                      <a:extLst>
                        <a:ext uri="{9D8B030D-6E8A-4147-A177-3AD203B41FA5}">
                          <a16:colId xmlns:a16="http://schemas.microsoft.com/office/drawing/2014/main" val="2712520304"/>
                        </a:ext>
                      </a:extLst>
                    </a:gridCol>
                    <a:gridCol w="2180063">
                      <a:extLst>
                        <a:ext uri="{9D8B030D-6E8A-4147-A177-3AD203B41FA5}">
                          <a16:colId xmlns:a16="http://schemas.microsoft.com/office/drawing/2014/main" val="3653175268"/>
                        </a:ext>
                      </a:extLst>
                    </a:gridCol>
                    <a:gridCol w="2679080">
                      <a:extLst>
                        <a:ext uri="{9D8B030D-6E8A-4147-A177-3AD203B41FA5}">
                          <a16:colId xmlns:a16="http://schemas.microsoft.com/office/drawing/2014/main" val="2483060652"/>
                        </a:ext>
                      </a:extLst>
                    </a:gridCol>
                    <a:gridCol w="2679080">
                      <a:extLst>
                        <a:ext uri="{9D8B030D-6E8A-4147-A177-3AD203B41FA5}">
                          <a16:colId xmlns:a16="http://schemas.microsoft.com/office/drawing/2014/main" val="19486321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 dài cạnh hình lập phương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cm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2,5 dm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0,4 m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017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Thể tích của hình lập phương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vi-VN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vi-VN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vi-VN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vi-VN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vi-VN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vi-VN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?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vi-VN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vi-VN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vi-VN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00575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9C8D4643-1573-85C9-12CA-B052A0400E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02747"/>
                  </p:ext>
                </p:extLst>
              </p:nvPr>
            </p:nvGraphicFramePr>
            <p:xfrm>
              <a:off x="546410" y="1581917"/>
              <a:ext cx="10716320" cy="18897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3178097">
                      <a:extLst>
                        <a:ext uri="{9D8B030D-6E8A-4147-A177-3AD203B41FA5}">
                          <a16:colId xmlns:a16="http://schemas.microsoft.com/office/drawing/2014/main" val="2712520304"/>
                        </a:ext>
                      </a:extLst>
                    </a:gridCol>
                    <a:gridCol w="2180063">
                      <a:extLst>
                        <a:ext uri="{9D8B030D-6E8A-4147-A177-3AD203B41FA5}">
                          <a16:colId xmlns:a16="http://schemas.microsoft.com/office/drawing/2014/main" val="3653175268"/>
                        </a:ext>
                      </a:extLst>
                    </a:gridCol>
                    <a:gridCol w="2679080">
                      <a:extLst>
                        <a:ext uri="{9D8B030D-6E8A-4147-A177-3AD203B41FA5}">
                          <a16:colId xmlns:a16="http://schemas.microsoft.com/office/drawing/2014/main" val="2483060652"/>
                        </a:ext>
                      </a:extLst>
                    </a:gridCol>
                    <a:gridCol w="2679080">
                      <a:extLst>
                        <a:ext uri="{9D8B030D-6E8A-4147-A177-3AD203B41FA5}">
                          <a16:colId xmlns:a16="http://schemas.microsoft.com/office/drawing/2014/main" val="1948632162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 dài cạnh hình lập phương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cm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2,5 dm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0,4 m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017619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Thể tích của hình lập phương</a:t>
                          </a:r>
                          <a:endParaRPr lang="en-SG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6089" t="-107097" r="-246648" b="-174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683" t="-107097" r="-101139" b="-174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07097" r="-909" b="-174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00575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3" name="TextBox 3">
            <a:extLst>
              <a:ext uri="{FF2B5EF4-FFF2-40B4-BE49-F238E27FC236}">
                <a16:creationId xmlns:a16="http://schemas.microsoft.com/office/drawing/2014/main" id="{D944F616-764F-4C4E-E886-DB0E3767965F}"/>
              </a:ext>
            </a:extLst>
          </p:cNvPr>
          <p:cNvSpPr txBox="1"/>
          <p:nvPr/>
        </p:nvSpPr>
        <p:spPr>
          <a:xfrm>
            <a:off x="1640625" y="3618401"/>
            <a:ext cx="4263945" cy="109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528"/>
              </a:lnSpc>
              <a:spcBef>
                <a:spcPct val="0"/>
              </a:spcBef>
            </a:pPr>
            <a:r>
              <a:rPr lang="vi-VN" sz="2800" dirty="0">
                <a:solidFill>
                  <a:srgbClr val="002060"/>
                </a:solidFill>
                <a:latin typeface="Cambria Bold"/>
              </a:rPr>
              <a:t>Nhắc lại công thức tính thể tích hình lập phương?</a:t>
            </a:r>
            <a:endParaRPr lang="en-US" sz="2800" dirty="0">
              <a:solidFill>
                <a:srgbClr val="002060"/>
              </a:solidFill>
              <a:latin typeface="Cambria Bold"/>
            </a:endParaRPr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5B5BAB0C-AF62-B8B3-AEFE-DC622BE0E1A3}"/>
              </a:ext>
            </a:extLst>
          </p:cNvPr>
          <p:cNvSpPr/>
          <p:nvPr/>
        </p:nvSpPr>
        <p:spPr>
          <a:xfrm>
            <a:off x="202822" y="3753297"/>
            <a:ext cx="1770239" cy="3045572"/>
          </a:xfrm>
          <a:custGeom>
            <a:avLst/>
            <a:gdLst/>
            <a:ahLst/>
            <a:cxnLst/>
            <a:rect l="l" t="t" r="r" b="b"/>
            <a:pathLst>
              <a:path w="2655358" h="4568358">
                <a:moveTo>
                  <a:pt x="0" y="0"/>
                </a:moveTo>
                <a:lnTo>
                  <a:pt x="2655358" y="0"/>
                </a:lnTo>
                <a:lnTo>
                  <a:pt x="2655358" y="4568358"/>
                </a:lnTo>
                <a:lnTo>
                  <a:pt x="0" y="45683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5" name="TextBox 8">
            <a:extLst>
              <a:ext uri="{FF2B5EF4-FFF2-40B4-BE49-F238E27FC236}">
                <a16:creationId xmlns:a16="http://schemas.microsoft.com/office/drawing/2014/main" id="{FCC67638-BFA3-423D-6539-F26BC4EDBF25}"/>
              </a:ext>
            </a:extLst>
          </p:cNvPr>
          <p:cNvSpPr txBox="1"/>
          <p:nvPr/>
        </p:nvSpPr>
        <p:spPr>
          <a:xfrm>
            <a:off x="1640625" y="3721960"/>
            <a:ext cx="5384643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015" lvl="1" algn="just" defTabSz="609630">
              <a:lnSpc>
                <a:spcPts val="3291"/>
              </a:lnSpc>
            </a:pPr>
            <a:r>
              <a:rPr lang="vi-VN" sz="2992" spc="-117" dirty="0">
                <a:solidFill>
                  <a:srgbClr val="000000"/>
                </a:solidFill>
                <a:latin typeface="Cambria"/>
              </a:rPr>
              <a:t>Muốn tính thể tích của hình lập phương, ta lấy cạnh nhân với cạnh rồi nhân với cạnh: V = a x a x a</a:t>
            </a:r>
          </a:p>
        </p:txBody>
      </p:sp>
      <p:pic>
        <p:nvPicPr>
          <p:cNvPr id="47" name="Picture 46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B09AFCF1-064A-6952-5B79-D37E5D707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97" y="3380780"/>
            <a:ext cx="5137157" cy="3172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3" grpId="0"/>
      <p:bldP spid="43" grpId="1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</TotalTime>
  <Words>433</Words>
  <Application>Microsoft Office PowerPoint</Application>
  <PresentationFormat>Widescreen</PresentationFormat>
  <Paragraphs>71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#9Slide07 HoneyCream</vt:lpstr>
      <vt:lpstr>Arial</vt:lpstr>
      <vt:lpstr>Calibri</vt:lpstr>
      <vt:lpstr>Calibri Light</vt:lpstr>
      <vt:lpstr>Cambria</vt:lpstr>
      <vt:lpstr>Cambria Bold</vt:lpstr>
      <vt:lpstr>Cambria Math</vt:lpstr>
      <vt:lpstr>SVN-Newton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MANGNONTEAM</cp:keywords>
  <cp:lastModifiedBy>Laptop T&amp;T</cp:lastModifiedBy>
  <cp:revision>20</cp:revision>
  <dcterms:created xsi:type="dcterms:W3CDTF">2023-12-04T01:49:07Z</dcterms:created>
  <dcterms:modified xsi:type="dcterms:W3CDTF">2025-02-09T00:05:11Z</dcterms:modified>
</cp:coreProperties>
</file>