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34"/>
  </p:notesMasterIdLst>
  <p:handoutMasterIdLst>
    <p:handoutMasterId r:id="rId35"/>
  </p:handoutMasterIdLst>
  <p:sldIdLst>
    <p:sldId id="256" r:id="rId3"/>
    <p:sldId id="284" r:id="rId4"/>
    <p:sldId id="278" r:id="rId5"/>
    <p:sldId id="11088764" r:id="rId6"/>
    <p:sldId id="11088813" r:id="rId7"/>
    <p:sldId id="11088812" r:id="rId8"/>
    <p:sldId id="306" r:id="rId9"/>
    <p:sldId id="11088765" r:id="rId10"/>
    <p:sldId id="11088814" r:id="rId11"/>
    <p:sldId id="11088815" r:id="rId12"/>
    <p:sldId id="11088816" r:id="rId13"/>
    <p:sldId id="11088766" r:id="rId14"/>
    <p:sldId id="11088768" r:id="rId15"/>
    <p:sldId id="11088767" r:id="rId16"/>
    <p:sldId id="303" r:id="rId17"/>
    <p:sldId id="296" r:id="rId18"/>
    <p:sldId id="11088817" r:id="rId19"/>
    <p:sldId id="11088771" r:id="rId20"/>
    <p:sldId id="11088785" r:id="rId21"/>
    <p:sldId id="11088818" r:id="rId22"/>
    <p:sldId id="11088772" r:id="rId23"/>
    <p:sldId id="11088819" r:id="rId24"/>
    <p:sldId id="11088773" r:id="rId25"/>
    <p:sldId id="11088820" r:id="rId26"/>
    <p:sldId id="11088776" r:id="rId27"/>
    <p:sldId id="11088821" r:id="rId28"/>
    <p:sldId id="11088822" r:id="rId29"/>
    <p:sldId id="11088823" r:id="rId30"/>
    <p:sldId id="11088808" r:id="rId31"/>
    <p:sldId id="11088811" r:id="rId32"/>
    <p:sldId id="11088824"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3FF"/>
    <a:srgbClr val="9FEDFF"/>
    <a:srgbClr val="00C2F3"/>
    <a:srgbClr val="FF5B00"/>
    <a:srgbClr val="A5CDF7"/>
    <a:srgbClr val="378DED"/>
    <a:srgbClr val="FFC300"/>
    <a:srgbClr val="1B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showGuides="1">
      <p:cViewPr>
        <p:scale>
          <a:sx n="46" d="100"/>
          <a:sy n="46" d="100"/>
        </p:scale>
        <p:origin x="1910" y="787"/>
      </p:cViewPr>
      <p:guideLst>
        <p:guide orient="horz" pos="2136"/>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827C61-103F-F33E-7032-C0809A0F0B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3320CE-6FB6-521D-C658-2743134AB5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7C8FD-C1B6-4464-8A67-3C02FD8A9822}" type="datetimeFigureOut">
              <a:rPr lang="en-US" smtClean="0"/>
              <a:t>2/16/2025</a:t>
            </a:fld>
            <a:endParaRPr lang="en-US"/>
          </a:p>
        </p:txBody>
      </p:sp>
      <p:sp>
        <p:nvSpPr>
          <p:cNvPr id="4" name="Footer Placeholder 3">
            <a:extLst>
              <a:ext uri="{FF2B5EF4-FFF2-40B4-BE49-F238E27FC236}">
                <a16:creationId xmlns:a16="http://schemas.microsoft.com/office/drawing/2014/main" id="{4492BC32-5E45-9DC3-03B8-EC185EC1D2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2EA13F-F90E-1CE4-6E3D-ADA3605B7E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D5AEB-6083-41ED-B235-C2526DE6F384}" type="slidenum">
              <a:rPr lang="en-US" smtClean="0"/>
              <a:t>‹#›</a:t>
            </a:fld>
            <a:endParaRPr lang="en-US"/>
          </a:p>
        </p:txBody>
      </p:sp>
    </p:spTree>
    <p:extLst>
      <p:ext uri="{BB962C8B-B14F-4D97-AF65-F5344CB8AC3E}">
        <p14:creationId xmlns:p14="http://schemas.microsoft.com/office/powerpoint/2010/main" val="215159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62947-3E96-4A9A-A943-104EE97590CC}" type="datetimeFigureOut">
              <a:rPr lang="zh-CN" altLang="en-US" smtClean="0"/>
              <a:t>2025/2/16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E7412-4CF7-447C-812C-4A889C46850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29ABE0-64BF-4B09-A50A-B969B1CCC7A6}"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29ABE0-64BF-4B09-A50A-B969B1CCC7A6}" type="slidenum">
              <a:rPr lang="zh-CN" altLang="en-US" smtClean="0"/>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F417E-4786-2109-4624-355FCEE9734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BE86F73-FA02-55BA-A084-E0D57E5160D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E9BBA35-9C07-6EE4-DBE6-DBD6AD1A8E2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985ECAF-2E6C-DE79-F3F3-8673BCA0DFCD}"/>
              </a:ext>
            </a:extLst>
          </p:cNvPr>
          <p:cNvSpPr>
            <a:spLocks noGrp="1"/>
          </p:cNvSpPr>
          <p:nvPr>
            <p:ph type="sldNum" sz="quarter" idx="10"/>
          </p:nvPr>
        </p:nvSpPr>
        <p:spPr/>
        <p:txBody>
          <a:bodyPr/>
          <a:lstStyle/>
          <a:p>
            <a:fld id="{1C29ABE0-64BF-4B09-A50A-B969B1CCC7A6}" type="slidenum">
              <a:rPr lang="zh-CN" altLang="en-US" smtClean="0"/>
              <a:t>9</a:t>
            </a:fld>
            <a:endParaRPr lang="zh-CN" altLang="en-US"/>
          </a:p>
        </p:txBody>
      </p:sp>
    </p:spTree>
    <p:extLst>
      <p:ext uri="{BB962C8B-B14F-4D97-AF65-F5344CB8AC3E}">
        <p14:creationId xmlns:p14="http://schemas.microsoft.com/office/powerpoint/2010/main" val="1806531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A15D3-F7E1-6179-A283-9D256A556C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0B07EC3-9010-5599-4D22-D544D479BCA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FC5F06-402F-C8AB-463E-CF21A9D6C72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F7C8ED-BE04-CD74-3A7A-443219F15623}"/>
              </a:ext>
            </a:extLst>
          </p:cNvPr>
          <p:cNvSpPr>
            <a:spLocks noGrp="1"/>
          </p:cNvSpPr>
          <p:nvPr>
            <p:ph type="sldNum" sz="quarter" idx="10"/>
          </p:nvPr>
        </p:nvSpPr>
        <p:spPr/>
        <p:txBody>
          <a:bodyPr/>
          <a:lstStyle/>
          <a:p>
            <a:fld id="{1C29ABE0-64BF-4B09-A50A-B969B1CCC7A6}" type="slidenum">
              <a:rPr lang="zh-CN" altLang="en-US" smtClean="0"/>
              <a:t>10</a:t>
            </a:fld>
            <a:endParaRPr lang="zh-CN" altLang="en-US"/>
          </a:p>
        </p:txBody>
      </p:sp>
    </p:spTree>
    <p:extLst>
      <p:ext uri="{BB962C8B-B14F-4D97-AF65-F5344CB8AC3E}">
        <p14:creationId xmlns:p14="http://schemas.microsoft.com/office/powerpoint/2010/main" val="367496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E7541-6B6B-D333-951E-A47E633A52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40C2AA-74BA-3421-EF38-D78D3FDF8D8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6EB325D-DD70-B7E0-5784-76AB7F41284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01D2FF2-02E6-120A-21C7-3E3A2A1AECD3}"/>
              </a:ext>
            </a:extLst>
          </p:cNvPr>
          <p:cNvSpPr>
            <a:spLocks noGrp="1"/>
          </p:cNvSpPr>
          <p:nvPr>
            <p:ph type="sldNum" sz="quarter" idx="10"/>
          </p:nvPr>
        </p:nvSpPr>
        <p:spPr/>
        <p:txBody>
          <a:bodyPr/>
          <a:lstStyle/>
          <a:p>
            <a:fld id="{1C29ABE0-64BF-4B09-A50A-B969B1CCC7A6}" type="slidenum">
              <a:rPr lang="zh-CN" altLang="en-US" smtClean="0"/>
              <a:t>11</a:t>
            </a:fld>
            <a:endParaRPr lang="zh-CN" altLang="en-US"/>
          </a:p>
        </p:txBody>
      </p:sp>
    </p:spTree>
    <p:extLst>
      <p:ext uri="{BB962C8B-B14F-4D97-AF65-F5344CB8AC3E}">
        <p14:creationId xmlns:p14="http://schemas.microsoft.com/office/powerpoint/2010/main" val="2980589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no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FE22FD7-AC62-4D7E-AFA1-550E3110E4D5}"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9C4285F-F7DD-4347-B063-06F949A4CAAC}"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FE22FD7-AC62-4D7E-AFA1-550E3110E4D5}" type="datetimeFigureOut">
              <a:rPr lang="zh-CN" altLang="en-US" smtClean="0"/>
              <a:t>2025/2/16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9C4285F-F7DD-4347-B063-06F949A4CAAC}"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DF5D8D6-9048-43A7-A1B2-FEF844781416}"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94FBAA-E74D-4AB2-AEA6-40610D19A951}"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DF5D8D6-9048-43A7-A1B2-FEF844781416}"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94FBAA-E74D-4AB2-AEA6-40610D19A951}"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4562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730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48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205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03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930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15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7439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682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8518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09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0246" y="5381380"/>
            <a:ext cx="6111753" cy="147661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圆角矩形 1"/>
          <p:cNvSpPr/>
          <p:nvPr userDrawn="1"/>
        </p:nvSpPr>
        <p:spPr>
          <a:xfrm>
            <a:off x="289905" y="229580"/>
            <a:ext cx="11661949" cy="64667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FE22FD7-AC62-4D7E-AFA1-550E3110E4D5}" type="datetimeFigureOut">
              <a:rPr lang="zh-CN" altLang="en-US" smtClean="0"/>
              <a:t>2025/2/16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9C4285F-F7DD-4347-B063-06F949A4CAAC}"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hyperlink" Target="https://www.facebook.com/groups/629898828017053" TargetMode="Externa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D91EAF8-5053-BFBB-4119-64142BB88CBE}"/>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B78D0ED6-8BC7-4CFB-C353-42E844A2D85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E3AD164E-3DF8-6A60-EC79-BB992C37F109}"/>
              </a:ext>
            </a:extLst>
          </p:cNvPr>
          <p:cNvPicPr>
            <a:picLocks noChangeAspect="1"/>
          </p:cNvPicPr>
          <p:nvPr userDrawn="1"/>
        </p:nvPicPr>
        <p:blipFill>
          <a:blip r:embed="rId18"/>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9F5B0E4D-CFA5-97D4-3CFC-40CF6E1C830D}"/>
              </a:ext>
            </a:extLst>
          </p:cNvPr>
          <p:cNvPicPr>
            <a:picLocks noChangeAspect="1"/>
          </p:cNvPicPr>
          <p:nvPr userDrawn="1"/>
        </p:nvPicPr>
        <p:blipFill>
          <a:blip r:embed="rId19"/>
          <a:stretch>
            <a:fillRect/>
          </a:stretch>
        </p:blipFill>
        <p:spPr>
          <a:xfrm>
            <a:off x="11115551" y="0"/>
            <a:ext cx="1249788" cy="499915"/>
          </a:xfrm>
          <a:prstGeom prst="rect">
            <a:avLst/>
          </a:prstGeom>
        </p:spPr>
      </p:pic>
      <p:pic>
        <p:nvPicPr>
          <p:cNvPr id="6" name="Picture 5">
            <a:extLst>
              <a:ext uri="{FF2B5EF4-FFF2-40B4-BE49-F238E27FC236}">
                <a16:creationId xmlns:a16="http://schemas.microsoft.com/office/drawing/2014/main" id="{7464285A-6A74-0422-E520-E4CDABC0BAB9}"/>
              </a:ext>
            </a:extLst>
          </p:cNvPr>
          <p:cNvPicPr>
            <a:picLocks noChangeAspect="1"/>
          </p:cNvPicPr>
          <p:nvPr userDrawn="1"/>
        </p:nvPicPr>
        <p:blipFill>
          <a:blip r:embed="rId20"/>
          <a:stretch>
            <a:fillRect/>
          </a:stretch>
        </p:blipFill>
        <p:spPr>
          <a:xfrm>
            <a:off x="-23255" y="6464109"/>
            <a:ext cx="1450974" cy="4999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0"/>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09"/>
            <a:ext cx="1450974" cy="499915"/>
          </a:xfrm>
          <a:prstGeom prst="rect">
            <a:avLst/>
          </a:prstGeom>
        </p:spPr>
      </p:pic>
    </p:spTree>
    <p:extLst>
      <p:ext uri="{BB962C8B-B14F-4D97-AF65-F5344CB8AC3E}">
        <p14:creationId xmlns:p14="http://schemas.microsoft.com/office/powerpoint/2010/main" val="38869549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6269">
            <a:off x="1620044" y="300672"/>
            <a:ext cx="2053963" cy="1177431"/>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pic>
        <p:nvPicPr>
          <p:cNvPr id="4" name="Picture 3">
            <a:extLst>
              <a:ext uri="{FF2B5EF4-FFF2-40B4-BE49-F238E27FC236}">
                <a16:creationId xmlns:a16="http://schemas.microsoft.com/office/drawing/2014/main" id="{923C3D10-A669-0F38-08CC-A3B54427A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80"/>
            <a:ext cx="1538269" cy="1538268"/>
          </a:xfrm>
          <a:prstGeom prst="rect">
            <a:avLst/>
          </a:prstGeom>
        </p:spPr>
      </p:pic>
      <p:pic>
        <p:nvPicPr>
          <p:cNvPr id="11" name="Picture 10">
            <a:extLst>
              <a:ext uri="{FF2B5EF4-FFF2-40B4-BE49-F238E27FC236}">
                <a16:creationId xmlns:a16="http://schemas.microsoft.com/office/drawing/2014/main" id="{69591957-1569-8B11-927C-0AEBA0C9CD83}"/>
              </a:ext>
            </a:extLst>
          </p:cNvPr>
          <p:cNvPicPr>
            <a:picLocks noChangeAspect="1"/>
          </p:cNvPicPr>
          <p:nvPr/>
        </p:nvPicPr>
        <p:blipFill>
          <a:blip r:embed="rId5"/>
          <a:stretch>
            <a:fillRect/>
          </a:stretch>
        </p:blipFill>
        <p:spPr>
          <a:xfrm>
            <a:off x="4357417" y="0"/>
            <a:ext cx="2712955" cy="963251"/>
          </a:xfrm>
          <a:prstGeom prst="rect">
            <a:avLst/>
          </a:prstGeom>
        </p:spPr>
      </p:pic>
      <p:pic>
        <p:nvPicPr>
          <p:cNvPr id="12" name="Picture 11">
            <a:extLst>
              <a:ext uri="{FF2B5EF4-FFF2-40B4-BE49-F238E27FC236}">
                <a16:creationId xmlns:a16="http://schemas.microsoft.com/office/drawing/2014/main" id="{B1045863-2FD3-9735-8DB3-6E6D106B6A90}"/>
              </a:ext>
            </a:extLst>
          </p:cNvPr>
          <p:cNvPicPr>
            <a:picLocks noChangeAspect="1"/>
          </p:cNvPicPr>
          <p:nvPr/>
        </p:nvPicPr>
        <p:blipFill>
          <a:blip r:embed="rId6"/>
          <a:stretch>
            <a:fillRect/>
          </a:stretch>
        </p:blipFill>
        <p:spPr>
          <a:xfrm>
            <a:off x="4901609" y="889387"/>
            <a:ext cx="7116313" cy="52522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7EE42-7567-A0F6-B308-88935657CC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8453D7F-0C05-3F34-DF15-BBBD4FFE365B}"/>
              </a:ext>
            </a:extLst>
          </p:cNvPr>
          <p:cNvPicPr>
            <a:picLocks noChangeAspect="1"/>
          </p:cNvPicPr>
          <p:nvPr/>
        </p:nvPicPr>
        <p:blipFill>
          <a:blip r:embed="rId3"/>
          <a:stretch>
            <a:fillRect/>
          </a:stretch>
        </p:blipFill>
        <p:spPr>
          <a:xfrm>
            <a:off x="3283988" y="293821"/>
            <a:ext cx="5104233" cy="900533"/>
          </a:xfrm>
          <a:prstGeom prst="rect">
            <a:avLst/>
          </a:prstGeom>
        </p:spPr>
      </p:pic>
      <p:sp>
        <p:nvSpPr>
          <p:cNvPr id="6" name="Rectangle 5">
            <a:extLst>
              <a:ext uri="{FF2B5EF4-FFF2-40B4-BE49-F238E27FC236}">
                <a16:creationId xmlns:a16="http://schemas.microsoft.com/office/drawing/2014/main" id="{A58E46A8-A74F-F9FD-5172-0A39BA0DAB5B}"/>
              </a:ext>
            </a:extLst>
          </p:cNvPr>
          <p:cNvSpPr/>
          <p:nvPr/>
        </p:nvSpPr>
        <p:spPr>
          <a:xfrm>
            <a:off x="5420397" y="2295330"/>
            <a:ext cx="6140919" cy="2668556"/>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chemeClr val="accent3">
                    <a:lumMod val="50000"/>
                  </a:schemeClr>
                </a:solidFill>
                <a:latin typeface="Cambria" panose="02040503050406030204" pitchFamily="18" charset="0"/>
                <a:ea typeface="Cambria" panose="02040503050406030204" pitchFamily="18" charset="0"/>
              </a:rPr>
              <a:t>Tranh 3</a:t>
            </a:r>
            <a:r>
              <a:rPr lang="vi-VN" sz="3200" dirty="0">
                <a:solidFill>
                  <a:schemeClr val="accent3">
                    <a:lumMod val="50000"/>
                  </a:schemeClr>
                </a:solidFill>
                <a:latin typeface="Cambria" panose="02040503050406030204" pitchFamily="18" charset="0"/>
                <a:ea typeface="Cambria" panose="02040503050406030204" pitchFamily="18" charset="0"/>
              </a:rPr>
              <a:t>: Bạn nam đói, mệt mà bố không quan tâm. Bạn có thể bị gầy yếu, suy dinh dưỡng, lo âu, trầm cảm, thậm chí rối loạn căng thẳng,...</a:t>
            </a:r>
          </a:p>
        </p:txBody>
      </p:sp>
      <p:pic>
        <p:nvPicPr>
          <p:cNvPr id="3" name="Picture 2">
            <a:extLst>
              <a:ext uri="{FF2B5EF4-FFF2-40B4-BE49-F238E27FC236}">
                <a16:creationId xmlns:a16="http://schemas.microsoft.com/office/drawing/2014/main" id="{FE27DB43-8661-3305-C329-609BE5FEE1AC}"/>
              </a:ext>
            </a:extLst>
          </p:cNvPr>
          <p:cNvPicPr>
            <a:picLocks noChangeAspect="1"/>
          </p:cNvPicPr>
          <p:nvPr/>
        </p:nvPicPr>
        <p:blipFill rotWithShape="1">
          <a:blip r:embed="rId4"/>
          <a:srcRect r="48683" b="24759"/>
          <a:stretch/>
        </p:blipFill>
        <p:spPr>
          <a:xfrm>
            <a:off x="496078" y="1772815"/>
            <a:ext cx="4547786" cy="3312907"/>
          </a:xfrm>
          <a:prstGeom prst="rect">
            <a:avLst/>
          </a:prstGeom>
        </p:spPr>
      </p:pic>
    </p:spTree>
    <p:extLst>
      <p:ext uri="{BB962C8B-B14F-4D97-AF65-F5344CB8AC3E}">
        <p14:creationId xmlns:p14="http://schemas.microsoft.com/office/powerpoint/2010/main" val="56145436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A70A-7AE4-68C6-66C3-9FE254E94A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4B53F3-0F84-8782-9F9A-B1DA77D07DC0}"/>
              </a:ext>
            </a:extLst>
          </p:cNvPr>
          <p:cNvPicPr>
            <a:picLocks noChangeAspect="1"/>
          </p:cNvPicPr>
          <p:nvPr/>
        </p:nvPicPr>
        <p:blipFill>
          <a:blip r:embed="rId3"/>
          <a:stretch>
            <a:fillRect/>
          </a:stretch>
        </p:blipFill>
        <p:spPr>
          <a:xfrm>
            <a:off x="3283988" y="293821"/>
            <a:ext cx="5104233" cy="900533"/>
          </a:xfrm>
          <a:prstGeom prst="rect">
            <a:avLst/>
          </a:prstGeom>
        </p:spPr>
      </p:pic>
      <p:sp>
        <p:nvSpPr>
          <p:cNvPr id="6" name="Rectangle 5">
            <a:extLst>
              <a:ext uri="{FF2B5EF4-FFF2-40B4-BE49-F238E27FC236}">
                <a16:creationId xmlns:a16="http://schemas.microsoft.com/office/drawing/2014/main" id="{26B8531E-80FF-FBBF-A179-F23789359414}"/>
              </a:ext>
            </a:extLst>
          </p:cNvPr>
          <p:cNvSpPr/>
          <p:nvPr/>
        </p:nvSpPr>
        <p:spPr>
          <a:xfrm>
            <a:off x="5429728" y="2174032"/>
            <a:ext cx="6140919" cy="3340360"/>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chemeClr val="accent3">
                    <a:lumMod val="50000"/>
                  </a:schemeClr>
                </a:solidFill>
                <a:latin typeface="Cambria" panose="02040503050406030204" pitchFamily="18" charset="0"/>
                <a:ea typeface="Cambria" panose="02040503050406030204" pitchFamily="18" charset="0"/>
              </a:rPr>
              <a:t>Tranh 4</a:t>
            </a:r>
            <a:r>
              <a:rPr lang="vi-VN" sz="3200" dirty="0">
                <a:solidFill>
                  <a:schemeClr val="accent3">
                    <a:lumMod val="50000"/>
                  </a:schemeClr>
                </a:solidFill>
                <a:latin typeface="Cambria" panose="02040503050406030204" pitchFamily="18" charset="0"/>
                <a:ea typeface="Cambria" panose="02040503050406030204" pitchFamily="18" charset="0"/>
              </a:rPr>
              <a:t>: Bạn nam bị mẹ mắng ở nơi công cộng khiến bạn xấu hổ. Bạn có thể trở nên tự ti, mặc cảm với bản thân và nghĩ rằng mẹ không yêu thương mình, từ đó bạn dần xa lánh bố mẹ, bạn bè,…</a:t>
            </a:r>
          </a:p>
        </p:txBody>
      </p:sp>
      <p:pic>
        <p:nvPicPr>
          <p:cNvPr id="2" name="Picture 1">
            <a:extLst>
              <a:ext uri="{FF2B5EF4-FFF2-40B4-BE49-F238E27FC236}">
                <a16:creationId xmlns:a16="http://schemas.microsoft.com/office/drawing/2014/main" id="{C3DA5947-A4FA-7385-8CB1-4939D4860B77}"/>
              </a:ext>
            </a:extLst>
          </p:cNvPr>
          <p:cNvPicPr>
            <a:picLocks noChangeAspect="1"/>
          </p:cNvPicPr>
          <p:nvPr/>
        </p:nvPicPr>
        <p:blipFill rotWithShape="1">
          <a:blip r:embed="rId4"/>
          <a:srcRect l="51317" b="24759"/>
          <a:stretch/>
        </p:blipFill>
        <p:spPr>
          <a:xfrm>
            <a:off x="316165" y="1604864"/>
            <a:ext cx="4927638" cy="3783875"/>
          </a:xfrm>
          <a:prstGeom prst="rect">
            <a:avLst/>
          </a:prstGeom>
        </p:spPr>
      </p:pic>
    </p:spTree>
    <p:extLst>
      <p:ext uri="{BB962C8B-B14F-4D97-AF65-F5344CB8AC3E}">
        <p14:creationId xmlns:p14="http://schemas.microsoft.com/office/powerpoint/2010/main" val="113969764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85CA06-E477-45C9-8708-400BB9961D07}"/>
              </a:ext>
            </a:extLst>
          </p:cNvPr>
          <p:cNvGrpSpPr/>
          <p:nvPr/>
        </p:nvGrpSpPr>
        <p:grpSpPr>
          <a:xfrm>
            <a:off x="1623527" y="270263"/>
            <a:ext cx="9445690" cy="840079"/>
            <a:chOff x="768414" y="410223"/>
            <a:chExt cx="6220215" cy="840079"/>
          </a:xfrm>
        </p:grpSpPr>
        <p:sp>
          <p:nvSpPr>
            <p:cNvPr id="6" name="圆角矩形 1">
              <a:extLst>
                <a:ext uri="{FF2B5EF4-FFF2-40B4-BE49-F238E27FC236}">
                  <a16:creationId xmlns:a16="http://schemas.microsoft.com/office/drawing/2014/main" id="{58481320-C6FE-2D94-03E8-B170FCD7F0FA}"/>
                </a:ext>
              </a:extLst>
            </p:cNvPr>
            <p:cNvSpPr/>
            <p:nvPr/>
          </p:nvSpPr>
          <p:spPr>
            <a:xfrm>
              <a:off x="768414" y="410223"/>
              <a:ext cx="6220215" cy="8400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汉标中黑体" panose="02010601030101010101" charset="-122"/>
                <a:ea typeface="汉标中黑体" panose="02010601030101010101" charset="-122"/>
              </a:endParaRPr>
            </a:p>
          </p:txBody>
        </p:sp>
        <p:sp>
          <p:nvSpPr>
            <p:cNvPr id="8" name="TextBox 7">
              <a:extLst>
                <a:ext uri="{FF2B5EF4-FFF2-40B4-BE49-F238E27FC236}">
                  <a16:creationId xmlns:a16="http://schemas.microsoft.com/office/drawing/2014/main" id="{7B82774E-4638-CC05-8692-F56C2C5F4C5F}"/>
                </a:ext>
              </a:extLst>
            </p:cNvPr>
            <p:cNvSpPr txBox="1"/>
            <p:nvPr/>
          </p:nvSpPr>
          <p:spPr>
            <a:xfrm>
              <a:off x="914401" y="485192"/>
              <a:ext cx="5887616"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Nhiệm vụ 2: Đọc trường hợp và trả lời câu hỏi </a:t>
              </a:r>
              <a:endParaRPr lang="en-US" sz="3200" b="1" dirty="0">
                <a:solidFill>
                  <a:schemeClr val="bg1"/>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1A530288-8B2F-C188-2E06-BC31A06DB92B}"/>
              </a:ext>
            </a:extLst>
          </p:cNvPr>
          <p:cNvSpPr txBox="1"/>
          <p:nvPr/>
        </p:nvSpPr>
        <p:spPr>
          <a:xfrm>
            <a:off x="693575" y="1197692"/>
            <a:ext cx="10988351" cy="1569660"/>
          </a:xfrm>
          <a:prstGeom prst="rect">
            <a:avLst/>
          </a:prstGeom>
          <a:noFill/>
        </p:spPr>
        <p:txBody>
          <a:bodyPr wrap="square" rtlCol="0">
            <a:spAutoFit/>
          </a:bodyPr>
          <a:lstStyle/>
          <a:p>
            <a:pPr algn="just"/>
            <a:r>
              <a:rPr lang="vi-VN" sz="3200" b="1" dirty="0">
                <a:solidFill>
                  <a:schemeClr val="accent5">
                    <a:lumMod val="50000"/>
                  </a:schemeClr>
                </a:solidFill>
                <a:latin typeface="Cambria" panose="02040503050406030204" pitchFamily="18" charset="0"/>
                <a:ea typeface="Cambria" panose="02040503050406030204" pitchFamily="18" charset="0"/>
              </a:rPr>
              <a:t>Đọc các trường hợp ở mục 2, thảo luận và trả lời câu hỏi:</a:t>
            </a:r>
          </a:p>
          <a:p>
            <a:pPr algn="just"/>
            <a:r>
              <a:rPr lang="vi-VN" sz="3200" b="1" dirty="0">
                <a:solidFill>
                  <a:schemeClr val="accent5">
                    <a:lumMod val="50000"/>
                  </a:schemeClr>
                </a:solidFill>
                <a:latin typeface="Cambria" panose="02040503050406030204" pitchFamily="18" charset="0"/>
                <a:ea typeface="Cambria" panose="02040503050406030204" pitchFamily="18" charset="0"/>
              </a:rPr>
              <a:t>+ </a:t>
            </a:r>
            <a:r>
              <a:rPr lang="vi-VN" sz="3200" b="1" i="1" dirty="0">
                <a:solidFill>
                  <a:schemeClr val="accent5">
                    <a:lumMod val="50000"/>
                  </a:schemeClr>
                </a:solidFill>
                <a:latin typeface="Cambria" panose="02040503050406030204" pitchFamily="18" charset="0"/>
                <a:ea typeface="Cambria" panose="02040503050406030204" pitchFamily="18" charset="0"/>
              </a:rPr>
              <a:t>Em hãy nêu những hậu quả mà các bạn Hạt, Cân, Mận, Khởi phải gánh chịu</a:t>
            </a:r>
            <a:r>
              <a:rPr lang="vi-VN" sz="3200" b="1" dirty="0">
                <a:solidFill>
                  <a:schemeClr val="accent5">
                    <a:lumMod val="50000"/>
                  </a:schemeClr>
                </a:solidFill>
                <a:latin typeface="Cambria" panose="02040503050406030204" pitchFamily="18" charset="0"/>
                <a:ea typeface="Cambria" panose="02040503050406030204" pitchFamily="18" charset="0"/>
              </a:rPr>
              <a:t>.</a:t>
            </a:r>
            <a:endParaRPr lang="en-US" sz="3200" b="1" dirty="0">
              <a:solidFill>
                <a:schemeClr val="accent5">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44F2B18-B38B-3E2B-4CA4-A9CC8B7DF57E}"/>
              </a:ext>
            </a:extLst>
          </p:cNvPr>
          <p:cNvPicPr>
            <a:picLocks noChangeAspect="1"/>
          </p:cNvPicPr>
          <p:nvPr/>
        </p:nvPicPr>
        <p:blipFill>
          <a:blip r:embed="rId2"/>
          <a:stretch>
            <a:fillRect/>
          </a:stretch>
        </p:blipFill>
        <p:spPr>
          <a:xfrm>
            <a:off x="258006" y="2767352"/>
            <a:ext cx="6917235" cy="1628007"/>
          </a:xfrm>
          <a:prstGeom prst="rect">
            <a:avLst/>
          </a:prstGeom>
          <a:ln>
            <a:noFill/>
          </a:ln>
          <a:effectLst>
            <a:softEdge rad="112500"/>
          </a:effectLst>
        </p:spPr>
      </p:pic>
      <p:pic>
        <p:nvPicPr>
          <p:cNvPr id="15" name="Picture 14">
            <a:extLst>
              <a:ext uri="{FF2B5EF4-FFF2-40B4-BE49-F238E27FC236}">
                <a16:creationId xmlns:a16="http://schemas.microsoft.com/office/drawing/2014/main" id="{32B7E169-AC75-FC71-7D22-827C56102DE6}"/>
              </a:ext>
            </a:extLst>
          </p:cNvPr>
          <p:cNvPicPr>
            <a:picLocks noChangeAspect="1"/>
          </p:cNvPicPr>
          <p:nvPr/>
        </p:nvPicPr>
        <p:blipFill>
          <a:blip r:embed="rId3"/>
          <a:stretch>
            <a:fillRect/>
          </a:stretch>
        </p:blipFill>
        <p:spPr>
          <a:xfrm>
            <a:off x="376334" y="4337012"/>
            <a:ext cx="6481666" cy="2312790"/>
          </a:xfrm>
          <a:prstGeom prst="rect">
            <a:avLst/>
          </a:prstGeom>
          <a:ln>
            <a:noFill/>
          </a:ln>
          <a:effectLst>
            <a:softEdge rad="112500"/>
          </a:effectLst>
        </p:spPr>
      </p:pic>
      <p:pic>
        <p:nvPicPr>
          <p:cNvPr id="16" name="Picture 15" descr="A couple of kids sitting at desks&#10;&#10;AI-generated content may be incorrect.">
            <a:extLst>
              <a:ext uri="{FF2B5EF4-FFF2-40B4-BE49-F238E27FC236}">
                <a16:creationId xmlns:a16="http://schemas.microsoft.com/office/drawing/2014/main" id="{1F5EDF16-8670-5882-8B8C-0FABFF880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6328" y="3573010"/>
            <a:ext cx="4880987" cy="30147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A32BB724-E55A-511F-47C3-2A26781F5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892" y="2154129"/>
            <a:ext cx="7961358" cy="4495992"/>
          </a:xfrm>
          <a:prstGeom prst="rect">
            <a:avLst/>
          </a:prstGeom>
        </p:spPr>
      </p:pic>
      <p:sp>
        <p:nvSpPr>
          <p:cNvPr id="6" name="TextBox 5">
            <a:extLst>
              <a:ext uri="{FF2B5EF4-FFF2-40B4-BE49-F238E27FC236}">
                <a16:creationId xmlns:a16="http://schemas.microsoft.com/office/drawing/2014/main" id="{989EDEF3-35A1-727F-04DE-286E45962526}"/>
              </a:ext>
            </a:extLst>
          </p:cNvPr>
          <p:cNvSpPr txBox="1"/>
          <p:nvPr/>
        </p:nvSpPr>
        <p:spPr>
          <a:xfrm>
            <a:off x="2408078" y="600003"/>
            <a:ext cx="9322123" cy="830997"/>
          </a:xfrm>
          <a:prstGeom prst="rect">
            <a:avLst/>
          </a:prstGeom>
          <a:noFill/>
        </p:spPr>
        <p:txBody>
          <a:bodyPr wrap="square" rtlCol="0">
            <a:spAutoFit/>
          </a:bodyPr>
          <a:lstStyle/>
          <a:p>
            <a:r>
              <a:rPr lang="vi-VN" sz="4800" dirty="0">
                <a:solidFill>
                  <a:srgbClr val="FF0066"/>
                </a:solidFill>
                <a:effectLst>
                  <a:outerShdw blurRad="38100" dist="38100" dir="2700000" algn="tl">
                    <a:srgbClr val="000000">
                      <a:alpha val="43137"/>
                    </a:srgbClr>
                  </a:outerShdw>
                </a:effectLst>
                <a:latin typeface="#9Slide07 Crocante" panose="02000000000000000000" pitchFamily="2" charset="0"/>
              </a:rPr>
              <a:t>Lắng nghe </a:t>
            </a:r>
            <a:r>
              <a:rPr lang="vi-VN" sz="4800" dirty="0">
                <a:solidFill>
                  <a:srgbClr val="7030A0"/>
                </a:solidFill>
                <a:effectLst>
                  <a:outerShdw blurRad="38100" dist="38100" dir="2700000" algn="tl">
                    <a:srgbClr val="000000">
                      <a:alpha val="43137"/>
                    </a:srgbClr>
                  </a:outerShdw>
                </a:effectLst>
                <a:latin typeface="#9Slide07 Crocante" panose="02000000000000000000" pitchFamily="2" charset="0"/>
              </a:rPr>
              <a:t>–</a:t>
            </a:r>
            <a:r>
              <a:rPr lang="vi-VN" sz="4800" dirty="0">
                <a:effectLst>
                  <a:outerShdw blurRad="38100" dist="38100" dir="2700000" algn="tl">
                    <a:srgbClr val="000000">
                      <a:alpha val="43137"/>
                    </a:srgbClr>
                  </a:outerShdw>
                </a:effectLst>
                <a:latin typeface="#9Slide07 Crocante" panose="02000000000000000000" pitchFamily="2" charset="0"/>
              </a:rPr>
              <a:t> </a:t>
            </a:r>
            <a:r>
              <a:rPr lang="vi-VN" sz="4800" dirty="0">
                <a:solidFill>
                  <a:srgbClr val="00B050"/>
                </a:solidFill>
                <a:effectLst>
                  <a:outerShdw blurRad="38100" dist="38100" dir="2700000" algn="tl">
                    <a:srgbClr val="000000">
                      <a:alpha val="43137"/>
                    </a:srgbClr>
                  </a:outerShdw>
                </a:effectLst>
                <a:latin typeface="#9Slide07 Crocante" panose="02000000000000000000" pitchFamily="2" charset="0"/>
              </a:rPr>
              <a:t>góp ý</a:t>
            </a:r>
            <a:r>
              <a:rPr lang="vi-VN" sz="4800" dirty="0">
                <a:effectLst>
                  <a:outerShdw blurRad="38100" dist="38100" dir="2700000" algn="tl">
                    <a:srgbClr val="000000">
                      <a:alpha val="43137"/>
                    </a:srgbClr>
                  </a:outerShdw>
                </a:effectLst>
                <a:latin typeface="#9Slide07 Crocante" panose="02000000000000000000" pitchFamily="2" charset="0"/>
              </a:rPr>
              <a:t> </a:t>
            </a:r>
            <a:r>
              <a:rPr lang="vi-VN" sz="4800" dirty="0">
                <a:solidFill>
                  <a:srgbClr val="7030A0"/>
                </a:solidFill>
                <a:effectLst>
                  <a:outerShdw blurRad="38100" dist="38100" dir="2700000" algn="tl">
                    <a:srgbClr val="000000">
                      <a:alpha val="43137"/>
                    </a:srgbClr>
                  </a:outerShdw>
                </a:effectLst>
                <a:latin typeface="#9Slide07 Crocante" panose="02000000000000000000" pitchFamily="2" charset="0"/>
              </a:rPr>
              <a:t>–</a:t>
            </a:r>
            <a:r>
              <a:rPr lang="vi-VN" sz="4800" dirty="0">
                <a:effectLst>
                  <a:outerShdw blurRad="38100" dist="38100" dir="2700000" algn="tl">
                    <a:srgbClr val="000000">
                      <a:alpha val="43137"/>
                    </a:srgbClr>
                  </a:outerShdw>
                </a:effectLst>
                <a:latin typeface="#9Slide07 Crocante" panose="02000000000000000000" pitchFamily="2" charset="0"/>
              </a:rPr>
              <a:t> </a:t>
            </a:r>
            <a:r>
              <a:rPr lang="vi-VN" sz="4800" dirty="0">
                <a:solidFill>
                  <a:srgbClr val="FFC000"/>
                </a:solidFill>
                <a:effectLst>
                  <a:outerShdw blurRad="38100" dist="38100" dir="2700000" algn="tl">
                    <a:srgbClr val="000000">
                      <a:alpha val="43137"/>
                    </a:srgbClr>
                  </a:outerShdw>
                </a:effectLst>
                <a:latin typeface="#9Slide07 Crocante" panose="02000000000000000000" pitchFamily="2" charset="0"/>
              </a:rPr>
              <a:t>bổ sung</a:t>
            </a:r>
            <a:endParaRPr lang="en-US" sz="4800" dirty="0">
              <a:solidFill>
                <a:srgbClr val="FFC000"/>
              </a:solidFill>
              <a:effectLst>
                <a:outerShdw blurRad="38100" dist="38100" dir="2700000" algn="tl">
                  <a:srgbClr val="000000">
                    <a:alpha val="43137"/>
                  </a:srgbClr>
                </a:outerShdw>
              </a:effectLst>
              <a:latin typeface="#9Slide07 Crocante" panose="02000000000000000000" pitchFamily="2" charset="0"/>
            </a:endParaRPr>
          </a:p>
        </p:txBody>
      </p:sp>
      <p:pic>
        <p:nvPicPr>
          <p:cNvPr id="9" name="图片 25">
            <a:extLst>
              <a:ext uri="{FF2B5EF4-FFF2-40B4-BE49-F238E27FC236}">
                <a16:creationId xmlns:a16="http://schemas.microsoft.com/office/drawing/2014/main" id="{E35D9D54-A1E7-EAE6-2F00-1EDDD8245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56" y="121375"/>
            <a:ext cx="2032754" cy="20327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E6FE2-988A-A4CA-1D6A-0811F15CA491}"/>
              </a:ext>
            </a:extLst>
          </p:cNvPr>
          <p:cNvPicPr>
            <a:picLocks noChangeAspect="1"/>
          </p:cNvPicPr>
          <p:nvPr/>
        </p:nvPicPr>
        <p:blipFill>
          <a:blip r:embed="rId2"/>
          <a:srcRect l="1541" r="50854"/>
          <a:stretch/>
        </p:blipFill>
        <p:spPr>
          <a:xfrm>
            <a:off x="531846" y="429476"/>
            <a:ext cx="5458408" cy="2698612"/>
          </a:xfrm>
          <a:prstGeom prst="rect">
            <a:avLst/>
          </a:prstGeom>
          <a:ln>
            <a:noFill/>
          </a:ln>
          <a:effectLst>
            <a:softEdge rad="112500"/>
          </a:effectLst>
        </p:spPr>
      </p:pic>
      <p:grpSp>
        <p:nvGrpSpPr>
          <p:cNvPr id="9" name="Group 8">
            <a:extLst>
              <a:ext uri="{FF2B5EF4-FFF2-40B4-BE49-F238E27FC236}">
                <a16:creationId xmlns:a16="http://schemas.microsoft.com/office/drawing/2014/main" id="{3B00BEFA-54B2-6132-DF13-A11C1000227E}"/>
              </a:ext>
            </a:extLst>
          </p:cNvPr>
          <p:cNvGrpSpPr/>
          <p:nvPr/>
        </p:nvGrpSpPr>
        <p:grpSpPr>
          <a:xfrm>
            <a:off x="643813" y="3377680"/>
            <a:ext cx="4985657" cy="2519265"/>
            <a:chOff x="643813" y="3377680"/>
            <a:chExt cx="4985657" cy="2519265"/>
          </a:xfrm>
        </p:grpSpPr>
        <p:sp>
          <p:nvSpPr>
            <p:cNvPr id="3" name="矩形: 圆角 2"/>
            <p:cNvSpPr/>
            <p:nvPr/>
          </p:nvSpPr>
          <p:spPr>
            <a:xfrm>
              <a:off x="643813" y="3377680"/>
              <a:ext cx="4985657" cy="2519265"/>
            </a:xfrm>
            <a:prstGeom prst="roundRect">
              <a:avLst/>
            </a:prstGeom>
            <a:solidFill>
              <a:srgbClr val="C1F3FF"/>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extBox 6">
              <a:extLst>
                <a:ext uri="{FF2B5EF4-FFF2-40B4-BE49-F238E27FC236}">
                  <a16:creationId xmlns:a16="http://schemas.microsoft.com/office/drawing/2014/main" id="{A51BA7FB-FFE1-D2FF-C7A5-D3C483259961}"/>
                </a:ext>
              </a:extLst>
            </p:cNvPr>
            <p:cNvSpPr txBox="1"/>
            <p:nvPr/>
          </p:nvSpPr>
          <p:spPr>
            <a:xfrm>
              <a:off x="804200" y="3429000"/>
              <a:ext cx="4699519" cy="2400657"/>
            </a:xfrm>
            <a:prstGeom prst="rect">
              <a:avLst/>
            </a:prstGeom>
            <a:noFill/>
          </p:spPr>
          <p:txBody>
            <a:bodyPr wrap="square" rtlCol="0">
              <a:spAutoFit/>
            </a:bodyPr>
            <a:lstStyle/>
            <a:p>
              <a:pPr algn="just"/>
              <a:r>
                <a:rPr lang="vi-VN" sz="3000" b="1" dirty="0">
                  <a:solidFill>
                    <a:schemeClr val="accent3">
                      <a:lumMod val="50000"/>
                    </a:schemeClr>
                  </a:solidFill>
                  <a:latin typeface="Cambria" panose="02040503050406030204" pitchFamily="18" charset="0"/>
                  <a:ea typeface="Cambria" panose="02040503050406030204" pitchFamily="18" charset="0"/>
                </a:rPr>
                <a:t>Trường hợp a</a:t>
              </a:r>
              <a:r>
                <a:rPr lang="vi-VN" sz="3000" dirty="0">
                  <a:solidFill>
                    <a:schemeClr val="accent3">
                      <a:lumMod val="50000"/>
                    </a:schemeClr>
                  </a:solidFill>
                  <a:latin typeface="Cambria" panose="02040503050406030204" pitchFamily="18" charset="0"/>
                  <a:ea typeface="Cambria" panose="02040503050406030204" pitchFamily="18" charset="0"/>
                </a:rPr>
                <a:t>: Bạn Hạt ngày càng trở nên nhút nhát, sợ sệt và chậm chạp hơn do bị trách mắng nhiều.</a:t>
              </a:r>
            </a:p>
          </p:txBody>
        </p:sp>
      </p:grpSp>
      <p:pic>
        <p:nvPicPr>
          <p:cNvPr id="10" name="Picture 9">
            <a:extLst>
              <a:ext uri="{FF2B5EF4-FFF2-40B4-BE49-F238E27FC236}">
                <a16:creationId xmlns:a16="http://schemas.microsoft.com/office/drawing/2014/main" id="{846AAA26-6371-96B0-A777-89653FFD098F}"/>
              </a:ext>
            </a:extLst>
          </p:cNvPr>
          <p:cNvPicPr>
            <a:picLocks noChangeAspect="1"/>
          </p:cNvPicPr>
          <p:nvPr/>
        </p:nvPicPr>
        <p:blipFill>
          <a:blip r:embed="rId2"/>
          <a:srcRect l="50000" t="-964" r="-670" b="964"/>
          <a:stretch/>
        </p:blipFill>
        <p:spPr>
          <a:xfrm>
            <a:off x="5990254" y="429476"/>
            <a:ext cx="5809861" cy="2698612"/>
          </a:xfrm>
          <a:prstGeom prst="rect">
            <a:avLst/>
          </a:prstGeom>
          <a:ln>
            <a:noFill/>
          </a:ln>
          <a:effectLst>
            <a:softEdge rad="112500"/>
          </a:effectLst>
        </p:spPr>
      </p:pic>
      <p:grpSp>
        <p:nvGrpSpPr>
          <p:cNvPr id="11" name="Group 10">
            <a:extLst>
              <a:ext uri="{FF2B5EF4-FFF2-40B4-BE49-F238E27FC236}">
                <a16:creationId xmlns:a16="http://schemas.microsoft.com/office/drawing/2014/main" id="{41E46704-8E1E-CE89-91E6-49FC0F8669CF}"/>
              </a:ext>
            </a:extLst>
          </p:cNvPr>
          <p:cNvGrpSpPr/>
          <p:nvPr/>
        </p:nvGrpSpPr>
        <p:grpSpPr>
          <a:xfrm>
            <a:off x="6402143" y="3429000"/>
            <a:ext cx="4985657" cy="2519265"/>
            <a:chOff x="643813" y="3377680"/>
            <a:chExt cx="4985657" cy="2519265"/>
          </a:xfrm>
        </p:grpSpPr>
        <p:sp>
          <p:nvSpPr>
            <p:cNvPr id="12" name="矩形: 圆角 2">
              <a:extLst>
                <a:ext uri="{FF2B5EF4-FFF2-40B4-BE49-F238E27FC236}">
                  <a16:creationId xmlns:a16="http://schemas.microsoft.com/office/drawing/2014/main" id="{EAF6E12B-9B0F-564E-375F-B639DB7AC8AE}"/>
                </a:ext>
              </a:extLst>
            </p:cNvPr>
            <p:cNvSpPr/>
            <p:nvPr/>
          </p:nvSpPr>
          <p:spPr>
            <a:xfrm>
              <a:off x="643813" y="3377680"/>
              <a:ext cx="4985657" cy="2519265"/>
            </a:xfrm>
            <a:prstGeom prst="roundRect">
              <a:avLst/>
            </a:prstGeom>
            <a:solidFill>
              <a:schemeClr val="accent4">
                <a:lumMod val="20000"/>
                <a:lumOff val="80000"/>
              </a:schemeClr>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12">
              <a:extLst>
                <a:ext uri="{FF2B5EF4-FFF2-40B4-BE49-F238E27FC236}">
                  <a16:creationId xmlns:a16="http://schemas.microsoft.com/office/drawing/2014/main" id="{49ACE3E6-92DA-C5FE-D452-B638B5787E3B}"/>
                </a:ext>
              </a:extLst>
            </p:cNvPr>
            <p:cNvSpPr txBox="1"/>
            <p:nvPr/>
          </p:nvSpPr>
          <p:spPr>
            <a:xfrm>
              <a:off x="780662" y="3429000"/>
              <a:ext cx="4723057" cy="2400657"/>
            </a:xfrm>
            <a:prstGeom prst="rect">
              <a:avLst/>
            </a:prstGeom>
            <a:noFill/>
          </p:spPr>
          <p:txBody>
            <a:bodyPr wrap="square" rtlCol="0">
              <a:spAutoFit/>
            </a:bodyPr>
            <a:lstStyle/>
            <a:p>
              <a:pPr algn="just"/>
              <a:r>
                <a:rPr lang="vi-VN" sz="3000" b="1" dirty="0">
                  <a:solidFill>
                    <a:schemeClr val="accent3">
                      <a:lumMod val="50000"/>
                    </a:schemeClr>
                  </a:solidFill>
                  <a:latin typeface="Cambria" panose="02040503050406030204" pitchFamily="18" charset="0"/>
                  <a:ea typeface="Cambria" panose="02040503050406030204" pitchFamily="18" charset="0"/>
                </a:rPr>
                <a:t>Trường hợp b</a:t>
              </a:r>
              <a:r>
                <a:rPr lang="vi-VN" sz="3000" dirty="0">
                  <a:solidFill>
                    <a:schemeClr val="accent3">
                      <a:lumMod val="50000"/>
                    </a:schemeClr>
                  </a:solidFill>
                  <a:latin typeface="Cambria" panose="02040503050406030204" pitchFamily="18" charset="0"/>
                  <a:ea typeface="Cambria" panose="02040503050406030204" pitchFamily="18" charset="0"/>
                </a:rPr>
                <a:t>: Bạn Cân trở nên lì đòn, hay cáu kỉnh và bắt nạt các bạn trong lớp do bạn thường xuyên bị đánh.</a:t>
              </a: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1210A-1953-63E3-6A39-46FA89A97AED}"/>
              </a:ext>
            </a:extLst>
          </p:cNvPr>
          <p:cNvPicPr>
            <a:picLocks noChangeAspect="1"/>
          </p:cNvPicPr>
          <p:nvPr/>
        </p:nvPicPr>
        <p:blipFill>
          <a:blip r:embed="rId2"/>
          <a:srcRect r="50384"/>
          <a:stretch/>
        </p:blipFill>
        <p:spPr>
          <a:xfrm>
            <a:off x="1004596" y="331114"/>
            <a:ext cx="4307632" cy="3097886"/>
          </a:xfrm>
          <a:prstGeom prst="rect">
            <a:avLst/>
          </a:prstGeom>
          <a:ln>
            <a:noFill/>
          </a:ln>
          <a:effectLst>
            <a:softEdge rad="112500"/>
          </a:effectLst>
        </p:spPr>
      </p:pic>
      <p:grpSp>
        <p:nvGrpSpPr>
          <p:cNvPr id="4" name="Group 3">
            <a:extLst>
              <a:ext uri="{FF2B5EF4-FFF2-40B4-BE49-F238E27FC236}">
                <a16:creationId xmlns:a16="http://schemas.microsoft.com/office/drawing/2014/main" id="{9018113E-60CB-B555-14B1-CE605CF25BC3}"/>
              </a:ext>
            </a:extLst>
          </p:cNvPr>
          <p:cNvGrpSpPr/>
          <p:nvPr/>
        </p:nvGrpSpPr>
        <p:grpSpPr>
          <a:xfrm>
            <a:off x="609599" y="3429000"/>
            <a:ext cx="4985657" cy="3037476"/>
            <a:chOff x="643813" y="3377680"/>
            <a:chExt cx="4985657" cy="2519265"/>
          </a:xfrm>
        </p:grpSpPr>
        <p:sp>
          <p:nvSpPr>
            <p:cNvPr id="5" name="矩形: 圆角 2">
              <a:extLst>
                <a:ext uri="{FF2B5EF4-FFF2-40B4-BE49-F238E27FC236}">
                  <a16:creationId xmlns:a16="http://schemas.microsoft.com/office/drawing/2014/main" id="{4471B916-4706-C451-DDF6-9D528BF6466C}"/>
                </a:ext>
              </a:extLst>
            </p:cNvPr>
            <p:cNvSpPr/>
            <p:nvPr/>
          </p:nvSpPr>
          <p:spPr>
            <a:xfrm>
              <a:off x="643813" y="3377680"/>
              <a:ext cx="4985657" cy="2519265"/>
            </a:xfrm>
            <a:prstGeom prst="roundRect">
              <a:avLst/>
            </a:prstGeom>
            <a:solidFill>
              <a:schemeClr val="accent1">
                <a:lumMod val="20000"/>
                <a:lumOff val="80000"/>
              </a:schemeClr>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TextBox 5">
              <a:extLst>
                <a:ext uri="{FF2B5EF4-FFF2-40B4-BE49-F238E27FC236}">
                  <a16:creationId xmlns:a16="http://schemas.microsoft.com/office/drawing/2014/main" id="{4DF641B7-E578-EDFD-DEFC-216E04579465}"/>
                </a:ext>
              </a:extLst>
            </p:cNvPr>
            <p:cNvSpPr txBox="1"/>
            <p:nvPr/>
          </p:nvSpPr>
          <p:spPr>
            <a:xfrm>
              <a:off x="643814" y="3429000"/>
              <a:ext cx="4914122" cy="2373993"/>
            </a:xfrm>
            <a:prstGeom prst="rect">
              <a:avLst/>
            </a:prstGeom>
            <a:noFill/>
          </p:spPr>
          <p:txBody>
            <a:bodyPr wrap="square" rtlCol="0">
              <a:spAutoFit/>
            </a:bodyPr>
            <a:lstStyle/>
            <a:p>
              <a:pPr algn="just"/>
              <a:r>
                <a:rPr lang="vi-VN" sz="3000" b="1" dirty="0">
                  <a:solidFill>
                    <a:schemeClr val="accent3">
                      <a:lumMod val="50000"/>
                    </a:schemeClr>
                  </a:solidFill>
                  <a:latin typeface="Cambria" panose="02040503050406030204" pitchFamily="18" charset="0"/>
                  <a:ea typeface="Cambria" panose="02040503050406030204" pitchFamily="18" charset="0"/>
                </a:rPr>
                <a:t>Trường hợp c</a:t>
              </a:r>
              <a:r>
                <a:rPr lang="vi-VN" sz="3000" dirty="0">
                  <a:solidFill>
                    <a:schemeClr val="accent3">
                      <a:lumMod val="50000"/>
                    </a:schemeClr>
                  </a:solidFill>
                  <a:latin typeface="Cambria" panose="02040503050406030204" pitchFamily="18" charset="0"/>
                  <a:ea typeface="Cambria" panose="02040503050406030204" pitchFamily="18" charset="0"/>
                </a:rPr>
                <a:t>: Mận gần như rơi vào trạng thái trầm cảm, ít nói, ít cười, không chia sẻ với ai, đặc biệt là rất sợ hãi người khác giới vì bạn từng suýt bị xâm hại.</a:t>
              </a:r>
            </a:p>
          </p:txBody>
        </p:sp>
      </p:grpSp>
      <p:pic>
        <p:nvPicPr>
          <p:cNvPr id="7" name="Picture 6">
            <a:extLst>
              <a:ext uri="{FF2B5EF4-FFF2-40B4-BE49-F238E27FC236}">
                <a16:creationId xmlns:a16="http://schemas.microsoft.com/office/drawing/2014/main" id="{148AD6D1-177C-AABB-1B87-414E1A7C015F}"/>
              </a:ext>
            </a:extLst>
          </p:cNvPr>
          <p:cNvPicPr>
            <a:picLocks noChangeAspect="1"/>
          </p:cNvPicPr>
          <p:nvPr/>
        </p:nvPicPr>
        <p:blipFill>
          <a:blip r:embed="rId2"/>
          <a:srcRect l="50000" r="384"/>
          <a:stretch/>
        </p:blipFill>
        <p:spPr>
          <a:xfrm>
            <a:off x="6596746" y="392990"/>
            <a:ext cx="4307632" cy="3097886"/>
          </a:xfrm>
          <a:prstGeom prst="rect">
            <a:avLst/>
          </a:prstGeom>
          <a:ln>
            <a:noFill/>
          </a:ln>
          <a:effectLst>
            <a:softEdge rad="112500"/>
          </a:effectLst>
        </p:spPr>
      </p:pic>
      <p:grpSp>
        <p:nvGrpSpPr>
          <p:cNvPr id="8" name="Group 7">
            <a:extLst>
              <a:ext uri="{FF2B5EF4-FFF2-40B4-BE49-F238E27FC236}">
                <a16:creationId xmlns:a16="http://schemas.microsoft.com/office/drawing/2014/main" id="{7AE90393-CDB7-9704-CA2C-BE2DC0BC042D}"/>
              </a:ext>
            </a:extLst>
          </p:cNvPr>
          <p:cNvGrpSpPr/>
          <p:nvPr/>
        </p:nvGrpSpPr>
        <p:grpSpPr>
          <a:xfrm>
            <a:off x="6288834" y="3430858"/>
            <a:ext cx="5293570" cy="3037476"/>
            <a:chOff x="643813" y="3377680"/>
            <a:chExt cx="4985657" cy="2519265"/>
          </a:xfrm>
        </p:grpSpPr>
        <p:sp>
          <p:nvSpPr>
            <p:cNvPr id="9" name="矩形: 圆角 2">
              <a:extLst>
                <a:ext uri="{FF2B5EF4-FFF2-40B4-BE49-F238E27FC236}">
                  <a16:creationId xmlns:a16="http://schemas.microsoft.com/office/drawing/2014/main" id="{49457DA6-5211-59D8-7FAA-2963ED4E86C0}"/>
                </a:ext>
              </a:extLst>
            </p:cNvPr>
            <p:cNvSpPr/>
            <p:nvPr/>
          </p:nvSpPr>
          <p:spPr>
            <a:xfrm>
              <a:off x="643813" y="3377680"/>
              <a:ext cx="4985657" cy="2519265"/>
            </a:xfrm>
            <a:prstGeom prst="roundRect">
              <a:avLst/>
            </a:prstGeom>
            <a:solidFill>
              <a:schemeClr val="accent6">
                <a:lumMod val="20000"/>
                <a:lumOff val="80000"/>
              </a:schemeClr>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0">
              <a:extLst>
                <a:ext uri="{FF2B5EF4-FFF2-40B4-BE49-F238E27FC236}">
                  <a16:creationId xmlns:a16="http://schemas.microsoft.com/office/drawing/2014/main" id="{25D46DA8-F68E-FD91-778A-2C228EC19986}"/>
                </a:ext>
              </a:extLst>
            </p:cNvPr>
            <p:cNvSpPr txBox="1"/>
            <p:nvPr/>
          </p:nvSpPr>
          <p:spPr>
            <a:xfrm>
              <a:off x="731691" y="3490912"/>
              <a:ext cx="4826245" cy="2220832"/>
            </a:xfrm>
            <a:prstGeom prst="rect">
              <a:avLst/>
            </a:prstGeom>
            <a:noFill/>
          </p:spPr>
          <p:txBody>
            <a:bodyPr wrap="square" rtlCol="0">
              <a:spAutoFit/>
            </a:bodyPr>
            <a:lstStyle/>
            <a:p>
              <a:pPr algn="just"/>
              <a:r>
                <a:rPr lang="vi-VN" sz="2800" b="1" dirty="0">
                  <a:solidFill>
                    <a:schemeClr val="accent3">
                      <a:lumMod val="50000"/>
                    </a:schemeClr>
                  </a:solidFill>
                  <a:latin typeface="Cambria" panose="02040503050406030204" pitchFamily="18" charset="0"/>
                  <a:ea typeface="Cambria" panose="02040503050406030204" pitchFamily="18" charset="0"/>
                </a:rPr>
                <a:t>Trường hợp d</a:t>
              </a:r>
              <a:r>
                <a:rPr lang="vi-VN" sz="2800" dirty="0">
                  <a:solidFill>
                    <a:schemeClr val="accent3">
                      <a:lumMod val="50000"/>
                    </a:schemeClr>
                  </a:solidFill>
                  <a:latin typeface="Cambria" panose="02040503050406030204" pitchFamily="18" charset="0"/>
                  <a:ea typeface="Cambria" panose="02040503050406030204" pitchFamily="18" charset="0"/>
                </a:rPr>
                <a:t>: Anh em bạn Khởi không được quan tâm, chăm sóc chu đáo do bố mẹ bạn thường xuyên vắng nhà nhiều ngày, khiến cho hai anh em còi cọc và kết quả học tập không tốt.</a:t>
              </a: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2AD4CF-2368-CCBD-46A7-462C07A8220B}"/>
              </a:ext>
            </a:extLst>
          </p:cNvPr>
          <p:cNvGrpSpPr/>
          <p:nvPr/>
        </p:nvGrpSpPr>
        <p:grpSpPr>
          <a:xfrm>
            <a:off x="786882" y="344907"/>
            <a:ext cx="10618236" cy="840079"/>
            <a:chOff x="768414" y="410223"/>
            <a:chExt cx="6220215" cy="840079"/>
          </a:xfrm>
        </p:grpSpPr>
        <p:sp>
          <p:nvSpPr>
            <p:cNvPr id="4" name="圆角矩形 1">
              <a:extLst>
                <a:ext uri="{FF2B5EF4-FFF2-40B4-BE49-F238E27FC236}">
                  <a16:creationId xmlns:a16="http://schemas.microsoft.com/office/drawing/2014/main" id="{879C3502-27E7-3C7E-0993-207511E97E28}"/>
                </a:ext>
              </a:extLst>
            </p:cNvPr>
            <p:cNvSpPr/>
            <p:nvPr/>
          </p:nvSpPr>
          <p:spPr>
            <a:xfrm>
              <a:off x="768414" y="410223"/>
              <a:ext cx="6220215" cy="8400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汉标中黑体" panose="02010601030101010101" charset="-122"/>
                <a:ea typeface="汉标中黑体" panose="02010601030101010101" charset="-122"/>
              </a:endParaRPr>
            </a:p>
          </p:txBody>
        </p:sp>
        <p:sp>
          <p:nvSpPr>
            <p:cNvPr id="5" name="TextBox 4">
              <a:extLst>
                <a:ext uri="{FF2B5EF4-FFF2-40B4-BE49-F238E27FC236}">
                  <a16:creationId xmlns:a16="http://schemas.microsoft.com/office/drawing/2014/main" id="{C821B0AC-3299-D5EE-DA50-D8C17D82D8C0}"/>
                </a:ext>
              </a:extLst>
            </p:cNvPr>
            <p:cNvSpPr txBox="1"/>
            <p:nvPr/>
          </p:nvSpPr>
          <p:spPr>
            <a:xfrm>
              <a:off x="914401" y="485192"/>
              <a:ext cx="5887616"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Nhiệm vụ 3: Tìm hiểu lí do phải phòng, tránh xâm hại </a:t>
              </a:r>
              <a:endParaRPr lang="en-US" sz="3200" b="1" dirty="0">
                <a:solidFill>
                  <a:schemeClr val="bg1"/>
                </a:solidFill>
                <a:latin typeface="Cambria" panose="02040503050406030204" pitchFamily="18" charset="0"/>
                <a:ea typeface="Cambria" panose="02040503050406030204" pitchFamily="18" charset="0"/>
              </a:endParaRPr>
            </a:p>
          </p:txBody>
        </p:sp>
      </p:grpSp>
      <p:pic>
        <p:nvPicPr>
          <p:cNvPr id="7" name="Picture 6" descr="A group of kids sitting at desks&#10;&#10;AI-generated content may be incorrect.">
            <a:extLst>
              <a:ext uri="{FF2B5EF4-FFF2-40B4-BE49-F238E27FC236}">
                <a16:creationId xmlns:a16="http://schemas.microsoft.com/office/drawing/2014/main" id="{5A9D32EB-2998-0D1E-C79A-8EFF37FF0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735" y="2955675"/>
            <a:ext cx="5752148" cy="3703488"/>
          </a:xfrm>
          <a:prstGeom prst="rect">
            <a:avLst/>
          </a:prstGeom>
        </p:spPr>
      </p:pic>
      <p:sp>
        <p:nvSpPr>
          <p:cNvPr id="8" name="TextBox 7">
            <a:extLst>
              <a:ext uri="{FF2B5EF4-FFF2-40B4-BE49-F238E27FC236}">
                <a16:creationId xmlns:a16="http://schemas.microsoft.com/office/drawing/2014/main" id="{824D8E13-67F0-F0D9-7E42-1BCF86C9238A}"/>
              </a:ext>
            </a:extLst>
          </p:cNvPr>
          <p:cNvSpPr txBox="1"/>
          <p:nvPr/>
        </p:nvSpPr>
        <p:spPr>
          <a:xfrm>
            <a:off x="1036091" y="1334276"/>
            <a:ext cx="9264906" cy="1077218"/>
          </a:xfrm>
          <a:prstGeom prst="rect">
            <a:avLst/>
          </a:prstGeom>
          <a:noFill/>
        </p:spPr>
        <p:txBody>
          <a:bodyPr wrap="square" rtlCol="0">
            <a:spAutoFit/>
          </a:bodyPr>
          <a:lstStyle/>
          <a:p>
            <a:pPr algn="just"/>
            <a:r>
              <a:rPr lang="vi-VN" sz="3200" b="1" dirty="0">
                <a:solidFill>
                  <a:schemeClr val="accent5">
                    <a:lumMod val="50000"/>
                  </a:schemeClr>
                </a:solidFill>
                <a:latin typeface="Cambria" panose="02040503050406030204" pitchFamily="18" charset="0"/>
                <a:ea typeface="Cambria" panose="02040503050406030204" pitchFamily="18" charset="0"/>
              </a:rPr>
              <a:t>- Thảo luận nhóm 4 và trả lời câu hỏi:</a:t>
            </a:r>
          </a:p>
          <a:p>
            <a:pPr algn="just"/>
            <a:r>
              <a:rPr lang="vi-VN" sz="3200" b="1" i="1" dirty="0">
                <a:solidFill>
                  <a:schemeClr val="accent5">
                    <a:lumMod val="50000"/>
                  </a:schemeClr>
                </a:solidFill>
                <a:latin typeface="Cambria" panose="02040503050406030204" pitchFamily="18" charset="0"/>
                <a:ea typeface="Cambria" panose="02040503050406030204" pitchFamily="18" charset="0"/>
              </a:rPr>
              <a:t>+ Theo em, vì sao phải phòng, tránh xâm hại?</a:t>
            </a:r>
            <a:endParaRPr lang="en-US" sz="3200" b="1" i="1" dirty="0">
              <a:solidFill>
                <a:schemeClr val="accent5">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53E6B36-6863-9372-F3A6-5A8F6802032E}"/>
            </a:ext>
          </a:extLst>
        </p:cNvPr>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2411F1F5-F2AE-B85A-F024-92D0EE807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892" y="2154129"/>
            <a:ext cx="7961358" cy="4495992"/>
          </a:xfrm>
          <a:prstGeom prst="rect">
            <a:avLst/>
          </a:prstGeom>
        </p:spPr>
      </p:pic>
      <p:sp>
        <p:nvSpPr>
          <p:cNvPr id="6" name="TextBox 5">
            <a:extLst>
              <a:ext uri="{FF2B5EF4-FFF2-40B4-BE49-F238E27FC236}">
                <a16:creationId xmlns:a16="http://schemas.microsoft.com/office/drawing/2014/main" id="{10A14BC5-9ACD-010D-AD47-0D29683CB266}"/>
              </a:ext>
            </a:extLst>
          </p:cNvPr>
          <p:cNvSpPr txBox="1"/>
          <p:nvPr/>
        </p:nvSpPr>
        <p:spPr>
          <a:xfrm>
            <a:off x="2408078" y="600003"/>
            <a:ext cx="9322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Lắng nghe </a:t>
            </a:r>
            <a:r>
              <a:rPr kumimoji="0" lang="vi-VN" sz="4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a:t>
            </a:r>
            <a:r>
              <a:rPr kumimoji="0" lang="vi-VN"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 </a:t>
            </a:r>
            <a:r>
              <a:rPr kumimoji="0" lang="vi-VN"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góp ý</a:t>
            </a:r>
            <a:r>
              <a:rPr kumimoji="0" lang="vi-VN"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 </a:t>
            </a:r>
            <a:r>
              <a:rPr kumimoji="0" lang="vi-VN" sz="4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a:t>
            </a:r>
            <a:r>
              <a:rPr kumimoji="0" lang="vi-VN"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 </a:t>
            </a:r>
            <a:r>
              <a:rPr kumimoji="0" lang="vi-VN" sz="4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bổ sung</a:t>
            </a:r>
            <a:endParaRPr kumimoji="0" lang="en-US" sz="4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9Slide07 Crocante" panose="02000000000000000000" pitchFamily="2" charset="0"/>
              <a:ea typeface="+mn-ea"/>
              <a:cs typeface="+mn-cs"/>
            </a:endParaRPr>
          </a:p>
        </p:txBody>
      </p:sp>
      <p:pic>
        <p:nvPicPr>
          <p:cNvPr id="9" name="图片 25">
            <a:extLst>
              <a:ext uri="{FF2B5EF4-FFF2-40B4-BE49-F238E27FC236}">
                <a16:creationId xmlns:a16="http://schemas.microsoft.com/office/drawing/2014/main" id="{61972E66-65BD-3AB8-6298-080D81D5B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56" y="121375"/>
            <a:ext cx="2032754" cy="2032754"/>
          </a:xfrm>
          <a:prstGeom prst="rect">
            <a:avLst/>
          </a:prstGeom>
        </p:spPr>
      </p:pic>
    </p:spTree>
    <p:extLst>
      <p:ext uri="{BB962C8B-B14F-4D97-AF65-F5344CB8AC3E}">
        <p14:creationId xmlns:p14="http://schemas.microsoft.com/office/powerpoint/2010/main" val="254812073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DC7CB-D084-849F-B601-452A9A4AB578}"/>
              </a:ext>
            </a:extLst>
          </p:cNvPr>
          <p:cNvPicPr>
            <a:picLocks noChangeAspect="1"/>
          </p:cNvPicPr>
          <p:nvPr/>
        </p:nvPicPr>
        <p:blipFill>
          <a:blip r:embed="rId2"/>
          <a:stretch>
            <a:fillRect/>
          </a:stretch>
        </p:blipFill>
        <p:spPr>
          <a:xfrm>
            <a:off x="3806502" y="405789"/>
            <a:ext cx="4310739" cy="760538"/>
          </a:xfrm>
          <a:prstGeom prst="rect">
            <a:avLst/>
          </a:prstGeom>
        </p:spPr>
      </p:pic>
      <p:sp>
        <p:nvSpPr>
          <p:cNvPr id="5" name="TextBox 4">
            <a:extLst>
              <a:ext uri="{FF2B5EF4-FFF2-40B4-BE49-F238E27FC236}">
                <a16:creationId xmlns:a16="http://schemas.microsoft.com/office/drawing/2014/main" id="{E1885E77-549B-1DA6-2FCC-0240E74778AC}"/>
              </a:ext>
            </a:extLst>
          </p:cNvPr>
          <p:cNvSpPr txBox="1"/>
          <p:nvPr/>
        </p:nvSpPr>
        <p:spPr>
          <a:xfrm>
            <a:off x="588221" y="1166327"/>
            <a:ext cx="11131027" cy="1077218"/>
          </a:xfrm>
          <a:prstGeom prst="rect">
            <a:avLst/>
          </a:prstGeom>
          <a:noFill/>
        </p:spPr>
        <p:txBody>
          <a:bodyPr wrap="square" rtlCol="0">
            <a:spAutoFit/>
          </a:bodyPr>
          <a:lstStyle/>
          <a:p>
            <a:pPr algn="just"/>
            <a:r>
              <a:rPr lang="vi-VN" sz="3200" b="1" i="1" dirty="0">
                <a:solidFill>
                  <a:schemeClr val="accent5">
                    <a:lumMod val="50000"/>
                  </a:schemeClr>
                </a:solidFill>
                <a:latin typeface="Cambria" panose="02040503050406030204" pitchFamily="18" charset="0"/>
                <a:ea typeface="Cambria" panose="02040503050406030204" pitchFamily="18" charset="0"/>
              </a:rPr>
              <a:t>Cần phải phòng, tránh xâm hại vì nếu bị xâm hại trẻ em sẽ gặp nhiều hậu quả nghiêm trọng.</a:t>
            </a:r>
            <a:endParaRPr lang="en-US" sz="3200" b="1" i="1" dirty="0">
              <a:solidFill>
                <a:schemeClr val="accent5">
                  <a:lumMod val="50000"/>
                </a:schemeClr>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D1916B7-3298-97A6-4838-A3EDD144C000}"/>
              </a:ext>
            </a:extLst>
          </p:cNvPr>
          <p:cNvSpPr txBox="1"/>
          <p:nvPr/>
        </p:nvSpPr>
        <p:spPr>
          <a:xfrm>
            <a:off x="530486" y="2243545"/>
            <a:ext cx="11131027" cy="4247317"/>
          </a:xfrm>
          <a:prstGeom prst="rect">
            <a:avLst/>
          </a:prstGeom>
          <a:noFill/>
        </p:spPr>
        <p:txBody>
          <a:bodyPr wrap="square" rtlCol="0">
            <a:spAutoFit/>
          </a:bodyPr>
          <a:lstStyle/>
          <a:p>
            <a:pPr algn="just"/>
            <a:r>
              <a:rPr lang="vi-VN" sz="3000" dirty="0">
                <a:solidFill>
                  <a:schemeClr val="accent5">
                    <a:lumMod val="50000"/>
                  </a:schemeClr>
                </a:solidFill>
                <a:latin typeface="Cambria" panose="02040503050406030204" pitchFamily="18" charset="0"/>
                <a:ea typeface="Cambria" panose="02040503050406030204" pitchFamily="18" charset="0"/>
              </a:rPr>
              <a:t>+ </a:t>
            </a:r>
            <a:r>
              <a:rPr lang="vi-VN" sz="3000" b="1" dirty="0">
                <a:solidFill>
                  <a:schemeClr val="accent5">
                    <a:lumMod val="50000"/>
                  </a:schemeClr>
                </a:solidFill>
                <a:latin typeface="Cambria" panose="02040503050406030204" pitchFamily="18" charset="0"/>
                <a:ea typeface="Cambria" panose="02040503050406030204" pitchFamily="18" charset="0"/>
              </a:rPr>
              <a:t>Về thể chất</a:t>
            </a:r>
            <a:r>
              <a:rPr lang="vi-VN" sz="3000" dirty="0">
                <a:solidFill>
                  <a:schemeClr val="accent5">
                    <a:lumMod val="50000"/>
                  </a:schemeClr>
                </a:solidFill>
                <a:latin typeface="Cambria" panose="02040503050406030204" pitchFamily="18" charset="0"/>
                <a:ea typeface="Cambria" panose="02040503050406030204" pitchFamily="18" charset="0"/>
              </a:rPr>
              <a:t>: chậm phát triển khả năng vận động, nhận thức, ngôn ngữ,…</a:t>
            </a:r>
          </a:p>
          <a:p>
            <a:pPr algn="just"/>
            <a:r>
              <a:rPr lang="vi-VN" sz="3000" dirty="0">
                <a:solidFill>
                  <a:schemeClr val="accent5">
                    <a:lumMod val="50000"/>
                  </a:schemeClr>
                </a:solidFill>
                <a:latin typeface="Cambria" panose="02040503050406030204" pitchFamily="18" charset="0"/>
                <a:ea typeface="Cambria" panose="02040503050406030204" pitchFamily="18" charset="0"/>
              </a:rPr>
              <a:t>+ </a:t>
            </a:r>
            <a:r>
              <a:rPr lang="vi-VN" sz="3000" b="1" dirty="0">
                <a:solidFill>
                  <a:schemeClr val="accent5">
                    <a:lumMod val="50000"/>
                  </a:schemeClr>
                </a:solidFill>
                <a:latin typeface="Cambria" panose="02040503050406030204" pitchFamily="18" charset="0"/>
                <a:ea typeface="Cambria" panose="02040503050406030204" pitchFamily="18" charset="0"/>
              </a:rPr>
              <a:t>Về hành vi</a:t>
            </a:r>
            <a:r>
              <a:rPr lang="vi-VN" sz="3000" dirty="0">
                <a:solidFill>
                  <a:schemeClr val="accent5">
                    <a:lumMod val="50000"/>
                  </a:schemeClr>
                </a:solidFill>
                <a:latin typeface="Cambria" panose="02040503050406030204" pitchFamily="18" charset="0"/>
                <a:ea typeface="Cambria" panose="02040503050406030204" pitchFamily="18" charset="0"/>
              </a:rPr>
              <a:t>: lệ thuộc, thụ động, hoàn toàn phục tùng người khác hoặc trở nên tiêu cực, hiếu chiến, phá phách, không yêu thương bản thân, có thể tự làm đau mình; </a:t>
            </a:r>
          </a:p>
          <a:p>
            <a:pPr algn="just"/>
            <a:r>
              <a:rPr lang="vi-VN" sz="3000" dirty="0">
                <a:solidFill>
                  <a:schemeClr val="accent5">
                    <a:lumMod val="50000"/>
                  </a:schemeClr>
                </a:solidFill>
                <a:latin typeface="Cambria" panose="02040503050406030204" pitchFamily="18" charset="0"/>
                <a:ea typeface="Cambria" panose="02040503050406030204" pitchFamily="18" charset="0"/>
              </a:rPr>
              <a:t>+ </a:t>
            </a:r>
            <a:r>
              <a:rPr lang="vi-VN" sz="3000" b="1" dirty="0">
                <a:solidFill>
                  <a:schemeClr val="accent5">
                    <a:lumMod val="50000"/>
                  </a:schemeClr>
                </a:solidFill>
                <a:latin typeface="Cambria" panose="02040503050406030204" pitchFamily="18" charset="0"/>
                <a:ea typeface="Cambria" panose="02040503050406030204" pitchFamily="18" charset="0"/>
              </a:rPr>
              <a:t>Về tâm lí</a:t>
            </a:r>
            <a:r>
              <a:rPr lang="vi-VN" sz="3000" dirty="0">
                <a:solidFill>
                  <a:schemeClr val="accent5">
                    <a:lumMod val="50000"/>
                  </a:schemeClr>
                </a:solidFill>
                <a:latin typeface="Cambria" panose="02040503050406030204" pitchFamily="18" charset="0"/>
                <a:ea typeface="Cambria" panose="02040503050406030204" pitchFamily="18" charset="0"/>
              </a:rPr>
              <a:t>: 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3000" dirty="0">
              <a:solidFill>
                <a:schemeClr val="accent5">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fade">
                                      <p:cBhvr>
                                        <p:cTn id="14" dur="1000"/>
                                        <p:tgtEl>
                                          <p:spTgt spid="22">
                                            <p:txEl>
                                              <p:pRg st="0" end="0"/>
                                            </p:txEl>
                                          </p:spTgt>
                                        </p:tgtEl>
                                      </p:cBhvr>
                                    </p:animEffect>
                                    <p:anim calcmode="lin" valueType="num">
                                      <p:cBhvr>
                                        <p:cTn id="1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Effect transition="in" filter="fade">
                                      <p:cBhvr>
                                        <p:cTn id="21" dur="1000"/>
                                        <p:tgtEl>
                                          <p:spTgt spid="22">
                                            <p:txEl>
                                              <p:pRg st="1" end="1"/>
                                            </p:txEl>
                                          </p:spTgt>
                                        </p:tgtEl>
                                      </p:cBhvr>
                                    </p:animEffect>
                                    <p:anim calcmode="lin" valueType="num">
                                      <p:cBhvr>
                                        <p:cTn id="2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fade">
                                      <p:cBhvr>
                                        <p:cTn id="28" dur="1000"/>
                                        <p:tgtEl>
                                          <p:spTgt spid="22">
                                            <p:txEl>
                                              <p:pRg st="2" end="2"/>
                                            </p:txEl>
                                          </p:spTgt>
                                        </p:tgtEl>
                                      </p:cBhvr>
                                    </p:animEffect>
                                    <p:anim calcmode="lin" valueType="num">
                                      <p:cBhvr>
                                        <p:cTn id="2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6852" t="-1" r="-1" b="-77433"/>
          <a:stretch>
            <a:fillRect/>
          </a:stretch>
        </p:blipFill>
        <p:spPr>
          <a:xfrm rot="20196269" flipH="1">
            <a:off x="979012" y="486934"/>
            <a:ext cx="2407249" cy="1789134"/>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sp>
        <p:nvSpPr>
          <p:cNvPr id="10" name="云形 9"/>
          <p:cNvSpPr/>
          <p:nvPr/>
        </p:nvSpPr>
        <p:spPr>
          <a:xfrm>
            <a:off x="10445646" y="2146999"/>
            <a:ext cx="1637497" cy="1102472"/>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心坊童梦奇缘W" panose="020B0A04020202020204" pitchFamily="34" charset="-122"/>
              <a:ea typeface="字心坊童梦奇缘W" panose="020B0A04020202020204" pitchFamily="34" charset="-122"/>
              <a:sym typeface="字心坊童梦奇缘W" panose="020B0A04020202020204" pitchFamily="34" charset="-122"/>
            </a:endParaRPr>
          </a:p>
        </p:txBody>
      </p:sp>
      <p:pic>
        <p:nvPicPr>
          <p:cNvPr id="2" name="Picture 1">
            <a:extLst>
              <a:ext uri="{FF2B5EF4-FFF2-40B4-BE49-F238E27FC236}">
                <a16:creationId xmlns:a16="http://schemas.microsoft.com/office/drawing/2014/main" id="{19A4EC10-F378-A866-3E13-801B17F95C88}"/>
              </a:ext>
            </a:extLst>
          </p:cNvPr>
          <p:cNvPicPr>
            <a:picLocks noChangeAspect="1"/>
          </p:cNvPicPr>
          <p:nvPr/>
        </p:nvPicPr>
        <p:blipFill>
          <a:blip r:embed="rId4"/>
          <a:srcRect l="24378" r="24564"/>
          <a:stretch/>
        </p:blipFill>
        <p:spPr>
          <a:xfrm>
            <a:off x="3485652" y="717816"/>
            <a:ext cx="5220695" cy="1325588"/>
          </a:xfrm>
          <a:prstGeom prst="rect">
            <a:avLst/>
          </a:prstGeom>
        </p:spPr>
      </p:pic>
      <p:pic>
        <p:nvPicPr>
          <p:cNvPr id="11" name="图片 2" descr="C:\Users\Administrator\Desktop\T\亲子阅读\5caf14e7f1bb8.png5caf14e7f1bb8">
            <a:extLst>
              <a:ext uri="{FF2B5EF4-FFF2-40B4-BE49-F238E27FC236}">
                <a16:creationId xmlns:a16="http://schemas.microsoft.com/office/drawing/2014/main" id="{17E99EB4-FF39-428B-9B0E-AF2809ABE039}"/>
              </a:ext>
            </a:extLst>
          </p:cNvPr>
          <p:cNvPicPr>
            <a:picLocks noChangeAspect="1"/>
          </p:cNvPicPr>
          <p:nvPr/>
        </p:nvPicPr>
        <p:blipFill>
          <a:blip r:embed="rId5"/>
          <a:srcRect/>
          <a:stretch>
            <a:fillRect/>
          </a:stretch>
        </p:blipFill>
        <p:spPr>
          <a:xfrm>
            <a:off x="9809935" y="69383"/>
            <a:ext cx="2625725" cy="2400300"/>
          </a:xfrm>
          <a:prstGeom prst="rect">
            <a:avLst/>
          </a:prstGeom>
        </p:spPr>
      </p:pic>
      <p:grpSp>
        <p:nvGrpSpPr>
          <p:cNvPr id="13" name="Group 12">
            <a:extLst>
              <a:ext uri="{FF2B5EF4-FFF2-40B4-BE49-F238E27FC236}">
                <a16:creationId xmlns:a16="http://schemas.microsoft.com/office/drawing/2014/main" id="{6E6D682D-FC70-E057-84B6-54E3B6BDC17C}"/>
              </a:ext>
            </a:extLst>
          </p:cNvPr>
          <p:cNvGrpSpPr/>
          <p:nvPr/>
        </p:nvGrpSpPr>
        <p:grpSpPr>
          <a:xfrm>
            <a:off x="1061106" y="2499007"/>
            <a:ext cx="9947275" cy="3371850"/>
            <a:chOff x="1061106" y="2499007"/>
            <a:chExt cx="9947275" cy="3371850"/>
          </a:xfrm>
        </p:grpSpPr>
        <p:sp>
          <p:nvSpPr>
            <p:cNvPr id="3" name="矩形: 剪去对角 23">
              <a:extLst>
                <a:ext uri="{FF2B5EF4-FFF2-40B4-BE49-F238E27FC236}">
                  <a16:creationId xmlns:a16="http://schemas.microsoft.com/office/drawing/2014/main" id="{783B0E0A-6B23-5F21-33B6-E65AD3357078}"/>
                </a:ext>
              </a:extLst>
            </p:cNvPr>
            <p:cNvSpPr/>
            <p:nvPr/>
          </p:nvSpPr>
          <p:spPr>
            <a:xfrm>
              <a:off x="1061106" y="2499007"/>
              <a:ext cx="9947275" cy="3371850"/>
            </a:xfrm>
            <a:prstGeom prst="snip2DiagRect">
              <a:avLst>
                <a:gd name="adj1" fmla="val 0"/>
                <a:gd name="adj2" fmla="val 10271"/>
              </a:avLst>
            </a:prstGeom>
            <a:solidFill>
              <a:schemeClr val="bg1"/>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2" name="TextBox 11">
              <a:extLst>
                <a:ext uri="{FF2B5EF4-FFF2-40B4-BE49-F238E27FC236}">
                  <a16:creationId xmlns:a16="http://schemas.microsoft.com/office/drawing/2014/main" id="{122E113F-AE95-6D03-70E2-5548CBC23C12}"/>
                </a:ext>
              </a:extLst>
            </p:cNvPr>
            <p:cNvSpPr txBox="1"/>
            <p:nvPr/>
          </p:nvSpPr>
          <p:spPr>
            <a:xfrm>
              <a:off x="1183618" y="2619937"/>
              <a:ext cx="9636782" cy="3046988"/>
            </a:xfrm>
            <a:prstGeom prst="rect">
              <a:avLst/>
            </a:prstGeom>
            <a:noFill/>
          </p:spPr>
          <p:txBody>
            <a:bodyPr wrap="square" rtlCol="0">
              <a:spAutoFit/>
            </a:bodyPr>
            <a:lstStyle/>
            <a:p>
              <a:pPr algn="just"/>
              <a:r>
                <a:rPr lang="vi-VN" sz="3200" b="1" dirty="0">
                  <a:solidFill>
                    <a:schemeClr val="accent5">
                      <a:lumMod val="50000"/>
                    </a:schemeClr>
                  </a:solidFill>
                  <a:latin typeface="Cambria" panose="02040503050406030204" pitchFamily="18" charset="0"/>
                  <a:ea typeface="Cambria" panose="02040503050406030204" pitchFamily="18" charset="0"/>
                </a:rPr>
                <a:t>Xâm hại trẻ em gây ra những tổn thương nghiêm trọng và lâu dài cả về thể chất và tâm lí đối với người bị xâm hại. Do vậy, việc phòng, tránh xâm hại trẻ em là việc làm hết sức cần thiết để trẻ em được lớn lên trong tình yêu thương, được chăm sóc và phát triển toàn diện.</a:t>
              </a:r>
              <a:endParaRPr lang="en-US" sz="3200" b="1" dirty="0">
                <a:solidFill>
                  <a:schemeClr val="accent5">
                    <a:lumMod val="50000"/>
                  </a:schemeClr>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云形 12"/>
          <p:cNvSpPr/>
          <p:nvPr/>
        </p:nvSpPr>
        <p:spPr>
          <a:xfrm>
            <a:off x="10357223" y="419100"/>
            <a:ext cx="983970" cy="53613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心坊童梦奇缘W" panose="020B0A04020202020204" pitchFamily="34" charset="-122"/>
              <a:ea typeface="字心坊童梦奇缘W" panose="020B0A04020202020204" pitchFamily="34" charset="-122"/>
              <a:sym typeface="字心坊童梦奇缘W" panose="020B0A04020202020204" pitchFamily="34" charset="-122"/>
            </a:endParaRPr>
          </a:p>
        </p:txBody>
      </p:sp>
      <p:grpSp>
        <p:nvGrpSpPr>
          <p:cNvPr id="20" name="组合 19"/>
          <p:cNvGrpSpPr/>
          <p:nvPr/>
        </p:nvGrpSpPr>
        <p:grpSpPr>
          <a:xfrm>
            <a:off x="7438557" y="1268964"/>
            <a:ext cx="5411722" cy="5785338"/>
            <a:chOff x="7959532" y="1956394"/>
            <a:chExt cx="4795382" cy="4920626"/>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17861"/>
            <a:stretch>
              <a:fillRect/>
            </a:stretch>
          </p:blipFill>
          <p:spPr>
            <a:xfrm flipH="1">
              <a:off x="9285797" y="1956394"/>
              <a:ext cx="2893892" cy="448250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532" y="2081638"/>
              <a:ext cx="4795382" cy="4795382"/>
            </a:xfrm>
            <a:prstGeom prst="rect">
              <a:avLst/>
            </a:prstGeom>
          </p:spPr>
        </p:pic>
      </p:grpSp>
      <p:pic>
        <p:nvPicPr>
          <p:cNvPr id="3" name="Picture 2">
            <a:extLst>
              <a:ext uri="{FF2B5EF4-FFF2-40B4-BE49-F238E27FC236}">
                <a16:creationId xmlns:a16="http://schemas.microsoft.com/office/drawing/2014/main" id="{BDA54A83-D4B2-49B5-2B0A-70A75FB473DD}"/>
              </a:ext>
            </a:extLst>
          </p:cNvPr>
          <p:cNvPicPr>
            <a:picLocks noChangeAspect="1"/>
          </p:cNvPicPr>
          <p:nvPr/>
        </p:nvPicPr>
        <p:blipFill>
          <a:blip r:embed="rId5"/>
          <a:stretch>
            <a:fillRect/>
          </a:stretch>
        </p:blipFill>
        <p:spPr>
          <a:xfrm>
            <a:off x="933625" y="1268964"/>
            <a:ext cx="5997215" cy="460988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61803B6C-6C54-C85D-2A8A-0DBFE09BB7EC}"/>
            </a:ext>
          </a:extLst>
        </p:cNvPr>
        <p:cNvGrpSpPr/>
        <p:nvPr/>
      </p:nvGrpSpPr>
      <p:grpSpPr>
        <a:xfrm>
          <a:off x="0" y="0"/>
          <a:ext cx="0" cy="0"/>
          <a:chOff x="0" y="0"/>
          <a:chExt cx="0" cy="0"/>
        </a:xfrm>
      </p:grpSpPr>
      <p:sp>
        <p:nvSpPr>
          <p:cNvPr id="13" name="云形 12">
            <a:extLst>
              <a:ext uri="{FF2B5EF4-FFF2-40B4-BE49-F238E27FC236}">
                <a16:creationId xmlns:a16="http://schemas.microsoft.com/office/drawing/2014/main" id="{F733C271-9745-A92F-9222-1DA3D0CBECC1}"/>
              </a:ext>
            </a:extLst>
          </p:cNvPr>
          <p:cNvSpPr/>
          <p:nvPr/>
        </p:nvSpPr>
        <p:spPr>
          <a:xfrm>
            <a:off x="10357223" y="419100"/>
            <a:ext cx="983970" cy="53613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心坊童梦奇缘W" panose="020B0A04020202020204" pitchFamily="34" charset="-122"/>
              <a:ea typeface="字心坊童梦奇缘W" panose="020B0A04020202020204" pitchFamily="34" charset="-122"/>
              <a:cs typeface="+mn-cs"/>
              <a:sym typeface="字心坊童梦奇缘W" panose="020B0A04020202020204" pitchFamily="34" charset="-122"/>
            </a:endParaRPr>
          </a:p>
        </p:txBody>
      </p:sp>
      <p:pic>
        <p:nvPicPr>
          <p:cNvPr id="3" name="图片 2" descr="C:\Users\Administrator\Desktop\T\亲子阅读\5bc9d7fb1db6a.png5bc9d7fb1db6a">
            <a:extLst>
              <a:ext uri="{FF2B5EF4-FFF2-40B4-BE49-F238E27FC236}">
                <a16:creationId xmlns:a16="http://schemas.microsoft.com/office/drawing/2014/main" id="{7BF278EA-485F-5B44-59C6-EE997016EDA1}"/>
              </a:ext>
            </a:extLst>
          </p:cNvPr>
          <p:cNvPicPr>
            <a:picLocks noChangeAspect="1"/>
          </p:cNvPicPr>
          <p:nvPr/>
        </p:nvPicPr>
        <p:blipFill>
          <a:blip r:embed="rId3"/>
          <a:srcRect/>
          <a:stretch>
            <a:fillRect/>
          </a:stretch>
        </p:blipFill>
        <p:spPr>
          <a:xfrm>
            <a:off x="6903716" y="2911151"/>
            <a:ext cx="5288284" cy="3946849"/>
          </a:xfrm>
          <a:prstGeom prst="rect">
            <a:avLst/>
          </a:prstGeom>
        </p:spPr>
      </p:pic>
      <p:pic>
        <p:nvPicPr>
          <p:cNvPr id="5" name="图片 8">
            <a:extLst>
              <a:ext uri="{FF2B5EF4-FFF2-40B4-BE49-F238E27FC236}">
                <a16:creationId xmlns:a16="http://schemas.microsoft.com/office/drawing/2014/main" id="{BEA7D940-9126-8776-A8A5-638B505D2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52" t="-1" r="-1" b="-77433"/>
          <a:stretch>
            <a:fillRect/>
          </a:stretch>
        </p:blipFill>
        <p:spPr>
          <a:xfrm rot="20196269" flipH="1">
            <a:off x="437836" y="404384"/>
            <a:ext cx="2407249" cy="1789134"/>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pic>
        <p:nvPicPr>
          <p:cNvPr id="2" name="Picture 1">
            <a:extLst>
              <a:ext uri="{FF2B5EF4-FFF2-40B4-BE49-F238E27FC236}">
                <a16:creationId xmlns:a16="http://schemas.microsoft.com/office/drawing/2014/main" id="{311EDF5A-A5CD-3B37-5B3F-41BA12CF3D14}"/>
              </a:ext>
            </a:extLst>
          </p:cNvPr>
          <p:cNvPicPr>
            <a:picLocks noChangeAspect="1"/>
          </p:cNvPicPr>
          <p:nvPr/>
        </p:nvPicPr>
        <p:blipFill>
          <a:blip r:embed="rId5"/>
          <a:stretch>
            <a:fillRect/>
          </a:stretch>
        </p:blipFill>
        <p:spPr>
          <a:xfrm>
            <a:off x="260404" y="1171386"/>
            <a:ext cx="8181541" cy="5243014"/>
          </a:xfrm>
          <a:prstGeom prst="rect">
            <a:avLst/>
          </a:prstGeom>
        </p:spPr>
      </p:pic>
    </p:spTree>
    <p:extLst>
      <p:ext uri="{BB962C8B-B14F-4D97-AF65-F5344CB8AC3E}">
        <p14:creationId xmlns:p14="http://schemas.microsoft.com/office/powerpoint/2010/main" val="345111005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F2BE2F-3296-24D5-059F-54B0BF4E76AA}"/>
              </a:ext>
            </a:extLst>
          </p:cNvPr>
          <p:cNvSpPr txBox="1"/>
          <p:nvPr/>
        </p:nvSpPr>
        <p:spPr>
          <a:xfrm>
            <a:off x="497632" y="189987"/>
            <a:ext cx="10988351" cy="584775"/>
          </a:xfrm>
          <a:prstGeom prst="rect">
            <a:avLst/>
          </a:prstGeom>
          <a:noFill/>
        </p:spPr>
        <p:txBody>
          <a:bodyPr wrap="square" rtlCol="0">
            <a:spAutoFit/>
          </a:bodyPr>
          <a:lstStyle/>
          <a:p>
            <a:pPr algn="ctr"/>
            <a:r>
              <a:rPr lang="vi-VN" sz="3200" b="1" dirty="0">
                <a:solidFill>
                  <a:schemeClr val="accent5">
                    <a:lumMod val="50000"/>
                  </a:schemeClr>
                </a:solidFill>
                <a:latin typeface="Cambria" panose="02040503050406030204" pitchFamily="18" charset="0"/>
                <a:ea typeface="Cambria" panose="02040503050406030204" pitchFamily="18" charset="0"/>
              </a:rPr>
              <a:t>Đọc thông tin và thực hiện yêu cầu.</a:t>
            </a:r>
            <a:endParaRPr lang="en-US" sz="3200" b="1" dirty="0">
              <a:solidFill>
                <a:schemeClr val="accent5">
                  <a:lumMod val="50000"/>
                </a:schemeClr>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E6BDA52-B9F3-F88B-3AE4-7A8E0A80C337}"/>
              </a:ext>
            </a:extLst>
          </p:cNvPr>
          <p:cNvSpPr txBox="1"/>
          <p:nvPr/>
        </p:nvSpPr>
        <p:spPr>
          <a:xfrm>
            <a:off x="429210" y="668958"/>
            <a:ext cx="11560628" cy="6013185"/>
          </a:xfrm>
          <a:prstGeom prst="rect">
            <a:avLst/>
          </a:prstGeom>
          <a:noFill/>
        </p:spPr>
        <p:txBody>
          <a:bodyPr wrap="square" rtlCol="0">
            <a:spAutoFit/>
          </a:bodyPr>
          <a:lstStyle/>
          <a:p>
            <a:pPr algn="just">
              <a:lnSpc>
                <a:spcPct val="95000"/>
              </a:lnSpc>
            </a:pPr>
            <a:r>
              <a:rPr lang="vi-VN" sz="2700" dirty="0">
                <a:solidFill>
                  <a:schemeClr val="accent5">
                    <a:lumMod val="50000"/>
                  </a:schemeClr>
                </a:solidFill>
                <a:latin typeface="Cambria" panose="02040503050406030204" pitchFamily="18" charset="0"/>
                <a:ea typeface="Cambria" panose="02040503050406030204" pitchFamily="18" charset="0"/>
              </a:rPr>
              <a:t>    Trẻ em cũng như các cá nhân cần được bảo vệ về tính mạng, sức khoẻ, nhân phẩm, danh dự. Khoản 5 Điều 4 Luật Trẻ em 2016 (sửa đổi, bổ sung năm 2018) quy định: Xâm hại trẻ em là hành vi gây tổn hại về thể chất, tình cảm, tâm lí, danh dự, nhân phẩm của trẻ em dưới các hình thức bạo lực, bóc lột, xâm hại tình dục, mua bán, bỏ rơi, bỏ mặc trẻ em và các hình thức gây tổn hại khác.</a:t>
            </a:r>
          </a:p>
          <a:p>
            <a:pPr algn="just">
              <a:lnSpc>
                <a:spcPct val="95000"/>
              </a:lnSpc>
            </a:pPr>
            <a:r>
              <a:rPr lang="vi-VN" sz="2700" dirty="0">
                <a:solidFill>
                  <a:schemeClr val="accent5">
                    <a:lumMod val="50000"/>
                  </a:schemeClr>
                </a:solidFill>
                <a:latin typeface="Cambria" panose="02040503050406030204" pitchFamily="18" charset="0"/>
                <a:ea typeface="Cambria" panose="02040503050406030204" pitchFamily="18" charset="0"/>
              </a:rPr>
              <a:t>    Bất kì hành vi nào làm tổn hại đến trẻ em, tuỳ theo mức độ, tính chất và hậu quả có thể bị xử phạt hành chính (theo Nghị định số 130/2021/NĐ-CP ngày 30/12/2021 của Chính phủ) hoặc bị truy cứu trách nhiệm hình sự (theo Điều 142, 144, 145, 146, 147 Bộ luật Hình sự 2015 sửa đổi, bổ sung năm 2017). Người phạm tội hiếp dâm người dưới 16 tuổi có thể chịu mức án cao nhất là tù chung thân hoặc tử hình.</a:t>
            </a:r>
          </a:p>
          <a:p>
            <a:pPr algn="just">
              <a:lnSpc>
                <a:spcPct val="95000"/>
              </a:lnSpc>
            </a:pPr>
            <a:r>
              <a:rPr lang="vi-VN" sz="2700" dirty="0">
                <a:solidFill>
                  <a:schemeClr val="accent5">
                    <a:lumMod val="50000"/>
                  </a:schemeClr>
                </a:solidFill>
                <a:latin typeface="Cambria" panose="02040503050406030204" pitchFamily="18" charset="0"/>
                <a:ea typeface="Cambria" panose="02040503050406030204" pitchFamily="18" charset="0"/>
              </a:rPr>
              <a:t>    Phòng, tránh xâm hại trẻ em không chỉ là trách nhiệm của cá nhân, gia đình mà còn là trách nhiệm của toàn xã hội. Điều 51 Luật Trẻ em 2016 (sửa đổi, bổ sung năm 2018) quy định rõ:</a:t>
            </a:r>
            <a:endParaRPr lang="en-US" sz="2700" dirty="0">
              <a:solidFill>
                <a:schemeClr val="accent5">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F8D89-9135-6D99-04DF-561933904CE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0A02B7D-E6B7-190F-8B6A-025EA3777BF5}"/>
              </a:ext>
            </a:extLst>
          </p:cNvPr>
          <p:cNvSpPr txBox="1"/>
          <p:nvPr/>
        </p:nvSpPr>
        <p:spPr>
          <a:xfrm>
            <a:off x="503855" y="646342"/>
            <a:ext cx="11271378" cy="5493812"/>
          </a:xfrm>
          <a:prstGeom prst="rect">
            <a:avLst/>
          </a:prstGeom>
          <a:noFill/>
        </p:spPr>
        <p:txBody>
          <a:bodyPr wrap="square" rtlCol="0">
            <a:spAutoFit/>
          </a:bodyPr>
          <a:lstStyle/>
          <a:p>
            <a:pPr marL="514350" indent="-514350" algn="just">
              <a:buAutoNum type="arabicPeriod"/>
            </a:pPr>
            <a:r>
              <a:rPr lang="vi-VN" sz="2700" dirty="0">
                <a:solidFill>
                  <a:schemeClr val="accent5">
                    <a:lumMod val="50000"/>
                  </a:schemeClr>
                </a:solidFill>
                <a:latin typeface="Cambria" panose="02040503050406030204" pitchFamily="18" charset="0"/>
                <a:ea typeface="Cambria" panose="02040503050406030204" pitchFamily="18" charset="0"/>
              </a:rPr>
              <a:t>Cơ quan, tổ chức, cơ sở giáo dục, gia đình, cá nhân có trách nhiệm thông tin, thông báo, tố giác hành vi xâm hại trẻ em, trường hợp trẻ em bị xâm hại hoặc có nguy cơ bị bạo lực, bóc lột, bỏ rơi đến cơ quan có thẩm quyền.</a:t>
            </a:r>
          </a:p>
          <a:p>
            <a:pPr marL="514350" indent="-514350" algn="just">
              <a:buAutoNum type="arabicPeriod"/>
            </a:pPr>
            <a:r>
              <a:rPr lang="vi-VN" sz="2700" dirty="0">
                <a:solidFill>
                  <a:schemeClr val="accent5">
                    <a:lumMod val="50000"/>
                  </a:schemeClr>
                </a:solidFill>
                <a:latin typeface="Cambria" panose="02040503050406030204" pitchFamily="18" charset="0"/>
                <a:ea typeface="Cambria" panose="02040503050406030204" pitchFamily="18" charset="0"/>
              </a:rPr>
              <a:t>Cơ quan lao động - thương binh và xã hội, cơ quan công an các cấp và Ủy ban nhân dân cấp xã có trách nhiệm tiếp nhận, xử lí thông tin, thông báo, tố giác; phối hợp xác minh, đánh giá, điều tra về hành vi xâm hại, tình trạng mất an toàn hoặc gây tổn hại, mức độ nguy cơ gây tổn hại đối với trẻ em.</a:t>
            </a:r>
          </a:p>
          <a:p>
            <a:pPr marL="514350" indent="-514350" algn="just">
              <a:buAutoNum type="arabicPeriod"/>
            </a:pPr>
            <a:r>
              <a:rPr lang="vi-VN" sz="2700" dirty="0">
                <a:solidFill>
                  <a:schemeClr val="accent5">
                    <a:lumMod val="50000"/>
                  </a:schemeClr>
                </a:solidFill>
                <a:latin typeface="Cambria" panose="02040503050406030204" pitchFamily="18" charset="0"/>
                <a:ea typeface="Cambria" panose="02040503050406030204" pitchFamily="18" charset="0"/>
              </a:rPr>
              <a:t>Chính phủ thiết lập tổng đài điện thoại quốc gia thường trực để tiếp nhận, xử lí thông tin, thông báo, tố giác nguy cơ, hành vi xâm hại trẻ em; quy định quy trình tiếp nhận và xử lí thông tin, thông báo, tố giác hành vi xâm hại trẻ em.</a:t>
            </a:r>
            <a:endParaRPr lang="en-US" sz="2700" dirty="0">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554372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kids sitting at desks&#10;&#10;AI-generated content may be incorrect.">
            <a:extLst>
              <a:ext uri="{FF2B5EF4-FFF2-40B4-BE49-F238E27FC236}">
                <a16:creationId xmlns:a16="http://schemas.microsoft.com/office/drawing/2014/main" id="{4D0ED694-44FF-86D7-1A38-660456833B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2617" y="3429000"/>
            <a:ext cx="5123089" cy="3298472"/>
          </a:xfrm>
          <a:prstGeom prst="rect">
            <a:avLst/>
          </a:prstGeom>
        </p:spPr>
      </p:pic>
      <p:sp>
        <p:nvSpPr>
          <p:cNvPr id="9" name="TextBox 8">
            <a:extLst>
              <a:ext uri="{FF2B5EF4-FFF2-40B4-BE49-F238E27FC236}">
                <a16:creationId xmlns:a16="http://schemas.microsoft.com/office/drawing/2014/main" id="{98CF3D57-F123-D591-C9A7-07848F7850BC}"/>
              </a:ext>
            </a:extLst>
          </p:cNvPr>
          <p:cNvSpPr txBox="1"/>
          <p:nvPr/>
        </p:nvSpPr>
        <p:spPr>
          <a:xfrm>
            <a:off x="497632" y="292623"/>
            <a:ext cx="10988351" cy="584775"/>
          </a:xfrm>
          <a:prstGeom prst="rect">
            <a:avLst/>
          </a:prstGeom>
          <a:noFill/>
        </p:spPr>
        <p:txBody>
          <a:bodyPr wrap="square" rtlCol="0">
            <a:spAutoFit/>
          </a:bodyPr>
          <a:lstStyle/>
          <a:p>
            <a:pPr algn="ctr"/>
            <a:r>
              <a:rPr lang="vi-VN" sz="3200" b="1" dirty="0">
                <a:solidFill>
                  <a:schemeClr val="accent5">
                    <a:lumMod val="50000"/>
                  </a:schemeClr>
                </a:solidFill>
                <a:latin typeface="Cambria" panose="02040503050406030204" pitchFamily="18" charset="0"/>
                <a:ea typeface="Cambria" panose="02040503050406030204" pitchFamily="18" charset="0"/>
              </a:rPr>
              <a:t>Đọc thông tin, thảo luận nhóm 4 và trả lời câu hỏi:</a:t>
            </a:r>
            <a:endParaRPr lang="en-US" sz="3200" b="1" dirty="0">
              <a:solidFill>
                <a:schemeClr val="accent5">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DC5EF95-23D5-2A6D-72F8-63D739618450}"/>
              </a:ext>
            </a:extLst>
          </p:cNvPr>
          <p:cNvSpPr txBox="1"/>
          <p:nvPr/>
        </p:nvSpPr>
        <p:spPr>
          <a:xfrm>
            <a:off x="594048" y="874455"/>
            <a:ext cx="11358466" cy="2554545"/>
          </a:xfrm>
          <a:prstGeom prst="rect">
            <a:avLst/>
          </a:prstGeom>
          <a:noFill/>
        </p:spPr>
        <p:txBody>
          <a:bodyPr wrap="square" rtlCol="0">
            <a:spAutoFit/>
          </a:bodyPr>
          <a:lstStyle/>
          <a:p>
            <a:pPr algn="just"/>
            <a:r>
              <a:rPr lang="vi-VN" sz="3200" dirty="0">
                <a:solidFill>
                  <a:schemeClr val="accent5">
                    <a:lumMod val="50000"/>
                  </a:schemeClr>
                </a:solidFill>
                <a:latin typeface="Cambria" panose="02040503050406030204" pitchFamily="18" charset="0"/>
                <a:ea typeface="Cambria" panose="02040503050406030204" pitchFamily="18" charset="0"/>
              </a:rPr>
              <a:t>+ Pháp luật quy định thế nào là xâm hại trẻ em?</a:t>
            </a:r>
          </a:p>
          <a:p>
            <a:pPr algn="just"/>
            <a:r>
              <a:rPr lang="vi-VN" sz="3200" dirty="0">
                <a:solidFill>
                  <a:schemeClr val="accent5">
                    <a:lumMod val="50000"/>
                  </a:schemeClr>
                </a:solidFill>
                <a:latin typeface="Cambria" panose="02040503050406030204" pitchFamily="18" charset="0"/>
                <a:ea typeface="Cambria" panose="02040503050406030204" pitchFamily="18" charset="0"/>
              </a:rPr>
              <a:t>+ Người có hành vi xâm hại trẻ em sẽ phải chịu những hình phạt như thế nào?</a:t>
            </a:r>
          </a:p>
          <a:p>
            <a:pPr algn="just"/>
            <a:r>
              <a:rPr lang="vi-VN" sz="3200" dirty="0">
                <a:solidFill>
                  <a:schemeClr val="accent5">
                    <a:lumMod val="50000"/>
                  </a:schemeClr>
                </a:solidFill>
                <a:latin typeface="Cambria" panose="02040503050406030204" pitchFamily="18" charset="0"/>
                <a:ea typeface="Cambria" panose="02040503050406030204" pitchFamily="18" charset="0"/>
              </a:rPr>
              <a:t>+ Ai có trách nhiệm phòng, tránh xâm hại trẻ em?</a:t>
            </a:r>
          </a:p>
          <a:p>
            <a:pPr algn="just"/>
            <a:r>
              <a:rPr lang="vi-VN" sz="3200" dirty="0">
                <a:solidFill>
                  <a:schemeClr val="accent5">
                    <a:lumMod val="50000"/>
                  </a:schemeClr>
                </a:solidFill>
                <a:latin typeface="Cambria" panose="02040503050406030204" pitchFamily="18" charset="0"/>
                <a:ea typeface="Cambria" panose="02040503050406030204" pitchFamily="18" charset="0"/>
              </a:rPr>
              <a:t>+ Số tổng đài quốc gia bảo vệ trẻ em là gì?</a:t>
            </a:r>
            <a:endParaRPr lang="en-US" sz="3200" dirty="0">
              <a:solidFill>
                <a:schemeClr val="accent5">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C7CAE08-C5DA-9DF4-9277-7CAD6EF132F8}"/>
            </a:ext>
          </a:extLst>
        </p:cNvPr>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E864EA5A-6830-69DA-30F6-CE3539718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892" y="2154129"/>
            <a:ext cx="7961358" cy="4495992"/>
          </a:xfrm>
          <a:prstGeom prst="rect">
            <a:avLst/>
          </a:prstGeom>
        </p:spPr>
      </p:pic>
      <p:sp>
        <p:nvSpPr>
          <p:cNvPr id="6" name="TextBox 5">
            <a:extLst>
              <a:ext uri="{FF2B5EF4-FFF2-40B4-BE49-F238E27FC236}">
                <a16:creationId xmlns:a16="http://schemas.microsoft.com/office/drawing/2014/main" id="{268B46FD-FF53-5BD8-2950-64B65F586AA9}"/>
              </a:ext>
            </a:extLst>
          </p:cNvPr>
          <p:cNvSpPr txBox="1"/>
          <p:nvPr/>
        </p:nvSpPr>
        <p:spPr>
          <a:xfrm>
            <a:off x="2408078" y="600003"/>
            <a:ext cx="9322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Lắng nghe </a:t>
            </a:r>
            <a:r>
              <a:rPr kumimoji="0" lang="vi-VN" sz="4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a:t>
            </a:r>
            <a:r>
              <a:rPr kumimoji="0" lang="vi-VN"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 </a:t>
            </a:r>
            <a:r>
              <a:rPr kumimoji="0" lang="vi-VN"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góp ý</a:t>
            </a:r>
            <a:r>
              <a:rPr kumimoji="0" lang="vi-VN"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 </a:t>
            </a:r>
            <a:r>
              <a:rPr kumimoji="0" lang="vi-VN" sz="4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a:t>
            </a:r>
            <a:r>
              <a:rPr kumimoji="0" lang="vi-VN"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 </a:t>
            </a:r>
            <a:r>
              <a:rPr kumimoji="0" lang="vi-VN" sz="4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9Slide07 Crocante" panose="02000000000000000000" pitchFamily="2" charset="0"/>
                <a:ea typeface="+mn-ea"/>
                <a:cs typeface="+mn-cs"/>
              </a:rPr>
              <a:t>bổ sung</a:t>
            </a:r>
            <a:endParaRPr kumimoji="0" lang="en-US" sz="4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9Slide07 Crocante" panose="02000000000000000000" pitchFamily="2" charset="0"/>
              <a:ea typeface="+mn-ea"/>
              <a:cs typeface="+mn-cs"/>
            </a:endParaRPr>
          </a:p>
        </p:txBody>
      </p:sp>
      <p:pic>
        <p:nvPicPr>
          <p:cNvPr id="9" name="图片 25">
            <a:extLst>
              <a:ext uri="{FF2B5EF4-FFF2-40B4-BE49-F238E27FC236}">
                <a16:creationId xmlns:a16="http://schemas.microsoft.com/office/drawing/2014/main" id="{ACE1F9D3-3038-5A61-31CB-A4E802B00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56" y="121375"/>
            <a:ext cx="2032754" cy="2032754"/>
          </a:xfrm>
          <a:prstGeom prst="rect">
            <a:avLst/>
          </a:prstGeom>
        </p:spPr>
      </p:pic>
    </p:spTree>
    <p:extLst>
      <p:ext uri="{BB962C8B-B14F-4D97-AF65-F5344CB8AC3E}">
        <p14:creationId xmlns:p14="http://schemas.microsoft.com/office/powerpoint/2010/main" val="13770415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F36F3-A29B-D8D3-32F0-C31FAAA55693}"/>
              </a:ext>
            </a:extLst>
          </p:cNvPr>
          <p:cNvPicPr>
            <a:picLocks noChangeAspect="1"/>
          </p:cNvPicPr>
          <p:nvPr/>
        </p:nvPicPr>
        <p:blipFill>
          <a:blip r:embed="rId2"/>
          <a:stretch>
            <a:fillRect/>
          </a:stretch>
        </p:blipFill>
        <p:spPr>
          <a:xfrm>
            <a:off x="3806502" y="405789"/>
            <a:ext cx="4310739" cy="760538"/>
          </a:xfrm>
          <a:prstGeom prst="rect">
            <a:avLst/>
          </a:prstGeom>
        </p:spPr>
      </p:pic>
      <p:grpSp>
        <p:nvGrpSpPr>
          <p:cNvPr id="6" name="Group 5">
            <a:extLst>
              <a:ext uri="{FF2B5EF4-FFF2-40B4-BE49-F238E27FC236}">
                <a16:creationId xmlns:a16="http://schemas.microsoft.com/office/drawing/2014/main" id="{0EFAFE3D-D76F-F309-6BAB-E261B90D35D2}"/>
              </a:ext>
            </a:extLst>
          </p:cNvPr>
          <p:cNvGrpSpPr/>
          <p:nvPr/>
        </p:nvGrpSpPr>
        <p:grpSpPr>
          <a:xfrm>
            <a:off x="786882" y="1296630"/>
            <a:ext cx="10618236" cy="840079"/>
            <a:chOff x="768414" y="410223"/>
            <a:chExt cx="6220215" cy="840079"/>
          </a:xfrm>
        </p:grpSpPr>
        <p:sp>
          <p:nvSpPr>
            <p:cNvPr id="9" name="圆角矩形 1">
              <a:extLst>
                <a:ext uri="{FF2B5EF4-FFF2-40B4-BE49-F238E27FC236}">
                  <a16:creationId xmlns:a16="http://schemas.microsoft.com/office/drawing/2014/main" id="{3CA04AF6-CC30-D01B-C78F-F4682FD7CB6E}"/>
                </a:ext>
              </a:extLst>
            </p:cNvPr>
            <p:cNvSpPr/>
            <p:nvPr/>
          </p:nvSpPr>
          <p:spPr>
            <a:xfrm>
              <a:off x="768414" y="410223"/>
              <a:ext cx="6220215" cy="8400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汉标中黑体" panose="02010601030101010101" charset="-122"/>
                <a:ea typeface="汉标中黑体" panose="02010601030101010101" charset="-122"/>
              </a:endParaRPr>
            </a:p>
          </p:txBody>
        </p:sp>
        <p:sp>
          <p:nvSpPr>
            <p:cNvPr id="10" name="TextBox 9">
              <a:extLst>
                <a:ext uri="{FF2B5EF4-FFF2-40B4-BE49-F238E27FC236}">
                  <a16:creationId xmlns:a16="http://schemas.microsoft.com/office/drawing/2014/main" id="{DC62E417-254C-8133-740E-4B90F72C8FC3}"/>
                </a:ext>
              </a:extLst>
            </p:cNvPr>
            <p:cNvSpPr txBox="1"/>
            <p:nvPr/>
          </p:nvSpPr>
          <p:spPr>
            <a:xfrm>
              <a:off x="914401" y="485192"/>
              <a:ext cx="5887616" cy="646331"/>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Pháp luật quy định thế nào là xâm hại trẻ em?</a:t>
              </a:r>
            </a:p>
          </p:txBody>
        </p:sp>
      </p:grpSp>
      <p:sp>
        <p:nvSpPr>
          <p:cNvPr id="12" name="TextBox 11">
            <a:extLst>
              <a:ext uri="{FF2B5EF4-FFF2-40B4-BE49-F238E27FC236}">
                <a16:creationId xmlns:a16="http://schemas.microsoft.com/office/drawing/2014/main" id="{B662DC0A-0866-58D3-B465-E2C459B17A33}"/>
              </a:ext>
            </a:extLst>
          </p:cNvPr>
          <p:cNvSpPr txBox="1"/>
          <p:nvPr/>
        </p:nvSpPr>
        <p:spPr>
          <a:xfrm>
            <a:off x="631371" y="2397493"/>
            <a:ext cx="10947919" cy="3416320"/>
          </a:xfrm>
          <a:prstGeom prst="rect">
            <a:avLst/>
          </a:prstGeom>
          <a:noFill/>
        </p:spPr>
        <p:txBody>
          <a:bodyPr wrap="square" rtlCol="0">
            <a:spAutoFit/>
          </a:bodyPr>
          <a:lstStyle/>
          <a:p>
            <a:pPr algn="just"/>
            <a:r>
              <a:rPr lang="vi-VN" sz="3600" dirty="0">
                <a:solidFill>
                  <a:schemeClr val="accent5">
                    <a:lumMod val="50000"/>
                  </a:schemeClr>
                </a:solidFill>
                <a:latin typeface="Cambria" panose="02040503050406030204" pitchFamily="18" charset="0"/>
                <a:ea typeface="Cambria" panose="02040503050406030204" pitchFamily="18" charset="0"/>
              </a:rPr>
              <a:t>Xâm hại trẻ em là hành vi gây tổn hại về thể chất, tình cảm, tâm lí,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600" dirty="0">
              <a:solidFill>
                <a:schemeClr val="accent5">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6F93-6FD1-A2E8-4414-3135E40664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CD6242-A994-A89C-5E5B-AB8DFF057342}"/>
              </a:ext>
            </a:extLst>
          </p:cNvPr>
          <p:cNvPicPr>
            <a:picLocks noChangeAspect="1"/>
          </p:cNvPicPr>
          <p:nvPr/>
        </p:nvPicPr>
        <p:blipFill>
          <a:blip r:embed="rId2"/>
          <a:stretch>
            <a:fillRect/>
          </a:stretch>
        </p:blipFill>
        <p:spPr>
          <a:xfrm>
            <a:off x="3806502" y="405789"/>
            <a:ext cx="4310739" cy="760538"/>
          </a:xfrm>
          <a:prstGeom prst="rect">
            <a:avLst/>
          </a:prstGeom>
        </p:spPr>
      </p:pic>
      <p:grpSp>
        <p:nvGrpSpPr>
          <p:cNvPr id="6" name="Group 5">
            <a:extLst>
              <a:ext uri="{FF2B5EF4-FFF2-40B4-BE49-F238E27FC236}">
                <a16:creationId xmlns:a16="http://schemas.microsoft.com/office/drawing/2014/main" id="{6AEA643D-35E3-BE57-2577-F13B0A986A23}"/>
              </a:ext>
            </a:extLst>
          </p:cNvPr>
          <p:cNvGrpSpPr/>
          <p:nvPr/>
        </p:nvGrpSpPr>
        <p:grpSpPr>
          <a:xfrm>
            <a:off x="786882" y="1259306"/>
            <a:ext cx="10618236" cy="1237653"/>
            <a:chOff x="768414" y="372899"/>
            <a:chExt cx="6220215" cy="1237653"/>
          </a:xfrm>
        </p:grpSpPr>
        <p:sp>
          <p:nvSpPr>
            <p:cNvPr id="9" name="圆角矩形 1">
              <a:extLst>
                <a:ext uri="{FF2B5EF4-FFF2-40B4-BE49-F238E27FC236}">
                  <a16:creationId xmlns:a16="http://schemas.microsoft.com/office/drawing/2014/main" id="{BFF89CAF-B2E6-EB63-071D-12F50A0CFDAB}"/>
                </a:ext>
              </a:extLst>
            </p:cNvPr>
            <p:cNvSpPr/>
            <p:nvPr/>
          </p:nvSpPr>
          <p:spPr>
            <a:xfrm>
              <a:off x="768414" y="410223"/>
              <a:ext cx="6220215" cy="12003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汉标中黑体" panose="02010601030101010101" charset="-122"/>
                <a:ea typeface="汉标中黑体" panose="02010601030101010101" charset="-122"/>
              </a:endParaRPr>
            </a:p>
          </p:txBody>
        </p:sp>
        <p:sp>
          <p:nvSpPr>
            <p:cNvPr id="10" name="TextBox 9">
              <a:extLst>
                <a:ext uri="{FF2B5EF4-FFF2-40B4-BE49-F238E27FC236}">
                  <a16:creationId xmlns:a16="http://schemas.microsoft.com/office/drawing/2014/main" id="{FBD619D9-665D-A8C6-4E0D-AE48D4E4F29E}"/>
                </a:ext>
              </a:extLst>
            </p:cNvPr>
            <p:cNvSpPr txBox="1"/>
            <p:nvPr/>
          </p:nvSpPr>
          <p:spPr>
            <a:xfrm>
              <a:off x="856139" y="372899"/>
              <a:ext cx="6054145" cy="1200329"/>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Người có hành vi xâm hại trẻ em sẽ phải chịu những hình phạt như thế nào?</a:t>
              </a:r>
            </a:p>
          </p:txBody>
        </p:sp>
      </p:grpSp>
      <p:sp>
        <p:nvSpPr>
          <p:cNvPr id="12" name="TextBox 11">
            <a:extLst>
              <a:ext uri="{FF2B5EF4-FFF2-40B4-BE49-F238E27FC236}">
                <a16:creationId xmlns:a16="http://schemas.microsoft.com/office/drawing/2014/main" id="{DB4562AB-C3BD-0944-8BEF-8E7C532EA5D4}"/>
              </a:ext>
            </a:extLst>
          </p:cNvPr>
          <p:cNvSpPr txBox="1"/>
          <p:nvPr/>
        </p:nvSpPr>
        <p:spPr>
          <a:xfrm>
            <a:off x="630047" y="3003982"/>
            <a:ext cx="6255946" cy="2862322"/>
          </a:xfrm>
          <a:prstGeom prst="rect">
            <a:avLst/>
          </a:prstGeom>
          <a:noFill/>
        </p:spPr>
        <p:txBody>
          <a:bodyPr wrap="square" rtlCol="0">
            <a:spAutoFit/>
          </a:bodyPr>
          <a:lstStyle/>
          <a:p>
            <a:pPr algn="just"/>
            <a:r>
              <a:rPr lang="vi-VN" sz="3600" dirty="0">
                <a:solidFill>
                  <a:schemeClr val="accent5">
                    <a:lumMod val="50000"/>
                  </a:schemeClr>
                </a:solidFill>
                <a:latin typeface="Cambria" panose="02040503050406030204" pitchFamily="18" charset="0"/>
                <a:ea typeface="Cambria" panose="02040503050406030204" pitchFamily="18" charset="0"/>
              </a:rPr>
              <a:t>  Bất kì hành vi nào làm tổn hại đến trẻ em, tuỳ theo mức độ, tính chất và hậu quả có thể bị xử phạt hành chính hoặc bị truy cứu trách nhiệm hình sự.</a:t>
            </a:r>
          </a:p>
        </p:txBody>
      </p:sp>
      <p:pic>
        <p:nvPicPr>
          <p:cNvPr id="3" name="Picture 2" descr="A cartoon of a child and a child&#10;&#10;AI-generated content may be incorrect.">
            <a:extLst>
              <a:ext uri="{FF2B5EF4-FFF2-40B4-BE49-F238E27FC236}">
                <a16:creationId xmlns:a16="http://schemas.microsoft.com/office/drawing/2014/main" id="{32C4D9EA-856D-61B2-5BB3-9C79C9CED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3121" y="2459635"/>
            <a:ext cx="4188121" cy="4188121"/>
          </a:xfrm>
          <a:prstGeom prst="rect">
            <a:avLst/>
          </a:prstGeom>
        </p:spPr>
      </p:pic>
    </p:spTree>
    <p:extLst>
      <p:ext uri="{BB962C8B-B14F-4D97-AF65-F5344CB8AC3E}">
        <p14:creationId xmlns:p14="http://schemas.microsoft.com/office/powerpoint/2010/main" val="306152646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13A4-F1E4-706F-A40A-B1A1DB1C02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B57CCA-B0F5-0645-9B34-C4815EEA12DB}"/>
              </a:ext>
            </a:extLst>
          </p:cNvPr>
          <p:cNvPicPr>
            <a:picLocks noChangeAspect="1"/>
          </p:cNvPicPr>
          <p:nvPr/>
        </p:nvPicPr>
        <p:blipFill>
          <a:blip r:embed="rId2"/>
          <a:stretch>
            <a:fillRect/>
          </a:stretch>
        </p:blipFill>
        <p:spPr>
          <a:xfrm>
            <a:off x="3806502" y="405789"/>
            <a:ext cx="4310739" cy="760538"/>
          </a:xfrm>
          <a:prstGeom prst="rect">
            <a:avLst/>
          </a:prstGeom>
        </p:spPr>
      </p:pic>
      <p:grpSp>
        <p:nvGrpSpPr>
          <p:cNvPr id="6" name="Group 5">
            <a:extLst>
              <a:ext uri="{FF2B5EF4-FFF2-40B4-BE49-F238E27FC236}">
                <a16:creationId xmlns:a16="http://schemas.microsoft.com/office/drawing/2014/main" id="{2C6949C3-7143-985F-3FE0-0C17A675959D}"/>
              </a:ext>
            </a:extLst>
          </p:cNvPr>
          <p:cNvGrpSpPr/>
          <p:nvPr/>
        </p:nvGrpSpPr>
        <p:grpSpPr>
          <a:xfrm>
            <a:off x="786882" y="1296630"/>
            <a:ext cx="10618236" cy="840079"/>
            <a:chOff x="768414" y="410223"/>
            <a:chExt cx="6220215" cy="840079"/>
          </a:xfrm>
        </p:grpSpPr>
        <p:sp>
          <p:nvSpPr>
            <p:cNvPr id="9" name="圆角矩形 1">
              <a:extLst>
                <a:ext uri="{FF2B5EF4-FFF2-40B4-BE49-F238E27FC236}">
                  <a16:creationId xmlns:a16="http://schemas.microsoft.com/office/drawing/2014/main" id="{5BD799D5-3447-B5AA-C348-5C960EC46F74}"/>
                </a:ext>
              </a:extLst>
            </p:cNvPr>
            <p:cNvSpPr/>
            <p:nvPr/>
          </p:nvSpPr>
          <p:spPr>
            <a:xfrm>
              <a:off x="768414" y="410223"/>
              <a:ext cx="6220215" cy="8400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汉标中黑体" panose="02010601030101010101" charset="-122"/>
                <a:ea typeface="汉标中黑体" panose="02010601030101010101" charset="-122"/>
              </a:endParaRPr>
            </a:p>
          </p:txBody>
        </p:sp>
        <p:sp>
          <p:nvSpPr>
            <p:cNvPr id="10" name="TextBox 9">
              <a:extLst>
                <a:ext uri="{FF2B5EF4-FFF2-40B4-BE49-F238E27FC236}">
                  <a16:creationId xmlns:a16="http://schemas.microsoft.com/office/drawing/2014/main" id="{78655848-3F1E-9A68-A1BD-32AAD75B247C}"/>
                </a:ext>
              </a:extLst>
            </p:cNvPr>
            <p:cNvSpPr txBox="1"/>
            <p:nvPr/>
          </p:nvSpPr>
          <p:spPr>
            <a:xfrm>
              <a:off x="826717" y="485192"/>
              <a:ext cx="5975301" cy="646331"/>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Ai có trách nhiệm phòng, tránh xâm hại trẻ em?</a:t>
              </a:r>
            </a:p>
          </p:txBody>
        </p:sp>
      </p:grpSp>
      <p:sp>
        <p:nvSpPr>
          <p:cNvPr id="12" name="TextBox 11">
            <a:extLst>
              <a:ext uri="{FF2B5EF4-FFF2-40B4-BE49-F238E27FC236}">
                <a16:creationId xmlns:a16="http://schemas.microsoft.com/office/drawing/2014/main" id="{692BC135-4390-67AE-1A34-951338FF7721}"/>
              </a:ext>
            </a:extLst>
          </p:cNvPr>
          <p:cNvSpPr txBox="1"/>
          <p:nvPr/>
        </p:nvSpPr>
        <p:spPr>
          <a:xfrm>
            <a:off x="622040" y="2278714"/>
            <a:ext cx="10947919" cy="1200329"/>
          </a:xfrm>
          <a:prstGeom prst="rect">
            <a:avLst/>
          </a:prstGeom>
          <a:noFill/>
        </p:spPr>
        <p:txBody>
          <a:bodyPr wrap="square" rtlCol="0">
            <a:spAutoFit/>
          </a:bodyPr>
          <a:lstStyle/>
          <a:p>
            <a:pPr algn="just"/>
            <a:r>
              <a:rPr lang="vi-VN" sz="3600" dirty="0">
                <a:solidFill>
                  <a:schemeClr val="accent5">
                    <a:lumMod val="50000"/>
                  </a:schemeClr>
                </a:solidFill>
                <a:latin typeface="Cambria" panose="02040503050406030204" pitchFamily="18" charset="0"/>
                <a:ea typeface="Cambria" panose="02040503050406030204" pitchFamily="18" charset="0"/>
              </a:rPr>
              <a:t>+ Phòng, tránh xâm hại trẻ em là trách nhiệm của toàn  xã hội.</a:t>
            </a:r>
            <a:endParaRPr lang="en-US" sz="3600" dirty="0">
              <a:solidFill>
                <a:schemeClr val="accent5">
                  <a:lumMod val="50000"/>
                </a:schemeClr>
              </a:solidFill>
              <a:latin typeface="Cambria" panose="02040503050406030204" pitchFamily="18" charset="0"/>
              <a:ea typeface="Cambria" panose="02040503050406030204" pitchFamily="18" charset="0"/>
            </a:endParaRPr>
          </a:p>
        </p:txBody>
      </p:sp>
      <p:pic>
        <p:nvPicPr>
          <p:cNvPr id="3" name="Picture 2" descr="A group of children holding a sign&#10;&#10;AI-generated content may be incorrect.">
            <a:extLst>
              <a:ext uri="{FF2B5EF4-FFF2-40B4-BE49-F238E27FC236}">
                <a16:creationId xmlns:a16="http://schemas.microsoft.com/office/drawing/2014/main" id="{880B0F87-E924-7802-3082-15551CD36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738" y="2397493"/>
            <a:ext cx="8197184" cy="5463424"/>
          </a:xfrm>
          <a:prstGeom prst="rect">
            <a:avLst/>
          </a:prstGeom>
        </p:spPr>
      </p:pic>
    </p:spTree>
    <p:extLst>
      <p:ext uri="{BB962C8B-B14F-4D97-AF65-F5344CB8AC3E}">
        <p14:creationId xmlns:p14="http://schemas.microsoft.com/office/powerpoint/2010/main" val="72732401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3DFB4-EA04-DA6E-653A-81837869B7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9015AD-3D7B-F4AC-A429-1ECD13330F74}"/>
              </a:ext>
            </a:extLst>
          </p:cNvPr>
          <p:cNvPicPr>
            <a:picLocks noChangeAspect="1"/>
          </p:cNvPicPr>
          <p:nvPr/>
        </p:nvPicPr>
        <p:blipFill>
          <a:blip r:embed="rId2"/>
          <a:stretch>
            <a:fillRect/>
          </a:stretch>
        </p:blipFill>
        <p:spPr>
          <a:xfrm>
            <a:off x="3806502" y="405789"/>
            <a:ext cx="4310739" cy="760538"/>
          </a:xfrm>
          <a:prstGeom prst="rect">
            <a:avLst/>
          </a:prstGeom>
        </p:spPr>
      </p:pic>
      <p:grpSp>
        <p:nvGrpSpPr>
          <p:cNvPr id="6" name="Group 5">
            <a:extLst>
              <a:ext uri="{FF2B5EF4-FFF2-40B4-BE49-F238E27FC236}">
                <a16:creationId xmlns:a16="http://schemas.microsoft.com/office/drawing/2014/main" id="{C14493C5-9062-4040-1BC2-06AC73B7DCD9}"/>
              </a:ext>
            </a:extLst>
          </p:cNvPr>
          <p:cNvGrpSpPr/>
          <p:nvPr/>
        </p:nvGrpSpPr>
        <p:grpSpPr>
          <a:xfrm>
            <a:off x="786882" y="1296630"/>
            <a:ext cx="11102114" cy="840079"/>
            <a:chOff x="768414" y="410223"/>
            <a:chExt cx="6503673" cy="840079"/>
          </a:xfrm>
        </p:grpSpPr>
        <p:sp>
          <p:nvSpPr>
            <p:cNvPr id="9" name="圆角矩形 1">
              <a:extLst>
                <a:ext uri="{FF2B5EF4-FFF2-40B4-BE49-F238E27FC236}">
                  <a16:creationId xmlns:a16="http://schemas.microsoft.com/office/drawing/2014/main" id="{2297ED13-F01B-5E61-E3BC-9D4F770AD2CB}"/>
                </a:ext>
              </a:extLst>
            </p:cNvPr>
            <p:cNvSpPr/>
            <p:nvPr/>
          </p:nvSpPr>
          <p:spPr>
            <a:xfrm>
              <a:off x="768414" y="410223"/>
              <a:ext cx="6220215" cy="8400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汉标中黑体" panose="02010601030101010101" charset="-122"/>
                <a:ea typeface="汉标中黑体" panose="02010601030101010101" charset="-122"/>
              </a:endParaRPr>
            </a:p>
          </p:txBody>
        </p:sp>
        <p:sp>
          <p:nvSpPr>
            <p:cNvPr id="10" name="TextBox 9">
              <a:extLst>
                <a:ext uri="{FF2B5EF4-FFF2-40B4-BE49-F238E27FC236}">
                  <a16:creationId xmlns:a16="http://schemas.microsoft.com/office/drawing/2014/main" id="{CBA38D86-3F2F-5F42-1F5A-D7835E5DD5FB}"/>
                </a:ext>
              </a:extLst>
            </p:cNvPr>
            <p:cNvSpPr txBox="1"/>
            <p:nvPr/>
          </p:nvSpPr>
          <p:spPr>
            <a:xfrm>
              <a:off x="1296786" y="507096"/>
              <a:ext cx="5975301" cy="646331"/>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Số tổng đài quốc gia bảo vệ trẻ em là gì?</a:t>
              </a:r>
            </a:p>
          </p:txBody>
        </p:sp>
      </p:grpSp>
      <p:sp>
        <p:nvSpPr>
          <p:cNvPr id="12" name="TextBox 11">
            <a:extLst>
              <a:ext uri="{FF2B5EF4-FFF2-40B4-BE49-F238E27FC236}">
                <a16:creationId xmlns:a16="http://schemas.microsoft.com/office/drawing/2014/main" id="{C20D1790-7982-90D4-D3D1-5EBC7E3F8C55}"/>
              </a:ext>
            </a:extLst>
          </p:cNvPr>
          <p:cNvSpPr txBox="1"/>
          <p:nvPr/>
        </p:nvSpPr>
        <p:spPr>
          <a:xfrm>
            <a:off x="1314958" y="2233582"/>
            <a:ext cx="10947919" cy="646331"/>
          </a:xfrm>
          <a:prstGeom prst="rect">
            <a:avLst/>
          </a:prstGeom>
          <a:noFill/>
        </p:spPr>
        <p:txBody>
          <a:bodyPr wrap="square" rtlCol="0">
            <a:spAutoFit/>
          </a:bodyPr>
          <a:lstStyle/>
          <a:p>
            <a:pPr algn="just"/>
            <a:r>
              <a:rPr lang="vi-VN" sz="3600" dirty="0">
                <a:solidFill>
                  <a:schemeClr val="accent5">
                    <a:lumMod val="50000"/>
                  </a:schemeClr>
                </a:solidFill>
                <a:latin typeface="Cambria" panose="02040503050406030204" pitchFamily="18" charset="0"/>
                <a:ea typeface="Cambria" panose="02040503050406030204" pitchFamily="18" charset="0"/>
              </a:rPr>
              <a:t>+ Số tổng đài Quốc gia bảo vệ trẻ em là 111.</a:t>
            </a:r>
            <a:endParaRPr lang="en-US" sz="3600" dirty="0">
              <a:solidFill>
                <a:schemeClr val="accent5">
                  <a:lumMod val="50000"/>
                </a:schemeClr>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6EEC19-4EBE-5010-B4D2-F6253951A206}"/>
              </a:ext>
            </a:extLst>
          </p:cNvPr>
          <p:cNvPicPr>
            <a:picLocks noChangeAspect="1"/>
          </p:cNvPicPr>
          <p:nvPr/>
        </p:nvPicPr>
        <p:blipFill>
          <a:blip r:embed="rId3"/>
          <a:stretch>
            <a:fillRect/>
          </a:stretch>
        </p:blipFill>
        <p:spPr>
          <a:xfrm>
            <a:off x="1688841" y="3076200"/>
            <a:ext cx="9048519" cy="3475425"/>
          </a:xfrm>
          <a:prstGeom prst="rect">
            <a:avLst/>
          </a:prstGeom>
        </p:spPr>
      </p:pic>
    </p:spTree>
    <p:extLst>
      <p:ext uri="{BB962C8B-B14F-4D97-AF65-F5344CB8AC3E}">
        <p14:creationId xmlns:p14="http://schemas.microsoft.com/office/powerpoint/2010/main" val="242051750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剪去对角 23"/>
          <p:cNvSpPr/>
          <p:nvPr/>
        </p:nvSpPr>
        <p:spPr>
          <a:xfrm>
            <a:off x="947420" y="2777490"/>
            <a:ext cx="9028909" cy="3033395"/>
          </a:xfrm>
          <a:prstGeom prst="snip2DiagRect">
            <a:avLst>
              <a:gd name="adj1" fmla="val 0"/>
              <a:gd name="adj2" fmla="val 10271"/>
            </a:avLst>
          </a:prstGeom>
          <a:solidFill>
            <a:schemeClr val="bg1"/>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4" name="图片 3" descr="C:\Users\Administrator\Desktop\T\亲子阅读\5ba39e8ee40ea.png5ba39e8ee40ea"/>
          <p:cNvPicPr>
            <a:picLocks noChangeAspect="1"/>
          </p:cNvPicPr>
          <p:nvPr/>
        </p:nvPicPr>
        <p:blipFill rotWithShape="1">
          <a:blip r:embed="rId2"/>
          <a:srcRect/>
          <a:stretch>
            <a:fillRect/>
          </a:stretch>
        </p:blipFill>
        <p:spPr>
          <a:xfrm>
            <a:off x="8516273" y="1434798"/>
            <a:ext cx="2865110" cy="4827136"/>
          </a:xfrm>
          <a:prstGeom prst="rect">
            <a:avLst/>
          </a:prstGeom>
        </p:spPr>
      </p:pic>
      <p:pic>
        <p:nvPicPr>
          <p:cNvPr id="2" name="Picture 1">
            <a:extLst>
              <a:ext uri="{FF2B5EF4-FFF2-40B4-BE49-F238E27FC236}">
                <a16:creationId xmlns:a16="http://schemas.microsoft.com/office/drawing/2014/main" id="{67DE8950-3EF0-6DF2-6BC4-234B7AD7214E}"/>
              </a:ext>
            </a:extLst>
          </p:cNvPr>
          <p:cNvPicPr>
            <a:picLocks noChangeAspect="1"/>
          </p:cNvPicPr>
          <p:nvPr/>
        </p:nvPicPr>
        <p:blipFill>
          <a:blip r:embed="rId3"/>
          <a:stretch>
            <a:fillRect/>
          </a:stretch>
        </p:blipFill>
        <p:spPr>
          <a:xfrm>
            <a:off x="846754" y="578996"/>
            <a:ext cx="7476152" cy="1652764"/>
          </a:xfrm>
          <a:prstGeom prst="rect">
            <a:avLst/>
          </a:prstGeom>
        </p:spPr>
      </p:pic>
      <p:sp>
        <p:nvSpPr>
          <p:cNvPr id="7" name="TextBox 6">
            <a:extLst>
              <a:ext uri="{FF2B5EF4-FFF2-40B4-BE49-F238E27FC236}">
                <a16:creationId xmlns:a16="http://schemas.microsoft.com/office/drawing/2014/main" id="{254CF381-9B3D-B093-E5A7-36D096F27E0E}"/>
              </a:ext>
            </a:extLst>
          </p:cNvPr>
          <p:cNvSpPr txBox="1"/>
          <p:nvPr/>
        </p:nvSpPr>
        <p:spPr>
          <a:xfrm>
            <a:off x="1140787" y="3193131"/>
            <a:ext cx="6830005" cy="1901739"/>
          </a:xfrm>
          <a:prstGeom prst="rect">
            <a:avLst/>
          </a:prstGeom>
          <a:noFill/>
        </p:spPr>
        <p:txBody>
          <a:bodyPr wrap="square" rtlCol="0">
            <a:spAutoFit/>
          </a:bodyPr>
          <a:lstStyle/>
          <a:p>
            <a:pPr algn="just">
              <a:lnSpc>
                <a:spcPct val="150000"/>
              </a:lnSpc>
              <a:spcBef>
                <a:spcPts val="600"/>
              </a:spcBef>
            </a:pPr>
            <a:r>
              <a:rPr lang="vi-VN" sz="4000" b="1" dirty="0">
                <a:solidFill>
                  <a:srgbClr val="579A33"/>
                </a:solidFill>
                <a:latin typeface="Cambria" panose="02040503050406030204" pitchFamily="18" charset="0"/>
              </a:rPr>
              <a:t>- Ôn tập kiến thức đã học.</a:t>
            </a:r>
          </a:p>
          <a:p>
            <a:pPr algn="just">
              <a:lnSpc>
                <a:spcPct val="150000"/>
              </a:lnSpc>
              <a:spcBef>
                <a:spcPts val="600"/>
              </a:spcBef>
            </a:pPr>
            <a:r>
              <a:rPr lang="vi-VN" sz="4000" b="1" dirty="0">
                <a:solidFill>
                  <a:srgbClr val="579A33"/>
                </a:solidFill>
                <a:latin typeface="Cambria" panose="02040503050406030204" pitchFamily="18" charset="0"/>
              </a:rPr>
              <a:t>- Chuẩn bị bài tiếp tiết 3.</a:t>
            </a:r>
            <a:endParaRPr lang="en-US" sz="4000" b="1" dirty="0">
              <a:solidFill>
                <a:srgbClr val="579A33"/>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6852" t="-1" r="-1" b="-77433"/>
          <a:stretch>
            <a:fillRect/>
          </a:stretch>
        </p:blipFill>
        <p:spPr>
          <a:xfrm rot="20196269" flipH="1">
            <a:off x="559134" y="197685"/>
            <a:ext cx="2407249" cy="1789134"/>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sp>
        <p:nvSpPr>
          <p:cNvPr id="10" name="云形 9"/>
          <p:cNvSpPr/>
          <p:nvPr/>
        </p:nvSpPr>
        <p:spPr>
          <a:xfrm>
            <a:off x="10184389" y="4184932"/>
            <a:ext cx="636011" cy="34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心坊童梦奇缘W" panose="020B0A04020202020204" pitchFamily="34" charset="-122"/>
              <a:ea typeface="字心坊童梦奇缘W" panose="020B0A04020202020204" pitchFamily="34" charset="-122"/>
              <a:sym typeface="字心坊童梦奇缘W" panose="020B0A04020202020204" pitchFamily="34" charset="-122"/>
            </a:endParaRPr>
          </a:p>
        </p:txBody>
      </p:sp>
      <p:pic>
        <p:nvPicPr>
          <p:cNvPr id="2" name="Picture 1">
            <a:extLst>
              <a:ext uri="{FF2B5EF4-FFF2-40B4-BE49-F238E27FC236}">
                <a16:creationId xmlns:a16="http://schemas.microsoft.com/office/drawing/2014/main" id="{62438ED2-E0CB-18E5-1F5C-9CB0760C8E75}"/>
              </a:ext>
            </a:extLst>
          </p:cNvPr>
          <p:cNvPicPr>
            <a:picLocks noChangeAspect="1"/>
          </p:cNvPicPr>
          <p:nvPr/>
        </p:nvPicPr>
        <p:blipFill>
          <a:blip r:embed="rId4"/>
          <a:stretch>
            <a:fillRect/>
          </a:stretch>
        </p:blipFill>
        <p:spPr>
          <a:xfrm>
            <a:off x="1130842" y="230959"/>
            <a:ext cx="3790806" cy="1417979"/>
          </a:xfrm>
          <a:prstGeom prst="rect">
            <a:avLst/>
          </a:prstGeom>
        </p:spPr>
      </p:pic>
      <p:pic>
        <p:nvPicPr>
          <p:cNvPr id="14" name="Picture 13">
            <a:extLst>
              <a:ext uri="{FF2B5EF4-FFF2-40B4-BE49-F238E27FC236}">
                <a16:creationId xmlns:a16="http://schemas.microsoft.com/office/drawing/2014/main" id="{AC6DA11D-A045-1B6B-67E7-B85EF54C60E1}"/>
              </a:ext>
            </a:extLst>
          </p:cNvPr>
          <p:cNvPicPr>
            <a:picLocks noChangeAspect="1"/>
          </p:cNvPicPr>
          <p:nvPr/>
        </p:nvPicPr>
        <p:blipFill>
          <a:blip r:embed="rId5"/>
          <a:stretch>
            <a:fillRect/>
          </a:stretch>
        </p:blipFill>
        <p:spPr>
          <a:xfrm>
            <a:off x="5338456" y="655313"/>
            <a:ext cx="6255038" cy="1591194"/>
          </a:xfrm>
          <a:prstGeom prst="rect">
            <a:avLst/>
          </a:prstGeom>
        </p:spPr>
      </p:pic>
      <p:pic>
        <p:nvPicPr>
          <p:cNvPr id="15" name="Picture 14">
            <a:extLst>
              <a:ext uri="{FF2B5EF4-FFF2-40B4-BE49-F238E27FC236}">
                <a16:creationId xmlns:a16="http://schemas.microsoft.com/office/drawing/2014/main" id="{DDE7F8C5-4576-7D66-1FDF-EBEA96FDE2E3}"/>
              </a:ext>
            </a:extLst>
          </p:cNvPr>
          <p:cNvPicPr>
            <a:picLocks noChangeAspect="1"/>
          </p:cNvPicPr>
          <p:nvPr/>
        </p:nvPicPr>
        <p:blipFill>
          <a:blip r:embed="rId6"/>
          <a:stretch>
            <a:fillRect/>
          </a:stretch>
        </p:blipFill>
        <p:spPr>
          <a:xfrm>
            <a:off x="1130842" y="1731105"/>
            <a:ext cx="10022693" cy="1774090"/>
          </a:xfrm>
          <a:prstGeom prst="rect">
            <a:avLst/>
          </a:prstGeom>
        </p:spPr>
      </p:pic>
      <p:sp>
        <p:nvSpPr>
          <p:cNvPr id="16" name="Rectangle 15">
            <a:extLst>
              <a:ext uri="{FF2B5EF4-FFF2-40B4-BE49-F238E27FC236}">
                <a16:creationId xmlns:a16="http://schemas.microsoft.com/office/drawing/2014/main" id="{8821C210-6E39-F389-6B50-0956A5876E8F}"/>
              </a:ext>
            </a:extLst>
          </p:cNvPr>
          <p:cNvSpPr/>
          <p:nvPr/>
        </p:nvSpPr>
        <p:spPr>
          <a:xfrm>
            <a:off x="258147" y="3032448"/>
            <a:ext cx="11630976" cy="3704253"/>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BD08CDB-5B52-5E5C-9F78-A84292593745}"/>
              </a:ext>
            </a:extLst>
          </p:cNvPr>
          <p:cNvPicPr>
            <a:picLocks noChangeAspect="1"/>
          </p:cNvPicPr>
          <p:nvPr/>
        </p:nvPicPr>
        <p:blipFill>
          <a:blip r:embed="rId7"/>
          <a:stretch>
            <a:fillRect/>
          </a:stretch>
        </p:blipFill>
        <p:spPr>
          <a:xfrm>
            <a:off x="298420" y="2950281"/>
            <a:ext cx="2688569" cy="1072989"/>
          </a:xfrm>
          <a:prstGeom prst="rect">
            <a:avLst/>
          </a:prstGeom>
        </p:spPr>
      </p:pic>
      <p:sp>
        <p:nvSpPr>
          <p:cNvPr id="19" name="TextBox 18">
            <a:extLst>
              <a:ext uri="{FF2B5EF4-FFF2-40B4-BE49-F238E27FC236}">
                <a16:creationId xmlns:a16="http://schemas.microsoft.com/office/drawing/2014/main" id="{A029C5D5-14EE-0272-A375-69AC728BC804}"/>
              </a:ext>
            </a:extLst>
          </p:cNvPr>
          <p:cNvSpPr txBox="1"/>
          <p:nvPr/>
        </p:nvSpPr>
        <p:spPr>
          <a:xfrm>
            <a:off x="460153" y="3922653"/>
            <a:ext cx="11226963" cy="2139047"/>
          </a:xfrm>
          <a:prstGeom prst="rect">
            <a:avLst/>
          </a:prstGeom>
          <a:noFill/>
        </p:spPr>
        <p:txBody>
          <a:bodyPr wrap="square" rtlCol="0">
            <a:spAutoFit/>
          </a:bodyPr>
          <a:lstStyle/>
          <a:p>
            <a:pPr algn="just">
              <a:spcBef>
                <a:spcPts val="600"/>
              </a:spcBef>
            </a:pPr>
            <a:r>
              <a:rPr lang="vi-VN" sz="3200" dirty="0">
                <a:latin typeface="Cambria" panose="02040503050406030204" pitchFamily="18" charset="0"/>
                <a:ea typeface="Cambria" panose="02040503050406030204" pitchFamily="18" charset="0"/>
              </a:rPr>
              <a:t>+ GV chọn 2 đội chơi (trên tinh thần xung phong), mỗi đội 3 HS. </a:t>
            </a:r>
          </a:p>
          <a:p>
            <a:pPr algn="just">
              <a:spcBef>
                <a:spcPts val="600"/>
              </a:spcBef>
            </a:pPr>
            <a:r>
              <a:rPr lang="vi-VN" sz="3200" dirty="0">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anim calcmode="lin" valueType="num">
                                      <p:cBhvr>
                                        <p:cTn id="30" dur="2000" fill="hold"/>
                                        <p:tgtEl>
                                          <p:spTgt spid="15"/>
                                        </p:tgtEl>
                                        <p:attrNameLst>
                                          <p:attrName>ppt_w</p:attrName>
                                        </p:attrNameLst>
                                      </p:cBhvr>
                                      <p:tavLst>
                                        <p:tav tm="0" fmla="#ppt_w*sin(2.5*pi*$)">
                                          <p:val>
                                            <p:fltVal val="0"/>
                                          </p:val>
                                        </p:tav>
                                        <p:tav tm="100000">
                                          <p:val>
                                            <p:fltVal val="1"/>
                                          </p:val>
                                        </p:tav>
                                      </p:tavLst>
                                    </p:anim>
                                    <p:anim calcmode="lin" valueType="num">
                                      <p:cBhvr>
                                        <p:cTn id="3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wipe(up)">
                                      <p:cBhvr>
                                        <p:cTn id="46" dur="500"/>
                                        <p:tgtEl>
                                          <p:spTgt spid="1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9">
                                            <p:txEl>
                                              <p:pRg st="1" end="1"/>
                                            </p:txEl>
                                          </p:spTgt>
                                        </p:tgtEl>
                                        <p:attrNameLst>
                                          <p:attrName>style.visibility</p:attrName>
                                        </p:attrNameLst>
                                      </p:cBhvr>
                                      <p:to>
                                        <p:strVal val="visible"/>
                                      </p:to>
                                    </p:set>
                                    <p:animEffect transition="in" filter="wipe(up)">
                                      <p:cBhvr>
                                        <p:cTn id="5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6269">
            <a:off x="1620044" y="300672"/>
            <a:ext cx="2053963" cy="1177431"/>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pic>
        <p:nvPicPr>
          <p:cNvPr id="5" name="Picture 4">
            <a:extLst>
              <a:ext uri="{FF2B5EF4-FFF2-40B4-BE49-F238E27FC236}">
                <a16:creationId xmlns:a16="http://schemas.microsoft.com/office/drawing/2014/main" id="{9D3A9915-DB90-038B-72B5-A0D90E8C391F}"/>
              </a:ext>
            </a:extLst>
          </p:cNvPr>
          <p:cNvPicPr>
            <a:picLocks noChangeAspect="1"/>
          </p:cNvPicPr>
          <p:nvPr/>
        </p:nvPicPr>
        <p:blipFill>
          <a:blip r:embed="rId4"/>
          <a:stretch>
            <a:fillRect/>
          </a:stretch>
        </p:blipFill>
        <p:spPr>
          <a:xfrm>
            <a:off x="3272779" y="1938303"/>
            <a:ext cx="8919221" cy="365791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Minute Timer with Music for Kids! Countdown Videos HD!">
            <a:hlinkClick r:id="" action="ppaction://media"/>
            <a:extLst>
              <a:ext uri="{FF2B5EF4-FFF2-40B4-BE49-F238E27FC236}">
                <a16:creationId xmlns:a16="http://schemas.microsoft.com/office/drawing/2014/main" id="{681C8883-57EE-25B3-F270-DAFD2B7F95BD}"/>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p:blipFill>
        <p:spPr>
          <a:xfrm>
            <a:off x="20" y="10"/>
            <a:ext cx="12191980" cy="68579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8F76E690-D566-E358-993E-E67C0582A464}"/>
            </a:ext>
          </a:extLst>
        </p:cNvPr>
        <p:cNvGrpSpPr/>
        <p:nvPr/>
      </p:nvGrpSpPr>
      <p:grpSpPr>
        <a:xfrm>
          <a:off x="0" y="0"/>
          <a:ext cx="0" cy="0"/>
          <a:chOff x="0" y="0"/>
          <a:chExt cx="0" cy="0"/>
        </a:xfrm>
      </p:grpSpPr>
      <p:sp>
        <p:nvSpPr>
          <p:cNvPr id="13" name="云形 12">
            <a:extLst>
              <a:ext uri="{FF2B5EF4-FFF2-40B4-BE49-F238E27FC236}">
                <a16:creationId xmlns:a16="http://schemas.microsoft.com/office/drawing/2014/main" id="{8E406BDF-5C52-F3F9-97DA-47A25E86D6F5}"/>
              </a:ext>
            </a:extLst>
          </p:cNvPr>
          <p:cNvSpPr/>
          <p:nvPr/>
        </p:nvSpPr>
        <p:spPr>
          <a:xfrm>
            <a:off x="10357223" y="419100"/>
            <a:ext cx="983970" cy="53613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心坊童梦奇缘W" panose="020B0A04020202020204" pitchFamily="34" charset="-122"/>
              <a:ea typeface="字心坊童梦奇缘W" panose="020B0A04020202020204" pitchFamily="34" charset="-122"/>
              <a:sym typeface="字心坊童梦奇缘W" panose="020B0A04020202020204" pitchFamily="34" charset="-122"/>
            </a:endParaRPr>
          </a:p>
        </p:txBody>
      </p:sp>
      <p:grpSp>
        <p:nvGrpSpPr>
          <p:cNvPr id="20" name="组合 19">
            <a:extLst>
              <a:ext uri="{FF2B5EF4-FFF2-40B4-BE49-F238E27FC236}">
                <a16:creationId xmlns:a16="http://schemas.microsoft.com/office/drawing/2014/main" id="{C7DEDAA3-80E1-7FCE-297E-33610AF303B0}"/>
              </a:ext>
            </a:extLst>
          </p:cNvPr>
          <p:cNvGrpSpPr/>
          <p:nvPr/>
        </p:nvGrpSpPr>
        <p:grpSpPr>
          <a:xfrm>
            <a:off x="7438557" y="1268964"/>
            <a:ext cx="5411722" cy="5785338"/>
            <a:chOff x="7959532" y="1956394"/>
            <a:chExt cx="4795382" cy="4920626"/>
          </a:xfrm>
        </p:grpSpPr>
        <p:pic>
          <p:nvPicPr>
            <p:cNvPr id="16" name="图片 15">
              <a:extLst>
                <a:ext uri="{FF2B5EF4-FFF2-40B4-BE49-F238E27FC236}">
                  <a16:creationId xmlns:a16="http://schemas.microsoft.com/office/drawing/2014/main" id="{3D989F07-3765-BCDF-882E-736D992F24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61"/>
            <a:stretch>
              <a:fillRect/>
            </a:stretch>
          </p:blipFill>
          <p:spPr>
            <a:xfrm flipH="1">
              <a:off x="9285797" y="1956394"/>
              <a:ext cx="2893892" cy="4482506"/>
            </a:xfrm>
            <a:prstGeom prst="rect">
              <a:avLst/>
            </a:prstGeom>
          </p:spPr>
        </p:pic>
        <p:pic>
          <p:nvPicPr>
            <p:cNvPr id="15" name="图片 14">
              <a:extLst>
                <a:ext uri="{FF2B5EF4-FFF2-40B4-BE49-F238E27FC236}">
                  <a16:creationId xmlns:a16="http://schemas.microsoft.com/office/drawing/2014/main" id="{E738E7E9-F9D4-5F67-FBD6-4E97D98E4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532" y="2081638"/>
              <a:ext cx="4795382" cy="4795382"/>
            </a:xfrm>
            <a:prstGeom prst="rect">
              <a:avLst/>
            </a:prstGeom>
          </p:spPr>
        </p:pic>
      </p:grpSp>
      <p:pic>
        <p:nvPicPr>
          <p:cNvPr id="5" name="Picture 4">
            <a:extLst>
              <a:ext uri="{FF2B5EF4-FFF2-40B4-BE49-F238E27FC236}">
                <a16:creationId xmlns:a16="http://schemas.microsoft.com/office/drawing/2014/main" id="{6FC05FC9-5D1F-DD04-B00C-0268EBF3F6CD}"/>
              </a:ext>
            </a:extLst>
          </p:cNvPr>
          <p:cNvPicPr>
            <a:picLocks noChangeAspect="1"/>
          </p:cNvPicPr>
          <p:nvPr/>
        </p:nvPicPr>
        <p:blipFill>
          <a:blip r:embed="rId5"/>
          <a:stretch>
            <a:fillRect/>
          </a:stretch>
        </p:blipFill>
        <p:spPr>
          <a:xfrm>
            <a:off x="170876" y="1416217"/>
            <a:ext cx="6171682" cy="4689643"/>
          </a:xfrm>
          <a:prstGeom prst="rect">
            <a:avLst/>
          </a:prstGeom>
        </p:spPr>
      </p:pic>
    </p:spTree>
    <p:extLst>
      <p:ext uri="{BB962C8B-B14F-4D97-AF65-F5344CB8AC3E}">
        <p14:creationId xmlns:p14="http://schemas.microsoft.com/office/powerpoint/2010/main" val="36275521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85661144-10A9-1139-472D-EEC28ABB5C8B}"/>
            </a:ext>
          </a:extLst>
        </p:cNvPr>
        <p:cNvGrpSpPr/>
        <p:nvPr/>
      </p:nvGrpSpPr>
      <p:grpSpPr>
        <a:xfrm>
          <a:off x="0" y="0"/>
          <a:ext cx="0" cy="0"/>
          <a:chOff x="0" y="0"/>
          <a:chExt cx="0" cy="0"/>
        </a:xfrm>
      </p:grpSpPr>
      <p:sp>
        <p:nvSpPr>
          <p:cNvPr id="13" name="云形 12">
            <a:extLst>
              <a:ext uri="{FF2B5EF4-FFF2-40B4-BE49-F238E27FC236}">
                <a16:creationId xmlns:a16="http://schemas.microsoft.com/office/drawing/2014/main" id="{723F93E0-3B0A-EAD4-0C33-D847AE9257E2}"/>
              </a:ext>
            </a:extLst>
          </p:cNvPr>
          <p:cNvSpPr/>
          <p:nvPr/>
        </p:nvSpPr>
        <p:spPr>
          <a:xfrm>
            <a:off x="10357223" y="419100"/>
            <a:ext cx="983970" cy="53613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心坊童梦奇缘W" panose="020B0A04020202020204" pitchFamily="34" charset="-122"/>
              <a:ea typeface="字心坊童梦奇缘W" panose="020B0A04020202020204" pitchFamily="34" charset="-122"/>
              <a:sym typeface="字心坊童梦奇缘W" panose="020B0A04020202020204" pitchFamily="34" charset="-122"/>
            </a:endParaRPr>
          </a:p>
        </p:txBody>
      </p:sp>
      <p:pic>
        <p:nvPicPr>
          <p:cNvPr id="3" name="图片 2" descr="C:\Users\Administrator\Desktop\T\亲子阅读\5bc9d7fb1db6a.png5bc9d7fb1db6a">
            <a:extLst>
              <a:ext uri="{FF2B5EF4-FFF2-40B4-BE49-F238E27FC236}">
                <a16:creationId xmlns:a16="http://schemas.microsoft.com/office/drawing/2014/main" id="{4F1A16CC-CC16-3B86-ACBA-73B43DDFB325}"/>
              </a:ext>
            </a:extLst>
          </p:cNvPr>
          <p:cNvPicPr>
            <a:picLocks noChangeAspect="1"/>
          </p:cNvPicPr>
          <p:nvPr/>
        </p:nvPicPr>
        <p:blipFill>
          <a:blip r:embed="rId3"/>
          <a:srcRect/>
          <a:stretch>
            <a:fillRect/>
          </a:stretch>
        </p:blipFill>
        <p:spPr>
          <a:xfrm>
            <a:off x="6903716" y="2911151"/>
            <a:ext cx="5288284" cy="3946849"/>
          </a:xfrm>
          <a:prstGeom prst="rect">
            <a:avLst/>
          </a:prstGeom>
        </p:spPr>
      </p:pic>
      <p:pic>
        <p:nvPicPr>
          <p:cNvPr id="5" name="图片 8">
            <a:extLst>
              <a:ext uri="{FF2B5EF4-FFF2-40B4-BE49-F238E27FC236}">
                <a16:creationId xmlns:a16="http://schemas.microsoft.com/office/drawing/2014/main" id="{4B9C971D-C00A-4D9B-0DE8-749D77C997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52" t="-1" r="-1" b="-77433"/>
          <a:stretch>
            <a:fillRect/>
          </a:stretch>
        </p:blipFill>
        <p:spPr>
          <a:xfrm rot="20196269" flipH="1">
            <a:off x="437836" y="404384"/>
            <a:ext cx="2407249" cy="1789134"/>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pic>
        <p:nvPicPr>
          <p:cNvPr id="21" name="Picture 20">
            <a:extLst>
              <a:ext uri="{FF2B5EF4-FFF2-40B4-BE49-F238E27FC236}">
                <a16:creationId xmlns:a16="http://schemas.microsoft.com/office/drawing/2014/main" id="{101A59D0-F1F0-4A5B-042D-1E22E422AC92}"/>
              </a:ext>
            </a:extLst>
          </p:cNvPr>
          <p:cNvPicPr>
            <a:picLocks noChangeAspect="1"/>
          </p:cNvPicPr>
          <p:nvPr/>
        </p:nvPicPr>
        <p:blipFill>
          <a:blip r:embed="rId5"/>
          <a:stretch>
            <a:fillRect/>
          </a:stretch>
        </p:blipFill>
        <p:spPr>
          <a:xfrm>
            <a:off x="181579" y="955231"/>
            <a:ext cx="7547502" cy="5243014"/>
          </a:xfrm>
          <a:prstGeom prst="rect">
            <a:avLst/>
          </a:prstGeom>
        </p:spPr>
      </p:pic>
    </p:spTree>
    <p:extLst>
      <p:ext uri="{BB962C8B-B14F-4D97-AF65-F5344CB8AC3E}">
        <p14:creationId xmlns:p14="http://schemas.microsoft.com/office/powerpoint/2010/main" val="278754679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3 Minute Timer with Music for Kids! Countdown Videos HD!">
            <a:hlinkClick r:id="" action="ppaction://media"/>
            <a:extLst>
              <a:ext uri="{FF2B5EF4-FFF2-40B4-BE49-F238E27FC236}">
                <a16:creationId xmlns:a16="http://schemas.microsoft.com/office/drawing/2014/main" id="{4429B00F-6878-6F51-927A-BCA2D8CBAE9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291316" y="2541228"/>
            <a:ext cx="1511539" cy="850241"/>
          </a:xfrm>
          <a:prstGeom prst="rect">
            <a:avLst/>
          </a:prstGeom>
          <a:noFill/>
        </p:spPr>
      </p:pic>
      <p:grpSp>
        <p:nvGrpSpPr>
          <p:cNvPr id="16" name="Group 15">
            <a:extLst>
              <a:ext uri="{FF2B5EF4-FFF2-40B4-BE49-F238E27FC236}">
                <a16:creationId xmlns:a16="http://schemas.microsoft.com/office/drawing/2014/main" id="{6999F287-E20F-5B57-6064-47B3BD5CFFA4}"/>
              </a:ext>
            </a:extLst>
          </p:cNvPr>
          <p:cNvGrpSpPr/>
          <p:nvPr/>
        </p:nvGrpSpPr>
        <p:grpSpPr>
          <a:xfrm>
            <a:off x="2671859" y="419553"/>
            <a:ext cx="6220215" cy="840079"/>
            <a:chOff x="768414" y="410223"/>
            <a:chExt cx="6220215" cy="840079"/>
          </a:xfrm>
        </p:grpSpPr>
        <p:sp>
          <p:nvSpPr>
            <p:cNvPr id="2" name="圆角矩形 1"/>
            <p:cNvSpPr/>
            <p:nvPr/>
          </p:nvSpPr>
          <p:spPr>
            <a:xfrm>
              <a:off x="768414" y="410223"/>
              <a:ext cx="6220215" cy="8400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汉标中黑体" panose="02010601030101010101" charset="-122"/>
                <a:ea typeface="汉标中黑体" panose="02010601030101010101" charset="-122"/>
              </a:endParaRPr>
            </a:p>
          </p:txBody>
        </p:sp>
        <p:sp>
          <p:nvSpPr>
            <p:cNvPr id="3" name="TextBox 2">
              <a:extLst>
                <a:ext uri="{FF2B5EF4-FFF2-40B4-BE49-F238E27FC236}">
                  <a16:creationId xmlns:a16="http://schemas.microsoft.com/office/drawing/2014/main" id="{61E00BEA-4AD9-CEE6-39F7-53C1519395A0}"/>
                </a:ext>
              </a:extLst>
            </p:cNvPr>
            <p:cNvSpPr txBox="1"/>
            <p:nvPr/>
          </p:nvSpPr>
          <p:spPr>
            <a:xfrm>
              <a:off x="914401" y="485192"/>
              <a:ext cx="5887616"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Nhiệm vụ 1: Dự đoán hậu quả </a:t>
              </a:r>
              <a:endParaRPr lang="en-US" sz="3200" b="1" dirty="0">
                <a:solidFill>
                  <a:schemeClr val="bg1"/>
                </a:solidFill>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F707C815-D334-8759-F4E6-7871D0BC4922}"/>
              </a:ext>
            </a:extLst>
          </p:cNvPr>
          <p:cNvSpPr txBox="1"/>
          <p:nvPr/>
        </p:nvSpPr>
        <p:spPr>
          <a:xfrm>
            <a:off x="693575" y="1197692"/>
            <a:ext cx="10988351" cy="1077218"/>
          </a:xfrm>
          <a:prstGeom prst="rect">
            <a:avLst/>
          </a:prstGeom>
          <a:noFill/>
        </p:spPr>
        <p:txBody>
          <a:bodyPr wrap="square" rtlCol="0">
            <a:spAutoFit/>
          </a:bodyPr>
          <a:lstStyle/>
          <a:p>
            <a:pPr algn="just"/>
            <a:r>
              <a:rPr lang="vi-VN" sz="3200" b="1" dirty="0">
                <a:solidFill>
                  <a:schemeClr val="accent5">
                    <a:lumMod val="50000"/>
                  </a:schemeClr>
                </a:solidFill>
                <a:latin typeface="Cambria" panose="02040503050406030204" pitchFamily="18" charset="0"/>
                <a:ea typeface="Cambria" panose="02040503050406030204" pitchFamily="18" charset="0"/>
              </a:rPr>
              <a:t>Quan sát tranh ở Hoạt động 1 để trả lời câu hỏi: </a:t>
            </a:r>
            <a:r>
              <a:rPr lang="vi-VN" sz="3200" b="1" i="1" dirty="0">
                <a:solidFill>
                  <a:schemeClr val="accent5">
                    <a:lumMod val="50000"/>
                  </a:schemeClr>
                </a:solidFill>
                <a:latin typeface="Cambria" panose="02040503050406030204" pitchFamily="18" charset="0"/>
                <a:ea typeface="Cambria" panose="02040503050406030204" pitchFamily="18" charset="0"/>
              </a:rPr>
              <a:t>Em hãy dự đoán điều gì có thể xảy ra đối với các bạn trong tranh</a:t>
            </a:r>
            <a:r>
              <a:rPr lang="vi-VN" sz="3200" b="1" dirty="0">
                <a:solidFill>
                  <a:schemeClr val="accent5">
                    <a:lumMod val="50000"/>
                  </a:schemeClr>
                </a:solidFill>
                <a:latin typeface="Cambria" panose="02040503050406030204" pitchFamily="18" charset="0"/>
                <a:ea typeface="Cambria" panose="02040503050406030204" pitchFamily="18" charset="0"/>
              </a:rPr>
              <a:t>.</a:t>
            </a:r>
            <a:endParaRPr lang="en-US" sz="3200" b="1" dirty="0">
              <a:solidFill>
                <a:schemeClr val="accent5">
                  <a:lumMod val="50000"/>
                </a:schemeClr>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CEA2D32A-D147-45CD-64EF-DC3A2887CC28}"/>
              </a:ext>
            </a:extLst>
          </p:cNvPr>
          <p:cNvPicPr>
            <a:picLocks noChangeAspect="1"/>
          </p:cNvPicPr>
          <p:nvPr/>
        </p:nvPicPr>
        <p:blipFill rotWithShape="1">
          <a:blip r:embed="rId5"/>
          <a:srcRect t="11983"/>
          <a:stretch/>
        </p:blipFill>
        <p:spPr>
          <a:xfrm>
            <a:off x="6030419" y="2274910"/>
            <a:ext cx="5310136" cy="2230925"/>
          </a:xfrm>
          <a:prstGeom prst="rect">
            <a:avLst/>
          </a:prstGeom>
        </p:spPr>
      </p:pic>
      <p:pic>
        <p:nvPicPr>
          <p:cNvPr id="24" name="Picture 23">
            <a:extLst>
              <a:ext uri="{FF2B5EF4-FFF2-40B4-BE49-F238E27FC236}">
                <a16:creationId xmlns:a16="http://schemas.microsoft.com/office/drawing/2014/main" id="{F40073AD-4F1A-CFC6-8E1F-75C15E19D27D}"/>
              </a:ext>
            </a:extLst>
          </p:cNvPr>
          <p:cNvPicPr>
            <a:picLocks noChangeAspect="1"/>
          </p:cNvPicPr>
          <p:nvPr/>
        </p:nvPicPr>
        <p:blipFill rotWithShape="1">
          <a:blip r:embed="rId6"/>
          <a:srcRect b="24759"/>
          <a:stretch/>
        </p:blipFill>
        <p:spPr>
          <a:xfrm>
            <a:off x="6030419" y="4505835"/>
            <a:ext cx="5723310" cy="2139539"/>
          </a:xfrm>
          <a:prstGeom prst="rect">
            <a:avLst/>
          </a:prstGeom>
        </p:spPr>
      </p:pic>
      <p:pic>
        <p:nvPicPr>
          <p:cNvPr id="30" name="Picture 29" descr="A couple of kids sitting at desks&#10;&#10;AI-generated content may be incorrect.">
            <a:extLst>
              <a:ext uri="{FF2B5EF4-FFF2-40B4-BE49-F238E27FC236}">
                <a16:creationId xmlns:a16="http://schemas.microsoft.com/office/drawing/2014/main" id="{40C938E0-130F-6505-4311-7362AAA787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504" y="3657788"/>
            <a:ext cx="4880987" cy="3014727"/>
          </a:xfrm>
          <a:prstGeom prst="rect">
            <a:avLst/>
          </a:prstGeom>
        </p:spPr>
      </p:pic>
      <p:sp>
        <p:nvSpPr>
          <p:cNvPr id="33" name="Rectangle 32">
            <a:extLst>
              <a:ext uri="{FF2B5EF4-FFF2-40B4-BE49-F238E27FC236}">
                <a16:creationId xmlns:a16="http://schemas.microsoft.com/office/drawing/2014/main" id="{20D90987-4713-4ADA-51FA-41553592803D}"/>
              </a:ext>
            </a:extLst>
          </p:cNvPr>
          <p:cNvSpPr/>
          <p:nvPr/>
        </p:nvSpPr>
        <p:spPr>
          <a:xfrm>
            <a:off x="2062707" y="2341103"/>
            <a:ext cx="1968759" cy="1250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0" nodeType="clickEffect">
                                  <p:stCondLst>
                                    <p:cond delay="0"/>
                                  </p:stCondLst>
                                  <p:childTnLst>
                                    <p:animEffect transition="out" filter="barn(inVertical)">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111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4"/>
                                        </p:tgtEl>
                                      </p:cBhvr>
                                    </p:cmd>
                                  </p:childTnLst>
                                </p:cTn>
                              </p:par>
                            </p:childTnLst>
                          </p:cTn>
                        </p:par>
                      </p:childTnLst>
                    </p:cTn>
                  </p:par>
                </p:childTnLst>
              </p:cTn>
              <p:nextCondLst>
                <p:cond evt="onClick" delay="0">
                  <p:tgtEl>
                    <p:spTgt spid="34"/>
                  </p:tgtEl>
                </p:cond>
              </p:nextCondLst>
            </p:seq>
            <p:video>
              <p:cMediaNode vol="80000">
                <p:cTn id="44" fill="hold" display="0">
                  <p:stCondLst>
                    <p:cond delay="indefinite"/>
                  </p:stCondLst>
                </p:cTn>
                <p:tgtEl>
                  <p:spTgt spid="34"/>
                </p:tgtEl>
              </p:cMediaNode>
            </p:video>
          </p:childTnLst>
        </p:cTn>
      </p:par>
    </p:tnLst>
    <p:bldLst>
      <p:bldP spid="17"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530E37-9399-E895-CD41-F4237CED1FFF}"/>
              </a:ext>
            </a:extLst>
          </p:cNvPr>
          <p:cNvPicPr>
            <a:picLocks noChangeAspect="1"/>
          </p:cNvPicPr>
          <p:nvPr/>
        </p:nvPicPr>
        <p:blipFill>
          <a:blip r:embed="rId3"/>
          <a:stretch>
            <a:fillRect/>
          </a:stretch>
        </p:blipFill>
        <p:spPr>
          <a:xfrm>
            <a:off x="3283988" y="293821"/>
            <a:ext cx="5104233" cy="900533"/>
          </a:xfrm>
          <a:prstGeom prst="rect">
            <a:avLst/>
          </a:prstGeom>
        </p:spPr>
      </p:pic>
      <p:pic>
        <p:nvPicPr>
          <p:cNvPr id="5" name="Picture 4">
            <a:extLst>
              <a:ext uri="{FF2B5EF4-FFF2-40B4-BE49-F238E27FC236}">
                <a16:creationId xmlns:a16="http://schemas.microsoft.com/office/drawing/2014/main" id="{FC36213F-E7A7-62BB-9456-5073198B4C8A}"/>
              </a:ext>
            </a:extLst>
          </p:cNvPr>
          <p:cNvPicPr>
            <a:picLocks noChangeAspect="1"/>
          </p:cNvPicPr>
          <p:nvPr/>
        </p:nvPicPr>
        <p:blipFill rotWithShape="1">
          <a:blip r:embed="rId4"/>
          <a:srcRect t="11983" r="48697"/>
          <a:stretch/>
        </p:blipFill>
        <p:spPr>
          <a:xfrm>
            <a:off x="387400" y="1464942"/>
            <a:ext cx="5013292" cy="4105434"/>
          </a:xfrm>
          <a:prstGeom prst="rect">
            <a:avLst/>
          </a:prstGeom>
        </p:spPr>
      </p:pic>
      <p:sp>
        <p:nvSpPr>
          <p:cNvPr id="6" name="Rectangle 5">
            <a:extLst>
              <a:ext uri="{FF2B5EF4-FFF2-40B4-BE49-F238E27FC236}">
                <a16:creationId xmlns:a16="http://schemas.microsoft.com/office/drawing/2014/main" id="{D115312B-0E54-DBC2-F6E3-71644BEBF4E7}"/>
              </a:ext>
            </a:extLst>
          </p:cNvPr>
          <p:cNvSpPr/>
          <p:nvPr/>
        </p:nvSpPr>
        <p:spPr>
          <a:xfrm>
            <a:off x="5822303" y="1772815"/>
            <a:ext cx="5982298" cy="3666931"/>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chemeClr val="accent3">
                    <a:lumMod val="50000"/>
                  </a:schemeClr>
                </a:solidFill>
                <a:latin typeface="Cambria" panose="02040503050406030204" pitchFamily="18" charset="0"/>
                <a:ea typeface="Cambria" panose="02040503050406030204" pitchFamily="18" charset="0"/>
              </a:rPr>
              <a:t>Tranh 1</a:t>
            </a:r>
            <a:r>
              <a:rPr lang="vi-VN" sz="3200" dirty="0">
                <a:solidFill>
                  <a:schemeClr val="accent3">
                    <a:lumMod val="50000"/>
                  </a:schemeClr>
                </a:solidFill>
                <a:latin typeface="Cambria" panose="02040503050406030204" pitchFamily="18" charset="0"/>
                <a:ea typeface="Cambria" panose="02040503050406030204" pitchFamily="18" charset="0"/>
              </a:rPr>
              <a:t>: Bạn nam bị người đàn ông đánh gây đau đớn, bạn có thể phải chịu những vết sẹo, những di chứng trên cơ thể suốt đời, có thể gây chậm phát triển khả năng vận động, ngôn ngữ, nhận thức, giao tiếp xã hội,…</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AA7C-40D3-3053-52F4-01CD81D70B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0590F1-EDD0-1CFD-FB7E-986D928BF4A1}"/>
              </a:ext>
            </a:extLst>
          </p:cNvPr>
          <p:cNvPicPr>
            <a:picLocks noChangeAspect="1"/>
          </p:cNvPicPr>
          <p:nvPr/>
        </p:nvPicPr>
        <p:blipFill>
          <a:blip r:embed="rId3"/>
          <a:stretch>
            <a:fillRect/>
          </a:stretch>
        </p:blipFill>
        <p:spPr>
          <a:xfrm>
            <a:off x="3283988" y="293821"/>
            <a:ext cx="5104233" cy="900533"/>
          </a:xfrm>
          <a:prstGeom prst="rect">
            <a:avLst/>
          </a:prstGeom>
        </p:spPr>
      </p:pic>
      <p:sp>
        <p:nvSpPr>
          <p:cNvPr id="6" name="Rectangle 5">
            <a:extLst>
              <a:ext uri="{FF2B5EF4-FFF2-40B4-BE49-F238E27FC236}">
                <a16:creationId xmlns:a16="http://schemas.microsoft.com/office/drawing/2014/main" id="{C8842C9F-3D71-3A12-0356-2AE4546816D1}"/>
              </a:ext>
            </a:extLst>
          </p:cNvPr>
          <p:cNvSpPr/>
          <p:nvPr/>
        </p:nvSpPr>
        <p:spPr>
          <a:xfrm>
            <a:off x="5663682" y="1772815"/>
            <a:ext cx="6140919" cy="4385389"/>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chemeClr val="accent3">
                    <a:lumMod val="50000"/>
                  </a:schemeClr>
                </a:solidFill>
                <a:latin typeface="Cambria" panose="02040503050406030204" pitchFamily="18" charset="0"/>
                <a:ea typeface="Cambria" panose="02040503050406030204" pitchFamily="18" charset="0"/>
              </a:rPr>
              <a:t>Tranh 2</a:t>
            </a:r>
            <a:r>
              <a:rPr lang="vi-VN" sz="3200" dirty="0">
                <a:solidFill>
                  <a:schemeClr val="accent3">
                    <a:lumMod val="50000"/>
                  </a:schemeClr>
                </a:solidFill>
                <a:latin typeface="Cambria" panose="02040503050406030204" pitchFamily="18" charset="0"/>
                <a:ea typeface="Cambria" panose="02040503050406030204" pitchFamily="18" charset="0"/>
              </a:rPr>
              <a:t>: Bạn nữ bị người đàn ông sờ vào người gây khó chịu, sợ hãi. Nếu sự việc này lặp lại nhiều lần, bạn có thể bị hoảng loạn tinh thần, không tin tưởng vào người khác; buồn rầu, chán nản và tự đổ lỗi, không còn yêu thương quý trọng bản thân;…</a:t>
            </a:r>
          </a:p>
        </p:txBody>
      </p:sp>
      <p:pic>
        <p:nvPicPr>
          <p:cNvPr id="2" name="Picture 1">
            <a:extLst>
              <a:ext uri="{FF2B5EF4-FFF2-40B4-BE49-F238E27FC236}">
                <a16:creationId xmlns:a16="http://schemas.microsoft.com/office/drawing/2014/main" id="{8FFAE6EE-C13C-FD62-2E6D-1DBCD1ACCD0F}"/>
              </a:ext>
            </a:extLst>
          </p:cNvPr>
          <p:cNvPicPr>
            <a:picLocks noChangeAspect="1"/>
          </p:cNvPicPr>
          <p:nvPr/>
        </p:nvPicPr>
        <p:blipFill rotWithShape="1">
          <a:blip r:embed="rId4"/>
          <a:srcRect l="52439" t="11983"/>
          <a:stretch/>
        </p:blipFill>
        <p:spPr>
          <a:xfrm>
            <a:off x="387399" y="1481669"/>
            <a:ext cx="4810408" cy="4249222"/>
          </a:xfrm>
          <a:prstGeom prst="rect">
            <a:avLst/>
          </a:prstGeom>
        </p:spPr>
      </p:pic>
    </p:spTree>
    <p:extLst>
      <p:ext uri="{BB962C8B-B14F-4D97-AF65-F5344CB8AC3E}">
        <p14:creationId xmlns:p14="http://schemas.microsoft.com/office/powerpoint/2010/main" val="72032793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自定义 3033">
      <a:dk1>
        <a:sysClr val="windowText" lastClr="000000"/>
      </a:dk1>
      <a:lt1>
        <a:sysClr val="window" lastClr="FFFFFF"/>
      </a:lt1>
      <a:dk2>
        <a:srgbClr val="44546A"/>
      </a:dk2>
      <a:lt2>
        <a:srgbClr val="E7E6E6"/>
      </a:lt2>
      <a:accent1>
        <a:srgbClr val="1B8E00"/>
      </a:accent1>
      <a:accent2>
        <a:srgbClr val="FFC300"/>
      </a:accent2>
      <a:accent3>
        <a:srgbClr val="1B8E00"/>
      </a:accent3>
      <a:accent4>
        <a:srgbClr val="FF5B00"/>
      </a:accent4>
      <a:accent5>
        <a:srgbClr val="1B8E00"/>
      </a:accent5>
      <a:accent6>
        <a:srgbClr val="FFC30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TotalTime>
  <Words>1526</Words>
  <Application>Microsoft Office PowerPoint</Application>
  <PresentationFormat>Widescreen</PresentationFormat>
  <Paragraphs>53</Paragraphs>
  <Slides>31</Slides>
  <Notes>5</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等线</vt:lpstr>
      <vt:lpstr>#9Slide07 Crocante</vt:lpstr>
      <vt:lpstr>Aptos</vt:lpstr>
      <vt:lpstr>Arial</vt:lpstr>
      <vt:lpstr>Calibri</vt:lpstr>
      <vt:lpstr>Cambria</vt:lpstr>
      <vt:lpstr>SVN-Newton</vt:lpstr>
      <vt:lpstr>Times New Roman</vt:lpstr>
      <vt:lpstr>字心坊童梦奇缘W</vt:lpstr>
      <vt:lpstr>汉标中黑体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qqqqq</dc:creator>
  <cp:lastModifiedBy>Trần Thị Bích</cp:lastModifiedBy>
  <cp:revision>43</cp:revision>
  <dcterms:created xsi:type="dcterms:W3CDTF">2020-12-24T14:50:00Z</dcterms:created>
  <dcterms:modified xsi:type="dcterms:W3CDTF">2025-02-16T14:31:49Z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747CCC0F574E4B56AA78FFF445557B31</vt:lpwstr>
  </property>
  <property fmtid="{D5CDD505-2E9C-101B-9397-08002B2CF9AE}" pid="3" name="KSOProductBuildVer">
    <vt:lpwstr>2052-11.1.0.11294</vt:lpwstr>
  </property>
</Properties>
</file>