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6" r:id="rId2"/>
  </p:sldMasterIdLst>
  <p:notesMasterIdLst>
    <p:notesMasterId r:id="rId28"/>
  </p:notesMasterIdLst>
  <p:handoutMasterIdLst>
    <p:handoutMasterId r:id="rId29"/>
  </p:handoutMasterIdLst>
  <p:sldIdLst>
    <p:sldId id="257" r:id="rId3"/>
    <p:sldId id="258" r:id="rId4"/>
    <p:sldId id="260" r:id="rId5"/>
    <p:sldId id="262" r:id="rId6"/>
    <p:sldId id="263" r:id="rId7"/>
    <p:sldId id="269" r:id="rId8"/>
    <p:sldId id="270" r:id="rId9"/>
    <p:sldId id="271" r:id="rId10"/>
    <p:sldId id="272" r:id="rId11"/>
    <p:sldId id="261" r:id="rId12"/>
    <p:sldId id="274" r:id="rId13"/>
    <p:sldId id="275" r:id="rId14"/>
    <p:sldId id="276" r:id="rId15"/>
    <p:sldId id="277" r:id="rId16"/>
    <p:sldId id="278" r:id="rId17"/>
    <p:sldId id="273" r:id="rId18"/>
    <p:sldId id="267" r:id="rId19"/>
    <p:sldId id="264" r:id="rId20"/>
    <p:sldId id="265" r:id="rId21"/>
    <p:sldId id="259" r:id="rId22"/>
    <p:sldId id="279" r:id="rId23"/>
    <p:sldId id="280" r:id="rId24"/>
    <p:sldId id="281" r:id="rId25"/>
    <p:sldId id="282" r:id="rId26"/>
    <p:sldId id="283" r:id="rId27"/>
  </p:sldIdLst>
  <p:sldSz cx="12192000" cy="6858000"/>
  <p:notesSz cx="6858000" cy="9144000"/>
  <p:embeddedFontLst>
    <p:embeddedFont>
      <p:font typeface="SVN-Poky's" panose="020B0606040200020203" pitchFamily="34" charset="0"/>
      <p:regular r:id="rId30"/>
    </p:embeddedFont>
    <p:embeddedFont>
      <p:font typeface="SVN-Ready" panose="02040603050506020204" pitchFamily="18" charset="0"/>
      <p:regular r:id="rId31"/>
    </p:embeddedFont>
    <p:embeddedFont>
      <p:font typeface="#9Slide07 IcielBC Cubano Normal" panose="00000500000000000000" pitchFamily="2" charset="0"/>
      <p:regular r:id="rId32"/>
    </p:embeddedFont>
    <p:embeddedFont>
      <p:font typeface="#9Slide07 IcielPony" panose="02000000000000000000" pitchFamily="2" charset="0"/>
      <p:regular r:id="rId33"/>
    </p:embeddedFont>
    <p:embeddedFont>
      <p:font typeface="#9Slide05 SVNHaptic Script" panose="00000500000000000000" pitchFamily="2" charset="0"/>
      <p:regular r:id="rId34"/>
    </p:embeddedFont>
    <p:embeddedFont>
      <p:font typeface="#9Slide05 Bodega Script" pitchFamily="2" charset="0"/>
      <p:regular r:id="rId35"/>
    </p:embeddedFont>
    <p:embeddedFont>
      <p:font typeface="Cambria" panose="02040503050406030204" pitchFamily="18" charset="0"/>
      <p:regular r:id="rId36"/>
      <p:bold r:id="rId37"/>
      <p:italic r:id="rId38"/>
      <p:boldItalic r:id="rId39"/>
    </p:embeddedFont>
    <p:embeddedFont>
      <p:font typeface="Tahoma" panose="020B0604030504040204" pitchFamily="34" charset="0"/>
      <p:regular r:id="rId40"/>
      <p:bold r:id="rId41"/>
    </p:embeddedFont>
    <p:embeddedFont>
      <p:font typeface="Calibri" panose="020F0502020204030204" pitchFamily="34" charset="0"/>
      <p:regular r:id="rId42"/>
      <p:bold r:id="rId43"/>
      <p:italic r:id="rId44"/>
      <p:boldItalic r:id="rId45"/>
    </p:embeddedFont>
    <p:embeddedFont>
      <p:font typeface="#9Slide05 VL Fadilla" pitchFamily="2" charset="0"/>
      <p:regular r:id="rId46"/>
    </p:embeddedFont>
    <p:embeddedFont>
      <p:font typeface="#9Slide07 HoneyCream" pitchFamily="2" charset="0"/>
      <p:regular r:id="rId47"/>
    </p:embeddedFont>
    <p:embeddedFont>
      <p:font typeface="#9Slide05 SVNSteady" pitchFamily="2" charset="0"/>
      <p:regular r:id="rId48"/>
    </p:embeddedFont>
    <p:embeddedFont>
      <p:font typeface="SVN-Newton" panose="02040603050506020204" pitchFamily="18" charset="0"/>
      <p:regular r:id="rId49"/>
    </p:embeddedFont>
    <p:embeddedFont>
      <p:font typeface="UTM Aptima" panose="02040603050506020204" pitchFamily="18" charset="0"/>
      <p:regular r:id="rId50"/>
      <p:bold r:id="rId51"/>
      <p:italic r:id="rId52"/>
      <p:boldItalic r:id="rId53"/>
    </p:embeddedFont>
    <p:embeddedFont>
      <p:font typeface="UTM Guanine" panose="02040603050506020204" pitchFamily="18" charset="0"/>
      <p:regular r:id="rId54"/>
    </p:embeddedFont>
    <p:embeddedFont>
      <p:font typeface="UTM Hanzel" panose="02040603050506020204" pitchFamily="18" charset="0"/>
      <p:regular r:id="rId55"/>
    </p:embeddedFont>
    <p:embeddedFont>
      <p:font typeface="UTM Avo" panose="02040603050506020204" pitchFamily="18" charset="0"/>
      <p:regular r:id="rId56"/>
      <p:bold r:id="rId57"/>
      <p:italic r:id="rId58"/>
      <p:boldItalic r:id="rId59"/>
    </p:embeddedFont>
    <p:embeddedFont>
      <p:font typeface="SVN-Dancing Script" panose="02040603050506020204" pitchFamily="18"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8080"/>
    <a:srgbClr val="FFFF66"/>
    <a:srgbClr val="FFCC00"/>
    <a:srgbClr val="006666"/>
    <a:srgbClr val="00CC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000" autoAdjust="0"/>
  </p:normalViewPr>
  <p:slideViewPr>
    <p:cSldViewPr snapToGrid="0">
      <p:cViewPr>
        <p:scale>
          <a:sx n="41" d="100"/>
          <a:sy n="41" d="100"/>
        </p:scale>
        <p:origin x="1860" y="204"/>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E841CE-4514-405C-8383-AA6DBDCDC229}" type="datetimeFigureOut">
              <a:rPr lang="en-US" smtClean="0"/>
              <a:t>2/19/2023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3ACBA3-9B73-4710-82C5-2F13617E6C5F}" type="slidenum">
              <a:rPr lang="en-US" smtClean="0"/>
              <a:t>‹#›</a:t>
            </a:fld>
            <a:endParaRPr lang="en-US"/>
          </a:p>
        </p:txBody>
      </p:sp>
    </p:spTree>
    <p:extLst>
      <p:ext uri="{BB962C8B-B14F-4D97-AF65-F5344CB8AC3E}">
        <p14:creationId xmlns:p14="http://schemas.microsoft.com/office/powerpoint/2010/main" val="4242982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9474F-03F6-4CC1-B680-C1C68061C150}"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18CFF-5040-4A12-8A4E-32548AF07DB0}" type="slidenum">
              <a:rPr lang="en-US" smtClean="0"/>
              <a:t>‹#›</a:t>
            </a:fld>
            <a:endParaRPr lang="en-US"/>
          </a:p>
        </p:txBody>
      </p:sp>
    </p:spTree>
    <p:extLst>
      <p:ext uri="{BB962C8B-B14F-4D97-AF65-F5344CB8AC3E}">
        <p14:creationId xmlns:p14="http://schemas.microsoft.com/office/powerpoint/2010/main" val="2126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81388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click vào mũi tên để tiếp tục bài mới.</a:t>
            </a:r>
            <a:endParaRPr lang="en-US"/>
          </a:p>
        </p:txBody>
      </p:sp>
      <p:sp>
        <p:nvSpPr>
          <p:cNvPr id="4" name="Slide Number Placeholder 3"/>
          <p:cNvSpPr>
            <a:spLocks noGrp="1"/>
          </p:cNvSpPr>
          <p:nvPr>
            <p:ph type="sldNum" sz="quarter" idx="10"/>
          </p:nvPr>
        </p:nvSpPr>
        <p:spPr/>
        <p:txBody>
          <a:bodyPr/>
          <a:lstStyle/>
          <a:p>
            <a:fld id="{14F18CFF-5040-4A12-8A4E-32548AF07DB0}" type="slidenum">
              <a:rPr lang="en-US" smtClean="0"/>
              <a:t>6</a:t>
            </a:fld>
            <a:endParaRPr lang="en-US"/>
          </a:p>
        </p:txBody>
      </p:sp>
    </p:spTree>
    <p:extLst>
      <p:ext uri="{BB962C8B-B14F-4D97-AF65-F5344CB8AC3E}">
        <p14:creationId xmlns:p14="http://schemas.microsoft.com/office/powerpoint/2010/main" val="10399049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pic>
        <p:nvPicPr>
          <p:cNvPr id="7" name="图片 6">
            <a:extLst>
              <a:ext uri="{FF2B5EF4-FFF2-40B4-BE49-F238E27FC236}">
                <a16:creationId xmlns:a16="http://schemas.microsoft.com/office/drawing/2014/main" id="{C6A2547F-CE25-8366-88C4-2CDB6AD31D03}"/>
              </a:ext>
            </a:extLst>
          </p:cNvPr>
          <p:cNvPicPr>
            <a:picLocks noChangeAspect="1"/>
          </p:cNvPicPr>
          <p:nvPr userDrawn="1"/>
        </p:nvPicPr>
        <p:blipFill rotWithShape="1">
          <a:blip r:embed="rId4"/>
          <a:srcRect l="4063" t="44271" r="87708" b="42073"/>
          <a:stretch/>
        </p:blipFill>
        <p:spPr>
          <a:xfrm>
            <a:off x="-139700" y="-101600"/>
            <a:ext cx="838200" cy="785149"/>
          </a:xfrm>
          <a:prstGeom prst="rect">
            <a:avLst/>
          </a:prstGeom>
        </p:spPr>
      </p:pic>
      <p:sp>
        <p:nvSpPr>
          <p:cNvPr id="9" name="矩形 8">
            <a:extLst>
              <a:ext uri="{FF2B5EF4-FFF2-40B4-BE49-F238E27FC236}">
                <a16:creationId xmlns:a16="http://schemas.microsoft.com/office/drawing/2014/main" id="{99A71940-B7F7-6317-A8E0-03B77A325CC1}"/>
              </a:ext>
            </a:extLst>
          </p:cNvPr>
          <p:cNvSpPr/>
          <p:nvPr userDrawn="1"/>
        </p:nvSpPr>
        <p:spPr>
          <a:xfrm>
            <a:off x="231820" y="257577"/>
            <a:ext cx="11732653" cy="6375043"/>
          </a:xfrm>
          <a:prstGeom prst="rect">
            <a:avLst/>
          </a:prstGeom>
          <a:solidFill>
            <a:srgbClr val="FBFEFF"/>
          </a:solidFill>
          <a:ln w="19050">
            <a:solidFill>
              <a:srgbClr val="00B050"/>
            </a:solidFill>
            <a:prstDash val="lg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611516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9" name="TextBox 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232252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160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070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78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23142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711770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03350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327356997"/>
      </p:ext>
    </p:extLst>
  </p:cSld>
  <p:clrMap bg1="lt1" tx1="dk1" bg2="dk2" tx2="lt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hyperlink" Target="https://www.facebook.com/groups/629898828017053" TargetMode="External"/><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7.xml"/><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9.xml"/><Relationship Id="rId4" Type="http://schemas.openxmlformats.org/officeDocument/2006/relationships/image" Target="../media/image23.png"/><Relationship Id="rId9"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6.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6.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slide" Target="slide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C2B7B1-F641-E00D-99C2-2F0333FA58FC}"/>
              </a:ext>
            </a:extLst>
          </p:cNvPr>
          <p:cNvPicPr>
            <a:picLocks noChangeAspect="1"/>
          </p:cNvPicPr>
          <p:nvPr/>
        </p:nvPicPr>
        <p:blipFill>
          <a:blip r:embed="rId3">
            <a:extLst/>
          </a:blip>
          <a:stretch>
            <a:fillRect/>
          </a:stretch>
        </p:blipFill>
        <p:spPr>
          <a:xfrm>
            <a:off x="0" y="-1"/>
            <a:ext cx="12192000" cy="6882303"/>
          </a:xfrm>
          <a:prstGeom prst="rect">
            <a:avLst/>
          </a:prstGeom>
        </p:spPr>
      </p:pic>
      <p:pic>
        <p:nvPicPr>
          <p:cNvPr id="23" name="图片 22">
            <a:extLst>
              <a:ext uri="{FF2B5EF4-FFF2-40B4-BE49-F238E27FC236}">
                <a16:creationId xmlns:a16="http://schemas.microsoft.com/office/drawing/2014/main" id="{F657A008-7AA7-6326-9972-F6CDB0E3E439}"/>
              </a:ext>
            </a:extLst>
          </p:cNvPr>
          <p:cNvPicPr>
            <a:picLocks noChangeAspect="1"/>
          </p:cNvPicPr>
          <p:nvPr/>
        </p:nvPicPr>
        <p:blipFill>
          <a:blip r:embed="rId4"/>
          <a:stretch>
            <a:fillRect/>
          </a:stretch>
        </p:blipFill>
        <p:spPr>
          <a:xfrm>
            <a:off x="313018" y="152394"/>
            <a:ext cx="11878982" cy="6705606"/>
          </a:xfrm>
          <a:prstGeom prst="rect">
            <a:avLst/>
          </a:prstGeom>
        </p:spPr>
      </p:pic>
      <p:pic>
        <p:nvPicPr>
          <p:cNvPr id="26" name="图片 25">
            <a:extLst>
              <a:ext uri="{FF2B5EF4-FFF2-40B4-BE49-F238E27FC236}">
                <a16:creationId xmlns:a16="http://schemas.microsoft.com/office/drawing/2014/main" id="{87D82393-C248-4B5D-E962-263F6F262076}"/>
              </a:ext>
            </a:extLst>
          </p:cNvPr>
          <p:cNvPicPr>
            <a:picLocks noChangeAspect="1"/>
          </p:cNvPicPr>
          <p:nvPr/>
        </p:nvPicPr>
        <p:blipFill rotWithShape="1">
          <a:blip r:embed="rId5"/>
          <a:srcRect l="4063" t="44271" r="87708" b="42073"/>
          <a:stretch/>
        </p:blipFill>
        <p:spPr>
          <a:xfrm>
            <a:off x="1479498" y="2694623"/>
            <a:ext cx="1003300" cy="939800"/>
          </a:xfrm>
          <a:prstGeom prst="rect">
            <a:avLst/>
          </a:prstGeom>
        </p:spPr>
      </p:pic>
      <p:pic>
        <p:nvPicPr>
          <p:cNvPr id="27" name="图片 26">
            <a:extLst>
              <a:ext uri="{FF2B5EF4-FFF2-40B4-BE49-F238E27FC236}">
                <a16:creationId xmlns:a16="http://schemas.microsoft.com/office/drawing/2014/main" id="{9D641921-FFF6-4206-DC4B-5B6B46825956}"/>
              </a:ext>
            </a:extLst>
          </p:cNvPr>
          <p:cNvPicPr>
            <a:picLocks noChangeAspect="1"/>
          </p:cNvPicPr>
          <p:nvPr/>
        </p:nvPicPr>
        <p:blipFill rotWithShape="1">
          <a:blip r:embed="rId5"/>
          <a:srcRect l="77187" t="17698" r="6563" b="52591"/>
          <a:stretch/>
        </p:blipFill>
        <p:spPr>
          <a:xfrm>
            <a:off x="8686800" y="992880"/>
            <a:ext cx="1981200" cy="2044700"/>
          </a:xfrm>
          <a:prstGeom prst="rect">
            <a:avLst/>
          </a:prstGeom>
        </p:spPr>
      </p:pic>
      <p:pic>
        <p:nvPicPr>
          <p:cNvPr id="41" name="图片 40">
            <a:extLst>
              <a:ext uri="{FF2B5EF4-FFF2-40B4-BE49-F238E27FC236}">
                <a16:creationId xmlns:a16="http://schemas.microsoft.com/office/drawing/2014/main" id="{FFCC88A3-76DC-E00C-5241-A563F0DBBB5B}"/>
              </a:ext>
            </a:extLst>
          </p:cNvPr>
          <p:cNvPicPr>
            <a:picLocks noChangeAspect="1"/>
          </p:cNvPicPr>
          <p:nvPr/>
        </p:nvPicPr>
        <p:blipFill rotWithShape="1">
          <a:blip r:embed="rId6"/>
          <a:srcRect l="3770" b="17667"/>
          <a:stretch/>
        </p:blipFill>
        <p:spPr>
          <a:xfrm>
            <a:off x="7967386" y="2630004"/>
            <a:ext cx="4970107" cy="4252297"/>
          </a:xfrm>
          <a:prstGeom prst="rect">
            <a:avLst/>
          </a:prstGeom>
        </p:spPr>
      </p:pic>
      <p:pic>
        <p:nvPicPr>
          <p:cNvPr id="43"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t="67153"/>
          <a:stretch/>
        </p:blipFill>
        <p:spPr>
          <a:xfrm>
            <a:off x="0" y="4864100"/>
            <a:ext cx="12192000" cy="1993900"/>
          </a:xfrm>
          <a:prstGeom prst="rect">
            <a:avLst/>
          </a:prstGeom>
        </p:spPr>
      </p:pic>
      <p:pic>
        <p:nvPicPr>
          <p:cNvPr id="8" name="Picture 7"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68" y="-133839"/>
            <a:ext cx="1450596" cy="1557348"/>
          </a:xfrm>
          <a:prstGeom prst="rect">
            <a:avLst/>
          </a:prstGeom>
        </p:spPr>
      </p:pic>
      <p:pic>
        <p:nvPicPr>
          <p:cNvPr id="3" name="Picture 2"/>
          <p:cNvPicPr>
            <a:picLocks noChangeAspect="1"/>
          </p:cNvPicPr>
          <p:nvPr/>
        </p:nvPicPr>
        <p:blipFill>
          <a:blip r:embed="rId10"/>
          <a:stretch>
            <a:fillRect/>
          </a:stretch>
        </p:blipFill>
        <p:spPr>
          <a:xfrm>
            <a:off x="1162613" y="341089"/>
            <a:ext cx="4432176" cy="2432515"/>
          </a:xfrm>
          <a:prstGeom prst="rect">
            <a:avLst/>
          </a:prstGeom>
        </p:spPr>
      </p:pic>
      <p:grpSp>
        <p:nvGrpSpPr>
          <p:cNvPr id="12" name="Group 11"/>
          <p:cNvGrpSpPr/>
          <p:nvPr/>
        </p:nvGrpSpPr>
        <p:grpSpPr>
          <a:xfrm>
            <a:off x="4764087" y="1055043"/>
            <a:ext cx="3360594" cy="1241920"/>
            <a:chOff x="4951288" y="1439332"/>
            <a:chExt cx="2429299" cy="2568132"/>
          </a:xfrm>
        </p:grpSpPr>
        <p:sp>
          <p:nvSpPr>
            <p:cNvPr id="13" name="TextBox 12"/>
            <p:cNvSpPr txBox="1"/>
            <p:nvPr/>
          </p:nvSpPr>
          <p:spPr>
            <a:xfrm>
              <a:off x="4951288" y="1452919"/>
              <a:ext cx="2429299" cy="2554545"/>
            </a:xfrm>
            <a:prstGeom prst="rect">
              <a:avLst/>
            </a:prstGeom>
            <a:noFill/>
          </p:spPr>
          <p:txBody>
            <a:bodyPr wrap="square" rtlCol="0">
              <a:spAutoFit/>
            </a:bodyPr>
            <a:lstStyle/>
            <a:p>
              <a:r>
                <a:rPr lang="en-US" sz="7200" smtClean="0">
                  <a:ln w="130175">
                    <a:solidFill>
                      <a:schemeClr val="bg1"/>
                    </a:solidFill>
                  </a:ln>
                  <a:effectLst>
                    <a:outerShdw blurRad="38100" dist="38100" dir="2700000" algn="tl">
                      <a:srgbClr val="000000">
                        <a:alpha val="43137"/>
                      </a:srgbClr>
                    </a:outerShdw>
                  </a:effectLst>
                  <a:latin typeface="#9Slide05 VL Fadilla" pitchFamily="2" charset="0"/>
                </a:rPr>
                <a:t>Bài 10</a:t>
              </a:r>
              <a:endParaRPr lang="en-US" sz="7200">
                <a:ln w="130175">
                  <a:solidFill>
                    <a:schemeClr val="bg1"/>
                  </a:solidFill>
                </a:ln>
                <a:effectLst>
                  <a:outerShdw blurRad="38100" dist="38100" dir="2700000" algn="tl">
                    <a:srgbClr val="000000">
                      <a:alpha val="43137"/>
                    </a:srgbClr>
                  </a:outerShdw>
                </a:effectLst>
                <a:latin typeface="#9Slide05 VL Fadilla" pitchFamily="2" charset="0"/>
              </a:endParaRPr>
            </a:p>
          </p:txBody>
        </p:sp>
        <p:sp>
          <p:nvSpPr>
            <p:cNvPr id="14" name="TextBox 13"/>
            <p:cNvSpPr txBox="1"/>
            <p:nvPr/>
          </p:nvSpPr>
          <p:spPr>
            <a:xfrm>
              <a:off x="4951288" y="1439332"/>
              <a:ext cx="2429299" cy="2482127"/>
            </a:xfrm>
            <a:prstGeom prst="rect">
              <a:avLst/>
            </a:prstGeom>
            <a:noFill/>
          </p:spPr>
          <p:txBody>
            <a:bodyPr wrap="square" rtlCol="0">
              <a:spAutoFit/>
            </a:bodyPr>
            <a:lstStyle/>
            <a:p>
              <a:r>
                <a:rPr lang="en-US" sz="7200" smtClean="0">
                  <a:solidFill>
                    <a:srgbClr val="00CC00"/>
                  </a:solidFill>
                  <a:effectLst>
                    <a:outerShdw blurRad="38100" dist="38100" dir="2700000" algn="tl">
                      <a:srgbClr val="000000">
                        <a:alpha val="43137"/>
                      </a:srgbClr>
                    </a:outerShdw>
                  </a:effectLst>
                  <a:latin typeface="#9Slide05 VL Fadilla" pitchFamily="2" charset="0"/>
                </a:rPr>
                <a:t>Bài 10</a:t>
              </a:r>
              <a:endParaRPr lang="en-US" sz="7200">
                <a:solidFill>
                  <a:srgbClr val="00CC00"/>
                </a:solidFill>
                <a:effectLst>
                  <a:outerShdw blurRad="38100" dist="38100" dir="2700000" algn="tl">
                    <a:srgbClr val="000000">
                      <a:alpha val="43137"/>
                    </a:srgbClr>
                  </a:outerShdw>
                </a:effectLst>
                <a:latin typeface="#9Slide05 VL Fadilla" pitchFamily="2" charset="0"/>
              </a:endParaRPr>
            </a:p>
          </p:txBody>
        </p:sp>
      </p:grpSp>
      <p:grpSp>
        <p:nvGrpSpPr>
          <p:cNvPr id="6" name="Group 5"/>
          <p:cNvGrpSpPr/>
          <p:nvPr/>
        </p:nvGrpSpPr>
        <p:grpSpPr>
          <a:xfrm>
            <a:off x="1479498" y="2414094"/>
            <a:ext cx="8489946" cy="2928550"/>
            <a:chOff x="1567546" y="2349984"/>
            <a:chExt cx="8489946" cy="2928550"/>
          </a:xfrm>
        </p:grpSpPr>
        <p:sp>
          <p:nvSpPr>
            <p:cNvPr id="4" name="TextBox 3"/>
            <p:cNvSpPr txBox="1"/>
            <p:nvPr/>
          </p:nvSpPr>
          <p:spPr>
            <a:xfrm>
              <a:off x="1567546" y="2349984"/>
              <a:ext cx="8485693" cy="2923877"/>
            </a:xfrm>
            <a:prstGeom prst="rect">
              <a:avLst/>
            </a:prstGeom>
            <a:noFill/>
          </p:spPr>
          <p:txBody>
            <a:bodyPr wrap="square" rtlCol="0">
              <a:spAutoFit/>
            </a:bodyPr>
            <a:lstStyle/>
            <a:p>
              <a:pPr algn="ctr">
                <a:lnSpc>
                  <a:spcPct val="80000"/>
                </a:lnSpc>
              </a:pPr>
              <a:r>
                <a:rPr lang="en-US" sz="11500" smtClean="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rPr>
                <a:t>Kiềm chế</a:t>
              </a:r>
            </a:p>
            <a:p>
              <a:pPr algn="ctr">
                <a:lnSpc>
                  <a:spcPct val="80000"/>
                </a:lnSpc>
              </a:pPr>
              <a:r>
                <a:rPr lang="en-US" sz="11500" smtClean="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rPr>
                <a:t> cảm xúc tiêu cực</a:t>
              </a:r>
              <a:endParaRPr lang="en-US" sz="11500">
                <a:ln w="298450">
                  <a:solidFill>
                    <a:srgbClr val="FFCC00"/>
                  </a:solidFill>
                </a:ln>
                <a:solidFill>
                  <a:srgbClr val="FFCC00"/>
                </a:solidFill>
                <a:effectLst>
                  <a:outerShdw blurRad="38100" dist="38100" dir="2700000" algn="tl">
                    <a:srgbClr val="000000">
                      <a:alpha val="43137"/>
                    </a:srgbClr>
                  </a:outerShdw>
                </a:effectLst>
                <a:latin typeface="#9Slide05 SVNSteady" pitchFamily="2" charset="0"/>
              </a:endParaRPr>
            </a:p>
          </p:txBody>
        </p:sp>
        <p:sp>
          <p:nvSpPr>
            <p:cNvPr id="15" name="TextBox 14"/>
            <p:cNvSpPr txBox="1"/>
            <p:nvPr/>
          </p:nvSpPr>
          <p:spPr>
            <a:xfrm>
              <a:off x="1571799" y="2354657"/>
              <a:ext cx="8485693" cy="2923877"/>
            </a:xfrm>
            <a:prstGeom prst="rect">
              <a:avLst/>
            </a:prstGeom>
            <a:noFill/>
          </p:spPr>
          <p:txBody>
            <a:bodyPr wrap="square" rtlCol="0">
              <a:spAutoFit/>
              <a:scene3d>
                <a:camera prst="orthographicFront"/>
                <a:lightRig rig="threePt" dir="t"/>
              </a:scene3d>
              <a:sp3d extrusionH="57150">
                <a:bevelT h="25400" prst="softRound"/>
              </a:sp3d>
            </a:bodyPr>
            <a:lstStyle/>
            <a:p>
              <a:pPr algn="ctr">
                <a:lnSpc>
                  <a:spcPct val="80000"/>
                </a:lnSpc>
              </a:pPr>
              <a:r>
                <a:rPr lang="en-US" sz="11500" smtClean="0">
                  <a:solidFill>
                    <a:srgbClr val="C00000"/>
                  </a:solidFill>
                  <a:effectLst>
                    <a:outerShdw blurRad="38100" dist="38100" dir="2700000" algn="tl">
                      <a:srgbClr val="000000">
                        <a:alpha val="43137"/>
                      </a:srgbClr>
                    </a:outerShdw>
                  </a:effectLst>
                  <a:latin typeface="#9Slide05 SVNSteady" pitchFamily="2" charset="0"/>
                </a:rPr>
                <a:t>Kiềm chế</a:t>
              </a:r>
            </a:p>
            <a:p>
              <a:pPr algn="ctr">
                <a:lnSpc>
                  <a:spcPct val="80000"/>
                </a:lnSpc>
              </a:pPr>
              <a:r>
                <a:rPr lang="en-US" sz="11500" smtClean="0">
                  <a:solidFill>
                    <a:srgbClr val="C00000"/>
                  </a:solidFill>
                  <a:effectLst>
                    <a:outerShdw blurRad="38100" dist="38100" dir="2700000" algn="tl">
                      <a:srgbClr val="000000">
                        <a:alpha val="43137"/>
                      </a:srgbClr>
                    </a:outerShdw>
                  </a:effectLst>
                  <a:latin typeface="#9Slide05 SVNSteady" pitchFamily="2" charset="0"/>
                </a:rPr>
                <a:t> cảm xúc tiêu cực</a:t>
              </a:r>
              <a:endParaRPr lang="en-US" sz="11500">
                <a:solidFill>
                  <a:srgbClr val="C00000"/>
                </a:solidFill>
                <a:effectLst>
                  <a:outerShdw blurRad="38100" dist="38100" dir="2700000" algn="tl">
                    <a:srgbClr val="000000">
                      <a:alpha val="43137"/>
                    </a:srgbClr>
                  </a:outerShdw>
                </a:effectLst>
                <a:latin typeface="#9Slide05 SVNSteady" pitchFamily="2" charset="0"/>
              </a:endParaRPr>
            </a:p>
          </p:txBody>
        </p:sp>
      </p:grpSp>
      <p:sp>
        <p:nvSpPr>
          <p:cNvPr id="17" name="TextBox 16"/>
          <p:cNvSpPr txBox="1"/>
          <p:nvPr/>
        </p:nvSpPr>
        <p:spPr>
          <a:xfrm>
            <a:off x="5052297" y="5226042"/>
            <a:ext cx="3072384" cy="646331"/>
          </a:xfrm>
          <a:prstGeom prst="rect">
            <a:avLst/>
          </a:prstGeom>
          <a:noFill/>
        </p:spPr>
        <p:txBody>
          <a:bodyPr wrap="square" rtlCol="0">
            <a:spAutoFit/>
          </a:bodyPr>
          <a:lstStyle/>
          <a:p>
            <a:r>
              <a:rPr lang="en-US" sz="3600" smtClean="0">
                <a:solidFill>
                  <a:srgbClr val="002060"/>
                </a:solidFill>
                <a:latin typeface="UTM Hanzel" panose="02040603050506020204" pitchFamily="18" charset="0"/>
              </a:rPr>
              <a:t>(Tiết 3)</a:t>
            </a:r>
            <a:endParaRPr lang="en-US" sz="3600">
              <a:solidFill>
                <a:srgbClr val="002060"/>
              </a:solidFill>
              <a:latin typeface="UTM Hanzel" panose="02040603050506020204" pitchFamily="18" charset="0"/>
            </a:endParaRPr>
          </a:p>
        </p:txBody>
      </p:sp>
      <p:pic>
        <p:nvPicPr>
          <p:cNvPr id="18" name="Picture 17">
            <a:extLst>
              <a:ext uri="{FF2B5EF4-FFF2-40B4-BE49-F238E27FC236}">
                <a16:creationId xmlns:a16="http://schemas.microsoft.com/office/drawing/2014/main" id="{DC41725A-66FC-ECC9-D741-C488264DA5C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id="{10ECB967-163D-97A1-9542-86B164988CD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5" name="TextBox 24">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1320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26"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randombar(horizontal)">
                                      <p:cBhvr>
                                        <p:cTn id="48" dur="500"/>
                                        <p:tgtEl>
                                          <p:spTgt spid="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53" presetClass="entr" presetSubtype="16" fill="hold" grpId="1"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750" fill="hold"/>
                                        <p:tgtEl>
                                          <p:spTgt spid="25"/>
                                        </p:tgtEl>
                                        <p:attrNameLst>
                                          <p:attrName>ppt_w</p:attrName>
                                        </p:attrNameLst>
                                      </p:cBhvr>
                                      <p:tavLst>
                                        <p:tav tm="0">
                                          <p:val>
                                            <p:fltVal val="0"/>
                                          </p:val>
                                        </p:tav>
                                        <p:tav tm="100000">
                                          <p:val>
                                            <p:strVal val="#ppt_w"/>
                                          </p:val>
                                        </p:tav>
                                      </p:tavLst>
                                    </p:anim>
                                    <p:anim calcmode="lin" valueType="num">
                                      <p:cBhvr>
                                        <p:cTn id="56" dur="1750" fill="hold"/>
                                        <p:tgtEl>
                                          <p:spTgt spid="25"/>
                                        </p:tgtEl>
                                        <p:attrNameLst>
                                          <p:attrName>ppt_h</p:attrName>
                                        </p:attrNameLst>
                                      </p:cBhvr>
                                      <p:tavLst>
                                        <p:tav tm="0">
                                          <p:val>
                                            <p:fltVal val="0"/>
                                          </p:val>
                                        </p:tav>
                                        <p:tav tm="100000">
                                          <p:val>
                                            <p:strVal val="#ppt_h"/>
                                          </p:val>
                                        </p:tav>
                                      </p:tavLst>
                                    </p:anim>
                                    <p:animEffect transition="in" filter="fade">
                                      <p:cBhvr>
                                        <p:cTn id="57" dur="1750"/>
                                        <p:tgtEl>
                                          <p:spTgt spid="25"/>
                                        </p:tgtEl>
                                      </p:cBhvr>
                                    </p:animEffect>
                                  </p:childTnLst>
                                </p:cTn>
                              </p:par>
                              <p:par>
                                <p:cTn id="58" presetID="6" presetClass="emph" presetSubtype="0" repeatCount="indefinite" accel="7000" decel="14000" autoRev="1" fill="hold" grpId="0" nodeType="withEffect">
                                  <p:stCondLst>
                                    <p:cond delay="0"/>
                                  </p:stCondLst>
                                  <p:childTnLst>
                                    <p:animScale>
                                      <p:cBhvr>
                                        <p:cTn id="59" dur="105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sp>
        <p:nvSpPr>
          <p:cNvPr id="4" name="TextBox 3"/>
          <p:cNvSpPr txBox="1"/>
          <p:nvPr/>
        </p:nvSpPr>
        <p:spPr>
          <a:xfrm>
            <a:off x="5113003" y="2424411"/>
            <a:ext cx="59668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Hoạt động </a:t>
            </a: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thực hành</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spTree>
    <p:extLst>
      <p:ext uri="{BB962C8B-B14F-4D97-AF65-F5344CB8AC3E}">
        <p14:creationId xmlns:p14="http://schemas.microsoft.com/office/powerpoint/2010/main" val="797445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0" y="127834"/>
            <a:ext cx="5045424" cy="6730166"/>
          </a:xfrm>
          <a:prstGeom prst="rect">
            <a:avLst/>
          </a:prstGeom>
        </p:spPr>
      </p:pic>
      <p:sp>
        <p:nvSpPr>
          <p:cNvPr id="6" name="Speech Bubble: Oval 38">
            <a:extLst>
              <a:ext uri="{FF2B5EF4-FFF2-40B4-BE49-F238E27FC236}">
                <a16:creationId xmlns:a16="http://schemas.microsoft.com/office/drawing/2014/main" id="{512DEC50-8341-9C22-EF7E-8EC75E2E2CF2}"/>
              </a:ext>
            </a:extLst>
          </p:cNvPr>
          <p:cNvSpPr/>
          <p:nvPr/>
        </p:nvSpPr>
        <p:spPr>
          <a:xfrm flipH="1">
            <a:off x="5326719" y="628252"/>
            <a:ext cx="4608850" cy="301570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CA3659"/>
                </a:solidFill>
                <a:latin typeface="UTM Avo" panose="02040603050506020204" pitchFamily="18" charset="0"/>
                <a:ea typeface="Cambria" panose="02040503050406030204" pitchFamily="18" charset="0"/>
              </a:rPr>
              <a:t>Đọc tình </a:t>
            </a:r>
          </a:p>
          <a:p>
            <a:pPr algn="ctr"/>
            <a:r>
              <a:rPr lang="en-US" sz="4000" b="1" smtClean="0">
                <a:solidFill>
                  <a:srgbClr val="CA3659"/>
                </a:solidFill>
                <a:latin typeface="UTM Avo" panose="02040603050506020204" pitchFamily="18" charset="0"/>
                <a:ea typeface="Cambria" panose="02040503050406030204" pitchFamily="18" charset="0"/>
              </a:rPr>
              <a:t>huống 3 trang 50, SGK</a:t>
            </a:r>
            <a:endParaRPr lang="en-US" sz="4000" b="1">
              <a:solidFill>
                <a:srgbClr val="CA3659"/>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972623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0501" y="559558"/>
            <a:ext cx="859809" cy="805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FFCC00"/>
                </a:solidFill>
                <a:effectLst>
                  <a:outerShdw blurRad="38100" dist="38100" dir="2700000" algn="tl">
                    <a:srgbClr val="000000">
                      <a:alpha val="43137"/>
                    </a:srgbClr>
                  </a:outerShdw>
                </a:effectLst>
              </a:rPr>
              <a:t>3</a:t>
            </a:r>
            <a:endParaRPr lang="en-US" sz="4800" b="1">
              <a:solidFill>
                <a:srgbClr val="FFCC00"/>
              </a:solidFill>
              <a:effectLst>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AD578436-61EC-034A-B8FB-245B57849914}"/>
              </a:ext>
            </a:extLst>
          </p:cNvPr>
          <p:cNvGrpSpPr/>
          <p:nvPr/>
        </p:nvGrpSpPr>
        <p:grpSpPr>
          <a:xfrm>
            <a:off x="1669366" y="515073"/>
            <a:ext cx="10122300" cy="2009764"/>
            <a:chOff x="-3696975" y="3771033"/>
            <a:chExt cx="5512818" cy="1488560"/>
          </a:xfrm>
        </p:grpSpPr>
        <p:sp>
          <p:nvSpPr>
            <p:cNvPr id="4" name="Rectangle: Rounded Corners 22">
              <a:extLst>
                <a:ext uri="{FF2B5EF4-FFF2-40B4-BE49-F238E27FC236}">
                  <a16:creationId xmlns:a16="http://schemas.microsoft.com/office/drawing/2014/main" id="{B4956B96-A882-344D-8A8F-33F89583332A}"/>
                </a:ext>
              </a:extLst>
            </p:cNvPr>
            <p:cNvSpPr/>
            <p:nvPr/>
          </p:nvSpPr>
          <p:spPr>
            <a:xfrm>
              <a:off x="-3696975" y="3771033"/>
              <a:ext cx="5512818" cy="1488560"/>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3610143" y="3909533"/>
              <a:ext cx="5299628" cy="1162591"/>
            </a:xfrm>
            <a:prstGeom prst="rect">
              <a:avLst/>
            </a:prstGeom>
            <a:noFill/>
          </p:spPr>
          <p:txBody>
            <a:bodyPr wrap="square">
              <a:spAutoFit/>
            </a:bodyPr>
            <a:lstStyle/>
            <a:p>
              <a:pPr algn="just"/>
              <a:r>
                <a:rPr lang="en-US" sz="3200" b="1" smtClean="0">
                  <a:solidFill>
                    <a:srgbClr val="002060"/>
                  </a:solidFill>
                  <a:latin typeface="UTM Avo" panose="02040603050506020204" pitchFamily="18" charset="0"/>
                </a:rPr>
                <a:t>Em dành cả buổi chiều để vẽ một bức tranh. Sau đó, em trai dùng bút gạch lên bức tranh khiến em rất tức giận.</a:t>
              </a:r>
              <a:endParaRPr lang="en-US" sz="3200">
                <a:solidFill>
                  <a:srgbClr val="002060"/>
                </a:solidFill>
                <a:latin typeface="UTM Avo" panose="0204060305050602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646" y="2781453"/>
            <a:ext cx="6339387" cy="3694362"/>
          </a:xfrm>
          <a:prstGeom prst="rect">
            <a:avLst/>
          </a:prstGeom>
        </p:spPr>
      </p:pic>
    </p:spTree>
    <p:extLst>
      <p:ext uri="{BB962C8B-B14F-4D97-AF65-F5344CB8AC3E}">
        <p14:creationId xmlns:p14="http://schemas.microsoft.com/office/powerpoint/2010/main" val="4189962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A70EC8B-1B4D-90C4-0B86-7F2A74A6188E}"/>
              </a:ext>
            </a:extLst>
          </p:cNvPr>
          <p:cNvPicPr>
            <a:picLocks noChangeAspect="1"/>
          </p:cNvPicPr>
          <p:nvPr/>
        </p:nvPicPr>
        <p:blipFill>
          <a:blip r:embed="rId2"/>
          <a:stretch>
            <a:fillRect/>
          </a:stretch>
        </p:blipFill>
        <p:spPr>
          <a:xfrm>
            <a:off x="-552735" y="-1164399"/>
            <a:ext cx="7879097" cy="7879097"/>
          </a:xfrm>
          <a:prstGeom prst="rect">
            <a:avLst/>
          </a:prstGeom>
        </p:spPr>
      </p:pic>
      <p:pic>
        <p:nvPicPr>
          <p:cNvPr id="3" name="图片 12">
            <a:extLst>
              <a:ext uri="{FF2B5EF4-FFF2-40B4-BE49-F238E27FC236}">
                <a16:creationId xmlns:a16="http://schemas.microsoft.com/office/drawing/2014/main" id="{384BEF7D-7C36-93FF-E896-2CF7075A36E1}"/>
              </a:ext>
            </a:extLst>
          </p:cNvPr>
          <p:cNvPicPr>
            <a:picLocks noChangeAspect="1"/>
          </p:cNvPicPr>
          <p:nvPr/>
        </p:nvPicPr>
        <p:blipFill>
          <a:blip r:embed="rId3"/>
          <a:stretch>
            <a:fillRect/>
          </a:stretch>
        </p:blipFill>
        <p:spPr>
          <a:xfrm>
            <a:off x="6263316" y="867365"/>
            <a:ext cx="5276613" cy="5276613"/>
          </a:xfrm>
          <a:prstGeom prst="rect">
            <a:avLst/>
          </a:prstGeom>
        </p:spPr>
      </p:pic>
      <p:sp>
        <p:nvSpPr>
          <p:cNvPr id="4" name="TextBox 3"/>
          <p:cNvSpPr txBox="1"/>
          <p:nvPr/>
        </p:nvSpPr>
        <p:spPr>
          <a:xfrm>
            <a:off x="296452" y="1974034"/>
            <a:ext cx="59668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mtClean="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Thảo luận nhóm 2</a:t>
            </a:r>
            <a:endParaRPr kumimoji="0" lang="en-US" sz="66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spTree>
    <p:extLst>
      <p:ext uri="{BB962C8B-B14F-4D97-AF65-F5344CB8AC3E}">
        <p14:creationId xmlns:p14="http://schemas.microsoft.com/office/powerpoint/2010/main" val="1346786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E813082F-D64D-2FDA-A1BC-D2E4E344E27A}"/>
              </a:ext>
            </a:extLst>
          </p:cNvPr>
          <p:cNvPicPr>
            <a:picLocks noChangeAspect="1"/>
          </p:cNvPicPr>
          <p:nvPr/>
        </p:nvPicPr>
        <p:blipFill>
          <a:blip r:embed="rId2"/>
          <a:stretch>
            <a:fillRect/>
          </a:stretch>
        </p:blipFill>
        <p:spPr>
          <a:xfrm>
            <a:off x="4749421" y="1792246"/>
            <a:ext cx="7210567" cy="4835104"/>
          </a:xfrm>
          <a:prstGeom prst="rect">
            <a:avLst/>
          </a:prstGeom>
        </p:spPr>
      </p:pic>
      <p:sp>
        <p:nvSpPr>
          <p:cNvPr id="3" name="TextBox 2"/>
          <p:cNvSpPr txBox="1"/>
          <p:nvPr/>
        </p:nvSpPr>
        <p:spPr>
          <a:xfrm>
            <a:off x="1460311" y="477672"/>
            <a:ext cx="9389659" cy="1569660"/>
          </a:xfrm>
          <a:prstGeom prst="rect">
            <a:avLst/>
          </a:prstGeom>
          <a:noFill/>
        </p:spPr>
        <p:txBody>
          <a:bodyPr wrap="square" rtlCol="0">
            <a:spAutoFit/>
          </a:bodyPr>
          <a:lstStyle/>
          <a:p>
            <a:r>
              <a:rPr lang="en-US" sz="9600" smtClean="0">
                <a:solidFill>
                  <a:srgbClr val="008080"/>
                </a:solidFill>
                <a:effectLst>
                  <a:outerShdw blurRad="38100" dist="38100" dir="2700000" algn="tl">
                    <a:srgbClr val="000000">
                      <a:alpha val="43137"/>
                    </a:srgbClr>
                  </a:outerShdw>
                </a:effectLst>
                <a:latin typeface="SVN-Ready" panose="02040603050506020204" pitchFamily="18" charset="0"/>
              </a:rPr>
              <a:t>Chia sẻ trước lớp</a:t>
            </a:r>
            <a:endParaRPr lang="en-US" sz="9600">
              <a:solidFill>
                <a:srgbClr val="008080"/>
              </a:solidFill>
              <a:effectLst>
                <a:outerShdw blurRad="38100" dist="38100" dir="2700000" algn="tl">
                  <a:srgbClr val="000000">
                    <a:alpha val="43137"/>
                  </a:srgbClr>
                </a:outerShdw>
              </a:effectLst>
              <a:latin typeface="SVN-Ready" panose="02040603050506020204" pitchFamily="18" charset="0"/>
            </a:endParaRPr>
          </a:p>
        </p:txBody>
      </p:sp>
      <p:sp>
        <p:nvSpPr>
          <p:cNvPr id="6" name="Google Shape;117;p2"/>
          <p:cNvSpPr/>
          <p:nvPr/>
        </p:nvSpPr>
        <p:spPr>
          <a:xfrm>
            <a:off x="1173708" y="573206"/>
            <a:ext cx="8925636" cy="147412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extLst>
      <p:ext uri="{BB962C8B-B14F-4D97-AF65-F5344CB8AC3E}">
        <p14:creationId xmlns:p14="http://schemas.microsoft.com/office/powerpoint/2010/main" val="2992600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ppt_w</p:attrName>
                                        </p:attrNameLst>
                                      </p:cBhvr>
                                      <p:tavLst>
                                        <p:tav tm="0">
                                          <p:val>
                                            <p:strVal val="0"/>
                                          </p:val>
                                        </p:tav>
                                        <p:tav tm="100000">
                                          <p:val>
                                            <p:strVal val="#ppt_w"/>
                                          </p:val>
                                        </p:tav>
                                      </p:tavLst>
                                    </p:anim>
                                    <p:anim calcmode="lin" valueType="num">
                                      <p:cBhvr additive="base">
                                        <p:cTn id="19" dur="500"/>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8" y="682013"/>
            <a:ext cx="4591493" cy="5968942"/>
          </a:xfrm>
          <a:prstGeom prst="rect">
            <a:avLst/>
          </a:prstGeom>
        </p:spPr>
      </p:pic>
      <p:sp>
        <p:nvSpPr>
          <p:cNvPr id="6" name="TextBox 5"/>
          <p:cNvSpPr txBox="1"/>
          <p:nvPr/>
        </p:nvSpPr>
        <p:spPr>
          <a:xfrm>
            <a:off x="4704679" y="618848"/>
            <a:ext cx="5966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mtClean="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KẾT LUẬN</a:t>
            </a:r>
            <a:endParaRPr kumimoji="0" lang="en-US" sz="60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8" name="Group 7"/>
          <p:cNvGrpSpPr/>
          <p:nvPr/>
        </p:nvGrpSpPr>
        <p:grpSpPr>
          <a:xfrm>
            <a:off x="4026090" y="2129050"/>
            <a:ext cx="7657124" cy="2715905"/>
            <a:chOff x="3985147" y="3002507"/>
            <a:chExt cx="7657124" cy="2715905"/>
          </a:xfrm>
        </p:grpSpPr>
        <p:grpSp>
          <p:nvGrpSpPr>
            <p:cNvPr id="3" name="Group 2">
              <a:extLst>
                <a:ext uri="{FF2B5EF4-FFF2-40B4-BE49-F238E27FC236}">
                  <a16:creationId xmlns:a16="http://schemas.microsoft.com/office/drawing/2014/main" id="{E4B86D33-0E2C-4799-A9B4-3CFA82D34800}"/>
                </a:ext>
              </a:extLst>
            </p:cNvPr>
            <p:cNvGrpSpPr/>
            <p:nvPr/>
          </p:nvGrpSpPr>
          <p:grpSpPr>
            <a:xfrm>
              <a:off x="3985147" y="3002507"/>
              <a:ext cx="7657124" cy="2715905"/>
              <a:chOff x="-180829" y="2659031"/>
              <a:chExt cx="2993004" cy="2733230"/>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TextBox 6">
              <a:extLst>
                <a:ext uri="{FF2B5EF4-FFF2-40B4-BE49-F238E27FC236}">
                  <a16:creationId xmlns:a16="http://schemas.microsoft.com/office/drawing/2014/main" id="{5042E279-043C-4B49-A1F6-EE4086119D93}"/>
                </a:ext>
              </a:extLst>
            </p:cNvPr>
            <p:cNvSpPr txBox="1"/>
            <p:nvPr/>
          </p:nvSpPr>
          <p:spPr>
            <a:xfrm>
              <a:off x="4149651" y="3233871"/>
              <a:ext cx="7383436" cy="2308324"/>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 Trong tình huống này, em nên bình tĩnh, hít thở sâu và bảo em trai lần sau đừng làm như thế nữa.</a:t>
              </a:r>
              <a:endParaRPr lang="en-US" sz="360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42754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84BEF7D-7C36-93FF-E896-2CF7075A36E1}"/>
              </a:ext>
            </a:extLst>
          </p:cNvPr>
          <p:cNvPicPr>
            <a:picLocks noChangeAspect="1"/>
          </p:cNvPicPr>
          <p:nvPr/>
        </p:nvPicPr>
        <p:blipFill>
          <a:blip r:embed="rId2"/>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3"/>
          <a:stretch>
            <a:fillRect/>
          </a:stretch>
        </p:blipFill>
        <p:spPr>
          <a:xfrm>
            <a:off x="3495820" y="-1231930"/>
            <a:ext cx="9057083" cy="9057083"/>
          </a:xfrm>
          <a:prstGeom prst="rect">
            <a:avLst/>
          </a:prstGeom>
        </p:spPr>
      </p:pic>
      <p:sp>
        <p:nvSpPr>
          <p:cNvPr id="4" name="TextBox 3"/>
          <p:cNvSpPr txBox="1"/>
          <p:nvPr/>
        </p:nvSpPr>
        <p:spPr>
          <a:xfrm>
            <a:off x="5113003" y="2424411"/>
            <a:ext cx="59668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Hoạt động vận dụng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flipH="1">
            <a:off x="0" y="0"/>
            <a:ext cx="3875436" cy="2352273"/>
          </a:xfrm>
          <a:prstGeom prst="rect">
            <a:avLst/>
          </a:prstGeom>
        </p:spPr>
      </p:pic>
    </p:spTree>
    <p:extLst>
      <p:ext uri="{BB962C8B-B14F-4D97-AF65-F5344CB8AC3E}">
        <p14:creationId xmlns:p14="http://schemas.microsoft.com/office/powerpoint/2010/main" val="4131544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578436-61EC-034A-B8FB-245B57849914}"/>
              </a:ext>
            </a:extLst>
          </p:cNvPr>
          <p:cNvGrpSpPr/>
          <p:nvPr/>
        </p:nvGrpSpPr>
        <p:grpSpPr>
          <a:xfrm>
            <a:off x="1378634" y="531525"/>
            <a:ext cx="10522634" cy="1699408"/>
            <a:chOff x="-3696975" y="3771034"/>
            <a:chExt cx="5512818" cy="1258691"/>
          </a:xfrm>
        </p:grpSpPr>
        <p:sp>
          <p:nvSpPr>
            <p:cNvPr id="4" name="Rectangle: Rounded Corners 22">
              <a:extLst>
                <a:ext uri="{FF2B5EF4-FFF2-40B4-BE49-F238E27FC236}">
                  <a16:creationId xmlns:a16="http://schemas.microsoft.com/office/drawing/2014/main" id="{B4956B96-A882-344D-8A8F-33F89583332A}"/>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3696975" y="3909533"/>
              <a:ext cx="5483213" cy="797857"/>
            </a:xfrm>
            <a:prstGeom prst="rect">
              <a:avLst/>
            </a:prstGeom>
            <a:noFill/>
          </p:spPr>
          <p:txBody>
            <a:bodyPr wrap="square">
              <a:spAutoFit/>
            </a:bodyPr>
            <a:lstStyle/>
            <a:p>
              <a:pPr algn="just"/>
              <a:r>
                <a:rPr lang="en-US" sz="3200" b="1">
                  <a:latin typeface="UTM Avo" panose="02040603050506020204" pitchFamily="18" charset="0"/>
                </a:rPr>
                <a:t>Chia sẻ những cảm xúc tiêu cực mà em đã gặp phải và cách em kiềm chế cảm xúc đó.</a:t>
              </a:r>
              <a:endParaRPr lang="en-US" sz="3200">
                <a:latin typeface="UTM Avo" panose="02040603050506020204" pitchFamily="18" charset="0"/>
              </a:endParaRPr>
            </a:p>
          </p:txBody>
        </p:sp>
      </p:grpSp>
      <p:pic>
        <p:nvPicPr>
          <p:cNvPr id="2" name="Picture 1">
            <a:extLst>
              <a:ext uri="{FF2B5EF4-FFF2-40B4-BE49-F238E27FC236}">
                <a16:creationId xmlns:a16="http://schemas.microsoft.com/office/drawing/2014/main" id="{B93FFD52-450F-3275-5C1C-06E240C08EF8}"/>
              </a:ext>
            </a:extLst>
          </p:cNvPr>
          <p:cNvPicPr>
            <a:picLocks noChangeAspect="1"/>
          </p:cNvPicPr>
          <p:nvPr/>
        </p:nvPicPr>
        <p:blipFill>
          <a:blip r:embed="rId2"/>
          <a:stretch>
            <a:fillRect/>
          </a:stretch>
        </p:blipFill>
        <p:spPr>
          <a:xfrm>
            <a:off x="132541" y="599477"/>
            <a:ext cx="1246093" cy="1289756"/>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7" name="Group 6"/>
          <p:cNvGrpSpPr/>
          <p:nvPr/>
        </p:nvGrpSpPr>
        <p:grpSpPr>
          <a:xfrm>
            <a:off x="3425588" y="2784142"/>
            <a:ext cx="8298569" cy="2715905"/>
            <a:chOff x="3985147" y="3002507"/>
            <a:chExt cx="7657124" cy="2715905"/>
          </a:xfrm>
        </p:grpSpPr>
        <p:grpSp>
          <p:nvGrpSpPr>
            <p:cNvPr id="8" name="Group 7">
              <a:extLst>
                <a:ext uri="{FF2B5EF4-FFF2-40B4-BE49-F238E27FC236}">
                  <a16:creationId xmlns:a16="http://schemas.microsoft.com/office/drawing/2014/main" id="{E4B86D33-0E2C-4799-A9B4-3CFA82D34800}"/>
                </a:ext>
              </a:extLst>
            </p:cNvPr>
            <p:cNvGrpSpPr/>
            <p:nvPr/>
          </p:nvGrpSpPr>
          <p:grpSpPr>
            <a:xfrm>
              <a:off x="3985147" y="3002507"/>
              <a:ext cx="7657124" cy="2715905"/>
              <a:chOff x="-180829" y="2659031"/>
              <a:chExt cx="2993004" cy="2733230"/>
            </a:xfrm>
          </p:grpSpPr>
          <p:sp>
            <p:nvSpPr>
              <p:cNvPr id="10" name="TextBox 9">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11"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9" name="TextBox 8">
              <a:extLst>
                <a:ext uri="{FF2B5EF4-FFF2-40B4-BE49-F238E27FC236}">
                  <a16:creationId xmlns:a16="http://schemas.microsoft.com/office/drawing/2014/main" id="{5042E279-043C-4B49-A1F6-EE4086119D93}"/>
                </a:ext>
              </a:extLst>
            </p:cNvPr>
            <p:cNvSpPr txBox="1"/>
            <p:nvPr/>
          </p:nvSpPr>
          <p:spPr>
            <a:xfrm>
              <a:off x="4149651" y="3233871"/>
              <a:ext cx="7383436" cy="1938992"/>
            </a:xfrm>
            <a:prstGeom prst="rect">
              <a:avLst/>
            </a:prstGeom>
            <a:noFill/>
          </p:spPr>
          <p:txBody>
            <a:bodyPr wrap="square">
              <a:spAutoFit/>
            </a:bodyPr>
            <a:lstStyle/>
            <a:p>
              <a:pPr algn="just"/>
              <a:r>
                <a:rPr lang="en-US" sz="4000" b="1" smtClean="0">
                  <a:solidFill>
                    <a:srgbClr val="C00000"/>
                  </a:solidFill>
                  <a:latin typeface="UTM Aptima" panose="02040603050506020204" pitchFamily="18" charset="0"/>
                </a:rPr>
                <a:t>- Tình huống em gặp là gì ?</a:t>
              </a:r>
            </a:p>
            <a:p>
              <a:pPr algn="just"/>
              <a:r>
                <a:rPr lang="en-US" sz="4000" b="1" smtClean="0">
                  <a:solidFill>
                    <a:srgbClr val="C00000"/>
                  </a:solidFill>
                  <a:latin typeface="UTM Aptima" panose="02040603050506020204" pitchFamily="18" charset="0"/>
                </a:rPr>
                <a:t>- Lúc đó em cảm thấy thế nào ?</a:t>
              </a:r>
            </a:p>
            <a:p>
              <a:pPr algn="just"/>
              <a:r>
                <a:rPr lang="en-US" sz="4000" b="1" smtClean="0">
                  <a:solidFill>
                    <a:srgbClr val="C00000"/>
                  </a:solidFill>
                  <a:latin typeface="UTM Aptima" panose="02040603050506020204" pitchFamily="18" charset="0"/>
                </a:rPr>
                <a:t>- Em đã xử lí tình huống đó ra sao? </a:t>
              </a:r>
              <a:endParaRPr lang="en-US" sz="4000">
                <a:solidFill>
                  <a:srgbClr val="C00000"/>
                </a:solidFill>
                <a:latin typeface="UTM Aptima" panose="02040603050506020204" pitchFamily="18" charset="0"/>
              </a:endParaRPr>
            </a:p>
          </p:txBody>
        </p:sp>
      </p:grpSp>
    </p:spTree>
    <p:extLst>
      <p:ext uri="{BB962C8B-B14F-4D97-AF65-F5344CB8AC3E}">
        <p14:creationId xmlns:p14="http://schemas.microsoft.com/office/powerpoint/2010/main" val="237977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830" y="-193540"/>
            <a:ext cx="11241813" cy="6834353"/>
          </a:xfrm>
          <a:prstGeom prst="rect">
            <a:avLst/>
          </a:prstGeom>
        </p:spPr>
      </p:pic>
    </p:spTree>
    <p:extLst>
      <p:ext uri="{BB962C8B-B14F-4D97-AF65-F5344CB8AC3E}">
        <p14:creationId xmlns:p14="http://schemas.microsoft.com/office/powerpoint/2010/main" val="235838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9803" y="-434340"/>
            <a:ext cx="10548756" cy="8619995"/>
            <a:chOff x="1338443" y="0"/>
            <a:chExt cx="9153183" cy="6814055"/>
          </a:xfrm>
        </p:grpSpPr>
        <p:pic>
          <p:nvPicPr>
            <p:cNvPr id="2" name="图片 8">
              <a:extLst>
                <a:ext uri="{FF2B5EF4-FFF2-40B4-BE49-F238E27FC236}">
                  <a16:creationId xmlns:a16="http://schemas.microsoft.com/office/drawing/2014/main" id="{855D219B-369A-E4BD-29FE-F9BAFA425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43" y="0"/>
              <a:ext cx="9153183" cy="6814055"/>
            </a:xfrm>
            <a:prstGeom prst="rect">
              <a:avLst/>
            </a:prstGeom>
          </p:spPr>
        </p:pic>
        <p:pic>
          <p:nvPicPr>
            <p:cNvPr id="3" name="Picture 2">
              <a:extLst>
                <a:ext uri="{FF2B5EF4-FFF2-40B4-BE49-F238E27FC236}">
                  <a16:creationId xmlns:a16="http://schemas.microsoft.com/office/drawing/2014/main" id="{5641AA51-FA24-CB3A-3741-DB84D75D6FAA}"/>
                </a:ext>
              </a:extLst>
            </p:cNvPr>
            <p:cNvPicPr>
              <a:picLocks noChangeAspect="1"/>
            </p:cNvPicPr>
            <p:nvPr/>
          </p:nvPicPr>
          <p:blipFill>
            <a:blip r:embed="rId3"/>
            <a:stretch>
              <a:fillRect/>
            </a:stretch>
          </p:blipFill>
          <p:spPr>
            <a:xfrm>
              <a:off x="2220285" y="3568974"/>
              <a:ext cx="7389499" cy="994737"/>
            </a:xfrm>
            <a:prstGeom prst="rect">
              <a:avLst/>
            </a:prstGeom>
          </p:spPr>
        </p:pic>
      </p:grpSp>
    </p:spTree>
    <p:extLst>
      <p:ext uri="{BB962C8B-B14F-4D97-AF65-F5344CB8AC3E}">
        <p14:creationId xmlns:p14="http://schemas.microsoft.com/office/powerpoint/2010/main" val="2784118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1BC2B7B1-F641-E00D-99C2-2F0333FA58F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
            <a:ext cx="12192000" cy="6882303"/>
          </a:xfrm>
          <a:prstGeom prst="rect">
            <a:avLst/>
          </a:prstGeom>
        </p:spPr>
      </p:pic>
      <p:pic>
        <p:nvPicPr>
          <p:cNvPr id="3" name="图片 24">
            <a:extLst>
              <a:ext uri="{FF2B5EF4-FFF2-40B4-BE49-F238E27FC236}">
                <a16:creationId xmlns:a16="http://schemas.microsoft.com/office/drawing/2014/main" id="{D1407047-ADA0-C2E6-EAB2-90FD0CE73CFD}"/>
              </a:ext>
            </a:extLst>
          </p:cNvPr>
          <p:cNvPicPr>
            <a:picLocks noChangeAspect="1"/>
          </p:cNvPicPr>
          <p:nvPr/>
        </p:nvPicPr>
        <p:blipFill>
          <a:blip r:embed="rId4"/>
          <a:stretch>
            <a:fillRect/>
          </a:stretch>
        </p:blipFill>
        <p:spPr>
          <a:xfrm>
            <a:off x="313018" y="152394"/>
            <a:ext cx="11878982" cy="6705606"/>
          </a:xfrm>
          <a:prstGeom prst="rect">
            <a:avLst/>
          </a:prstGeom>
        </p:spPr>
      </p:pic>
      <p:pic>
        <p:nvPicPr>
          <p:cNvPr id="4" name="图片 34">
            <a:extLst>
              <a:ext uri="{FF2B5EF4-FFF2-40B4-BE49-F238E27FC236}">
                <a16:creationId xmlns:a16="http://schemas.microsoft.com/office/drawing/2014/main" id="{90194539-FA5D-DE93-7341-2F0C156FA70F}"/>
              </a:ext>
            </a:extLst>
          </p:cNvPr>
          <p:cNvPicPr>
            <a:picLocks noChangeAspect="1"/>
          </p:cNvPicPr>
          <p:nvPr/>
        </p:nvPicPr>
        <p:blipFill rotWithShape="1">
          <a:blip r:embed="rId5"/>
          <a:srcRect l="4063" t="44271" r="87708" b="42073"/>
          <a:stretch/>
        </p:blipFill>
        <p:spPr>
          <a:xfrm>
            <a:off x="1187988" y="877328"/>
            <a:ext cx="1003300" cy="939800"/>
          </a:xfrm>
          <a:prstGeom prst="rect">
            <a:avLst/>
          </a:prstGeom>
        </p:spPr>
      </p:pic>
      <p:pic>
        <p:nvPicPr>
          <p:cNvPr id="5" name="图片 23">
            <a:extLst>
              <a:ext uri="{FF2B5EF4-FFF2-40B4-BE49-F238E27FC236}">
                <a16:creationId xmlns:a16="http://schemas.microsoft.com/office/drawing/2014/main" id="{5EE71385-B1A2-10D6-FA25-01BF33098D3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67153"/>
          <a:stretch/>
        </p:blipFill>
        <p:spPr>
          <a:xfrm>
            <a:off x="0" y="4864100"/>
            <a:ext cx="12192000" cy="1993900"/>
          </a:xfrm>
          <a:prstGeom prst="rect">
            <a:avLst/>
          </a:prstGeom>
        </p:spPr>
      </p:pic>
      <p:pic>
        <p:nvPicPr>
          <p:cNvPr id="6" name="图片 27">
            <a:extLst>
              <a:ext uri="{FF2B5EF4-FFF2-40B4-BE49-F238E27FC236}">
                <a16:creationId xmlns:a16="http://schemas.microsoft.com/office/drawing/2014/main" id="{929C1C4B-FFE1-C5EA-916F-247F6D72CD3A}"/>
              </a:ext>
            </a:extLst>
          </p:cNvPr>
          <p:cNvPicPr>
            <a:picLocks noChangeAspect="1"/>
          </p:cNvPicPr>
          <p:nvPr/>
        </p:nvPicPr>
        <p:blipFill rotWithShape="1">
          <a:blip r:embed="rId5"/>
          <a:srcRect l="77187" t="17698" r="6563" b="52591"/>
          <a:stretch/>
        </p:blipFill>
        <p:spPr>
          <a:xfrm flipH="1">
            <a:off x="9052560" y="794778"/>
            <a:ext cx="1981200" cy="2044700"/>
          </a:xfrm>
          <a:prstGeom prst="rect">
            <a:avLst/>
          </a:prstGeom>
        </p:spPr>
      </p:pic>
      <p:pic>
        <p:nvPicPr>
          <p:cNvPr id="7" name="Picture 6">
            <a:extLst>
              <a:ext uri="{FF2B5EF4-FFF2-40B4-BE49-F238E27FC236}">
                <a16:creationId xmlns:a16="http://schemas.microsoft.com/office/drawing/2014/main" id="{B1813281-B5E4-000F-62E2-0AB1340CBAD2}"/>
              </a:ext>
            </a:extLst>
          </p:cNvPr>
          <p:cNvPicPr>
            <a:picLocks noChangeAspect="1"/>
          </p:cNvPicPr>
          <p:nvPr/>
        </p:nvPicPr>
        <p:blipFill>
          <a:blip r:embed="rId8"/>
          <a:stretch>
            <a:fillRect/>
          </a:stretch>
        </p:blipFill>
        <p:spPr>
          <a:xfrm>
            <a:off x="2837479" y="342236"/>
            <a:ext cx="6742126" cy="1958906"/>
          </a:xfrm>
          <a:prstGeom prst="rect">
            <a:avLst/>
          </a:prstGeom>
        </p:spPr>
      </p:pic>
      <p:sp>
        <p:nvSpPr>
          <p:cNvPr id="8" name="TextBox 7"/>
          <p:cNvSpPr txBox="1"/>
          <p:nvPr/>
        </p:nvSpPr>
        <p:spPr>
          <a:xfrm>
            <a:off x="1449976" y="1675517"/>
            <a:ext cx="9326881" cy="3539430"/>
          </a:xfrm>
          <a:prstGeom prst="rect">
            <a:avLst/>
          </a:prstGeom>
          <a:noFill/>
        </p:spPr>
        <p:txBody>
          <a:bodyPr wrap="square" rtlCol="0">
            <a:spAutoFit/>
          </a:bodyPr>
          <a:lstStyle/>
          <a:p>
            <a:pPr algn="just"/>
            <a:r>
              <a:rPr lang="en-US" sz="2800" b="1">
                <a:solidFill>
                  <a:srgbClr val="006666"/>
                </a:solidFill>
                <a:latin typeface="UTM Avo" panose="02040603050506020204" pitchFamily="18" charset="0"/>
              </a:rPr>
              <a:t>*Kiến thức, kĩ năng:</a:t>
            </a:r>
            <a:endParaRPr lang="en-US" sz="2800">
              <a:solidFill>
                <a:srgbClr val="006666"/>
              </a:solidFill>
              <a:latin typeface="UTM Avo" panose="02040603050506020204" pitchFamily="18" charset="0"/>
            </a:endParaRPr>
          </a:p>
          <a:p>
            <a:pPr algn="just"/>
            <a:r>
              <a:rPr lang="en-US" sz="2800">
                <a:solidFill>
                  <a:srgbClr val="006666"/>
                </a:solidFill>
                <a:latin typeface="UTM Avo" panose="02040603050506020204" pitchFamily="18" charset="0"/>
              </a:rPr>
              <a:t>- </a:t>
            </a:r>
            <a:r>
              <a:rPr lang="en-US" sz="2800" smtClean="0">
                <a:solidFill>
                  <a:srgbClr val="006666"/>
                </a:solidFill>
                <a:latin typeface="UTM Avo" panose="02040603050506020204" pitchFamily="18" charset="0"/>
              </a:rPr>
              <a:t>Nêu được cách kiềm chế cảm xúc tiêu cực. Vận </a:t>
            </a:r>
            <a:r>
              <a:rPr lang="en-US" sz="2800">
                <a:solidFill>
                  <a:srgbClr val="006666"/>
                </a:solidFill>
                <a:latin typeface="UTM Avo" panose="02040603050506020204" pitchFamily="18" charset="0"/>
              </a:rPr>
              <a:t>dụng nội dung bài học vào cuộc sống để thực hành xử lý tình huống cụ thể.</a:t>
            </a:r>
          </a:p>
          <a:p>
            <a:pPr algn="just"/>
            <a:r>
              <a:rPr lang="en-US" sz="2800" b="1">
                <a:solidFill>
                  <a:srgbClr val="006666"/>
                </a:solidFill>
                <a:latin typeface="UTM Avo" panose="02040603050506020204" pitchFamily="18" charset="0"/>
              </a:rPr>
              <a:t>*Phát triển năng lực và phẩm chất:</a:t>
            </a:r>
            <a:endParaRPr lang="en-US" sz="2800">
              <a:solidFill>
                <a:srgbClr val="006666"/>
              </a:solidFill>
              <a:latin typeface="UTM Avo" panose="02040603050506020204" pitchFamily="18" charset="0"/>
            </a:endParaRPr>
          </a:p>
          <a:p>
            <a:pPr algn="just"/>
            <a:r>
              <a:rPr lang="en-US" sz="2800">
                <a:solidFill>
                  <a:srgbClr val="006666"/>
                </a:solidFill>
                <a:latin typeface="UTM Avo" panose="02040603050506020204" pitchFamily="18" charset="0"/>
              </a:rPr>
              <a:t>- Rèn năng lực điều chỉnh hành vi, phát triển bản thân.</a:t>
            </a:r>
          </a:p>
          <a:p>
            <a:pPr algn="just"/>
            <a:r>
              <a:rPr lang="en-US" sz="2800">
                <a:solidFill>
                  <a:srgbClr val="006666"/>
                </a:solidFill>
                <a:latin typeface="UTM Avo" panose="02040603050506020204" pitchFamily="18" charset="0"/>
              </a:rPr>
              <a:t>- Hình thành kĩ năng nhận thức, quản lí bản thân.</a:t>
            </a:r>
          </a:p>
        </p:txBody>
      </p:sp>
      <p:pic>
        <p:nvPicPr>
          <p:cNvPr id="9" name="Picture 8">
            <a:extLst>
              <a:ext uri="{FF2B5EF4-FFF2-40B4-BE49-F238E27FC236}">
                <a16:creationId xmlns:a16="http://schemas.microsoft.com/office/drawing/2014/main" id="{DC41725A-66FC-ECC9-D741-C488264DA5C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533072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750" fill="hold"/>
                                        <p:tgtEl>
                                          <p:spTgt spid="15"/>
                                        </p:tgtEl>
                                        <p:attrNameLst>
                                          <p:attrName>ppt_w</p:attrName>
                                        </p:attrNameLst>
                                      </p:cBhvr>
                                      <p:tavLst>
                                        <p:tav tm="0">
                                          <p:val>
                                            <p:fltVal val="0"/>
                                          </p:val>
                                        </p:tav>
                                        <p:tav tm="100000">
                                          <p:val>
                                            <p:strVal val="#ppt_w"/>
                                          </p:val>
                                        </p:tav>
                                      </p:tavLst>
                                    </p:anim>
                                    <p:anim calcmode="lin" valueType="num">
                                      <p:cBhvr>
                                        <p:cTn id="32" dur="1750" fill="hold"/>
                                        <p:tgtEl>
                                          <p:spTgt spid="15"/>
                                        </p:tgtEl>
                                        <p:attrNameLst>
                                          <p:attrName>ppt_h</p:attrName>
                                        </p:attrNameLst>
                                      </p:cBhvr>
                                      <p:tavLst>
                                        <p:tav tm="0">
                                          <p:val>
                                            <p:fltVal val="0"/>
                                          </p:val>
                                        </p:tav>
                                        <p:tav tm="100000">
                                          <p:val>
                                            <p:strVal val="#ppt_h"/>
                                          </p:val>
                                        </p:tav>
                                      </p:tavLst>
                                    </p:anim>
                                    <p:animEffect transition="in" filter="fade">
                                      <p:cBhvr>
                                        <p:cTn id="33" dur="1750"/>
                                        <p:tgtEl>
                                          <p:spTgt spid="15"/>
                                        </p:tgtEl>
                                      </p:cBhvr>
                                    </p:animEffect>
                                  </p:childTnLst>
                                </p:cTn>
                              </p:par>
                              <p:par>
                                <p:cTn id="34" presetID="6" presetClass="emph" presetSubtype="0" repeatCount="indefinite" accel="7000" decel="14000" autoRev="1" fill="hold" grpId="0" nodeType="withEffect">
                                  <p:stCondLst>
                                    <p:cond delay="0"/>
                                  </p:stCondLst>
                                  <p:childTnLst>
                                    <p:animScale>
                                      <p:cBhvr>
                                        <p:cTn id="35"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38897" y="592885"/>
            <a:ext cx="1050880"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CC00"/>
                </a:solidFill>
                <a:effectLst>
                  <a:outerShdw blurRad="38100" dist="38100" dir="2700000" algn="tl">
                    <a:srgbClr val="000000">
                      <a:alpha val="43137"/>
                    </a:srgbClr>
                  </a:outerShdw>
                </a:effectLst>
              </a:rPr>
              <a:t>2</a:t>
            </a:r>
          </a:p>
        </p:txBody>
      </p:sp>
      <p:grpSp>
        <p:nvGrpSpPr>
          <p:cNvPr id="3" name="Group 2">
            <a:extLst>
              <a:ext uri="{FF2B5EF4-FFF2-40B4-BE49-F238E27FC236}">
                <a16:creationId xmlns:a16="http://schemas.microsoft.com/office/drawing/2014/main" id="{AD578436-61EC-034A-B8FB-245B57849914}"/>
              </a:ext>
            </a:extLst>
          </p:cNvPr>
          <p:cNvGrpSpPr/>
          <p:nvPr/>
        </p:nvGrpSpPr>
        <p:grpSpPr>
          <a:xfrm>
            <a:off x="1710308" y="405891"/>
            <a:ext cx="9835697" cy="1627626"/>
            <a:chOff x="-3696975" y="3771033"/>
            <a:chExt cx="4799264" cy="1205524"/>
          </a:xfrm>
        </p:grpSpPr>
        <p:sp>
          <p:nvSpPr>
            <p:cNvPr id="4" name="Rectangle: Rounded Corners 22">
              <a:extLst>
                <a:ext uri="{FF2B5EF4-FFF2-40B4-BE49-F238E27FC236}">
                  <a16:creationId xmlns:a16="http://schemas.microsoft.com/office/drawing/2014/main" id="{B4956B96-A882-344D-8A8F-33F89583332A}"/>
                </a:ext>
              </a:extLst>
            </p:cNvPr>
            <p:cNvSpPr/>
            <p:nvPr/>
          </p:nvSpPr>
          <p:spPr>
            <a:xfrm>
              <a:off x="-3696975" y="3771033"/>
              <a:ext cx="4799264" cy="1205524"/>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3610142" y="3909533"/>
              <a:ext cx="4593505" cy="889041"/>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Thực hành cách kiềm chế cảm xúc tiêu cực. </a:t>
              </a:r>
              <a:endParaRPr lang="en-US" sz="3600" b="1">
                <a:solidFill>
                  <a:srgbClr val="002060"/>
                </a:solidFill>
                <a:latin typeface="UTM Avo" panose="02040603050506020204" pitchFamily="18" charset="0"/>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pic>
        <p:nvPicPr>
          <p:cNvPr id="7" name="图片 9">
            <a:extLst>
              <a:ext uri="{FF2B5EF4-FFF2-40B4-BE49-F238E27FC236}">
                <a16:creationId xmlns:a16="http://schemas.microsoft.com/office/drawing/2014/main" id="{E813082F-D64D-2FDA-A1BC-D2E4E344E27A}"/>
              </a:ext>
            </a:extLst>
          </p:cNvPr>
          <p:cNvPicPr>
            <a:picLocks noChangeAspect="1"/>
          </p:cNvPicPr>
          <p:nvPr/>
        </p:nvPicPr>
        <p:blipFill>
          <a:blip r:embed="rId4"/>
          <a:stretch>
            <a:fillRect/>
          </a:stretch>
        </p:blipFill>
        <p:spPr>
          <a:xfrm>
            <a:off x="7287904" y="3569519"/>
            <a:ext cx="4904096" cy="3288481"/>
          </a:xfrm>
          <a:prstGeom prst="rect">
            <a:avLst/>
          </a:prstGeom>
        </p:spPr>
      </p:pic>
    </p:spTree>
    <p:extLst>
      <p:ext uri="{BB962C8B-B14F-4D97-AF65-F5344CB8AC3E}">
        <p14:creationId xmlns:p14="http://schemas.microsoft.com/office/powerpoint/2010/main" val="43625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4FED4346-6E47-582D-5C56-B638EF704BF7}"/>
              </a:ext>
            </a:extLst>
          </p:cNvPr>
          <p:cNvPicPr>
            <a:picLocks noChangeAspect="1"/>
          </p:cNvPicPr>
          <p:nvPr/>
        </p:nvPicPr>
        <p:blipFill rotWithShape="1">
          <a:blip r:embed="rId2"/>
          <a:srcRect l="4769" t="21499" r="6210" b="18315"/>
          <a:stretch/>
        </p:blipFill>
        <p:spPr>
          <a:xfrm>
            <a:off x="3855800" y="627797"/>
            <a:ext cx="8050385" cy="5442804"/>
          </a:xfrm>
          <a:prstGeom prst="rect">
            <a:avLst/>
          </a:prstGeom>
        </p:spPr>
      </p:pic>
      <p:pic>
        <p:nvPicPr>
          <p:cNvPr id="3" name="图片 14">
            <a:extLst>
              <a:ext uri="{FF2B5EF4-FFF2-40B4-BE49-F238E27FC236}">
                <a16:creationId xmlns:a16="http://schemas.microsoft.com/office/drawing/2014/main" id="{DB7F519C-3C78-4674-4C7F-2860FCAD2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1666461"/>
            <a:ext cx="5191539" cy="5191539"/>
          </a:xfrm>
          <a:prstGeom prst="rect">
            <a:avLst/>
          </a:prstGeom>
        </p:spPr>
      </p:pic>
      <p:sp>
        <p:nvSpPr>
          <p:cNvPr id="4" name="TextBox 3">
            <a:extLst>
              <a:ext uri="{FF2B5EF4-FFF2-40B4-BE49-F238E27FC236}">
                <a16:creationId xmlns:a16="http://schemas.microsoft.com/office/drawing/2014/main" id="{5042E279-043C-4B49-A1F6-EE4086119D93}"/>
              </a:ext>
            </a:extLst>
          </p:cNvPr>
          <p:cNvSpPr txBox="1"/>
          <p:nvPr/>
        </p:nvSpPr>
        <p:spPr>
          <a:xfrm>
            <a:off x="4594318" y="1944014"/>
            <a:ext cx="6573347" cy="2862322"/>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   Em hãy suy nghĩ và viết ra giấy những hành động nhằm kiềm chế cảm xúc tức giận, mệt mỏi, lo lắng, căng thẳng,…</a:t>
            </a:r>
            <a:endParaRPr lang="en-US" sz="3600" b="1">
              <a:solidFill>
                <a:srgbClr val="002060"/>
              </a:solidFill>
              <a:latin typeface="UTM Avo" panose="02040603050506020204" pitchFamily="18" charset="0"/>
            </a:endParaRPr>
          </a:p>
        </p:txBody>
      </p:sp>
    </p:spTree>
    <p:extLst>
      <p:ext uri="{BB962C8B-B14F-4D97-AF65-F5344CB8AC3E}">
        <p14:creationId xmlns:p14="http://schemas.microsoft.com/office/powerpoint/2010/main" val="8430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3" name="Group 2">
            <a:extLst>
              <a:ext uri="{FF2B5EF4-FFF2-40B4-BE49-F238E27FC236}">
                <a16:creationId xmlns:a16="http://schemas.microsoft.com/office/drawing/2014/main" id="{E4B86D33-0E2C-4799-A9B4-3CFA82D34800}"/>
              </a:ext>
            </a:extLst>
          </p:cNvPr>
          <p:cNvGrpSpPr/>
          <p:nvPr/>
        </p:nvGrpSpPr>
        <p:grpSpPr>
          <a:xfrm>
            <a:off x="650603" y="461860"/>
            <a:ext cx="11100119" cy="1366940"/>
            <a:chOff x="-180829" y="2659031"/>
            <a:chExt cx="2993004" cy="2733230"/>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TextBox 5">
            <a:extLst>
              <a:ext uri="{FF2B5EF4-FFF2-40B4-BE49-F238E27FC236}">
                <a16:creationId xmlns:a16="http://schemas.microsoft.com/office/drawing/2014/main" id="{5042E279-043C-4B49-A1F6-EE4086119D93}"/>
              </a:ext>
            </a:extLst>
          </p:cNvPr>
          <p:cNvSpPr txBox="1"/>
          <p:nvPr/>
        </p:nvSpPr>
        <p:spPr>
          <a:xfrm>
            <a:off x="650603" y="461860"/>
            <a:ext cx="10868107" cy="1200329"/>
          </a:xfrm>
          <a:prstGeom prst="rect">
            <a:avLst/>
          </a:prstGeom>
          <a:noFill/>
        </p:spPr>
        <p:txBody>
          <a:bodyPr wrap="square">
            <a:spAutoFit/>
          </a:bodyPr>
          <a:lstStyle/>
          <a:p>
            <a:pPr algn="just"/>
            <a:r>
              <a:rPr lang="en-US" sz="3600" b="1" smtClean="0">
                <a:solidFill>
                  <a:srgbClr val="002060"/>
                </a:solidFill>
                <a:latin typeface="UTM Avo" panose="02040603050506020204" pitchFamily="18" charset="0"/>
              </a:rPr>
              <a:t>   </a:t>
            </a:r>
            <a:r>
              <a:rPr lang="en-US" sz="3600" b="1" smtClean="0">
                <a:solidFill>
                  <a:srgbClr val="C00000"/>
                </a:solidFill>
                <a:latin typeface="UTM Aptima" panose="02040603050506020204" pitchFamily="18" charset="0"/>
              </a:rPr>
              <a:t>Em hãy thực hiện những hành động sau khi thấy tức giận, mệt mỏi, lo lắng, căng thẳng,…</a:t>
            </a:r>
            <a:endParaRPr lang="en-US" sz="3600" b="1">
              <a:solidFill>
                <a:srgbClr val="C00000"/>
              </a:solidFill>
              <a:latin typeface="UTM Aptima" panose="02040603050506020204" pitchFamily="18" charset="0"/>
            </a:endParaRPr>
          </a:p>
        </p:txBody>
      </p:sp>
      <p:pic>
        <p:nvPicPr>
          <p:cNvPr id="7"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859433" y="1958789"/>
            <a:ext cx="1790742" cy="1247649"/>
          </a:xfrm>
          <a:prstGeom prst="rect">
            <a:avLst/>
          </a:prstGeom>
        </p:spPr>
      </p:pic>
      <p:sp>
        <p:nvSpPr>
          <p:cNvPr id="8" name="TextBox 7"/>
          <p:cNvSpPr txBox="1"/>
          <p:nvPr/>
        </p:nvSpPr>
        <p:spPr>
          <a:xfrm>
            <a:off x="5431811" y="2402452"/>
            <a:ext cx="5145205"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Hít thở sâu;</a:t>
            </a:r>
            <a:endParaRPr lang="en-US" sz="3600" b="1">
              <a:solidFill>
                <a:schemeClr val="accent1">
                  <a:lumMod val="50000"/>
                </a:schemeClr>
              </a:solidFill>
              <a:latin typeface="UTM Avo" panose="02040603050506020204" pitchFamily="18" charset="0"/>
            </a:endParaRPr>
          </a:p>
        </p:txBody>
      </p:sp>
      <p:pic>
        <p:nvPicPr>
          <p:cNvPr id="9"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2851506"/>
            <a:ext cx="1790742" cy="1247649"/>
          </a:xfrm>
          <a:prstGeom prst="rect">
            <a:avLst/>
          </a:prstGeom>
        </p:spPr>
      </p:pic>
      <p:sp>
        <p:nvSpPr>
          <p:cNvPr id="10" name="TextBox 9"/>
          <p:cNvSpPr txBox="1"/>
          <p:nvPr/>
        </p:nvSpPr>
        <p:spPr>
          <a:xfrm>
            <a:off x="5308981" y="3295169"/>
            <a:ext cx="6623712"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Đếm chậm rãi từ 1 đến 10;</a:t>
            </a:r>
            <a:endParaRPr lang="en-US" sz="3600" b="1">
              <a:solidFill>
                <a:schemeClr val="accent1">
                  <a:lumMod val="50000"/>
                </a:schemeClr>
              </a:solidFill>
              <a:latin typeface="UTM Avo" panose="02040603050506020204" pitchFamily="18" charset="0"/>
            </a:endParaRPr>
          </a:p>
        </p:txBody>
      </p:sp>
      <p:pic>
        <p:nvPicPr>
          <p:cNvPr id="11"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3730669"/>
            <a:ext cx="1790742" cy="1247649"/>
          </a:xfrm>
          <a:prstGeom prst="rect">
            <a:avLst/>
          </a:prstGeom>
        </p:spPr>
      </p:pic>
      <p:sp>
        <p:nvSpPr>
          <p:cNvPr id="12" name="TextBox 11"/>
          <p:cNvSpPr txBox="1"/>
          <p:nvPr/>
        </p:nvSpPr>
        <p:spPr>
          <a:xfrm>
            <a:off x="5308981" y="4174332"/>
            <a:ext cx="5145205"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Nghe nhạc nhẹ;</a:t>
            </a:r>
            <a:endParaRPr lang="en-US" sz="3600" b="1">
              <a:solidFill>
                <a:schemeClr val="accent1">
                  <a:lumMod val="50000"/>
                </a:schemeClr>
              </a:solidFill>
              <a:latin typeface="UTM Avo" panose="02040603050506020204" pitchFamily="18" charset="0"/>
            </a:endParaRPr>
          </a:p>
        </p:txBody>
      </p:sp>
      <p:pic>
        <p:nvPicPr>
          <p:cNvPr id="13"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4678198"/>
            <a:ext cx="1790742" cy="1247649"/>
          </a:xfrm>
          <a:prstGeom prst="rect">
            <a:avLst/>
          </a:prstGeom>
        </p:spPr>
      </p:pic>
      <p:sp>
        <p:nvSpPr>
          <p:cNvPr id="14" name="TextBox 13"/>
          <p:cNvSpPr txBox="1"/>
          <p:nvPr/>
        </p:nvSpPr>
        <p:spPr>
          <a:xfrm>
            <a:off x="5308981" y="5121861"/>
            <a:ext cx="5145205"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Đi dạo;</a:t>
            </a:r>
            <a:endParaRPr lang="en-US" sz="3600" b="1">
              <a:solidFill>
                <a:schemeClr val="accent1">
                  <a:lumMod val="50000"/>
                </a:schemeClr>
              </a:solidFill>
              <a:latin typeface="UTM Avo" panose="02040603050506020204" pitchFamily="18" charset="0"/>
            </a:endParaRPr>
          </a:p>
        </p:txBody>
      </p:sp>
      <p:pic>
        <p:nvPicPr>
          <p:cNvPr id="15" name="1">
            <a:extLst>
              <a:ext uri="{FF2B5EF4-FFF2-40B4-BE49-F238E27FC236}">
                <a16:creationId xmlns:a16="http://schemas.microsoft.com/office/drawing/2014/main" id="{9A9DE4C0-AAAF-230D-9F91-087EA31638F8}"/>
              </a:ext>
            </a:extLst>
          </p:cNvPr>
          <p:cNvPicPr>
            <a:picLocks noChangeAspect="1"/>
          </p:cNvPicPr>
          <p:nvPr/>
        </p:nvPicPr>
        <p:blipFill rotWithShape="1">
          <a:blip r:embed="rId4"/>
          <a:srcRect r="50378" b="56398"/>
          <a:stretch/>
        </p:blipFill>
        <p:spPr>
          <a:xfrm>
            <a:off x="3736603" y="5481463"/>
            <a:ext cx="1790742" cy="1247649"/>
          </a:xfrm>
          <a:prstGeom prst="rect">
            <a:avLst/>
          </a:prstGeom>
        </p:spPr>
      </p:pic>
      <p:sp>
        <p:nvSpPr>
          <p:cNvPr id="16" name="TextBox 15"/>
          <p:cNvSpPr txBox="1"/>
          <p:nvPr/>
        </p:nvSpPr>
        <p:spPr>
          <a:xfrm>
            <a:off x="5308981" y="5925126"/>
            <a:ext cx="7124129" cy="646331"/>
          </a:xfrm>
          <a:prstGeom prst="rect">
            <a:avLst/>
          </a:prstGeom>
          <a:noFill/>
        </p:spPr>
        <p:txBody>
          <a:bodyPr wrap="square" rtlCol="0">
            <a:spAutoFit/>
          </a:bodyPr>
          <a:lstStyle/>
          <a:p>
            <a:r>
              <a:rPr lang="en-US" sz="3600" b="1" smtClean="0">
                <a:solidFill>
                  <a:schemeClr val="accent1">
                    <a:lumMod val="50000"/>
                  </a:schemeClr>
                </a:solidFill>
                <a:latin typeface="UTM Avo" panose="02040603050506020204" pitchFamily="18" charset="0"/>
              </a:rPr>
              <a:t>Trò chuyện với người thân.</a:t>
            </a:r>
            <a:endParaRPr lang="en-US" sz="3600" b="1">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114061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3" y="263088"/>
            <a:ext cx="10915193" cy="6355927"/>
          </a:xfrm>
          <a:prstGeom prst="rect">
            <a:avLst/>
          </a:prstGeom>
        </p:spPr>
      </p:pic>
      <p:sp>
        <p:nvSpPr>
          <p:cNvPr id="2" name="TextBox 1"/>
          <p:cNvSpPr txBox="1"/>
          <p:nvPr/>
        </p:nvSpPr>
        <p:spPr>
          <a:xfrm>
            <a:off x="505101" y="395702"/>
            <a:ext cx="8008086" cy="1323439"/>
          </a:xfrm>
          <a:prstGeom prst="rect">
            <a:avLst/>
          </a:prstGeom>
          <a:noFill/>
        </p:spPr>
        <p:txBody>
          <a:bodyPr wrap="square" rtlCol="0">
            <a:spAutoFit/>
          </a:bodyPr>
          <a:lstStyle/>
          <a:p>
            <a:r>
              <a:rPr lang="en-US" sz="8000" smtClean="0">
                <a:solidFill>
                  <a:schemeClr val="accent1">
                    <a:lumMod val="50000"/>
                  </a:schemeClr>
                </a:solidFill>
                <a:effectLst>
                  <a:outerShdw blurRad="38100" dist="38100" dir="2700000" algn="tl">
                    <a:srgbClr val="000000">
                      <a:alpha val="43137"/>
                    </a:srgbClr>
                  </a:outerShdw>
                </a:effectLst>
                <a:latin typeface="#9Slide05 SVNHaptic Script" panose="00000500000000000000" pitchFamily="2" charset="0"/>
              </a:rPr>
              <a:t>Chúng mình hãy </a:t>
            </a:r>
            <a:endParaRPr lang="en-US" sz="8000">
              <a:solidFill>
                <a:schemeClr val="accent1">
                  <a:lumMod val="50000"/>
                </a:schemeClr>
              </a:solidFill>
              <a:effectLst>
                <a:outerShdw blurRad="38100" dist="38100" dir="2700000" algn="tl">
                  <a:srgbClr val="000000">
                    <a:alpha val="43137"/>
                  </a:srgbClr>
                </a:outerShdw>
              </a:effectLst>
              <a:latin typeface="#9Slide05 SVNHaptic Script" panose="00000500000000000000" pitchFamily="2"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Tree>
    <p:extLst>
      <p:ext uri="{BB962C8B-B14F-4D97-AF65-F5344CB8AC3E}">
        <p14:creationId xmlns:p14="http://schemas.microsoft.com/office/powerpoint/2010/main" val="203468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EAF844E5-B6E9-C3D2-A6E1-4097E4EF81F6}"/>
              </a:ext>
            </a:extLst>
          </p:cNvPr>
          <p:cNvPicPr>
            <a:picLocks noChangeAspect="1"/>
          </p:cNvPicPr>
          <p:nvPr/>
        </p:nvPicPr>
        <p:blipFill>
          <a:blip r:embed="rId2"/>
          <a:stretch>
            <a:fillRect/>
          </a:stretch>
        </p:blipFill>
        <p:spPr>
          <a:xfrm>
            <a:off x="4738599" y="870391"/>
            <a:ext cx="7244135" cy="612501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
        <p:nvSpPr>
          <p:cNvPr id="4" name="TextBox 3"/>
          <p:cNvSpPr txBox="1"/>
          <p:nvPr/>
        </p:nvSpPr>
        <p:spPr>
          <a:xfrm>
            <a:off x="5696127" y="931807"/>
            <a:ext cx="5056121" cy="1446550"/>
          </a:xfrm>
          <a:prstGeom prst="rect">
            <a:avLst/>
          </a:prstGeom>
          <a:noFill/>
        </p:spPr>
        <p:txBody>
          <a:bodyPr wrap="square" rtlCol="0">
            <a:spAutoFit/>
          </a:bodyPr>
          <a:lstStyle/>
          <a:p>
            <a:pPr algn="ctr"/>
            <a:r>
              <a:rPr lang="en-US" sz="8800" smtClean="0">
                <a:solidFill>
                  <a:srgbClr val="FFFF00"/>
                </a:solidFill>
                <a:effectLst>
                  <a:outerShdw blurRad="38100" dist="38100" dir="2700000" algn="tl">
                    <a:srgbClr val="000000">
                      <a:alpha val="43137"/>
                    </a:srgbClr>
                  </a:outerShdw>
                </a:effectLst>
                <a:latin typeface="SVN-Poky's" panose="020B0606040200020203" pitchFamily="34" charset="0"/>
              </a:rPr>
              <a:t>Dặn dò</a:t>
            </a:r>
            <a:endParaRPr lang="en-US" sz="8800">
              <a:solidFill>
                <a:srgbClr val="FFFF00"/>
              </a:solidFill>
              <a:effectLst>
                <a:outerShdw blurRad="38100" dist="38100" dir="2700000" algn="tl">
                  <a:srgbClr val="000000">
                    <a:alpha val="43137"/>
                  </a:srgbClr>
                </a:outerShdw>
              </a:effectLst>
              <a:latin typeface="SVN-Poky's" panose="020B0606040200020203" pitchFamily="34" charset="0"/>
            </a:endParaRPr>
          </a:p>
        </p:txBody>
      </p:sp>
      <p:sp>
        <p:nvSpPr>
          <p:cNvPr id="5" name="TextBox 4">
            <a:extLst>
              <a:ext uri="{FF2B5EF4-FFF2-40B4-BE49-F238E27FC236}">
                <a16:creationId xmlns:a16="http://schemas.microsoft.com/office/drawing/2014/main" id="{5042E279-043C-4B49-A1F6-EE4086119D93}"/>
              </a:ext>
            </a:extLst>
          </p:cNvPr>
          <p:cNvSpPr txBox="1"/>
          <p:nvPr/>
        </p:nvSpPr>
        <p:spPr>
          <a:xfrm>
            <a:off x="5533090" y="2439772"/>
            <a:ext cx="5655151" cy="2308324"/>
          </a:xfrm>
          <a:prstGeom prst="rect">
            <a:avLst/>
          </a:prstGeom>
          <a:noFill/>
        </p:spPr>
        <p:txBody>
          <a:bodyPr wrap="square">
            <a:spAutoFit/>
          </a:bodyPr>
          <a:lstStyle/>
          <a:p>
            <a:pPr algn="just"/>
            <a:r>
              <a:rPr lang="en-US" sz="3600" b="1" smtClean="0">
                <a:solidFill>
                  <a:schemeClr val="bg1"/>
                </a:solidFill>
                <a:latin typeface="UTM Avo" panose="02040603050506020204" pitchFamily="18" charset="0"/>
              </a:rPr>
              <a:t>- Ghi nhớ và thực hiện thông điệp.</a:t>
            </a:r>
          </a:p>
          <a:p>
            <a:pPr algn="just"/>
            <a:r>
              <a:rPr lang="en-US" sz="3600" b="1" smtClean="0">
                <a:solidFill>
                  <a:schemeClr val="bg1"/>
                </a:solidFill>
                <a:latin typeface="UTM Avo" panose="02040603050506020204" pitchFamily="18" charset="0"/>
              </a:rPr>
              <a:t>- Xem trước bài tiếp theo.</a:t>
            </a:r>
            <a:endParaRPr lang="en-US" sz="3600" b="1">
              <a:solidFill>
                <a:schemeClr val="bg1"/>
              </a:solidFill>
              <a:latin typeface="UTM Avo" panose="02040603050506020204" pitchFamily="18" charset="0"/>
            </a:endParaRPr>
          </a:p>
        </p:txBody>
      </p:sp>
    </p:spTree>
    <p:extLst>
      <p:ext uri="{BB962C8B-B14F-4D97-AF65-F5344CB8AC3E}">
        <p14:creationId xmlns:p14="http://schemas.microsoft.com/office/powerpoint/2010/main" val="427702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76539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2"/>
          <a:stretch>
            <a:fillRect/>
          </a:stretch>
        </p:blipFill>
        <p:spPr>
          <a:xfrm>
            <a:off x="3495820" y="-1231930"/>
            <a:ext cx="9057083" cy="9057083"/>
          </a:xfrm>
          <a:prstGeom prst="rect">
            <a:avLst/>
          </a:prstGeom>
        </p:spPr>
      </p:pic>
      <p:sp>
        <p:nvSpPr>
          <p:cNvPr id="4" name="TextBox 3"/>
          <p:cNvSpPr txBox="1"/>
          <p:nvPr/>
        </p:nvSpPr>
        <p:spPr>
          <a:xfrm>
            <a:off x="5040929" y="2818307"/>
            <a:ext cx="59668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Khởi động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pic>
        <p:nvPicPr>
          <p:cNvPr id="5" name="图片 29" descr="8b0fccb2e21d61b25266c16d7d82244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flipH="1">
            <a:off x="0" y="0"/>
            <a:ext cx="3875436" cy="2352273"/>
          </a:xfrm>
          <a:prstGeom prst="rect">
            <a:avLst/>
          </a:prstGeom>
        </p:spPr>
      </p:pic>
      <p:grpSp>
        <p:nvGrpSpPr>
          <p:cNvPr id="6" name="Group 5">
            <a:extLst>
              <a:ext uri="{FF2B5EF4-FFF2-40B4-BE49-F238E27FC236}">
                <a16:creationId xmlns:a16="http://schemas.microsoft.com/office/drawing/2014/main" id="{508432C5-E325-6B43-9B02-FD1C13B6F277}"/>
              </a:ext>
            </a:extLst>
          </p:cNvPr>
          <p:cNvGrpSpPr/>
          <p:nvPr/>
        </p:nvGrpSpPr>
        <p:grpSpPr>
          <a:xfrm>
            <a:off x="683803" y="2352273"/>
            <a:ext cx="4875866" cy="4412736"/>
            <a:chOff x="98263" y="3700528"/>
            <a:chExt cx="3798579" cy="3300024"/>
          </a:xfrm>
        </p:grpSpPr>
        <p:pic>
          <p:nvPicPr>
            <p:cNvPr id="7" name="Picture 6">
              <a:extLst>
                <a:ext uri="{FF2B5EF4-FFF2-40B4-BE49-F238E27FC236}">
                  <a16:creationId xmlns:a16="http://schemas.microsoft.com/office/drawing/2014/main" id="{29A81DCE-3057-A549-9F17-43F12C115631}"/>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923FEC21-B47F-C94A-AD90-0982E4F1B8C5}"/>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Tree>
    <p:extLst>
      <p:ext uri="{BB962C8B-B14F-4D97-AF65-F5344CB8AC3E}">
        <p14:creationId xmlns:p14="http://schemas.microsoft.com/office/powerpoint/2010/main" val="198261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5"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descr="卡通人物&#10;&#10;中度可信度描述已自动生成">
            <a:extLst>
              <a:ext uri="{FF2B5EF4-FFF2-40B4-BE49-F238E27FC236}">
                <a16:creationId xmlns:a16="http://schemas.microsoft.com/office/drawing/2014/main" id="{F1C568A4-8D02-6C44-A0C1-E73B26FF1224}"/>
              </a:ext>
            </a:extLst>
          </p:cNvPr>
          <p:cNvPicPr>
            <a:picLocks noChangeAspect="1"/>
          </p:cNvPicPr>
          <p:nvPr/>
        </p:nvPicPr>
        <p:blipFill>
          <a:blip r:embed="rId2" cstate="print">
            <a:extLst>
              <a:ext uri="{28A0092B-C50C-407E-A947-70E740481C1C}">
                <a14:useLocalDpi xmlns:a14="http://schemas.microsoft.com/office/drawing/2010/main" val="0"/>
              </a:ext>
            </a:extLst>
          </a:blip>
          <a:srcRect b="4405"/>
          <a:stretch>
            <a:fillRect/>
          </a:stretch>
        </p:blipFill>
        <p:spPr>
          <a:xfrm>
            <a:off x="-271704"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TextBox 1"/>
          <p:cNvSpPr txBox="1"/>
          <p:nvPr/>
        </p:nvSpPr>
        <p:spPr>
          <a:xfrm>
            <a:off x="562708" y="126610"/>
            <a:ext cx="4825219" cy="1862048"/>
          </a:xfrm>
          <a:prstGeom prst="rect">
            <a:avLst/>
          </a:prstGeom>
          <a:noFill/>
        </p:spPr>
        <p:txBody>
          <a:bodyPr wrap="square" rtlCol="0">
            <a:spAutoFit/>
          </a:bodyPr>
          <a:lstStyle/>
          <a:p>
            <a:r>
              <a:rPr lang="en-US" sz="11500" smtClean="0">
                <a:solidFill>
                  <a:srgbClr val="FF0000"/>
                </a:solidFill>
                <a:effectLst>
                  <a:outerShdw blurRad="38100" dist="38100" dir="2700000" algn="tl">
                    <a:srgbClr val="000000">
                      <a:alpha val="43137"/>
                    </a:srgbClr>
                  </a:outerShdw>
                </a:effectLst>
                <a:latin typeface="#9Slide05 SVNHaptic Script" panose="00000500000000000000" pitchFamily="2" charset="0"/>
              </a:rPr>
              <a:t>Trò chơi</a:t>
            </a:r>
            <a:endParaRPr lang="en-US" sz="11500">
              <a:solidFill>
                <a:srgbClr val="FF0000"/>
              </a:solidFill>
              <a:effectLst>
                <a:outerShdw blurRad="38100" dist="38100" dir="2700000" algn="tl">
                  <a:srgbClr val="000000">
                    <a:alpha val="43137"/>
                  </a:srgbClr>
                </a:outerShdw>
              </a:effectLst>
              <a:latin typeface="#9Slide05 SVNHaptic Script" panose="00000500000000000000" pitchFamily="2" charset="0"/>
            </a:endParaRPr>
          </a:p>
        </p:txBody>
      </p:sp>
      <p:sp>
        <p:nvSpPr>
          <p:cNvPr id="4" name="TextBox 3"/>
          <p:cNvSpPr txBox="1"/>
          <p:nvPr/>
        </p:nvSpPr>
        <p:spPr>
          <a:xfrm>
            <a:off x="2275652" y="1622897"/>
            <a:ext cx="7368991" cy="3631763"/>
          </a:xfrm>
          <a:prstGeom prst="rect">
            <a:avLst/>
          </a:prstGeom>
          <a:noFill/>
        </p:spPr>
        <p:txBody>
          <a:bodyPr wrap="square" rtlCol="0">
            <a:spAutoFit/>
          </a:bodyPr>
          <a:lstStyle/>
          <a:p>
            <a:pPr algn="ctr"/>
            <a:r>
              <a:rPr lang="en-US" sz="11500" smtClean="0">
                <a:solidFill>
                  <a:srgbClr val="00CC00"/>
                </a:solidFill>
                <a:effectLst>
                  <a:outerShdw blurRad="38100" dist="38100" dir="2700000" algn="tl">
                    <a:srgbClr val="000000">
                      <a:alpha val="43137"/>
                    </a:srgbClr>
                  </a:outerShdw>
                </a:effectLst>
                <a:latin typeface="SVN-Poky's" panose="020B0606040200020203" pitchFamily="34" charset="0"/>
              </a:rPr>
              <a:t>Cảm </a:t>
            </a:r>
            <a:r>
              <a:rPr lang="en-US" sz="11500" smtClean="0">
                <a:solidFill>
                  <a:srgbClr val="FFCC00"/>
                </a:solidFill>
                <a:effectLst>
                  <a:outerShdw blurRad="38100" dist="38100" dir="2700000" algn="tl">
                    <a:srgbClr val="000000">
                      <a:alpha val="43137"/>
                    </a:srgbClr>
                  </a:outerShdw>
                </a:effectLst>
                <a:latin typeface="SVN-Poky's" panose="020B0606040200020203" pitchFamily="34" charset="0"/>
              </a:rPr>
              <a:t>xúc</a:t>
            </a:r>
            <a:r>
              <a:rPr lang="en-US" sz="115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11500" smtClean="0">
                <a:solidFill>
                  <a:srgbClr val="7030A0"/>
                </a:solidFill>
                <a:effectLst>
                  <a:outerShdw blurRad="38100" dist="38100" dir="2700000" algn="tl">
                    <a:srgbClr val="000000">
                      <a:alpha val="43137"/>
                    </a:srgbClr>
                  </a:outerShdw>
                </a:effectLst>
                <a:latin typeface="SVN-Poky's" panose="020B0606040200020203" pitchFamily="34" charset="0"/>
              </a:rPr>
              <a:t>của</a:t>
            </a:r>
            <a:r>
              <a:rPr lang="en-US" sz="115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11500" smtClean="0">
                <a:solidFill>
                  <a:srgbClr val="FF0066"/>
                </a:solidFill>
                <a:effectLst>
                  <a:outerShdw blurRad="38100" dist="38100" dir="2700000" algn="tl">
                    <a:srgbClr val="000000">
                      <a:alpha val="43137"/>
                    </a:srgbClr>
                  </a:outerShdw>
                </a:effectLst>
                <a:latin typeface="SVN-Poky's" panose="020B0606040200020203" pitchFamily="34" charset="0"/>
              </a:rPr>
              <a:t>tớ</a:t>
            </a:r>
            <a:endParaRPr lang="en-US" sz="11500">
              <a:solidFill>
                <a:srgbClr val="FF0066"/>
              </a:solidFill>
              <a:effectLst>
                <a:outerShdw blurRad="38100" dist="38100" dir="2700000" algn="tl">
                  <a:srgbClr val="000000">
                    <a:alpha val="43137"/>
                  </a:srgbClr>
                </a:outerShdw>
              </a:effectLst>
              <a:latin typeface="SVN-Poky's" panose="020B0606040200020203" pitchFamily="34" charset="0"/>
            </a:endParaRPr>
          </a:p>
        </p:txBody>
      </p:sp>
    </p:spTree>
    <p:extLst>
      <p:ext uri="{BB962C8B-B14F-4D97-AF65-F5344CB8AC3E}">
        <p14:creationId xmlns:p14="http://schemas.microsoft.com/office/powerpoint/2010/main" val="3018806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378824" y="973073"/>
            <a:ext cx="4859383" cy="6224561"/>
          </a:xfrm>
          <a:prstGeom prst="rect">
            <a:avLst/>
          </a:prstGeom>
        </p:spPr>
      </p:pic>
      <p:sp>
        <p:nvSpPr>
          <p:cNvPr id="3" name="Speech Bubble: Oval 38">
            <a:extLst>
              <a:ext uri="{FF2B5EF4-FFF2-40B4-BE49-F238E27FC236}">
                <a16:creationId xmlns:a16="http://schemas.microsoft.com/office/drawing/2014/main" id="{512DEC50-8341-9C22-EF7E-8EC75E2E2CF2}"/>
              </a:ext>
            </a:extLst>
          </p:cNvPr>
          <p:cNvSpPr/>
          <p:nvPr/>
        </p:nvSpPr>
        <p:spPr>
          <a:xfrm flipH="1">
            <a:off x="4480559" y="208570"/>
            <a:ext cx="6109681" cy="317471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CA3659"/>
                </a:solidFill>
                <a:latin typeface="UTM Avo" panose="02040603050506020204" pitchFamily="18" charset="0"/>
                <a:ea typeface="Cambria" panose="02040503050406030204" pitchFamily="18" charset="0"/>
              </a:rPr>
              <a:t>Hãy lựa chọn một bông </a:t>
            </a:r>
          </a:p>
          <a:p>
            <a:pPr algn="ctr"/>
            <a:r>
              <a:rPr lang="en-US" sz="3200" b="1" smtClean="0">
                <a:solidFill>
                  <a:srgbClr val="CA3659"/>
                </a:solidFill>
                <a:latin typeface="UTM Avo" panose="02040603050506020204" pitchFamily="18" charset="0"/>
                <a:ea typeface="Cambria" panose="02040503050406030204" pitchFamily="18" charset="0"/>
              </a:rPr>
              <a:t>hoa em thích và biểu hiện cảm xúc của em theo tình huống nhé!</a:t>
            </a:r>
            <a:endParaRPr lang="en-US" sz="3200" b="1">
              <a:solidFill>
                <a:srgbClr val="CA3659"/>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816301" y="3894709"/>
            <a:ext cx="1826822" cy="1826822"/>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35399" y="4976903"/>
            <a:ext cx="1859430" cy="185943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0571" y="3420646"/>
            <a:ext cx="1719338" cy="1719338"/>
          </a:xfrm>
          <a:prstGeom prst="rect">
            <a:avLst/>
          </a:prstGeom>
        </p:spPr>
      </p:pic>
    </p:spTree>
    <p:extLst>
      <p:ext uri="{BB962C8B-B14F-4D97-AF65-F5344CB8AC3E}">
        <p14:creationId xmlns:p14="http://schemas.microsoft.com/office/powerpoint/2010/main" val="4208161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a:blip r:embed="rId4"/>
          <a:stretch>
            <a:fillRect/>
          </a:stretch>
        </p:blipFill>
        <p:spPr>
          <a:xfrm>
            <a:off x="0" y="1554155"/>
            <a:ext cx="4102964" cy="4102964"/>
          </a:xfrm>
          <a:prstGeom prst="rect">
            <a:avLst/>
          </a:prstGeom>
        </p:spPr>
      </p:pic>
      <p:pic>
        <p:nvPicPr>
          <p:cNvPr id="10" name="Picture 9">
            <a:hlinkClick r:id="rId5" action="ppaction://hlinksldjump"/>
          </p:cNvPr>
          <p:cNvPicPr>
            <a:picLocks noChangeAspect="1"/>
          </p:cNvPicPr>
          <p:nvPr/>
        </p:nvPicPr>
        <p:blipFill>
          <a:blip r:embed="rId6"/>
          <a:stretch>
            <a:fillRect/>
          </a:stretch>
        </p:blipFill>
        <p:spPr>
          <a:xfrm>
            <a:off x="7816075" y="1331725"/>
            <a:ext cx="4096867" cy="4096867"/>
          </a:xfrm>
          <a:prstGeom prst="rect">
            <a:avLst/>
          </a:prstGeom>
        </p:spPr>
      </p:pic>
      <p:pic>
        <p:nvPicPr>
          <p:cNvPr id="12" name="Picture 11">
            <a:hlinkClick r:id="rId7" action="ppaction://hlinksldjump"/>
          </p:cNvPr>
          <p:cNvPicPr>
            <a:picLocks noChangeAspect="1"/>
          </p:cNvPicPr>
          <p:nvPr/>
        </p:nvPicPr>
        <p:blipFill>
          <a:blip r:embed="rId8"/>
          <a:stretch>
            <a:fillRect/>
          </a:stretch>
        </p:blipFill>
        <p:spPr>
          <a:xfrm>
            <a:off x="3908038" y="2784275"/>
            <a:ext cx="4102964" cy="4102964"/>
          </a:xfrm>
          <a:prstGeom prst="rect">
            <a:avLst/>
          </a:prstGeom>
        </p:spPr>
      </p:pic>
      <p:sp>
        <p:nvSpPr>
          <p:cNvPr id="13" name="TextBox 12"/>
          <p:cNvSpPr txBox="1"/>
          <p:nvPr/>
        </p:nvSpPr>
        <p:spPr>
          <a:xfrm>
            <a:off x="976189" y="107605"/>
            <a:ext cx="9507045" cy="1446550"/>
          </a:xfrm>
          <a:prstGeom prst="rect">
            <a:avLst/>
          </a:prstGeom>
          <a:noFill/>
        </p:spPr>
        <p:txBody>
          <a:bodyPr wrap="square" rtlCol="0">
            <a:spAutoFit/>
          </a:bodyPr>
          <a:lstStyle/>
          <a:p>
            <a:pPr algn="ctr"/>
            <a:r>
              <a:rPr lang="en-US" sz="8800" smtClean="0">
                <a:solidFill>
                  <a:srgbClr val="00CC00"/>
                </a:solidFill>
                <a:effectLst>
                  <a:outerShdw blurRad="38100" dist="38100" dir="2700000" algn="tl">
                    <a:srgbClr val="000000">
                      <a:alpha val="43137"/>
                    </a:srgbClr>
                  </a:outerShdw>
                </a:effectLst>
                <a:latin typeface="SVN-Poky's" panose="020B0606040200020203" pitchFamily="34" charset="0"/>
              </a:rPr>
              <a:t>Cảm </a:t>
            </a:r>
            <a:r>
              <a:rPr lang="en-US" sz="8800" smtClean="0">
                <a:solidFill>
                  <a:srgbClr val="FFCC00"/>
                </a:solidFill>
                <a:effectLst>
                  <a:outerShdw blurRad="38100" dist="38100" dir="2700000" algn="tl">
                    <a:srgbClr val="000000">
                      <a:alpha val="43137"/>
                    </a:srgbClr>
                  </a:outerShdw>
                </a:effectLst>
                <a:latin typeface="SVN-Poky's" panose="020B0606040200020203" pitchFamily="34" charset="0"/>
              </a:rPr>
              <a:t>xúc</a:t>
            </a:r>
            <a:r>
              <a:rPr lang="en-US" sz="88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8800" smtClean="0">
                <a:solidFill>
                  <a:srgbClr val="7030A0"/>
                </a:solidFill>
                <a:effectLst>
                  <a:outerShdw blurRad="38100" dist="38100" dir="2700000" algn="tl">
                    <a:srgbClr val="000000">
                      <a:alpha val="43137"/>
                    </a:srgbClr>
                  </a:outerShdw>
                </a:effectLst>
                <a:latin typeface="SVN-Poky's" panose="020B0606040200020203" pitchFamily="34" charset="0"/>
              </a:rPr>
              <a:t>của</a:t>
            </a:r>
            <a:r>
              <a:rPr lang="en-US" sz="8800" smtClean="0">
                <a:solidFill>
                  <a:srgbClr val="00CC00"/>
                </a:solidFill>
                <a:effectLst>
                  <a:outerShdw blurRad="38100" dist="38100" dir="2700000" algn="tl">
                    <a:srgbClr val="000000">
                      <a:alpha val="43137"/>
                    </a:srgbClr>
                  </a:outerShdw>
                </a:effectLst>
                <a:latin typeface="SVN-Poky's" panose="020B0606040200020203" pitchFamily="34" charset="0"/>
              </a:rPr>
              <a:t> </a:t>
            </a:r>
            <a:r>
              <a:rPr lang="en-US" sz="8800" smtClean="0">
                <a:solidFill>
                  <a:srgbClr val="FF0066"/>
                </a:solidFill>
                <a:effectLst>
                  <a:outerShdw blurRad="38100" dist="38100" dir="2700000" algn="tl">
                    <a:srgbClr val="000000">
                      <a:alpha val="43137"/>
                    </a:srgbClr>
                  </a:outerShdw>
                </a:effectLst>
                <a:latin typeface="SVN-Poky's" panose="020B0606040200020203" pitchFamily="34" charset="0"/>
              </a:rPr>
              <a:t>tớ</a:t>
            </a:r>
            <a:endParaRPr lang="en-US" sz="8800">
              <a:solidFill>
                <a:srgbClr val="FF0066"/>
              </a:solidFill>
              <a:effectLst>
                <a:outerShdw blurRad="38100" dist="38100" dir="2700000" algn="tl">
                  <a:srgbClr val="000000">
                    <a:alpha val="43137"/>
                  </a:srgbClr>
                </a:outerShdw>
              </a:effectLst>
              <a:latin typeface="SVN-Poky's" panose="020B0606040200020203" pitchFamily="34" charset="0"/>
            </a:endParaRPr>
          </a:p>
        </p:txBody>
      </p:sp>
      <p:sp>
        <p:nvSpPr>
          <p:cNvPr id="14" name="Right Arrow 13">
            <a:hlinkClick r:id="rId9" action="ppaction://hlinksldjump"/>
          </p:cNvPr>
          <p:cNvSpPr/>
          <p:nvPr/>
        </p:nvSpPr>
        <p:spPr>
          <a:xfrm>
            <a:off x="11013743" y="6024915"/>
            <a:ext cx="899199" cy="627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560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016"/>
            <a:ext cx="2756262" cy="275626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noFill/>
          </p:spPr>
          <p:txBody>
            <a:bodyPr wrap="square" rtlCol="0">
              <a:spAutoFit/>
            </a:bodyPr>
            <a:lstStyle/>
            <a:p>
              <a:pPr algn="just"/>
              <a:r>
                <a:rPr lang="en-US" sz="3600" b="1" smtClean="0">
                  <a:solidFill>
                    <a:schemeClr val="bg1"/>
                  </a:solidFill>
                  <a:latin typeface="Cambria" panose="02040503050406030204" pitchFamily="18" charset="0"/>
                </a:rPr>
                <a:t>   Em dành cả ngày chủ nhật để lắp được một mô hình lego rất đẹp. Em vừa đặt lên bàn học thì em trai đi qua làm rơi mô hình xuống đất vỡ tan khiến em rất tức giận. </a:t>
              </a:r>
              <a:endParaRPr lang="vi-VN" sz="3600" b="1" dirty="0">
                <a:solidFill>
                  <a:schemeClr val="bg1"/>
                </a:solidFill>
                <a:latin typeface="Cambria" panose="02040503050406030204" pitchFamily="18" charset="0"/>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smtClean="0">
                <a:solidFill>
                  <a:srgbClr val="002060"/>
                </a:solidFill>
                <a:latin typeface="UTM Avo" panose="02040603050506020204" pitchFamily="18" charset="0"/>
              </a:rPr>
              <a:t>Xử lí tình huống</a:t>
            </a:r>
            <a:endParaRPr lang="en-US" sz="4800" b="1">
              <a:solidFill>
                <a:srgbClr val="002060"/>
              </a:solidFill>
              <a:latin typeface="UTM Avo" panose="02040603050506020204" pitchFamily="18" charset="0"/>
            </a:endParaRPr>
          </a:p>
        </p:txBody>
      </p:sp>
      <p:pic>
        <p:nvPicPr>
          <p:cNvPr id="16" name="Picture 15">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36997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1937"/>
            <a:ext cx="2861252" cy="286125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smtClean="0">
                <a:solidFill>
                  <a:srgbClr val="002060"/>
                </a:solidFill>
                <a:latin typeface="UTM Avo" panose="02040603050506020204" pitchFamily="18" charset="0"/>
              </a:rPr>
              <a:t>Xử lí tình huống</a:t>
            </a:r>
            <a:endParaRPr lang="en-US" sz="4800" b="1">
              <a:solidFill>
                <a:srgbClr val="002060"/>
              </a:solidFill>
              <a:latin typeface="UTM Avo" panose="02040603050506020204" pitchFamily="18" charset="0"/>
            </a:endParaRPr>
          </a:p>
        </p:txBody>
      </p:sp>
      <p:grpSp>
        <p:nvGrpSpPr>
          <p:cNvPr id="5" name="Group 4"/>
          <p:cNvGrpSpPr/>
          <p:nvPr/>
        </p:nvGrpSpPr>
        <p:grpSpPr>
          <a:xfrm>
            <a:off x="245686" y="2621783"/>
            <a:ext cx="7873604" cy="3615243"/>
            <a:chOff x="245686" y="2621783"/>
            <a:chExt cx="7873604" cy="3615243"/>
          </a:xfrm>
          <a:solidFill>
            <a:srgbClr val="FFC000"/>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grpFill/>
          </p:spPr>
          <p:txBody>
            <a:bodyPr wrap="square" rtlCol="0">
              <a:spAutoFit/>
            </a:bodyPr>
            <a:lstStyle/>
            <a:p>
              <a:pPr algn="just"/>
              <a:r>
                <a:rPr lang="en-US" sz="3600" b="1" smtClean="0">
                  <a:solidFill>
                    <a:srgbClr val="002060"/>
                  </a:solidFill>
                  <a:latin typeface="Cambria" panose="02040503050406030204" pitchFamily="18" charset="0"/>
                </a:rPr>
                <a:t>   Bố mẹ hứa sinh nhật em sẽ mua quà và dẫn em đi sở thú chơi nhưng bố mẹ lại bận việc đột xuất nên không dẫn em đi chơi khiến em rất buồn.</a:t>
              </a:r>
              <a:endParaRPr lang="vi-VN" sz="3600" b="1" dirty="0">
                <a:solidFill>
                  <a:srgbClr val="002060"/>
                </a:solidFill>
                <a:latin typeface="Cambria" panose="02040503050406030204" pitchFamily="18" charset="0"/>
              </a:endParaRPr>
            </a:p>
          </p:txBody>
        </p:sp>
      </p:grpSp>
      <p:pic>
        <p:nvPicPr>
          <p:cNvPr id="8" name="Picture 7">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1564143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r>
              <a:rPr lang="en-US" sz="4800" b="1" smtClean="0">
                <a:solidFill>
                  <a:srgbClr val="002060"/>
                </a:solidFill>
                <a:latin typeface="UTM Avo" panose="02040603050506020204" pitchFamily="18" charset="0"/>
              </a:rPr>
              <a:t>Xử lí tình huống</a:t>
            </a:r>
            <a:endParaRPr lang="en-US" sz="4800" b="1">
              <a:solidFill>
                <a:srgbClr val="002060"/>
              </a:solidFill>
              <a:latin typeface="UTM Avo" panose="02040603050506020204" pitchFamily="18" charset="0"/>
            </a:endParaRPr>
          </a:p>
        </p:txBody>
      </p:sp>
      <p:grpSp>
        <p:nvGrpSpPr>
          <p:cNvPr id="5" name="Group 4"/>
          <p:cNvGrpSpPr/>
          <p:nvPr/>
        </p:nvGrpSpPr>
        <p:grpSpPr>
          <a:xfrm>
            <a:off x="245686" y="2621783"/>
            <a:ext cx="7873604" cy="3615243"/>
            <a:chOff x="245686" y="2621783"/>
            <a:chExt cx="7873604" cy="3615243"/>
          </a:xfrm>
          <a:solidFill>
            <a:srgbClr val="FFFF66"/>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554545"/>
            </a:xfrm>
            <a:prstGeom prst="rect">
              <a:avLst/>
            </a:prstGeom>
            <a:grpFill/>
          </p:spPr>
          <p:txBody>
            <a:bodyPr wrap="square" rtlCol="0">
              <a:spAutoFit/>
            </a:bodyPr>
            <a:lstStyle/>
            <a:p>
              <a:pPr algn="just"/>
              <a:r>
                <a:rPr lang="en-US" sz="4000" b="1" smtClean="0">
                  <a:solidFill>
                    <a:srgbClr val="002060"/>
                  </a:solidFill>
                  <a:latin typeface="Cambria" panose="02040503050406030204" pitchFamily="18" charset="0"/>
                </a:rPr>
                <a:t>  Hôm nay em mặc một chiếc áo mới đến lớp, các bạn chê chiếc áo của em là “quê mùa” khiến em rất bực bội.</a:t>
              </a:r>
              <a:endParaRPr lang="vi-VN" sz="40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55656" y="-204948"/>
            <a:ext cx="2704796" cy="2704796"/>
          </a:xfrm>
          <a:prstGeom prst="rect">
            <a:avLst/>
          </a:prstGeom>
        </p:spPr>
      </p:pic>
      <p:pic>
        <p:nvPicPr>
          <p:cNvPr id="9" name="Picture 8">
            <a:hlinkClick r:id="rId5" action="ppaction://hlinksldjump"/>
          </p:cNvPr>
          <p:cNvPicPr>
            <a:picLocks noChangeAspect="1"/>
          </p:cNvPicPr>
          <p:nvPr/>
        </p:nvPicPr>
        <p:blipFill>
          <a:blip r:embed="rId6"/>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389904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628</Words>
  <Application>Microsoft Office PowerPoint</Application>
  <PresentationFormat>Widescreen</PresentationFormat>
  <Paragraphs>76</Paragraphs>
  <Slides>25</Slides>
  <Notes>2</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25</vt:i4>
      </vt:variant>
    </vt:vector>
  </HeadingPairs>
  <TitlesOfParts>
    <vt:vector size="52" baseType="lpstr">
      <vt:lpstr>SVN-Poky's</vt:lpstr>
      <vt:lpstr>Arial</vt:lpstr>
      <vt:lpstr>SVN-Ready</vt:lpstr>
      <vt:lpstr>#9Slide07 IcielBC Cubano Normal</vt:lpstr>
      <vt:lpstr>#9Slide07 IcielPony</vt:lpstr>
      <vt:lpstr>思源黑体 CN Regular</vt:lpstr>
      <vt:lpstr>#9Slide05 SVNHaptic Script</vt:lpstr>
      <vt:lpstr>DengXian</vt:lpstr>
      <vt:lpstr>DengXian</vt:lpstr>
      <vt:lpstr>#9Slide05 Bodega Script</vt:lpstr>
      <vt:lpstr>Cambria</vt:lpstr>
      <vt:lpstr>Tahoma</vt:lpstr>
      <vt:lpstr>Calibri</vt:lpstr>
      <vt:lpstr>#9Slide05 VL Fadilla</vt:lpstr>
      <vt:lpstr>#9Slide07 HoneyCream</vt:lpstr>
      <vt:lpstr>#9Slide05 SVNSteady</vt:lpstr>
      <vt:lpstr>SVN-Newton</vt:lpstr>
      <vt:lpstr>UTM Aptima</vt:lpstr>
      <vt:lpstr>UTM Guanine</vt:lpstr>
      <vt:lpstr>UTM Hanzel</vt:lpstr>
      <vt:lpstr>UTM Avo</vt:lpstr>
      <vt:lpstr>思源黑体 CN Bold</vt:lpstr>
      <vt:lpstr>SVN-Dancing Script</vt:lpstr>
      <vt:lpstr>Times New Roman</vt:lpstr>
      <vt:lpstr>inpin heiti</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30</cp:revision>
  <dcterms:created xsi:type="dcterms:W3CDTF">2023-02-18T16:47:45Z</dcterms:created>
  <dcterms:modified xsi:type="dcterms:W3CDTF">2023-02-19T15:41:50Z</dcterms:modified>
</cp:coreProperties>
</file>