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2"/>
  </p:notesMasterIdLst>
  <p:sldIdLst>
    <p:sldId id="562" r:id="rId2"/>
    <p:sldId id="537" r:id="rId3"/>
    <p:sldId id="515" r:id="rId4"/>
    <p:sldId id="289" r:id="rId5"/>
    <p:sldId id="304" r:id="rId6"/>
    <p:sldId id="305" r:id="rId7"/>
    <p:sldId id="306" r:id="rId8"/>
    <p:sldId id="307" r:id="rId9"/>
    <p:sldId id="308" r:id="rId10"/>
    <p:sldId id="310" r:id="rId11"/>
    <p:sldId id="309" r:id="rId12"/>
    <p:sldId id="295" r:id="rId13"/>
    <p:sldId id="313" r:id="rId14"/>
    <p:sldId id="314" r:id="rId15"/>
    <p:sldId id="315" r:id="rId16"/>
    <p:sldId id="538" r:id="rId17"/>
    <p:sldId id="539" r:id="rId18"/>
    <p:sldId id="540" r:id="rId19"/>
    <p:sldId id="541" r:id="rId20"/>
    <p:sldId id="542" r:id="rId21"/>
    <p:sldId id="543" r:id="rId22"/>
    <p:sldId id="544" r:id="rId23"/>
    <p:sldId id="545" r:id="rId24"/>
    <p:sldId id="546" r:id="rId25"/>
    <p:sldId id="547" r:id="rId26"/>
    <p:sldId id="548" r:id="rId27"/>
    <p:sldId id="549" r:id="rId28"/>
    <p:sldId id="550" r:id="rId29"/>
    <p:sldId id="561" r:id="rId30"/>
    <p:sldId id="536" r:id="rId31"/>
    <p:sldId id="552" r:id="rId32"/>
    <p:sldId id="553" r:id="rId33"/>
    <p:sldId id="554" r:id="rId34"/>
    <p:sldId id="555" r:id="rId35"/>
    <p:sldId id="556" r:id="rId36"/>
    <p:sldId id="557" r:id="rId37"/>
    <p:sldId id="558" r:id="rId38"/>
    <p:sldId id="559" r:id="rId39"/>
    <p:sldId id="560" r:id="rId40"/>
    <p:sldId id="272" r:id="rId41"/>
  </p:sldIdLst>
  <p:sldSz cx="9144000" cy="5143500" type="screen16x9"/>
  <p:notesSz cx="6858000" cy="9144000"/>
  <p:defaultTextStyle>
    <a:defPPr>
      <a:defRPr lang="en-US"/>
    </a:defPPr>
    <a:lvl1pPr marL="0" algn="l" defTabSz="91305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6527" algn="l" defTabSz="91305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3056" algn="l" defTabSz="91305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69583" algn="l" defTabSz="91305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6111" algn="l" defTabSz="91305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2638" algn="l" defTabSz="91305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39166" algn="l" defTabSz="91305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5694" algn="l" defTabSz="91305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2221" algn="l" defTabSz="91305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6F6C9"/>
    <a:srgbClr val="B8FADF"/>
    <a:srgbClr val="D2ECB6"/>
    <a:srgbClr val="B8E08C"/>
    <a:srgbClr val="FF2980"/>
    <a:srgbClr val="FEDEF3"/>
    <a:srgbClr val="FE8ACC"/>
    <a:srgbClr val="FECEED"/>
    <a:srgbClr val="FD0B95"/>
    <a:srgbClr val="FDBBE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26" autoAdjust="0"/>
    <p:restoredTop sz="95196" autoAdjust="0"/>
  </p:normalViewPr>
  <p:slideViewPr>
    <p:cSldViewPr>
      <p:cViewPr>
        <p:scale>
          <a:sx n="66" d="100"/>
          <a:sy n="66" d="100"/>
        </p:scale>
        <p:origin x="1530" y="474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1BC2AF-ECAD-4B64-9E5E-57F7F29CBAD2}" type="datetimeFigureOut">
              <a:rPr lang="en-US" smtClean="0"/>
              <a:t>2/13/2023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FEA3F6-B450-4284-BB2C-4DA94784FD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2722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31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6589" algn="l" defTabSz="9131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3178" algn="l" defTabSz="9131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69769" algn="l" defTabSz="9131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6358" algn="l" defTabSz="9131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2948" algn="l" defTabSz="9131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39538" algn="l" defTabSz="9131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6127" algn="l" defTabSz="9131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2716" algn="l" defTabSz="9131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b="0"/>
              <a:t>Tác</a:t>
            </a:r>
            <a:r>
              <a:rPr lang="vi-VN" b="0" baseline="0"/>
              <a:t> giả bộ ppt Toán + TV</a:t>
            </a:r>
            <a:r>
              <a:rPr lang="en-US" b="0" baseline="0"/>
              <a:t>1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2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2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200" b="0">
                <a:hlinkClick r:id="rId3"/>
              </a:rPr>
              <a:t>https://www.facebook.com/nhilinh.phan/</a:t>
            </a:r>
            <a:endParaRPr lang="vi-VN" sz="1200" b="0"/>
          </a:p>
          <a:p>
            <a:r>
              <a:rPr lang="vi-VN" sz="12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200" b="0">
                <a:hlinkClick r:id="rId4"/>
              </a:rPr>
              <a:t>https://www.facebook.com/groups/443096903751589</a:t>
            </a:r>
            <a:endParaRPr lang="vi-VN" sz="1200" b="0"/>
          </a:p>
          <a:p>
            <a:r>
              <a:rPr lang="vi-VN" sz="12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2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FEA3F6-B450-4284-BB2C-4DA94784FDB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64866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hướng</a:t>
            </a:r>
            <a:r>
              <a:rPr lang="en-US" baseline="0" dirty="0"/>
              <a:t> </a:t>
            </a:r>
            <a:r>
              <a:rPr lang="en-US" baseline="0" dirty="0" err="1"/>
              <a:t>dẫn</a:t>
            </a:r>
            <a:r>
              <a:rPr lang="en-US" baseline="0" dirty="0"/>
              <a:t> </a:t>
            </a:r>
            <a:r>
              <a:rPr lang="en-US" baseline="0" dirty="0" err="1"/>
              <a:t>hs</a:t>
            </a:r>
            <a:r>
              <a:rPr lang="en-US" baseline="0" dirty="0"/>
              <a:t> </a:t>
            </a:r>
            <a:r>
              <a:rPr lang="en-US" baseline="0" dirty="0" err="1"/>
              <a:t>đồ</a:t>
            </a:r>
            <a:r>
              <a:rPr lang="en-US" baseline="0" dirty="0"/>
              <a:t> </a:t>
            </a:r>
            <a:r>
              <a:rPr lang="en-US" baseline="0" dirty="0" err="1"/>
              <a:t>chữ</a:t>
            </a:r>
            <a:r>
              <a:rPr lang="en-US" baseline="0" dirty="0"/>
              <a:t> </a:t>
            </a:r>
            <a:r>
              <a:rPr lang="en-US" baseline="0" dirty="0" err="1"/>
              <a:t>hoa</a:t>
            </a:r>
            <a:r>
              <a:rPr lang="en-US" baseline="0" dirty="0"/>
              <a:t> K. GV </a:t>
            </a:r>
            <a:r>
              <a:rPr lang="en-US" baseline="0" dirty="0" err="1"/>
              <a:t>hỏi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khai</a:t>
            </a:r>
            <a:r>
              <a:rPr lang="en-US" baseline="0" dirty="0"/>
              <a:t> </a:t>
            </a:r>
            <a:r>
              <a:rPr lang="en-US" baseline="0" dirty="0" err="1"/>
              <a:t>thác</a:t>
            </a:r>
            <a:r>
              <a:rPr lang="en-US" baseline="0" dirty="0"/>
              <a:t> </a:t>
            </a:r>
            <a:r>
              <a:rPr lang="en-US" baseline="0" dirty="0" err="1"/>
              <a:t>cho</a:t>
            </a:r>
            <a:r>
              <a:rPr lang="en-US" baseline="0" dirty="0"/>
              <a:t> HS </a:t>
            </a:r>
            <a:r>
              <a:rPr lang="en-US" baseline="0" dirty="0" err="1"/>
              <a:t>hiểu</a:t>
            </a:r>
            <a:r>
              <a:rPr lang="en-US" baseline="0" dirty="0"/>
              <a:t> </a:t>
            </a:r>
            <a:r>
              <a:rPr lang="en-US" baseline="0" dirty="0" err="1"/>
              <a:t>kĩ</a:t>
            </a:r>
            <a:r>
              <a:rPr lang="en-US" baseline="0" dirty="0"/>
              <a:t> </a:t>
            </a:r>
            <a:r>
              <a:rPr lang="en-US" baseline="0" dirty="0" err="1"/>
              <a:t>thuật</a:t>
            </a:r>
            <a:r>
              <a:rPr lang="en-US" baseline="0" dirty="0"/>
              <a:t> </a:t>
            </a:r>
            <a:r>
              <a:rPr lang="en-US" baseline="0" dirty="0" err="1"/>
              <a:t>viết</a:t>
            </a:r>
            <a:r>
              <a:rPr lang="en-US" baseline="0" dirty="0"/>
              <a:t> (</a:t>
            </a:r>
            <a:r>
              <a:rPr lang="en-US" baseline="0" dirty="0" err="1"/>
              <a:t>chữ</a:t>
            </a:r>
            <a:r>
              <a:rPr lang="en-US" baseline="0" dirty="0"/>
              <a:t> </a:t>
            </a:r>
            <a:r>
              <a:rPr lang="en-US" baseline="0" dirty="0" err="1"/>
              <a:t>đầu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viết</a:t>
            </a:r>
            <a:r>
              <a:rPr lang="en-US" baseline="0" dirty="0"/>
              <a:t> </a:t>
            </a:r>
            <a:r>
              <a:rPr lang="en-US" baseline="0" dirty="0" err="1"/>
              <a:t>hoa</a:t>
            </a:r>
            <a:r>
              <a:rPr lang="en-US" baseline="0" dirty="0"/>
              <a:t>, </a:t>
            </a:r>
            <a:r>
              <a:rPr lang="en-US" baseline="0" dirty="0" err="1"/>
              <a:t>cuối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dấu</a:t>
            </a:r>
            <a:r>
              <a:rPr lang="en-US" baseline="0" dirty="0"/>
              <a:t> </a:t>
            </a:r>
            <a:r>
              <a:rPr lang="en-US" baseline="0" dirty="0" err="1"/>
              <a:t>chấm</a:t>
            </a:r>
            <a:r>
              <a:rPr lang="en-US" baseline="0" dirty="0"/>
              <a:t>, </a:t>
            </a:r>
            <a:r>
              <a:rPr lang="en-US" baseline="0" dirty="0" err="1"/>
              <a:t>khoảng</a:t>
            </a:r>
            <a:r>
              <a:rPr lang="en-US" baseline="0" dirty="0"/>
              <a:t> </a:t>
            </a:r>
            <a:r>
              <a:rPr lang="en-US" baseline="0" dirty="0" err="1"/>
              <a:t>cách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chữ</a:t>
            </a:r>
            <a:r>
              <a:rPr lang="en-US" baseline="0" dirty="0"/>
              <a:t> </a:t>
            </a:r>
            <a:r>
              <a:rPr lang="en-US" baseline="0" dirty="0" err="1"/>
              <a:t>bằng</a:t>
            </a:r>
            <a:r>
              <a:rPr lang="en-US" baseline="0" dirty="0"/>
              <a:t> 1 con </a:t>
            </a:r>
            <a:r>
              <a:rPr lang="en-US" baseline="0" dirty="0" err="1"/>
              <a:t>chữ</a:t>
            </a:r>
            <a:r>
              <a:rPr lang="en-US" baseline="0" dirty="0"/>
              <a:t> o…)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EA3F6-B450-4284-BB2C-4DA94784FDB0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4460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Cho HS 30 giây ổn định</a:t>
            </a:r>
          </a:p>
          <a:p>
            <a:r>
              <a:rPr lang="vi-VN" b="0"/>
              <a:t>Tác</a:t>
            </a:r>
            <a:r>
              <a:rPr lang="vi-VN" b="0" baseline="0"/>
              <a:t> giả bộ ppt Toán + TV</a:t>
            </a:r>
            <a:r>
              <a:rPr lang="en-US" b="0" baseline="0"/>
              <a:t>1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2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2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200" b="0">
                <a:hlinkClick r:id="rId3"/>
              </a:rPr>
              <a:t>https://www.facebook.com/nhilinh.phan/</a:t>
            </a:r>
            <a:endParaRPr lang="vi-VN" sz="1200" b="0"/>
          </a:p>
          <a:p>
            <a:r>
              <a:rPr lang="vi-VN" sz="12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200" b="0">
                <a:hlinkClick r:id="rId4"/>
              </a:rPr>
              <a:t>https://www.facebook.com/groups/443096903751589</a:t>
            </a:r>
            <a:endParaRPr lang="vi-VN" sz="1200" b="0"/>
          </a:p>
          <a:p>
            <a:r>
              <a:rPr lang="vi-VN" sz="12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2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200" b="0">
              <a:latin typeface="Arial" pitchFamily="34" charset="0"/>
              <a:cs typeface="Arial" pitchFamily="34" charset="0"/>
            </a:endParaRPr>
          </a:p>
          <a:p>
            <a:endParaRPr lang="en-US" b="0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FEA3F6-B450-4284-BB2C-4DA94784FDB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859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b="0"/>
              <a:t>Tác</a:t>
            </a:r>
            <a:r>
              <a:rPr lang="vi-VN" b="0" baseline="0"/>
              <a:t> giả bộ ppt Toán + TV</a:t>
            </a:r>
            <a:r>
              <a:rPr lang="en-US" b="0" baseline="0"/>
              <a:t>1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2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2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200" b="0">
                <a:hlinkClick r:id="rId3"/>
              </a:rPr>
              <a:t>https://www.facebook.com/nhilinh.phan/</a:t>
            </a:r>
            <a:endParaRPr lang="vi-VN" sz="1200" b="0"/>
          </a:p>
          <a:p>
            <a:r>
              <a:rPr lang="vi-VN" sz="12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200" b="0">
                <a:hlinkClick r:id="rId4"/>
              </a:rPr>
              <a:t>https://www.facebook.com/groups/443096903751589</a:t>
            </a:r>
            <a:endParaRPr lang="vi-VN" sz="1200" b="0"/>
          </a:p>
          <a:p>
            <a:r>
              <a:rPr lang="vi-VN" sz="12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2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200" b="0">
              <a:latin typeface="Arial" pitchFamily="34" charset="0"/>
              <a:cs typeface="Arial" pitchFamily="34" charset="0"/>
            </a:endParaRPr>
          </a:p>
          <a:p>
            <a:endParaRPr lang="en-US" b="0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6193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Tặng</a:t>
            </a:r>
            <a:r>
              <a:rPr lang="en-US" baseline="0"/>
              <a:t> HS 1 cái ôm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EA3F6-B450-4284-BB2C-4DA94784FDB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8413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yêu</a:t>
            </a:r>
            <a:r>
              <a:rPr lang="en-US" baseline="0"/>
              <a:t> cầu hs nêu nghĩa theo cách hs hiểu trước.</a:t>
            </a:r>
          </a:p>
          <a:p>
            <a:r>
              <a:rPr lang="en-US" baseline="0"/>
              <a:t>Có thể cho HS giải nghĩa bằng cách đặt câu.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EA3F6-B450-4284-BB2C-4DA94784FDB0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18519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b="0"/>
              <a:t>Tác</a:t>
            </a:r>
            <a:r>
              <a:rPr lang="vi-VN" b="0" baseline="0"/>
              <a:t> giả bộ ppt Toán + TV</a:t>
            </a:r>
            <a:r>
              <a:rPr lang="en-US" b="0" baseline="0"/>
              <a:t>1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2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2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200" b="0">
                <a:hlinkClick r:id="rId3"/>
              </a:rPr>
              <a:t>https://www.facebook.com/nhilinh.phan/</a:t>
            </a:r>
            <a:endParaRPr lang="vi-VN" sz="1200" b="0"/>
          </a:p>
          <a:p>
            <a:r>
              <a:rPr lang="vi-VN" sz="12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200" b="0">
                <a:hlinkClick r:id="rId4"/>
              </a:rPr>
              <a:t>https://www.facebook.com/groups/443096903751589</a:t>
            </a:r>
            <a:endParaRPr lang="vi-VN" sz="1200" b="0"/>
          </a:p>
          <a:p>
            <a:r>
              <a:rPr lang="vi-VN" sz="12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2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200" b="0">
              <a:latin typeface="Arial" pitchFamily="34" charset="0"/>
              <a:cs typeface="Arial" pitchFamily="34" charset="0"/>
            </a:endParaRPr>
          </a:p>
          <a:p>
            <a:endParaRPr lang="en-US" b="0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FEA3F6-B450-4284-BB2C-4DA94784FDB0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55392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Cho HS 30 giây ổn định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FEA3F6-B450-4284-BB2C-4DA94784FDB0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20703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Giáo</a:t>
            </a:r>
            <a:r>
              <a:rPr lang="en-US" baseline="0"/>
              <a:t> dục bảo vệ ôi trường, bảo vệ động vật hoang dã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EA3F6-B450-4284-BB2C-4DA94784FDB0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33808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VN" dirty="0"/>
              <a:t>Liên hệ giáo dục địa phương</a:t>
            </a:r>
          </a:p>
        </p:txBody>
      </p:sp>
    </p:spTree>
    <p:extLst>
      <p:ext uri="{BB962C8B-B14F-4D97-AF65-F5344CB8AC3E}">
        <p14:creationId xmlns:p14="http://schemas.microsoft.com/office/powerpoint/2010/main" val="28210106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3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5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0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95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61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26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91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56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22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2/13/2023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957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2/13/2023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89138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2/13/2023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6826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0"/>
          <p:cNvSpPr txBox="1">
            <a:spLocks noGrp="1"/>
          </p:cNvSpPr>
          <p:nvPr>
            <p:ph type="title"/>
          </p:nvPr>
        </p:nvSpPr>
        <p:spPr>
          <a:xfrm>
            <a:off x="5316350" y="564425"/>
            <a:ext cx="3101700" cy="16995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17" name="Google Shape;117;p10"/>
          <p:cNvSpPr/>
          <p:nvPr/>
        </p:nvSpPr>
        <p:spPr>
          <a:xfrm>
            <a:off x="0" y="-3750"/>
            <a:ext cx="9144000" cy="5151000"/>
          </a:xfrm>
          <a:prstGeom prst="frame">
            <a:avLst>
              <a:gd name="adj1" fmla="val 2446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005568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2/13/2023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05739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52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05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958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611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263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91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569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222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2/13/2023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1705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2/13/2023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02069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527" indent="0">
              <a:buNone/>
              <a:defRPr sz="2000" b="1"/>
            </a:lvl2pPr>
            <a:lvl3pPr marL="913056" indent="0">
              <a:buNone/>
              <a:defRPr sz="1800" b="1"/>
            </a:lvl3pPr>
            <a:lvl4pPr marL="1369583" indent="0">
              <a:buNone/>
              <a:defRPr sz="1600" b="1"/>
            </a:lvl4pPr>
            <a:lvl5pPr marL="1826111" indent="0">
              <a:buNone/>
              <a:defRPr sz="1600" b="1"/>
            </a:lvl5pPr>
            <a:lvl6pPr marL="2282638" indent="0">
              <a:buNone/>
              <a:defRPr sz="1600" b="1"/>
            </a:lvl6pPr>
            <a:lvl7pPr marL="2739166" indent="0">
              <a:buNone/>
              <a:defRPr sz="1600" b="1"/>
            </a:lvl7pPr>
            <a:lvl8pPr marL="3195694" indent="0">
              <a:buNone/>
              <a:defRPr sz="1600" b="1"/>
            </a:lvl8pPr>
            <a:lvl9pPr marL="3652221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0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527" indent="0">
              <a:buNone/>
              <a:defRPr sz="2000" b="1"/>
            </a:lvl2pPr>
            <a:lvl3pPr marL="913056" indent="0">
              <a:buNone/>
              <a:defRPr sz="1800" b="1"/>
            </a:lvl3pPr>
            <a:lvl4pPr marL="1369583" indent="0">
              <a:buNone/>
              <a:defRPr sz="1600" b="1"/>
            </a:lvl4pPr>
            <a:lvl5pPr marL="1826111" indent="0">
              <a:buNone/>
              <a:defRPr sz="1600" b="1"/>
            </a:lvl5pPr>
            <a:lvl6pPr marL="2282638" indent="0">
              <a:buNone/>
              <a:defRPr sz="1600" b="1"/>
            </a:lvl6pPr>
            <a:lvl7pPr marL="2739166" indent="0">
              <a:buNone/>
              <a:defRPr sz="1600" b="1"/>
            </a:lvl7pPr>
            <a:lvl8pPr marL="3195694" indent="0">
              <a:buNone/>
              <a:defRPr sz="1600" b="1"/>
            </a:lvl8pPr>
            <a:lvl9pPr marL="3652221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0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2/13/2023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6995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2/13/2023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1970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2/13/2023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87494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5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5" y="1076329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6527" indent="0">
              <a:buNone/>
              <a:defRPr sz="1200"/>
            </a:lvl2pPr>
            <a:lvl3pPr marL="913056" indent="0">
              <a:buNone/>
              <a:defRPr sz="1000"/>
            </a:lvl3pPr>
            <a:lvl4pPr marL="1369583" indent="0">
              <a:buNone/>
              <a:defRPr sz="900"/>
            </a:lvl4pPr>
            <a:lvl5pPr marL="1826111" indent="0">
              <a:buNone/>
              <a:defRPr sz="900"/>
            </a:lvl5pPr>
            <a:lvl6pPr marL="2282638" indent="0">
              <a:buNone/>
              <a:defRPr sz="900"/>
            </a:lvl6pPr>
            <a:lvl7pPr marL="2739166" indent="0">
              <a:buNone/>
              <a:defRPr sz="900"/>
            </a:lvl7pPr>
            <a:lvl8pPr marL="3195694" indent="0">
              <a:buNone/>
              <a:defRPr sz="900"/>
            </a:lvl8pPr>
            <a:lvl9pPr marL="3652221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2/13/2023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28783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6527" indent="0">
              <a:buNone/>
              <a:defRPr sz="2800"/>
            </a:lvl2pPr>
            <a:lvl3pPr marL="913056" indent="0">
              <a:buNone/>
              <a:defRPr sz="2400"/>
            </a:lvl3pPr>
            <a:lvl4pPr marL="1369583" indent="0">
              <a:buNone/>
              <a:defRPr sz="2000"/>
            </a:lvl4pPr>
            <a:lvl5pPr marL="1826111" indent="0">
              <a:buNone/>
              <a:defRPr sz="2000"/>
            </a:lvl5pPr>
            <a:lvl6pPr marL="2282638" indent="0">
              <a:buNone/>
              <a:defRPr sz="2000"/>
            </a:lvl6pPr>
            <a:lvl7pPr marL="2739166" indent="0">
              <a:buNone/>
              <a:defRPr sz="2000"/>
            </a:lvl7pPr>
            <a:lvl8pPr marL="3195694" indent="0">
              <a:buNone/>
              <a:defRPr sz="2000"/>
            </a:lvl8pPr>
            <a:lvl9pPr marL="3652221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7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6527" indent="0">
              <a:buNone/>
              <a:defRPr sz="1200"/>
            </a:lvl2pPr>
            <a:lvl3pPr marL="913056" indent="0">
              <a:buNone/>
              <a:defRPr sz="1000"/>
            </a:lvl3pPr>
            <a:lvl4pPr marL="1369583" indent="0">
              <a:buNone/>
              <a:defRPr sz="900"/>
            </a:lvl4pPr>
            <a:lvl5pPr marL="1826111" indent="0">
              <a:buNone/>
              <a:defRPr sz="900"/>
            </a:lvl5pPr>
            <a:lvl6pPr marL="2282638" indent="0">
              <a:buNone/>
              <a:defRPr sz="900"/>
            </a:lvl6pPr>
            <a:lvl7pPr marL="2739166" indent="0">
              <a:buNone/>
              <a:defRPr sz="900"/>
            </a:lvl7pPr>
            <a:lvl8pPr marL="3195694" indent="0">
              <a:buNone/>
              <a:defRPr sz="900"/>
            </a:lvl8pPr>
            <a:lvl9pPr marL="3652221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2/13/2023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4270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t="-6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305" tIns="45654" rIns="91305" bIns="45654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305" tIns="45654" rIns="91305" bIns="45654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305" tIns="45654" rIns="91305" bIns="45654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EF851F-4C9B-4ED8-A706-7687066F5A2C}" type="datetimeFigureOut">
              <a:rPr lang="en-US" smtClean="0"/>
              <a:t>2/13/2023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305" tIns="45654" rIns="91305" bIns="45654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305" tIns="45654" rIns="91305" bIns="4565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C0E286B-D773-306B-403A-2EFB4A2F42EB}"/>
              </a:ext>
            </a:extLst>
          </p:cNvPr>
          <p:cNvSpPr txBox="1"/>
          <p:nvPr userDrawn="1"/>
        </p:nvSpPr>
        <p:spPr>
          <a:xfrm>
            <a:off x="152400" y="5213747"/>
            <a:ext cx="81442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1216111" rtl="0" eaLnBrk="1" latinLnBrk="0" hangingPunct="1">
              <a:defRPr sz="239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8055" algn="l" defTabSz="1216111" rtl="0" eaLnBrk="1" latinLnBrk="0" hangingPunct="1">
              <a:defRPr sz="239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6111" algn="l" defTabSz="1216111" rtl="0" eaLnBrk="1" latinLnBrk="0" hangingPunct="1">
              <a:defRPr sz="239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4166" algn="l" defTabSz="1216111" rtl="0" eaLnBrk="1" latinLnBrk="0" hangingPunct="1">
              <a:defRPr sz="239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2222" algn="l" defTabSz="1216111" rtl="0" eaLnBrk="1" latinLnBrk="0" hangingPunct="1">
              <a:defRPr sz="239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0277" algn="l" defTabSz="1216111" rtl="0" eaLnBrk="1" latinLnBrk="0" hangingPunct="1">
              <a:defRPr sz="239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48332" algn="l" defTabSz="1216111" rtl="0" eaLnBrk="1" latinLnBrk="0" hangingPunct="1">
              <a:defRPr sz="239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56388" algn="l" defTabSz="1216111" rtl="0" eaLnBrk="1" latinLnBrk="0" hangingPunct="1">
              <a:defRPr sz="239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64443" algn="l" defTabSz="1216111" rtl="0" eaLnBrk="1" latinLnBrk="0" hangingPunct="1">
              <a:defRPr sz="239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>
                <a:solidFill>
                  <a:srgbClr val="00B050"/>
                </a:solidFill>
                <a:latin typeface="SVN-ToySans" panose="02000500000000000000" pitchFamily="2" charset="0"/>
              </a:rPr>
              <a:t>Kho ppt Phan Linh_0916.604.268</a:t>
            </a:r>
          </a:p>
          <a:p>
            <a:pPr algn="ctr"/>
            <a:r>
              <a:rPr lang="en-US" sz="2400">
                <a:solidFill>
                  <a:srgbClr val="00B050"/>
                </a:solidFill>
                <a:latin typeface="SVN-ToySans" panose="02000500000000000000" pitchFamily="2" charset="0"/>
              </a:rPr>
              <a:t>Hỗ trợ quý thầy cô giáo án powerpoint SGK mới</a:t>
            </a:r>
          </a:p>
        </p:txBody>
      </p:sp>
    </p:spTree>
    <p:extLst>
      <p:ext uri="{BB962C8B-B14F-4D97-AF65-F5344CB8AC3E}">
        <p14:creationId xmlns:p14="http://schemas.microsoft.com/office/powerpoint/2010/main" val="12181778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3056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395" indent="-342395" algn="l" defTabSz="913056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1857" indent="-285330" algn="l" defTabSz="913056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319" indent="-228265" algn="l" defTabSz="913056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7847" indent="-228265" algn="l" defTabSz="913056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4375" indent="-228265" algn="l" defTabSz="913056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0902" indent="-228265" algn="l" defTabSz="91305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7429" indent="-228265" algn="l" defTabSz="91305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3958" indent="-228265" algn="l" defTabSz="91305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0485" indent="-228265" algn="l" defTabSz="91305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0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527" algn="l" defTabSz="9130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056" algn="l" defTabSz="9130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583" algn="l" defTabSz="9130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111" algn="l" defTabSz="9130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638" algn="l" defTabSz="9130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9166" algn="l" defTabSz="9130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5694" algn="l" defTabSz="9130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2221" algn="l" defTabSz="9130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9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microsoft.com/office/2007/relationships/hdphoto" Target="../media/hdphoto3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8.png"/><Relationship Id="rId5" Type="http://schemas.openxmlformats.org/officeDocument/2006/relationships/image" Target="../media/image4.png"/><Relationship Id="rId15" Type="http://schemas.microsoft.com/office/2007/relationships/hdphoto" Target="../media/hdphoto4.wdp"/><Relationship Id="rId10" Type="http://schemas.microsoft.com/office/2007/relationships/hdphoto" Target="../media/hdphoto2.wdp"/><Relationship Id="rId4" Type="http://schemas.openxmlformats.org/officeDocument/2006/relationships/image" Target="../media/image3.png"/><Relationship Id="rId9" Type="http://schemas.openxmlformats.org/officeDocument/2006/relationships/image" Target="../media/image7.png"/><Relationship Id="rId1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gi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" Target="slide5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43.jpeg"/><Relationship Id="rId7" Type="http://schemas.openxmlformats.org/officeDocument/2006/relationships/image" Target="../media/image4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jpeg"/><Relationship Id="rId5" Type="http://schemas.openxmlformats.org/officeDocument/2006/relationships/image" Target="../media/image37.jpeg"/><Relationship Id="rId4" Type="http://schemas.openxmlformats.org/officeDocument/2006/relationships/image" Target="../media/image44.jpeg"/><Relationship Id="rId9" Type="http://schemas.openxmlformats.org/officeDocument/2006/relationships/image" Target="../media/image41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jpeg"/><Relationship Id="rId4" Type="http://schemas.openxmlformats.org/officeDocument/2006/relationships/image" Target="../media/image51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microsoft.com/office/2007/relationships/media" Target="../media/media4.mp4"/><Relationship Id="rId7" Type="http://schemas.openxmlformats.org/officeDocument/2006/relationships/image" Target="../media/image54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53.png"/><Relationship Id="rId5" Type="http://schemas.openxmlformats.org/officeDocument/2006/relationships/slideLayout" Target="../slideLayouts/slideLayout7.xml"/><Relationship Id="rId4" Type="http://schemas.openxmlformats.org/officeDocument/2006/relationships/video" Target="../media/media4.mp4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13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0.png"/><Relationship Id="rId12" Type="http://schemas.openxmlformats.org/officeDocument/2006/relationships/slide" Target="slide11.xml"/><Relationship Id="rId17" Type="http://schemas.openxmlformats.org/officeDocument/2006/relationships/slide" Target="slide12.xml"/><Relationship Id="rId2" Type="http://schemas.openxmlformats.org/officeDocument/2006/relationships/image" Target="../media/image17.jpeg"/><Relationship Id="rId16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slide" Target="slide7.xml"/><Relationship Id="rId11" Type="http://schemas.openxmlformats.org/officeDocument/2006/relationships/image" Target="../media/image22.png"/><Relationship Id="rId5" Type="http://schemas.openxmlformats.org/officeDocument/2006/relationships/image" Target="../media/image19.png"/><Relationship Id="rId15" Type="http://schemas.openxmlformats.org/officeDocument/2006/relationships/image" Target="../media/image24.png"/><Relationship Id="rId10" Type="http://schemas.openxmlformats.org/officeDocument/2006/relationships/slide" Target="slide9.xml"/><Relationship Id="rId4" Type="http://schemas.openxmlformats.org/officeDocument/2006/relationships/slide" Target="slide6.xml"/><Relationship Id="rId9" Type="http://schemas.openxmlformats.org/officeDocument/2006/relationships/image" Target="../media/image21.png"/><Relationship Id="rId14" Type="http://schemas.openxmlformats.org/officeDocument/2006/relationships/slide" Target="slide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slide" Target="slide5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" Target="slide5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1E5E4B2-E937-44D8-ADB8-6959D7452B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55"/>
            <a:ext cx="9144000" cy="514099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34831AB-B402-4F8A-8F1A-244E1B8F81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4345160">
            <a:off x="7857012" y="-26380"/>
            <a:ext cx="1265122" cy="1162589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E1BEAC58-C354-4B65-B19F-CBFB3AD79703}"/>
              </a:ext>
            </a:extLst>
          </p:cNvPr>
          <p:cNvSpPr txBox="1">
            <a:spLocks/>
          </p:cNvSpPr>
          <p:nvPr/>
        </p:nvSpPr>
        <p:spPr>
          <a:xfrm>
            <a:off x="1690266" y="112122"/>
            <a:ext cx="5326568" cy="857250"/>
          </a:xfrm>
          <a:prstGeom prst="rect">
            <a:avLst/>
          </a:prstGeom>
          <a:noFill/>
        </p:spPr>
        <p:txBody>
          <a:bodyPr vert="horz" lIns="91354" tIns="45678" rIns="91354" bIns="45678" rtlCol="0" anchor="ctr">
            <a:normAutofit/>
          </a:bodyPr>
          <a:lstStyle>
            <a:lvl1pPr algn="ctr" defTabSz="913545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Chuẩn bị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CD46996-4451-429A-8253-C802F1B2FD1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588"/>
          <a:stretch/>
        </p:blipFill>
        <p:spPr>
          <a:xfrm rot="20556517">
            <a:off x="2472550" y="1093287"/>
            <a:ext cx="1499494" cy="197793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4ACB0ED-8D17-414B-B5A1-3876BD3B7A2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399821">
            <a:off x="5006128" y="1055408"/>
            <a:ext cx="1415728" cy="1990644"/>
          </a:xfrm>
          <a:prstGeom prst="rect">
            <a:avLst/>
          </a:prstGeom>
        </p:spPr>
      </p:pic>
      <p:pic>
        <p:nvPicPr>
          <p:cNvPr id="9" name="Picture 8" descr="Hàng Chất Lượng Cao] Bông lau bảng,xóa bảng,Giẻ lau bảng Cầm tay chắc chắn  -dc3912 | Shopee Việt Nam">
            <a:extLst>
              <a:ext uri="{FF2B5EF4-FFF2-40B4-BE49-F238E27FC236}">
                <a16:creationId xmlns:a16="http://schemas.microsoft.com/office/drawing/2014/main" id="{D2B7F301-6D58-4D4E-BB11-F8B8193A06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989" b="80992" l="0" r="98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2569" b="21958"/>
          <a:stretch/>
        </p:blipFill>
        <p:spPr bwMode="auto">
          <a:xfrm>
            <a:off x="1642236" y="3943050"/>
            <a:ext cx="951830" cy="528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Bút lông bảng Doraemon có đầu xoá | Shopee Việt Nam">
            <a:extLst>
              <a:ext uri="{FF2B5EF4-FFF2-40B4-BE49-F238E27FC236}">
                <a16:creationId xmlns:a16="http://schemas.microsoft.com/office/drawing/2014/main" id="{65C7355F-598C-4211-82A6-5C13EF21FF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219" b="97500" l="2344" r="9546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692" y="3117524"/>
            <a:ext cx="1467828" cy="1467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Bảng đen/ Bảng trắng/ Bảng học sinh khổ A4 giảm chỉ còn 18,000 đ">
            <a:extLst>
              <a:ext uri="{FF2B5EF4-FFF2-40B4-BE49-F238E27FC236}">
                <a16:creationId xmlns:a16="http://schemas.microsoft.com/office/drawing/2014/main" id="{007E82F1-BCC3-4D24-9184-3DC6748A28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8523" l="0" r="9875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4847" y="3362982"/>
            <a:ext cx="1917934" cy="1420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Orange Cartoon Ruler Clip Art - Orange Cartoon Ruler Vector Image | Clip  art, School clipart, Free clip art">
            <a:extLst>
              <a:ext uri="{FF2B5EF4-FFF2-40B4-BE49-F238E27FC236}">
                <a16:creationId xmlns:a16="http://schemas.microsoft.com/office/drawing/2014/main" id="{1EDFF8B6-BAEF-4859-9A39-BC9367B9DA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9757" y="3021999"/>
            <a:ext cx="690562" cy="1484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artoon Pencil - ClipArt Best - ClipArt Best - ClipArt Best">
            <a:extLst>
              <a:ext uri="{FF2B5EF4-FFF2-40B4-BE49-F238E27FC236}">
                <a16:creationId xmlns:a16="http://schemas.microsoft.com/office/drawing/2014/main" id="{45D572C0-F6F6-4E51-B268-4FFB7C3428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93333" y1="9375" x2="12000" y2="89286"/>
                        <a14:foregroundMark x1="88000" y1="4911" x2="88000" y2="4911"/>
                        <a14:foregroundMark x1="96444" y1="15625" x2="95111" y2="11607"/>
                        <a14:foregroundMark x1="83111" y1="4911" x2="84000" y2="11161"/>
                        <a14:foregroundMark x1="5333" y1="96875" x2="16889" y2="89732"/>
                        <a14:foregroundMark x1="2667" y1="92411" x2="5333" y2="991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7008" y="3464136"/>
            <a:ext cx="1223602" cy="1218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38776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hlinkClick r:id="rId3" action="ppaction://hlinksldjump"/>
          </p:cNvPr>
          <p:cNvSpPr/>
          <p:nvPr/>
        </p:nvSpPr>
        <p:spPr>
          <a:xfrm>
            <a:off x="8534400" y="4546875"/>
            <a:ext cx="376738" cy="3767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8772" y="931037"/>
            <a:ext cx="2886456" cy="2886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9239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92075" y="1733550"/>
            <a:ext cx="9051925" cy="857250"/>
          </a:xfrm>
        </p:spPr>
        <p:txBody>
          <a:bodyPr>
            <a:noAutofit/>
          </a:bodyPr>
          <a:lstStyle/>
          <a:p>
            <a:r>
              <a:rPr lang="en-US" sz="4000">
                <a:latin typeface="Arial" pitchFamily="34" charset="0"/>
                <a:cs typeface="Arial" pitchFamily="34" charset="0"/>
              </a:rPr>
              <a:t>Câu nào trong bài “Chúa tể rừng xanh” cho biết đặc điểm chiếc đuôi của hổ?</a:t>
            </a:r>
          </a:p>
        </p:txBody>
      </p:sp>
      <p:sp>
        <p:nvSpPr>
          <p:cNvPr id="3" name="Rectangle 2">
            <a:hlinkClick r:id="rId2" action="ppaction://hlinksldjump"/>
          </p:cNvPr>
          <p:cNvSpPr/>
          <p:nvPr/>
        </p:nvSpPr>
        <p:spPr>
          <a:xfrm>
            <a:off x="8534400" y="4546875"/>
            <a:ext cx="376738" cy="3767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87891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8327" y="2471275"/>
            <a:ext cx="7084629" cy="10925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2" name="Flowchart: Document 17"/>
          <p:cNvSpPr/>
          <p:nvPr/>
        </p:nvSpPr>
        <p:spPr>
          <a:xfrm>
            <a:off x="-17799" y="-14642"/>
            <a:ext cx="9252641" cy="1943558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17322"/>
              <a:gd name="connsiteX1" fmla="*/ 21600 w 21600"/>
              <a:gd name="connsiteY1" fmla="*/ 0 h 17322"/>
              <a:gd name="connsiteX2" fmla="*/ 21600 w 21600"/>
              <a:gd name="connsiteY2" fmla="*/ 17322 h 17322"/>
              <a:gd name="connsiteX3" fmla="*/ 50 w 21600"/>
              <a:gd name="connsiteY3" fmla="*/ 13503 h 17322"/>
              <a:gd name="connsiteX4" fmla="*/ 0 w 21600"/>
              <a:gd name="connsiteY4" fmla="*/ 0 h 17322"/>
              <a:gd name="connsiteX0" fmla="*/ 0 w 21600"/>
              <a:gd name="connsiteY0" fmla="*/ 0 h 18888"/>
              <a:gd name="connsiteX1" fmla="*/ 21600 w 21600"/>
              <a:gd name="connsiteY1" fmla="*/ 0 h 18888"/>
              <a:gd name="connsiteX2" fmla="*/ 21600 w 21600"/>
              <a:gd name="connsiteY2" fmla="*/ 17322 h 18888"/>
              <a:gd name="connsiteX3" fmla="*/ 50 w 21600"/>
              <a:gd name="connsiteY3" fmla="*/ 13503 h 18888"/>
              <a:gd name="connsiteX4" fmla="*/ 0 w 21600"/>
              <a:gd name="connsiteY4" fmla="*/ 0 h 18888"/>
              <a:gd name="connsiteX0" fmla="*/ 0 w 21600"/>
              <a:gd name="connsiteY0" fmla="*/ 0 h 18322"/>
              <a:gd name="connsiteX1" fmla="*/ 21600 w 21600"/>
              <a:gd name="connsiteY1" fmla="*/ 0 h 18322"/>
              <a:gd name="connsiteX2" fmla="*/ 21600 w 21600"/>
              <a:gd name="connsiteY2" fmla="*/ 17322 h 18322"/>
              <a:gd name="connsiteX3" fmla="*/ 15726 w 21600"/>
              <a:gd name="connsiteY3" fmla="*/ 14955 h 18322"/>
              <a:gd name="connsiteX4" fmla="*/ 50 w 21600"/>
              <a:gd name="connsiteY4" fmla="*/ 13503 h 18322"/>
              <a:gd name="connsiteX5" fmla="*/ 0 w 21600"/>
              <a:gd name="connsiteY5" fmla="*/ 0 h 18322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499 w 21600"/>
              <a:gd name="connsiteY2" fmla="*/ 15907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955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147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50 w 21600"/>
              <a:gd name="connsiteY5" fmla="*/ 1350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20417"/>
              <a:gd name="connsiteX1" fmla="*/ 21600 w 21600"/>
              <a:gd name="connsiteY1" fmla="*/ 0 h 20417"/>
              <a:gd name="connsiteX2" fmla="*/ 21524 w 21600"/>
              <a:gd name="connsiteY2" fmla="*/ 18736 h 20417"/>
              <a:gd name="connsiteX3" fmla="*/ 15726 w 21600"/>
              <a:gd name="connsiteY3" fmla="*/ 14147 h 20417"/>
              <a:gd name="connsiteX4" fmla="*/ 8393 w 21600"/>
              <a:gd name="connsiteY4" fmla="*/ 20411 h 20417"/>
              <a:gd name="connsiteX5" fmla="*/ 25 w 21600"/>
              <a:gd name="connsiteY5" fmla="*/ 17343 h 20417"/>
              <a:gd name="connsiteX6" fmla="*/ 0 w 21600"/>
              <a:gd name="connsiteY6" fmla="*/ 0 h 20417"/>
              <a:gd name="connsiteX0" fmla="*/ 0 w 21600"/>
              <a:gd name="connsiteY0" fmla="*/ 0 h 20605"/>
              <a:gd name="connsiteX1" fmla="*/ 21600 w 21600"/>
              <a:gd name="connsiteY1" fmla="*/ 0 h 20605"/>
              <a:gd name="connsiteX2" fmla="*/ 21524 w 21600"/>
              <a:gd name="connsiteY2" fmla="*/ 18736 h 20605"/>
              <a:gd name="connsiteX3" fmla="*/ 15726 w 21600"/>
              <a:gd name="connsiteY3" fmla="*/ 14147 h 20605"/>
              <a:gd name="connsiteX4" fmla="*/ 8393 w 21600"/>
              <a:gd name="connsiteY4" fmla="*/ 20411 h 20605"/>
              <a:gd name="connsiteX5" fmla="*/ 25 w 21600"/>
              <a:gd name="connsiteY5" fmla="*/ 17343 h 20605"/>
              <a:gd name="connsiteX6" fmla="*/ 0 w 21600"/>
              <a:gd name="connsiteY6" fmla="*/ 0 h 20605"/>
              <a:gd name="connsiteX0" fmla="*/ 0 w 21600"/>
              <a:gd name="connsiteY0" fmla="*/ 0 h 20658"/>
              <a:gd name="connsiteX1" fmla="*/ 21600 w 21600"/>
              <a:gd name="connsiteY1" fmla="*/ 0 h 20658"/>
              <a:gd name="connsiteX2" fmla="*/ 21524 w 21600"/>
              <a:gd name="connsiteY2" fmla="*/ 18736 h 20658"/>
              <a:gd name="connsiteX3" fmla="*/ 15726 w 21600"/>
              <a:gd name="connsiteY3" fmla="*/ 14147 h 20658"/>
              <a:gd name="connsiteX4" fmla="*/ 8393 w 21600"/>
              <a:gd name="connsiteY4" fmla="*/ 20411 h 20658"/>
              <a:gd name="connsiteX5" fmla="*/ 101 w 21600"/>
              <a:gd name="connsiteY5" fmla="*/ 18151 h 20658"/>
              <a:gd name="connsiteX6" fmla="*/ 0 w 21600"/>
              <a:gd name="connsiteY6" fmla="*/ 0 h 20658"/>
              <a:gd name="connsiteX0" fmla="*/ 0 w 21600"/>
              <a:gd name="connsiteY0" fmla="*/ 0 h 20618"/>
              <a:gd name="connsiteX1" fmla="*/ 21600 w 21600"/>
              <a:gd name="connsiteY1" fmla="*/ 0 h 20618"/>
              <a:gd name="connsiteX2" fmla="*/ 21524 w 21600"/>
              <a:gd name="connsiteY2" fmla="*/ 18736 h 20618"/>
              <a:gd name="connsiteX3" fmla="*/ 15726 w 21600"/>
              <a:gd name="connsiteY3" fmla="*/ 14147 h 20618"/>
              <a:gd name="connsiteX4" fmla="*/ 8393 w 21600"/>
              <a:gd name="connsiteY4" fmla="*/ 20411 h 20618"/>
              <a:gd name="connsiteX5" fmla="*/ 101 w 21600"/>
              <a:gd name="connsiteY5" fmla="*/ 18151 h 20618"/>
              <a:gd name="connsiteX6" fmla="*/ 0 w 21600"/>
              <a:gd name="connsiteY6" fmla="*/ 0 h 20618"/>
              <a:gd name="connsiteX0" fmla="*/ 76 w 21676"/>
              <a:gd name="connsiteY0" fmla="*/ 0 h 20662"/>
              <a:gd name="connsiteX1" fmla="*/ 21676 w 21676"/>
              <a:gd name="connsiteY1" fmla="*/ 0 h 20662"/>
              <a:gd name="connsiteX2" fmla="*/ 21600 w 21676"/>
              <a:gd name="connsiteY2" fmla="*/ 18736 h 20662"/>
              <a:gd name="connsiteX3" fmla="*/ 15802 w 21676"/>
              <a:gd name="connsiteY3" fmla="*/ 14147 h 20662"/>
              <a:gd name="connsiteX4" fmla="*/ 8469 w 21676"/>
              <a:gd name="connsiteY4" fmla="*/ 20411 h 20662"/>
              <a:gd name="connsiteX5" fmla="*/ 1 w 21676"/>
              <a:gd name="connsiteY5" fmla="*/ 18757 h 20662"/>
              <a:gd name="connsiteX6" fmla="*/ 76 w 21676"/>
              <a:gd name="connsiteY6" fmla="*/ 0 h 20662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4147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163 w 21676"/>
              <a:gd name="connsiteY3" fmla="*/ 16168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20757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225"/>
              <a:gd name="connsiteX1" fmla="*/ 21676 w 21676"/>
              <a:gd name="connsiteY1" fmla="*/ 0 h 23225"/>
              <a:gd name="connsiteX2" fmla="*/ 21625 w 21676"/>
              <a:gd name="connsiteY2" fmla="*/ 18938 h 23225"/>
              <a:gd name="connsiteX3" fmla="*/ 17591 w 21676"/>
              <a:gd name="connsiteY3" fmla="*/ 19806 h 23225"/>
              <a:gd name="connsiteX4" fmla="*/ 8469 w 21676"/>
              <a:gd name="connsiteY4" fmla="*/ 23038 h 23225"/>
              <a:gd name="connsiteX5" fmla="*/ 1 w 21676"/>
              <a:gd name="connsiteY5" fmla="*/ 20416 h 23225"/>
              <a:gd name="connsiteX6" fmla="*/ 76 w 21676"/>
              <a:gd name="connsiteY6" fmla="*/ 0 h 23225"/>
              <a:gd name="connsiteX0" fmla="*/ 76 w 21676"/>
              <a:gd name="connsiteY0" fmla="*/ 0 h 23225"/>
              <a:gd name="connsiteX1" fmla="*/ 21676 w 21676"/>
              <a:gd name="connsiteY1" fmla="*/ 0 h 23225"/>
              <a:gd name="connsiteX2" fmla="*/ 21625 w 21676"/>
              <a:gd name="connsiteY2" fmla="*/ 18938 h 23225"/>
              <a:gd name="connsiteX3" fmla="*/ 17591 w 21676"/>
              <a:gd name="connsiteY3" fmla="*/ 19806 h 23225"/>
              <a:gd name="connsiteX4" fmla="*/ 8290 w 21676"/>
              <a:gd name="connsiteY4" fmla="*/ 23038 h 23225"/>
              <a:gd name="connsiteX5" fmla="*/ 1 w 21676"/>
              <a:gd name="connsiteY5" fmla="*/ 20416 h 23225"/>
              <a:gd name="connsiteX6" fmla="*/ 76 w 21676"/>
              <a:gd name="connsiteY6" fmla="*/ 0 h 23225"/>
              <a:gd name="connsiteX0" fmla="*/ 76 w 21676"/>
              <a:gd name="connsiteY0" fmla="*/ 0 h 23054"/>
              <a:gd name="connsiteX1" fmla="*/ 21676 w 21676"/>
              <a:gd name="connsiteY1" fmla="*/ 0 h 23054"/>
              <a:gd name="connsiteX2" fmla="*/ 21625 w 21676"/>
              <a:gd name="connsiteY2" fmla="*/ 18938 h 23054"/>
              <a:gd name="connsiteX3" fmla="*/ 17591 w 21676"/>
              <a:gd name="connsiteY3" fmla="*/ 19806 h 23054"/>
              <a:gd name="connsiteX4" fmla="*/ 8290 w 21676"/>
              <a:gd name="connsiteY4" fmla="*/ 23038 h 23054"/>
              <a:gd name="connsiteX5" fmla="*/ 1 w 21676"/>
              <a:gd name="connsiteY5" fmla="*/ 20416 h 23054"/>
              <a:gd name="connsiteX6" fmla="*/ 76 w 21676"/>
              <a:gd name="connsiteY6" fmla="*/ 0 h 23054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8938 h 23038"/>
              <a:gd name="connsiteX3" fmla="*/ 17591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8938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9390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9390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75"/>
              <a:gd name="connsiteX1" fmla="*/ 21676 w 21676"/>
              <a:gd name="connsiteY1" fmla="*/ 0 h 23075"/>
              <a:gd name="connsiteX2" fmla="*/ 21625 w 21676"/>
              <a:gd name="connsiteY2" fmla="*/ 19390 h 23075"/>
              <a:gd name="connsiteX3" fmla="*/ 18037 w 21676"/>
              <a:gd name="connsiteY3" fmla="*/ 19806 h 23075"/>
              <a:gd name="connsiteX4" fmla="*/ 8290 w 21676"/>
              <a:gd name="connsiteY4" fmla="*/ 23038 h 23075"/>
              <a:gd name="connsiteX5" fmla="*/ 1 w 21676"/>
              <a:gd name="connsiteY5" fmla="*/ 20416 h 23075"/>
              <a:gd name="connsiteX6" fmla="*/ 76 w 21676"/>
              <a:gd name="connsiteY6" fmla="*/ 0 h 23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76" h="23075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4088"/>
                  <a:pt x="21625" y="19390"/>
                </a:cubicBezTo>
                <a:cubicBezTo>
                  <a:pt x="19315" y="19388"/>
                  <a:pt x="20217" y="19028"/>
                  <a:pt x="18037" y="19806"/>
                </a:cubicBezTo>
                <a:cubicBezTo>
                  <a:pt x="15320" y="20859"/>
                  <a:pt x="10963" y="22677"/>
                  <a:pt x="8290" y="23038"/>
                </a:cubicBezTo>
                <a:cubicBezTo>
                  <a:pt x="5677" y="23406"/>
                  <a:pt x="1035" y="20921"/>
                  <a:pt x="1" y="20416"/>
                </a:cubicBezTo>
                <a:cubicBezTo>
                  <a:pt x="-16" y="15915"/>
                  <a:pt x="93" y="4501"/>
                  <a:pt x="76" y="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lowchart: Document 17"/>
          <p:cNvSpPr/>
          <p:nvPr/>
        </p:nvSpPr>
        <p:spPr>
          <a:xfrm>
            <a:off x="-43199" y="10758"/>
            <a:ext cx="9252641" cy="1777224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17322"/>
              <a:gd name="connsiteX1" fmla="*/ 21600 w 21600"/>
              <a:gd name="connsiteY1" fmla="*/ 0 h 17322"/>
              <a:gd name="connsiteX2" fmla="*/ 21600 w 21600"/>
              <a:gd name="connsiteY2" fmla="*/ 17322 h 17322"/>
              <a:gd name="connsiteX3" fmla="*/ 50 w 21600"/>
              <a:gd name="connsiteY3" fmla="*/ 13503 h 17322"/>
              <a:gd name="connsiteX4" fmla="*/ 0 w 21600"/>
              <a:gd name="connsiteY4" fmla="*/ 0 h 17322"/>
              <a:gd name="connsiteX0" fmla="*/ 0 w 21600"/>
              <a:gd name="connsiteY0" fmla="*/ 0 h 18888"/>
              <a:gd name="connsiteX1" fmla="*/ 21600 w 21600"/>
              <a:gd name="connsiteY1" fmla="*/ 0 h 18888"/>
              <a:gd name="connsiteX2" fmla="*/ 21600 w 21600"/>
              <a:gd name="connsiteY2" fmla="*/ 17322 h 18888"/>
              <a:gd name="connsiteX3" fmla="*/ 50 w 21600"/>
              <a:gd name="connsiteY3" fmla="*/ 13503 h 18888"/>
              <a:gd name="connsiteX4" fmla="*/ 0 w 21600"/>
              <a:gd name="connsiteY4" fmla="*/ 0 h 18888"/>
              <a:gd name="connsiteX0" fmla="*/ 0 w 21600"/>
              <a:gd name="connsiteY0" fmla="*/ 0 h 18322"/>
              <a:gd name="connsiteX1" fmla="*/ 21600 w 21600"/>
              <a:gd name="connsiteY1" fmla="*/ 0 h 18322"/>
              <a:gd name="connsiteX2" fmla="*/ 21600 w 21600"/>
              <a:gd name="connsiteY2" fmla="*/ 17322 h 18322"/>
              <a:gd name="connsiteX3" fmla="*/ 15726 w 21600"/>
              <a:gd name="connsiteY3" fmla="*/ 14955 h 18322"/>
              <a:gd name="connsiteX4" fmla="*/ 50 w 21600"/>
              <a:gd name="connsiteY4" fmla="*/ 13503 h 18322"/>
              <a:gd name="connsiteX5" fmla="*/ 0 w 21600"/>
              <a:gd name="connsiteY5" fmla="*/ 0 h 18322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499 w 21600"/>
              <a:gd name="connsiteY2" fmla="*/ 15907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955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147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50 w 21600"/>
              <a:gd name="connsiteY5" fmla="*/ 1350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20417"/>
              <a:gd name="connsiteX1" fmla="*/ 21600 w 21600"/>
              <a:gd name="connsiteY1" fmla="*/ 0 h 20417"/>
              <a:gd name="connsiteX2" fmla="*/ 21524 w 21600"/>
              <a:gd name="connsiteY2" fmla="*/ 18736 h 20417"/>
              <a:gd name="connsiteX3" fmla="*/ 15726 w 21600"/>
              <a:gd name="connsiteY3" fmla="*/ 14147 h 20417"/>
              <a:gd name="connsiteX4" fmla="*/ 8393 w 21600"/>
              <a:gd name="connsiteY4" fmla="*/ 20411 h 20417"/>
              <a:gd name="connsiteX5" fmla="*/ 25 w 21600"/>
              <a:gd name="connsiteY5" fmla="*/ 17343 h 20417"/>
              <a:gd name="connsiteX6" fmla="*/ 0 w 21600"/>
              <a:gd name="connsiteY6" fmla="*/ 0 h 20417"/>
              <a:gd name="connsiteX0" fmla="*/ 0 w 21600"/>
              <a:gd name="connsiteY0" fmla="*/ 0 h 20605"/>
              <a:gd name="connsiteX1" fmla="*/ 21600 w 21600"/>
              <a:gd name="connsiteY1" fmla="*/ 0 h 20605"/>
              <a:gd name="connsiteX2" fmla="*/ 21524 w 21600"/>
              <a:gd name="connsiteY2" fmla="*/ 18736 h 20605"/>
              <a:gd name="connsiteX3" fmla="*/ 15726 w 21600"/>
              <a:gd name="connsiteY3" fmla="*/ 14147 h 20605"/>
              <a:gd name="connsiteX4" fmla="*/ 8393 w 21600"/>
              <a:gd name="connsiteY4" fmla="*/ 20411 h 20605"/>
              <a:gd name="connsiteX5" fmla="*/ 25 w 21600"/>
              <a:gd name="connsiteY5" fmla="*/ 17343 h 20605"/>
              <a:gd name="connsiteX6" fmla="*/ 0 w 21600"/>
              <a:gd name="connsiteY6" fmla="*/ 0 h 20605"/>
              <a:gd name="connsiteX0" fmla="*/ 0 w 21600"/>
              <a:gd name="connsiteY0" fmla="*/ 0 h 20658"/>
              <a:gd name="connsiteX1" fmla="*/ 21600 w 21600"/>
              <a:gd name="connsiteY1" fmla="*/ 0 h 20658"/>
              <a:gd name="connsiteX2" fmla="*/ 21524 w 21600"/>
              <a:gd name="connsiteY2" fmla="*/ 18736 h 20658"/>
              <a:gd name="connsiteX3" fmla="*/ 15726 w 21600"/>
              <a:gd name="connsiteY3" fmla="*/ 14147 h 20658"/>
              <a:gd name="connsiteX4" fmla="*/ 8393 w 21600"/>
              <a:gd name="connsiteY4" fmla="*/ 20411 h 20658"/>
              <a:gd name="connsiteX5" fmla="*/ 101 w 21600"/>
              <a:gd name="connsiteY5" fmla="*/ 18151 h 20658"/>
              <a:gd name="connsiteX6" fmla="*/ 0 w 21600"/>
              <a:gd name="connsiteY6" fmla="*/ 0 h 20658"/>
              <a:gd name="connsiteX0" fmla="*/ 0 w 21600"/>
              <a:gd name="connsiteY0" fmla="*/ 0 h 20618"/>
              <a:gd name="connsiteX1" fmla="*/ 21600 w 21600"/>
              <a:gd name="connsiteY1" fmla="*/ 0 h 20618"/>
              <a:gd name="connsiteX2" fmla="*/ 21524 w 21600"/>
              <a:gd name="connsiteY2" fmla="*/ 18736 h 20618"/>
              <a:gd name="connsiteX3" fmla="*/ 15726 w 21600"/>
              <a:gd name="connsiteY3" fmla="*/ 14147 h 20618"/>
              <a:gd name="connsiteX4" fmla="*/ 8393 w 21600"/>
              <a:gd name="connsiteY4" fmla="*/ 20411 h 20618"/>
              <a:gd name="connsiteX5" fmla="*/ 101 w 21600"/>
              <a:gd name="connsiteY5" fmla="*/ 18151 h 20618"/>
              <a:gd name="connsiteX6" fmla="*/ 0 w 21600"/>
              <a:gd name="connsiteY6" fmla="*/ 0 h 20618"/>
              <a:gd name="connsiteX0" fmla="*/ 76 w 21676"/>
              <a:gd name="connsiteY0" fmla="*/ 0 h 20662"/>
              <a:gd name="connsiteX1" fmla="*/ 21676 w 21676"/>
              <a:gd name="connsiteY1" fmla="*/ 0 h 20662"/>
              <a:gd name="connsiteX2" fmla="*/ 21600 w 21676"/>
              <a:gd name="connsiteY2" fmla="*/ 18736 h 20662"/>
              <a:gd name="connsiteX3" fmla="*/ 15802 w 21676"/>
              <a:gd name="connsiteY3" fmla="*/ 14147 h 20662"/>
              <a:gd name="connsiteX4" fmla="*/ 8469 w 21676"/>
              <a:gd name="connsiteY4" fmla="*/ 20411 h 20662"/>
              <a:gd name="connsiteX5" fmla="*/ 1 w 21676"/>
              <a:gd name="connsiteY5" fmla="*/ 18757 h 20662"/>
              <a:gd name="connsiteX6" fmla="*/ 76 w 21676"/>
              <a:gd name="connsiteY6" fmla="*/ 0 h 20662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4147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163 w 21676"/>
              <a:gd name="connsiteY3" fmla="*/ 16168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20757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5010150"/>
            <a:ext cx="9144000" cy="13335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spcCol="0" rtlCol="0" anchor="ctr"/>
          <a:lstStyle/>
          <a:p>
            <a:pPr algn="ctr"/>
            <a:endParaRPr lang="en-US"/>
          </a:p>
        </p:txBody>
      </p:sp>
      <p:grpSp>
        <p:nvGrpSpPr>
          <p:cNvPr id="20" name="Group 19"/>
          <p:cNvGrpSpPr/>
          <p:nvPr/>
        </p:nvGrpSpPr>
        <p:grpSpPr>
          <a:xfrm>
            <a:off x="609599" y="2400233"/>
            <a:ext cx="8083358" cy="1017587"/>
            <a:chOff x="1124156" y="2412173"/>
            <a:chExt cx="6781799" cy="1017587"/>
          </a:xfrm>
        </p:grpSpPr>
        <p:pic>
          <p:nvPicPr>
            <p:cNvPr id="1030" name="Picture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3000" y="2412173"/>
              <a:ext cx="928069" cy="10175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5" name="TextBox 14"/>
            <p:cNvSpPr txBox="1"/>
            <p:nvPr/>
          </p:nvSpPr>
          <p:spPr>
            <a:xfrm>
              <a:off x="1124156" y="2642560"/>
              <a:ext cx="6781799" cy="584763"/>
            </a:xfrm>
            <a:prstGeom prst="rect">
              <a:avLst/>
            </a:prstGeom>
            <a:noFill/>
          </p:spPr>
          <p:txBody>
            <a:bodyPr wrap="square" lIns="91428" tIns="45714" rIns="91428" bIns="45714" rtlCol="0">
              <a:spAutoFit/>
            </a:bodyPr>
            <a:lstStyle/>
            <a:p>
              <a:pPr algn="ctr"/>
              <a:r>
                <a:rPr lang="en-US" sz="3200" b="1">
                  <a:solidFill>
                    <a:srgbClr val="00863D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CUỘC THI TÀI NĂNG RỪNG XANH</a:t>
              </a:r>
            </a:p>
          </p:txBody>
        </p:sp>
      </p:grp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79085">
            <a:off x="-573646" y="-979687"/>
            <a:ext cx="2462213" cy="2316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1905000" y="437711"/>
            <a:ext cx="6172200" cy="923318"/>
          </a:xfrm>
          <a:prstGeom prst="rect">
            <a:avLst/>
          </a:prstGeom>
          <a:noFill/>
        </p:spPr>
        <p:txBody>
          <a:bodyPr wrap="square" lIns="91428" tIns="45714" rIns="91428" bIns="45714" rtlCol="0">
            <a:spAutoFit/>
          </a:bodyPr>
          <a:lstStyle/>
          <a:p>
            <a:pPr algn="ctr"/>
            <a:r>
              <a:rPr lang="en-US" sz="5400" b="1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THIÊN NHIÊN KÌ THÚ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685800" y="2421929"/>
            <a:ext cx="990600" cy="954095"/>
          </a:xfrm>
          <a:prstGeom prst="rect">
            <a:avLst/>
          </a:prstGeom>
          <a:noFill/>
        </p:spPr>
        <p:txBody>
          <a:bodyPr wrap="square" lIns="91428" tIns="45714" rIns="91428" bIns="45714" rtlCol="0">
            <a:spAutoFit/>
          </a:bodyPr>
          <a:lstStyle/>
          <a:p>
            <a:pPr algn="ctr"/>
            <a:r>
              <a:rPr lang="en-US" sz="2400" b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Bài</a:t>
            </a:r>
          </a:p>
          <a:p>
            <a:pPr algn="ctr"/>
            <a:r>
              <a:rPr lang="en-US" sz="3200" b="1">
                <a:solidFill>
                  <a:schemeClr val="bg1"/>
                </a:solidFill>
                <a:latin typeface="Arial Rounded MT Bold" pitchFamily="34" charset="0"/>
                <a:ea typeface="Arial-Rounded" pitchFamily="34" charset="0"/>
                <a:cs typeface="Times New Roman" pitchFamily="18" charset="0"/>
              </a:rPr>
              <a:t>4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199" y="-163929"/>
            <a:ext cx="1524000" cy="177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451257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8611" y="738766"/>
            <a:ext cx="4997999" cy="4180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53710" y="277234"/>
            <a:ext cx="7962900" cy="461532"/>
          </a:xfrm>
          <a:prstGeom prst="rect">
            <a:avLst/>
          </a:prstGeom>
          <a:noFill/>
        </p:spPr>
        <p:txBody>
          <a:bodyPr wrap="square" lIns="91305" tIns="45654" rIns="91305" bIns="45654" rtlCol="0">
            <a:spAutoFit/>
          </a:bodyPr>
          <a:lstStyle/>
          <a:p>
            <a:pPr algn="just"/>
            <a:r>
              <a:rPr lang="en-US" sz="2400" b="1">
                <a:latin typeface="Arial" pitchFamily="34" charset="0"/>
                <a:ea typeface="Arial-Rounded" pitchFamily="34" charset="0"/>
                <a:cs typeface="Arial" pitchFamily="34" charset="0"/>
              </a:rPr>
              <a:t>Quan sát các con vật trong tranh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897" y="133350"/>
            <a:ext cx="646113" cy="74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194897" y="1036235"/>
            <a:ext cx="3483968" cy="830863"/>
          </a:xfrm>
          <a:prstGeom prst="rect">
            <a:avLst/>
          </a:prstGeom>
          <a:noFill/>
        </p:spPr>
        <p:txBody>
          <a:bodyPr wrap="square" lIns="91305" tIns="45654" rIns="91305" bIns="45654" rtlCol="0">
            <a:spAutoFit/>
          </a:bodyPr>
          <a:lstStyle/>
          <a:p>
            <a:pPr algn="just"/>
            <a:r>
              <a:rPr lang="en-US" sz="2400">
                <a:latin typeface="Arial" pitchFamily="34" charset="0"/>
                <a:ea typeface="Arial-Rounded" pitchFamily="34" charset="0"/>
                <a:cs typeface="Arial" pitchFamily="34" charset="0"/>
              </a:rPr>
              <a:t>a) Em biết những con vật nào trong tranh?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94897" y="2030723"/>
            <a:ext cx="3483968" cy="830863"/>
          </a:xfrm>
          <a:prstGeom prst="rect">
            <a:avLst/>
          </a:prstGeom>
          <a:noFill/>
        </p:spPr>
        <p:txBody>
          <a:bodyPr wrap="square" lIns="91305" tIns="45654" rIns="91305" bIns="45654" rtlCol="0">
            <a:spAutoFit/>
          </a:bodyPr>
          <a:lstStyle/>
          <a:p>
            <a:pPr algn="just"/>
            <a:r>
              <a:rPr lang="en-US" sz="2400" dirty="0">
                <a:latin typeface="Arial" pitchFamily="34" charset="0"/>
                <a:ea typeface="Arial-Rounded" pitchFamily="34" charset="0"/>
                <a:cs typeface="Arial" pitchFamily="34" charset="0"/>
              </a:rPr>
              <a:t>b) </a:t>
            </a:r>
            <a:r>
              <a:rPr lang="en-US" sz="24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Mỗi</a:t>
            </a:r>
            <a:r>
              <a:rPr lang="en-US" sz="2400" dirty="0">
                <a:latin typeface="Arial" pitchFamily="34" charset="0"/>
                <a:ea typeface="Arial-Rounded" pitchFamily="34" charset="0"/>
                <a:cs typeface="Arial" pitchFamily="34" charset="0"/>
              </a:rPr>
              <a:t> con </a:t>
            </a:r>
            <a:r>
              <a:rPr lang="en-US" sz="24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vật</a:t>
            </a:r>
            <a:r>
              <a:rPr lang="en-US" sz="24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có</a:t>
            </a:r>
            <a:r>
              <a:rPr lang="en-US" sz="24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khả</a:t>
            </a:r>
            <a:r>
              <a:rPr lang="en-US" sz="24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năng</a:t>
            </a:r>
            <a:r>
              <a:rPr lang="en-US" sz="24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gì</a:t>
            </a:r>
            <a:r>
              <a:rPr lang="en-US" sz="24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đặc</a:t>
            </a:r>
            <a:r>
              <a:rPr lang="en-US" sz="24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biệt</a:t>
            </a:r>
            <a:r>
              <a:rPr lang="en-US" sz="2400" dirty="0">
                <a:latin typeface="Arial" pitchFamily="34" charset="0"/>
                <a:ea typeface="Arial-Rounded" pitchFamily="34" charset="0"/>
                <a:cs typeface="Arial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320939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09513" y="210164"/>
            <a:ext cx="1160318" cy="523087"/>
          </a:xfrm>
          <a:prstGeom prst="rect">
            <a:avLst/>
          </a:prstGeom>
          <a:noFill/>
        </p:spPr>
        <p:txBody>
          <a:bodyPr wrap="square" lIns="91305" tIns="45654" rIns="91305" bIns="45654" rtlCol="0">
            <a:spAutoFit/>
          </a:bodyPr>
          <a:lstStyle/>
          <a:p>
            <a:pPr algn="just"/>
            <a:r>
              <a:rPr lang="en-US" sz="2800" b="1">
                <a:latin typeface="Arial" pitchFamily="34" charset="0"/>
                <a:ea typeface="Arial-Rounded" pitchFamily="34" charset="0"/>
                <a:cs typeface="Arial" pitchFamily="34" charset="0"/>
              </a:rPr>
              <a:t>Đọc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584614" y="233500"/>
            <a:ext cx="5947064" cy="523087"/>
          </a:xfrm>
          <a:prstGeom prst="rect">
            <a:avLst/>
          </a:prstGeom>
          <a:noFill/>
        </p:spPr>
        <p:txBody>
          <a:bodyPr wrap="square" lIns="91305" tIns="45654" rIns="91305" bIns="45654" rtlCol="0">
            <a:spAutoFit/>
          </a:bodyPr>
          <a:lstStyle/>
          <a:p>
            <a:pPr algn="ctr"/>
            <a:r>
              <a:rPr lang="en-US" sz="2800" b="1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Cuộc</a:t>
            </a:r>
            <a:r>
              <a:rPr lang="en-US" sz="2800" b="1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800" b="1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thi</a:t>
            </a:r>
            <a:r>
              <a:rPr lang="en-US" sz="2800" b="1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800" b="1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tài</a:t>
            </a:r>
            <a:r>
              <a:rPr lang="en-US" sz="2800" b="1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800" b="1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năng</a:t>
            </a:r>
            <a:r>
              <a:rPr lang="en-US" sz="2800" b="1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800" b="1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rừng</a:t>
            </a:r>
            <a:r>
              <a:rPr lang="en-US" sz="2800" b="1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800" b="1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xanh</a:t>
            </a:r>
            <a:endParaRPr lang="en-US" sz="2800" b="1" dirty="0"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6256" y="668662"/>
            <a:ext cx="8853054" cy="4247183"/>
          </a:xfrm>
          <a:prstGeom prst="rect">
            <a:avLst/>
          </a:prstGeom>
          <a:noFill/>
        </p:spPr>
        <p:txBody>
          <a:bodyPr wrap="square" lIns="91305" tIns="45654" rIns="91305" bIns="45654" rtlCol="0">
            <a:spAutoFit/>
          </a:bodyPr>
          <a:lstStyle/>
          <a:p>
            <a:pPr algn="just">
              <a:spcAft>
                <a:spcPts val="600"/>
              </a:spcAft>
            </a:pPr>
            <a:r>
              <a:rPr lang="en-US" sz="2600" dirty="0">
                <a:latin typeface="Arial" pitchFamily="34" charset="0"/>
                <a:ea typeface="Arial-Rounded" pitchFamily="34" charset="0"/>
                <a:cs typeface="Arial" pitchFamily="34" charset="0"/>
              </a:rPr>
              <a:t>	</a:t>
            </a:r>
            <a:r>
              <a:rPr lang="en-US" sz="2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Mừng</a:t>
            </a:r>
            <a:r>
              <a:rPr lang="en-US" sz="2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xuân</a:t>
            </a:r>
            <a:r>
              <a:rPr lang="en-US" sz="2600" dirty="0">
                <a:latin typeface="Arial" pitchFamily="34" charset="0"/>
                <a:ea typeface="Arial-Rounded" pitchFamily="34" charset="0"/>
                <a:cs typeface="Arial" pitchFamily="34" charset="0"/>
              </a:rPr>
              <a:t>, </a:t>
            </a:r>
            <a:r>
              <a:rPr lang="en-US" sz="2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các</a:t>
            </a:r>
            <a:r>
              <a:rPr lang="en-US" sz="2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con </a:t>
            </a:r>
            <a:r>
              <a:rPr lang="en-US" sz="2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vật</a:t>
            </a:r>
            <a:r>
              <a:rPr lang="en-US" sz="2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trong</a:t>
            </a:r>
            <a:r>
              <a:rPr lang="en-US" sz="2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rừng</a:t>
            </a:r>
            <a:r>
              <a:rPr lang="en-US" sz="2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tổ</a:t>
            </a:r>
            <a:r>
              <a:rPr lang="en-US" sz="2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chức</a:t>
            </a:r>
            <a:r>
              <a:rPr lang="en-US" sz="2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một</a:t>
            </a:r>
            <a:r>
              <a:rPr lang="en-US" sz="2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cuộc</a:t>
            </a:r>
            <a:r>
              <a:rPr lang="en-US" sz="2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thi</a:t>
            </a:r>
            <a:r>
              <a:rPr lang="en-US" sz="2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tài</a:t>
            </a:r>
            <a:r>
              <a:rPr lang="en-US" sz="2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năng</a:t>
            </a:r>
            <a:r>
              <a:rPr lang="en-US" sz="2600" dirty="0">
                <a:latin typeface="Arial" pitchFamily="34" charset="0"/>
                <a:ea typeface="Arial-Rounded" pitchFamily="34" charset="0"/>
                <a:cs typeface="Arial" pitchFamily="34" charset="0"/>
              </a:rPr>
              <a:t>. </a:t>
            </a:r>
            <a:r>
              <a:rPr lang="en-US" sz="2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Đúng</a:t>
            </a:r>
            <a:r>
              <a:rPr lang="en-US" sz="2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như</a:t>
            </a:r>
            <a:r>
              <a:rPr lang="en-US" sz="2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dự</a:t>
            </a:r>
            <a:r>
              <a:rPr lang="en-US" sz="2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kiến</a:t>
            </a:r>
            <a:r>
              <a:rPr lang="en-US" sz="2600" dirty="0">
                <a:latin typeface="Arial" pitchFamily="34" charset="0"/>
                <a:ea typeface="Arial-Rounded" pitchFamily="34" charset="0"/>
                <a:cs typeface="Arial" pitchFamily="34" charset="0"/>
              </a:rPr>
              <a:t>, </a:t>
            </a:r>
            <a:r>
              <a:rPr lang="en-US" sz="2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cuộc</a:t>
            </a:r>
            <a:r>
              <a:rPr lang="en-US" sz="2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thi</a:t>
            </a:r>
            <a:r>
              <a:rPr lang="en-US" sz="2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mở</a:t>
            </a:r>
            <a:r>
              <a:rPr lang="en-US" sz="2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đầu</a:t>
            </a:r>
            <a:r>
              <a:rPr lang="en-US" sz="2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bằng</a:t>
            </a:r>
            <a:r>
              <a:rPr lang="en-US" sz="2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tiết</a:t>
            </a:r>
            <a:r>
              <a:rPr lang="en-US" sz="2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mục</a:t>
            </a:r>
            <a:r>
              <a:rPr lang="en-US" sz="2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chim</a:t>
            </a:r>
            <a:r>
              <a:rPr lang="en-US" sz="2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yểng</a:t>
            </a:r>
            <a:r>
              <a:rPr lang="en-US" sz="2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bắt</a:t>
            </a:r>
            <a:r>
              <a:rPr lang="en-US" sz="2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chước</a:t>
            </a:r>
            <a:r>
              <a:rPr lang="en-US" sz="2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tiếng</a:t>
            </a:r>
            <a:r>
              <a:rPr lang="en-US" sz="2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của</a:t>
            </a:r>
            <a:r>
              <a:rPr lang="en-US" sz="2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một</a:t>
            </a:r>
            <a:r>
              <a:rPr lang="en-US" sz="2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số</a:t>
            </a:r>
            <a:r>
              <a:rPr lang="en-US" sz="2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loài</a:t>
            </a:r>
            <a:r>
              <a:rPr lang="en-US" sz="2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vật</a:t>
            </a:r>
            <a:r>
              <a:rPr lang="en-US" sz="2600" dirty="0">
                <a:latin typeface="Arial" pitchFamily="34" charset="0"/>
                <a:ea typeface="Arial-Rounded" pitchFamily="34" charset="0"/>
                <a:cs typeface="Arial" pitchFamily="34" charset="0"/>
              </a:rPr>
              <a:t>. </a:t>
            </a:r>
            <a:r>
              <a:rPr lang="en-US" sz="2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Tiếp</a:t>
            </a:r>
            <a:r>
              <a:rPr lang="en-US" sz="2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theo</a:t>
            </a:r>
            <a:r>
              <a:rPr lang="en-US" sz="2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là</a:t>
            </a:r>
            <a:r>
              <a:rPr lang="en-US" sz="2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ca </a:t>
            </a:r>
            <a:r>
              <a:rPr lang="en-US" sz="2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khúc</a:t>
            </a:r>
            <a:r>
              <a:rPr lang="en-US" sz="2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“</a:t>
            </a:r>
            <a:r>
              <a:rPr lang="en-US" sz="2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ngoao</a:t>
            </a:r>
            <a:r>
              <a:rPr lang="en-US" sz="2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ngoao</a:t>
            </a:r>
            <a:r>
              <a:rPr lang="en-US" sz="2600" dirty="0">
                <a:latin typeface="Arial" pitchFamily="34" charset="0"/>
                <a:ea typeface="Arial-Rounded" pitchFamily="34" charset="0"/>
                <a:cs typeface="Arial" pitchFamily="34" charset="0"/>
              </a:rPr>
              <a:t>” </a:t>
            </a:r>
            <a:r>
              <a:rPr lang="en-US" sz="2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của</a:t>
            </a:r>
            <a:r>
              <a:rPr lang="en-US" sz="2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mèo</a:t>
            </a:r>
            <a:r>
              <a:rPr lang="en-US" sz="2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rừng</a:t>
            </a:r>
            <a:r>
              <a:rPr lang="en-US" sz="2600" dirty="0">
                <a:latin typeface="Arial" pitchFamily="34" charset="0"/>
                <a:ea typeface="Arial-Rounded" pitchFamily="34" charset="0"/>
                <a:cs typeface="Arial" pitchFamily="34" charset="0"/>
              </a:rPr>
              <a:t>. </a:t>
            </a:r>
            <a:r>
              <a:rPr lang="en-US" sz="2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Gõ</a:t>
            </a:r>
            <a:r>
              <a:rPr lang="en-US" sz="2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kiến</a:t>
            </a:r>
            <a:r>
              <a:rPr lang="en-US" sz="2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chỉ</a:t>
            </a:r>
            <a:r>
              <a:rPr lang="en-US" sz="2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trong</a:t>
            </a:r>
            <a:r>
              <a:rPr lang="en-US" sz="2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nháy</a:t>
            </a:r>
            <a:r>
              <a:rPr lang="en-US" sz="2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mắt</a:t>
            </a:r>
            <a:r>
              <a:rPr lang="en-US" sz="2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đã</a:t>
            </a:r>
            <a:r>
              <a:rPr lang="en-US" sz="2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khoét</a:t>
            </a:r>
            <a:r>
              <a:rPr lang="en-US" sz="2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được</a:t>
            </a:r>
            <a:r>
              <a:rPr lang="en-US" sz="2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cái</a:t>
            </a:r>
            <a:r>
              <a:rPr lang="en-US" sz="2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tổ</a:t>
            </a:r>
            <a:r>
              <a:rPr lang="en-US" sz="2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xinh</a:t>
            </a:r>
            <a:r>
              <a:rPr lang="en-US" sz="2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xắn</a:t>
            </a:r>
            <a:r>
              <a:rPr lang="en-US" sz="2600" dirty="0">
                <a:latin typeface="Arial" pitchFamily="34" charset="0"/>
                <a:ea typeface="Arial-Rounded" pitchFamily="34" charset="0"/>
                <a:cs typeface="Arial" pitchFamily="34" charset="0"/>
              </a:rPr>
              <a:t>. </a:t>
            </a:r>
            <a:r>
              <a:rPr lang="en-US" sz="2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Chim</a:t>
            </a:r>
            <a:r>
              <a:rPr lang="en-US" sz="2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công</a:t>
            </a:r>
            <a:r>
              <a:rPr lang="en-US" sz="2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khiến</a:t>
            </a:r>
            <a:r>
              <a:rPr lang="en-US" sz="2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khán</a:t>
            </a:r>
            <a:r>
              <a:rPr lang="en-US" sz="2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giả</a:t>
            </a:r>
            <a:r>
              <a:rPr lang="en-US" sz="2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say </a:t>
            </a:r>
            <a:r>
              <a:rPr lang="en-US" sz="2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mê</a:t>
            </a:r>
            <a:r>
              <a:rPr lang="en-US" sz="2600" dirty="0">
                <a:latin typeface="Arial" pitchFamily="34" charset="0"/>
                <a:ea typeface="Arial-Rounded" pitchFamily="34" charset="0"/>
                <a:cs typeface="Arial" pitchFamily="34" charset="0"/>
              </a:rPr>
              <a:t>, </a:t>
            </a:r>
            <a:r>
              <a:rPr lang="en-US" sz="2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chuếnh</a:t>
            </a:r>
            <a:r>
              <a:rPr lang="en-US" sz="2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choáng</a:t>
            </a:r>
            <a:r>
              <a:rPr lang="en-US" sz="2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vì</a:t>
            </a:r>
            <a:r>
              <a:rPr lang="en-US" sz="2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điệu</a:t>
            </a:r>
            <a:r>
              <a:rPr lang="en-US" sz="2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múa</a:t>
            </a:r>
            <a:r>
              <a:rPr lang="en-US" sz="2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tuyệt</a:t>
            </a:r>
            <a:r>
              <a:rPr lang="en-US" sz="2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đẹp</a:t>
            </a:r>
            <a:r>
              <a:rPr lang="en-US" sz="2600" dirty="0">
                <a:latin typeface="Arial" pitchFamily="34" charset="0"/>
                <a:ea typeface="Arial-Rounded" pitchFamily="34" charset="0"/>
                <a:cs typeface="Arial" pitchFamily="34" charset="0"/>
              </a:rPr>
              <a:t>. </a:t>
            </a:r>
            <a:r>
              <a:rPr lang="en-US" sz="2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Voọc</a:t>
            </a:r>
            <a:r>
              <a:rPr lang="en-US" sz="2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xám</a:t>
            </a:r>
            <a:r>
              <a:rPr lang="en-US" sz="2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với</a:t>
            </a:r>
            <a:r>
              <a:rPr lang="en-US" sz="2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tiết</a:t>
            </a:r>
            <a:r>
              <a:rPr lang="en-US" sz="2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mục</a:t>
            </a:r>
            <a:r>
              <a:rPr lang="en-US" sz="2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đu</a:t>
            </a:r>
            <a:r>
              <a:rPr lang="en-US" sz="2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cây</a:t>
            </a:r>
            <a:r>
              <a:rPr lang="en-US" sz="2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điêu</a:t>
            </a:r>
            <a:r>
              <a:rPr lang="en-US" sz="2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luyện</a:t>
            </a:r>
            <a:r>
              <a:rPr lang="en-US" sz="2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làm</a:t>
            </a:r>
            <a:r>
              <a:rPr lang="en-US" sz="2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tất</a:t>
            </a:r>
            <a:r>
              <a:rPr lang="en-US" sz="2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cả</a:t>
            </a:r>
            <a:r>
              <a:rPr lang="en-US" sz="2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trầm</a:t>
            </a:r>
            <a:r>
              <a:rPr lang="en-US" sz="2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trồ</a:t>
            </a:r>
            <a:r>
              <a:rPr lang="en-US" sz="2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thích</a:t>
            </a:r>
            <a:r>
              <a:rPr lang="en-US" sz="2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thú</a:t>
            </a:r>
            <a:r>
              <a:rPr lang="en-US" sz="2600" dirty="0">
                <a:latin typeface="Arial" pitchFamily="34" charset="0"/>
                <a:ea typeface="Arial-Rounded" pitchFamily="34" charset="0"/>
                <a:cs typeface="Arial" pitchFamily="34" charset="0"/>
              </a:rPr>
              <a:t>.</a:t>
            </a:r>
          </a:p>
          <a:p>
            <a:pPr algn="just">
              <a:spcAft>
                <a:spcPts val="600"/>
              </a:spcAft>
            </a:pPr>
            <a:r>
              <a:rPr lang="en-US" sz="2600" dirty="0">
                <a:latin typeface="Arial" pitchFamily="34" charset="0"/>
                <a:ea typeface="Arial-Rounded" pitchFamily="34" charset="0"/>
                <a:cs typeface="Arial" pitchFamily="34" charset="0"/>
              </a:rPr>
              <a:t>	</a:t>
            </a:r>
            <a:r>
              <a:rPr lang="en-US" sz="2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Các</a:t>
            </a:r>
            <a:r>
              <a:rPr lang="en-US" sz="2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con </a:t>
            </a:r>
            <a:r>
              <a:rPr lang="en-US" sz="2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vật</a:t>
            </a:r>
            <a:r>
              <a:rPr lang="en-US" sz="2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đều</a:t>
            </a:r>
            <a:r>
              <a:rPr lang="en-US" sz="2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xứng</a:t>
            </a:r>
            <a:r>
              <a:rPr lang="en-US" sz="2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đáng</a:t>
            </a:r>
            <a:r>
              <a:rPr lang="en-US" sz="2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nhận</a:t>
            </a:r>
            <a:r>
              <a:rPr lang="en-US" sz="2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phần</a:t>
            </a:r>
            <a:r>
              <a:rPr lang="en-US" sz="2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thưởng</a:t>
            </a:r>
            <a:r>
              <a:rPr lang="en-US" sz="2600" dirty="0">
                <a:latin typeface="Arial" pitchFamily="34" charset="0"/>
                <a:ea typeface="Arial-Rounded" pitchFamily="34" charset="0"/>
                <a:cs typeface="Arial" pitchFamily="34" charset="0"/>
              </a:rPr>
              <a:t>.</a:t>
            </a:r>
          </a:p>
          <a:p>
            <a:pPr algn="r"/>
            <a:r>
              <a:rPr lang="en-US" sz="2600" dirty="0">
                <a:latin typeface="Arial" pitchFamily="34" charset="0"/>
                <a:ea typeface="Arial-Rounded" pitchFamily="34" charset="0"/>
                <a:cs typeface="Arial" pitchFamily="34" charset="0"/>
              </a:rPr>
              <a:t>(</a:t>
            </a:r>
            <a:r>
              <a:rPr lang="en-US" sz="2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Lâm</a:t>
            </a:r>
            <a:r>
              <a:rPr lang="en-US" sz="2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Anh)</a:t>
            </a: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00" y="120121"/>
            <a:ext cx="646113" cy="74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938318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2074277" y="-171450"/>
            <a:ext cx="4419600" cy="1676400"/>
          </a:xfrm>
          <a:prstGeom prst="rect">
            <a:avLst/>
          </a:prstGeom>
        </p:spPr>
        <p:txBody>
          <a:bodyPr vert="horz" lIns="91305" tIns="45654" rIns="91305" bIns="45654" rtlCol="0" anchor="ctr">
            <a:normAutofit/>
          </a:bodyPr>
          <a:lstStyle>
            <a:lvl1pPr algn="ctr" defTabSz="91318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err="1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Luyện</a:t>
            </a:r>
            <a:r>
              <a:rPr lang="en-US" b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đọc</a:t>
            </a:r>
            <a:endParaRPr lang="en-US" b="1" dirty="0">
              <a:solidFill>
                <a:schemeClr val="bg2">
                  <a:lumMod val="1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752600" y="1200150"/>
            <a:ext cx="1295400" cy="781050"/>
          </a:xfrm>
          <a:prstGeom prst="rect">
            <a:avLst/>
          </a:prstGeom>
        </p:spPr>
        <p:txBody>
          <a:bodyPr vert="horz" lIns="91305" tIns="45654" rIns="91305" bIns="45654" rtlCol="0" anchor="ctr">
            <a:normAutofit fontScale="82500" lnSpcReduction="10000"/>
          </a:bodyPr>
          <a:lstStyle>
            <a:lvl1pPr algn="ctr" defTabSz="913056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8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yêng</a:t>
            </a:r>
            <a:r>
              <a:rPr lang="en-US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3118338" y="1678205"/>
            <a:ext cx="914400" cy="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1"/>
          <p:cNvSpPr txBox="1">
            <a:spLocks/>
          </p:cNvSpPr>
          <p:nvPr/>
        </p:nvSpPr>
        <p:spPr>
          <a:xfrm>
            <a:off x="4103076" y="1108885"/>
            <a:ext cx="2478314" cy="876300"/>
          </a:xfrm>
          <a:prstGeom prst="rect">
            <a:avLst/>
          </a:prstGeom>
        </p:spPr>
        <p:txBody>
          <a:bodyPr vert="horz" lIns="91305" tIns="45654" rIns="91305" bIns="45654" rtlCol="0" anchor="ctr">
            <a:normAutofit fontScale="97500"/>
          </a:bodyPr>
          <a:lstStyle>
            <a:lvl1pPr algn="ctr" defTabSz="913056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yểng</a:t>
            </a:r>
            <a:endParaRPr lang="en-US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1740876" y="1894368"/>
            <a:ext cx="1295400" cy="781050"/>
          </a:xfrm>
          <a:prstGeom prst="rect">
            <a:avLst/>
          </a:prstGeom>
        </p:spPr>
        <p:txBody>
          <a:bodyPr vert="horz" lIns="91305" tIns="45654" rIns="91305" bIns="45654" rtlCol="0" anchor="ctr">
            <a:normAutofit fontScale="97500"/>
          </a:bodyPr>
          <a:lstStyle>
            <a:lvl1pPr algn="ctr" defTabSz="913056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oao</a:t>
            </a:r>
            <a:r>
              <a:rPr lang="en-US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3106614" y="2404322"/>
            <a:ext cx="914400" cy="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itle 1"/>
          <p:cNvSpPr txBox="1">
            <a:spLocks/>
          </p:cNvSpPr>
          <p:nvPr/>
        </p:nvSpPr>
        <p:spPr>
          <a:xfrm>
            <a:off x="4103076" y="1470836"/>
            <a:ext cx="2478314" cy="1638300"/>
          </a:xfrm>
          <a:prstGeom prst="rect">
            <a:avLst/>
          </a:prstGeom>
        </p:spPr>
        <p:txBody>
          <a:bodyPr vert="horz" lIns="91305" tIns="45654" rIns="91305" bIns="45654" rtlCol="0" anchor="ctr">
            <a:normAutofit fontScale="97500"/>
          </a:bodyPr>
          <a:lstStyle>
            <a:lvl1pPr algn="ctr" defTabSz="913056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ngoao</a:t>
            </a:r>
            <a:endParaRPr lang="en-US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1752600" y="2641736"/>
            <a:ext cx="1295400" cy="781050"/>
          </a:xfrm>
          <a:prstGeom prst="rect">
            <a:avLst/>
          </a:prstGeom>
        </p:spPr>
        <p:txBody>
          <a:bodyPr vert="horz" lIns="91305" tIns="45654" rIns="91305" bIns="45654" rtlCol="0" anchor="ctr">
            <a:normAutofit fontScale="97500"/>
          </a:bodyPr>
          <a:lstStyle>
            <a:lvl1pPr algn="ctr" defTabSz="913056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oet</a:t>
            </a:r>
            <a:r>
              <a:rPr lang="en-US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3118338" y="3119791"/>
            <a:ext cx="914400" cy="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itle 1"/>
          <p:cNvSpPr txBox="1">
            <a:spLocks/>
          </p:cNvSpPr>
          <p:nvPr/>
        </p:nvSpPr>
        <p:spPr>
          <a:xfrm>
            <a:off x="4114800" y="2218204"/>
            <a:ext cx="2478314" cy="1638300"/>
          </a:xfrm>
          <a:prstGeom prst="rect">
            <a:avLst/>
          </a:prstGeom>
        </p:spPr>
        <p:txBody>
          <a:bodyPr vert="horz" lIns="91305" tIns="45654" rIns="91305" bIns="45654" rtlCol="0" anchor="ctr">
            <a:normAutofit fontScale="97500"/>
          </a:bodyPr>
          <a:lstStyle>
            <a:lvl1pPr algn="ctr" defTabSz="913056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khoét</a:t>
            </a:r>
            <a:endParaRPr lang="en-US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1752600" y="3302733"/>
            <a:ext cx="1524000" cy="952500"/>
          </a:xfrm>
          <a:prstGeom prst="rect">
            <a:avLst/>
          </a:prstGeom>
        </p:spPr>
        <p:txBody>
          <a:bodyPr vert="horz" lIns="91305" tIns="45654" rIns="91305" bIns="45654" rtlCol="0" anchor="ctr">
            <a:normAutofit fontScale="97500"/>
          </a:bodyPr>
          <a:lstStyle>
            <a:lvl1pPr algn="ctr" defTabSz="913056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uênh</a:t>
            </a:r>
            <a:r>
              <a:rPr lang="en-US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</a:p>
        </p:txBody>
      </p:sp>
      <p:cxnSp>
        <p:nvCxnSpPr>
          <p:cNvPr id="20" name="Straight Arrow Connector 19"/>
          <p:cNvCxnSpPr/>
          <p:nvPr/>
        </p:nvCxnSpPr>
        <p:spPr>
          <a:xfrm>
            <a:off x="3118338" y="3867621"/>
            <a:ext cx="914400" cy="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itle 1"/>
          <p:cNvSpPr txBox="1">
            <a:spLocks/>
          </p:cNvSpPr>
          <p:nvPr/>
        </p:nvSpPr>
        <p:spPr>
          <a:xfrm>
            <a:off x="4114800" y="2934135"/>
            <a:ext cx="4343400" cy="1638300"/>
          </a:xfrm>
          <a:prstGeom prst="rect">
            <a:avLst/>
          </a:prstGeom>
        </p:spPr>
        <p:txBody>
          <a:bodyPr vert="horz" lIns="91305" tIns="45654" rIns="91305" bIns="45654" rtlCol="0" anchor="ctr">
            <a:normAutofit fontScale="97500"/>
          </a:bodyPr>
          <a:lstStyle>
            <a:lvl1pPr algn="ctr" defTabSz="913056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chuếnh</a:t>
            </a:r>
            <a:r>
              <a:rPr lang="en-US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choáng</a:t>
            </a:r>
            <a:endParaRPr lang="en-US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1752600" y="3988534"/>
            <a:ext cx="1524000" cy="952500"/>
          </a:xfrm>
          <a:prstGeom prst="rect">
            <a:avLst/>
          </a:prstGeom>
        </p:spPr>
        <p:txBody>
          <a:bodyPr vert="horz" lIns="91305" tIns="45654" rIns="91305" bIns="45654" rtlCol="0" anchor="ctr">
            <a:normAutofit fontScale="97500"/>
          </a:bodyPr>
          <a:lstStyle>
            <a:lvl1pPr algn="ctr" defTabSz="913056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ooc</a:t>
            </a:r>
            <a:r>
              <a:rPr lang="en-US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</a:p>
        </p:txBody>
      </p:sp>
      <p:cxnSp>
        <p:nvCxnSpPr>
          <p:cNvPr id="23" name="Straight Arrow Connector 22"/>
          <p:cNvCxnSpPr/>
          <p:nvPr/>
        </p:nvCxnSpPr>
        <p:spPr>
          <a:xfrm>
            <a:off x="3118338" y="4553422"/>
            <a:ext cx="914400" cy="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itle 1"/>
          <p:cNvSpPr txBox="1">
            <a:spLocks/>
          </p:cNvSpPr>
          <p:nvPr/>
        </p:nvSpPr>
        <p:spPr>
          <a:xfrm>
            <a:off x="4126522" y="3641202"/>
            <a:ext cx="4343400" cy="1638300"/>
          </a:xfrm>
          <a:prstGeom prst="rect">
            <a:avLst/>
          </a:prstGeom>
        </p:spPr>
        <p:txBody>
          <a:bodyPr vert="horz" lIns="91305" tIns="45654" rIns="91305" bIns="45654" rtlCol="0" anchor="ctr">
            <a:normAutofit fontScale="97500"/>
          </a:bodyPr>
          <a:lstStyle>
            <a:lvl1pPr algn="ctr" defTabSz="913056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voọc</a:t>
            </a:r>
            <a:endParaRPr lang="en-US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9872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3" grpId="0"/>
      <p:bldP spid="15" grpId="0"/>
      <p:bldP spid="16" grpId="0"/>
      <p:bldP spid="18" grpId="0"/>
      <p:bldP spid="19" grpId="0"/>
      <p:bldP spid="21" grpId="0"/>
      <p:bldP spid="22" grpId="0"/>
      <p:bldP spid="2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8A3C16-F896-F973-F209-DA4FFEFC950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09600" y="1428750"/>
            <a:ext cx="7620000" cy="1700213"/>
          </a:xfrm>
        </p:spPr>
        <p:txBody>
          <a:bodyPr/>
          <a:lstStyle/>
          <a:p>
            <a:r>
              <a:rPr lang="en-VN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 NỐI TIẾP CÂU</a:t>
            </a:r>
          </a:p>
        </p:txBody>
      </p:sp>
    </p:spTree>
    <p:extLst>
      <p:ext uri="{BB962C8B-B14F-4D97-AF65-F5344CB8AC3E}">
        <p14:creationId xmlns:p14="http://schemas.microsoft.com/office/powerpoint/2010/main" val="8533393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481134" y="572965"/>
            <a:ext cx="8538175" cy="4247183"/>
          </a:xfrm>
          <a:prstGeom prst="rect">
            <a:avLst/>
          </a:prstGeom>
          <a:noFill/>
        </p:spPr>
        <p:txBody>
          <a:bodyPr wrap="square" lIns="91305" tIns="45654" rIns="91305" bIns="45654" rtlCol="0">
            <a:spAutoFit/>
          </a:bodyPr>
          <a:lstStyle/>
          <a:p>
            <a:pPr algn="just">
              <a:spcAft>
                <a:spcPts val="600"/>
              </a:spcAft>
            </a:pPr>
            <a:r>
              <a:rPr lang="en-US" sz="2600" dirty="0">
                <a:latin typeface="Arial" pitchFamily="34" charset="0"/>
                <a:ea typeface="Arial-Rounded" pitchFamily="34" charset="0"/>
                <a:cs typeface="Arial" pitchFamily="34" charset="0"/>
              </a:rPr>
              <a:t>	</a:t>
            </a:r>
            <a:r>
              <a:rPr lang="en-US" sz="2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Mừng</a:t>
            </a:r>
            <a:r>
              <a:rPr lang="en-US" sz="2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xuân</a:t>
            </a:r>
            <a:r>
              <a:rPr lang="en-US" sz="2600" dirty="0">
                <a:latin typeface="Arial" pitchFamily="34" charset="0"/>
                <a:ea typeface="Arial-Rounded" pitchFamily="34" charset="0"/>
                <a:cs typeface="Arial" pitchFamily="34" charset="0"/>
              </a:rPr>
              <a:t>, </a:t>
            </a:r>
            <a:r>
              <a:rPr lang="en-US" sz="2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các</a:t>
            </a:r>
            <a:r>
              <a:rPr lang="en-US" sz="2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con </a:t>
            </a:r>
            <a:r>
              <a:rPr lang="en-US" sz="2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vật</a:t>
            </a:r>
            <a:r>
              <a:rPr lang="en-US" sz="2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trong</a:t>
            </a:r>
            <a:r>
              <a:rPr lang="en-US" sz="2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rừng</a:t>
            </a:r>
            <a:r>
              <a:rPr lang="en-US" sz="2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tổ</a:t>
            </a:r>
            <a:r>
              <a:rPr lang="en-US" sz="2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chức</a:t>
            </a:r>
            <a:r>
              <a:rPr lang="en-US" sz="2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một</a:t>
            </a:r>
            <a:r>
              <a:rPr lang="en-US" sz="2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cuộc</a:t>
            </a:r>
            <a:r>
              <a:rPr lang="en-US" sz="2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thi</a:t>
            </a:r>
            <a:r>
              <a:rPr lang="en-US" sz="2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tài</a:t>
            </a:r>
            <a:r>
              <a:rPr lang="en-US" sz="2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năng</a:t>
            </a:r>
            <a:r>
              <a:rPr lang="en-US" sz="2600" dirty="0">
                <a:latin typeface="Arial" pitchFamily="34" charset="0"/>
                <a:ea typeface="Arial-Rounded" pitchFamily="34" charset="0"/>
                <a:cs typeface="Arial" pitchFamily="34" charset="0"/>
              </a:rPr>
              <a:t>. </a:t>
            </a:r>
            <a:r>
              <a:rPr lang="en-US" sz="2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Đúng</a:t>
            </a:r>
            <a:r>
              <a:rPr lang="en-US" sz="2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như</a:t>
            </a:r>
            <a:r>
              <a:rPr lang="en-US" sz="2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dự</a:t>
            </a:r>
            <a:r>
              <a:rPr lang="en-US" sz="2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kiến</a:t>
            </a:r>
            <a:r>
              <a:rPr lang="en-US" sz="2600" dirty="0">
                <a:latin typeface="Arial" pitchFamily="34" charset="0"/>
                <a:ea typeface="Arial-Rounded" pitchFamily="34" charset="0"/>
                <a:cs typeface="Arial" pitchFamily="34" charset="0"/>
              </a:rPr>
              <a:t>, </a:t>
            </a:r>
            <a:r>
              <a:rPr lang="en-US" sz="2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cuộc</a:t>
            </a:r>
            <a:r>
              <a:rPr lang="en-US" sz="2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thi</a:t>
            </a:r>
            <a:r>
              <a:rPr lang="en-US" sz="2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mở</a:t>
            </a:r>
            <a:r>
              <a:rPr lang="en-US" sz="2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đầu</a:t>
            </a:r>
            <a:r>
              <a:rPr lang="en-US" sz="2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bằng</a:t>
            </a:r>
            <a:r>
              <a:rPr lang="en-US" sz="2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tiết</a:t>
            </a:r>
            <a:r>
              <a:rPr lang="en-US" sz="2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mục</a:t>
            </a:r>
            <a:r>
              <a:rPr lang="en-US" sz="2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chim</a:t>
            </a:r>
            <a:r>
              <a:rPr lang="en-US" sz="2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yểng</a:t>
            </a:r>
            <a:r>
              <a:rPr lang="en-US" sz="2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bắt</a:t>
            </a:r>
            <a:r>
              <a:rPr lang="en-US" sz="2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chước</a:t>
            </a:r>
            <a:r>
              <a:rPr lang="en-US" sz="2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tiếng</a:t>
            </a:r>
            <a:r>
              <a:rPr lang="en-US" sz="2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của</a:t>
            </a:r>
            <a:r>
              <a:rPr lang="en-US" sz="2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một</a:t>
            </a:r>
            <a:r>
              <a:rPr lang="en-US" sz="2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số</a:t>
            </a:r>
            <a:r>
              <a:rPr lang="en-US" sz="2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loài</a:t>
            </a:r>
            <a:r>
              <a:rPr lang="en-US" sz="2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vật</a:t>
            </a:r>
            <a:r>
              <a:rPr lang="en-US" sz="2600" dirty="0">
                <a:latin typeface="Arial" pitchFamily="34" charset="0"/>
                <a:ea typeface="Arial-Rounded" pitchFamily="34" charset="0"/>
                <a:cs typeface="Arial" pitchFamily="34" charset="0"/>
              </a:rPr>
              <a:t>. </a:t>
            </a:r>
            <a:r>
              <a:rPr lang="en-US" sz="2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Tiếp</a:t>
            </a:r>
            <a:r>
              <a:rPr lang="en-US" sz="2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theo</a:t>
            </a:r>
            <a:r>
              <a:rPr lang="en-US" sz="2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là</a:t>
            </a:r>
            <a:r>
              <a:rPr lang="en-US" sz="2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ca </a:t>
            </a:r>
            <a:r>
              <a:rPr lang="en-US" sz="2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khúc</a:t>
            </a:r>
            <a:r>
              <a:rPr lang="en-US" sz="2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“</a:t>
            </a:r>
            <a:r>
              <a:rPr lang="en-US" sz="2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ngoao</a:t>
            </a:r>
            <a:r>
              <a:rPr lang="en-US" sz="2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ngoao</a:t>
            </a:r>
            <a:r>
              <a:rPr lang="en-US" sz="2600" dirty="0">
                <a:latin typeface="Arial" pitchFamily="34" charset="0"/>
                <a:ea typeface="Arial-Rounded" pitchFamily="34" charset="0"/>
                <a:cs typeface="Arial" pitchFamily="34" charset="0"/>
              </a:rPr>
              <a:t>” </a:t>
            </a:r>
            <a:r>
              <a:rPr lang="en-US" sz="2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của</a:t>
            </a:r>
            <a:r>
              <a:rPr lang="en-US" sz="2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mèo</a:t>
            </a:r>
            <a:r>
              <a:rPr lang="en-US" sz="2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rừng</a:t>
            </a:r>
            <a:r>
              <a:rPr lang="en-US" sz="2600" dirty="0">
                <a:latin typeface="Arial" pitchFamily="34" charset="0"/>
                <a:ea typeface="Arial-Rounded" pitchFamily="34" charset="0"/>
                <a:cs typeface="Arial" pitchFamily="34" charset="0"/>
              </a:rPr>
              <a:t>. </a:t>
            </a:r>
            <a:r>
              <a:rPr lang="en-US" sz="2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Gõ</a:t>
            </a:r>
            <a:r>
              <a:rPr lang="en-US" sz="2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kiến</a:t>
            </a:r>
            <a:r>
              <a:rPr lang="en-US" sz="2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chỉ</a:t>
            </a:r>
            <a:r>
              <a:rPr lang="en-US" sz="2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trong</a:t>
            </a:r>
            <a:r>
              <a:rPr lang="en-US" sz="2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nháy</a:t>
            </a:r>
            <a:r>
              <a:rPr lang="en-US" sz="2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mắt</a:t>
            </a:r>
            <a:r>
              <a:rPr lang="en-US" sz="2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đã</a:t>
            </a:r>
            <a:r>
              <a:rPr lang="en-US" sz="2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khoét</a:t>
            </a:r>
            <a:r>
              <a:rPr lang="en-US" sz="2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được</a:t>
            </a:r>
            <a:r>
              <a:rPr lang="en-US" sz="2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cái</a:t>
            </a:r>
            <a:r>
              <a:rPr lang="en-US" sz="2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tổ</a:t>
            </a:r>
            <a:r>
              <a:rPr lang="en-US" sz="2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xinh</a:t>
            </a:r>
            <a:r>
              <a:rPr lang="en-US" sz="2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xắn</a:t>
            </a:r>
            <a:r>
              <a:rPr lang="en-US" sz="2600" dirty="0">
                <a:latin typeface="Arial" pitchFamily="34" charset="0"/>
                <a:ea typeface="Arial-Rounded" pitchFamily="34" charset="0"/>
                <a:cs typeface="Arial" pitchFamily="34" charset="0"/>
              </a:rPr>
              <a:t>. </a:t>
            </a:r>
            <a:r>
              <a:rPr lang="en-US" sz="2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Chim</a:t>
            </a:r>
            <a:r>
              <a:rPr lang="en-US" sz="2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công</a:t>
            </a:r>
            <a:r>
              <a:rPr lang="en-US" sz="2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khiến</a:t>
            </a:r>
            <a:r>
              <a:rPr lang="en-US" sz="2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khán</a:t>
            </a:r>
            <a:r>
              <a:rPr lang="en-US" sz="2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giả</a:t>
            </a:r>
            <a:r>
              <a:rPr lang="en-US" sz="2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say </a:t>
            </a:r>
            <a:r>
              <a:rPr lang="en-US" sz="2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mê</a:t>
            </a:r>
            <a:r>
              <a:rPr lang="en-US" sz="2600" dirty="0">
                <a:latin typeface="Arial" pitchFamily="34" charset="0"/>
                <a:ea typeface="Arial-Rounded" pitchFamily="34" charset="0"/>
                <a:cs typeface="Arial" pitchFamily="34" charset="0"/>
              </a:rPr>
              <a:t>, </a:t>
            </a:r>
            <a:r>
              <a:rPr lang="en-US" sz="2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chuếnh</a:t>
            </a:r>
            <a:r>
              <a:rPr lang="en-US" sz="2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choáng</a:t>
            </a:r>
            <a:r>
              <a:rPr lang="en-US" sz="2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vì</a:t>
            </a:r>
            <a:r>
              <a:rPr lang="en-US" sz="2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điệu</a:t>
            </a:r>
            <a:r>
              <a:rPr lang="en-US" sz="2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múa</a:t>
            </a:r>
            <a:r>
              <a:rPr lang="en-US" sz="2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tuyệt</a:t>
            </a:r>
            <a:r>
              <a:rPr lang="en-US" sz="2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đẹp</a:t>
            </a:r>
            <a:r>
              <a:rPr lang="en-US" sz="2600" dirty="0">
                <a:latin typeface="Arial" pitchFamily="34" charset="0"/>
                <a:ea typeface="Arial-Rounded" pitchFamily="34" charset="0"/>
                <a:cs typeface="Arial" pitchFamily="34" charset="0"/>
              </a:rPr>
              <a:t>. </a:t>
            </a:r>
            <a:r>
              <a:rPr lang="en-US" sz="2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Voọc</a:t>
            </a:r>
            <a:r>
              <a:rPr lang="en-US" sz="2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xám</a:t>
            </a:r>
            <a:r>
              <a:rPr lang="en-US" sz="2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với</a:t>
            </a:r>
            <a:r>
              <a:rPr lang="en-US" sz="2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tiết</a:t>
            </a:r>
            <a:r>
              <a:rPr lang="en-US" sz="2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mục</a:t>
            </a:r>
            <a:r>
              <a:rPr lang="en-US" sz="2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đu</a:t>
            </a:r>
            <a:r>
              <a:rPr lang="en-US" sz="2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cây</a:t>
            </a:r>
            <a:r>
              <a:rPr lang="en-US" sz="2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điêu</a:t>
            </a:r>
            <a:r>
              <a:rPr lang="en-US" sz="2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luyện</a:t>
            </a:r>
            <a:r>
              <a:rPr lang="en-US" sz="2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làm</a:t>
            </a:r>
            <a:r>
              <a:rPr lang="en-US" sz="2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tất</a:t>
            </a:r>
            <a:r>
              <a:rPr lang="en-US" sz="2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cả</a:t>
            </a:r>
            <a:r>
              <a:rPr lang="en-US" sz="2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trầm</a:t>
            </a:r>
            <a:r>
              <a:rPr lang="en-US" sz="2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trồ</a:t>
            </a:r>
            <a:r>
              <a:rPr lang="en-US" sz="2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thích</a:t>
            </a:r>
            <a:r>
              <a:rPr lang="en-US" sz="2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thú</a:t>
            </a:r>
            <a:r>
              <a:rPr lang="en-US" sz="2600" dirty="0">
                <a:latin typeface="Arial" pitchFamily="34" charset="0"/>
                <a:ea typeface="Arial-Rounded" pitchFamily="34" charset="0"/>
                <a:cs typeface="Arial" pitchFamily="34" charset="0"/>
              </a:rPr>
              <a:t>.</a:t>
            </a:r>
          </a:p>
          <a:p>
            <a:pPr algn="just">
              <a:spcAft>
                <a:spcPts val="600"/>
              </a:spcAft>
            </a:pPr>
            <a:r>
              <a:rPr lang="en-US" sz="2600" dirty="0">
                <a:latin typeface="Arial" pitchFamily="34" charset="0"/>
                <a:ea typeface="Arial-Rounded" pitchFamily="34" charset="0"/>
                <a:cs typeface="Arial" pitchFamily="34" charset="0"/>
              </a:rPr>
              <a:t>	</a:t>
            </a:r>
            <a:r>
              <a:rPr lang="en-US" sz="2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Các</a:t>
            </a:r>
            <a:r>
              <a:rPr lang="en-US" sz="2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con </a:t>
            </a:r>
            <a:r>
              <a:rPr lang="en-US" sz="2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vật</a:t>
            </a:r>
            <a:r>
              <a:rPr lang="en-US" sz="2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đều</a:t>
            </a:r>
            <a:r>
              <a:rPr lang="en-US" sz="2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xứng</a:t>
            </a:r>
            <a:r>
              <a:rPr lang="en-US" sz="2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đáng</a:t>
            </a:r>
            <a:r>
              <a:rPr lang="en-US" sz="2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nhận</a:t>
            </a:r>
            <a:r>
              <a:rPr lang="en-US" sz="2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phần</a:t>
            </a:r>
            <a:r>
              <a:rPr lang="en-US" sz="2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thưởng</a:t>
            </a:r>
            <a:r>
              <a:rPr lang="en-US" sz="2600" dirty="0">
                <a:latin typeface="Arial" pitchFamily="34" charset="0"/>
                <a:ea typeface="Arial-Rounded" pitchFamily="34" charset="0"/>
                <a:cs typeface="Arial" pitchFamily="34" charset="0"/>
              </a:rPr>
              <a:t>.</a:t>
            </a:r>
          </a:p>
          <a:p>
            <a:pPr algn="r"/>
            <a:r>
              <a:rPr lang="en-US" sz="2600" dirty="0">
                <a:latin typeface="Arial" pitchFamily="34" charset="0"/>
                <a:ea typeface="Arial-Rounded" pitchFamily="34" charset="0"/>
                <a:cs typeface="Arial" pitchFamily="34" charset="0"/>
              </a:rPr>
              <a:t>(</a:t>
            </a:r>
            <a:r>
              <a:rPr lang="en-US" sz="2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Lâm</a:t>
            </a:r>
            <a:r>
              <a:rPr lang="en-US" sz="2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Anh)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899941" y="615497"/>
            <a:ext cx="7123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Arial" pitchFamily="34" charset="0"/>
                <a:cs typeface="Arial" pitchFamily="34" charset="0"/>
              </a:rPr>
              <a:t>(1)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946297" y="3865348"/>
            <a:ext cx="5573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Arial" pitchFamily="34" charset="0"/>
                <a:cs typeface="Arial" pitchFamily="34" charset="0"/>
              </a:rPr>
              <a:t>(2)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584614" y="137803"/>
            <a:ext cx="5947064" cy="523087"/>
          </a:xfrm>
          <a:prstGeom prst="rect">
            <a:avLst/>
          </a:prstGeom>
          <a:noFill/>
        </p:spPr>
        <p:txBody>
          <a:bodyPr wrap="square" lIns="91305" tIns="45654" rIns="91305" bIns="45654" rtlCol="0">
            <a:spAutoFit/>
          </a:bodyPr>
          <a:lstStyle/>
          <a:p>
            <a:pPr algn="ctr"/>
            <a:r>
              <a:rPr lang="en-US" sz="2800" b="1">
                <a:latin typeface="Arial" pitchFamily="34" charset="0"/>
                <a:ea typeface="Arial-Rounded" pitchFamily="34" charset="0"/>
                <a:cs typeface="Arial" pitchFamily="34" charset="0"/>
              </a:rPr>
              <a:t>Cuộc thi tài năng rừng xanh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3EAC6A7F-A332-4D14-488B-1F3D7AF395A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4343400"/>
            <a:ext cx="6251575" cy="400050"/>
          </a:xfrm>
        </p:spPr>
        <p:txBody>
          <a:bodyPr>
            <a:normAutofit fontScale="90000"/>
          </a:bodyPr>
          <a:lstStyle/>
          <a:p>
            <a:r>
              <a:rPr lang="en-VN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đọc có mấy đoạn?</a:t>
            </a:r>
          </a:p>
        </p:txBody>
      </p:sp>
    </p:spTree>
    <p:extLst>
      <p:ext uri="{BB962C8B-B14F-4D97-AF65-F5344CB8AC3E}">
        <p14:creationId xmlns:p14="http://schemas.microsoft.com/office/powerpoint/2010/main" val="3841563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4" grpId="0"/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8A3C16-F896-F973-F209-DA4FFEFC950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62000" y="1504950"/>
            <a:ext cx="7620000" cy="1700213"/>
          </a:xfrm>
        </p:spPr>
        <p:txBody>
          <a:bodyPr/>
          <a:lstStyle/>
          <a:p>
            <a:r>
              <a:rPr lang="en-VN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 NỐI TIẾP ĐOẠN</a:t>
            </a:r>
          </a:p>
        </p:txBody>
      </p:sp>
    </p:spTree>
    <p:extLst>
      <p:ext uri="{BB962C8B-B14F-4D97-AF65-F5344CB8AC3E}">
        <p14:creationId xmlns:p14="http://schemas.microsoft.com/office/powerpoint/2010/main" val="42667163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08274" y="1809750"/>
            <a:ext cx="8229600" cy="857250"/>
          </a:xfrm>
        </p:spPr>
        <p:txBody>
          <a:bodyPr>
            <a:normAutofit/>
          </a:bodyPr>
          <a:lstStyle/>
          <a:p>
            <a:r>
              <a:rPr lang="en-US" sz="40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Giải</a:t>
            </a:r>
            <a:r>
              <a:rPr lang="en-US" sz="40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nghĩa</a:t>
            </a:r>
            <a:r>
              <a:rPr lang="en-US" sz="40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từ</a:t>
            </a:r>
            <a:r>
              <a:rPr lang="en-US" sz="40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khó</a:t>
            </a:r>
            <a:r>
              <a:rPr lang="en-US" sz="40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32324474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30 seconds countdown (Đồng hồ đếm ngược 30 giây)">
            <a:hlinkClick r:id="" action="ppaction://media"/>
            <a:extLst>
              <a:ext uri="{FF2B5EF4-FFF2-40B4-BE49-F238E27FC236}">
                <a16:creationId xmlns:a16="http://schemas.microsoft.com/office/drawing/2014/main" id="{E8C6A417-D1FF-4A40-B8AB-D0B0D21E554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223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88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210244" y="117475"/>
            <a:ext cx="2971800" cy="857250"/>
          </a:xfrm>
          <a:prstGeom prst="rect">
            <a:avLst/>
          </a:prstGeom>
        </p:spPr>
        <p:txBody>
          <a:bodyPr vert="horz" lIns="91305" tIns="45654" rIns="91305" bIns="45654" rtlCol="0" anchor="ctr">
            <a:noAutofit/>
          </a:bodyPr>
          <a:lstStyle>
            <a:lvl1pPr algn="ctr" defTabSz="91318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chim</a:t>
            </a:r>
            <a:r>
              <a:rPr lang="en-US" sz="36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yểng</a:t>
            </a:r>
            <a:endParaRPr lang="en-US" sz="36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chim yểng">
            <a:hlinkClick r:id="" action="ppaction://media"/>
            <a:extLst>
              <a:ext uri="{FF2B5EF4-FFF2-40B4-BE49-F238E27FC236}">
                <a16:creationId xmlns:a16="http://schemas.microsoft.com/office/drawing/2014/main" id="{B79C6E44-E156-4857-8CE5-F19706C2595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64857" y="974725"/>
            <a:ext cx="5214286" cy="3874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0666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633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086100" y="424962"/>
            <a:ext cx="2971800" cy="857250"/>
          </a:xfrm>
          <a:prstGeom prst="rect">
            <a:avLst/>
          </a:prstGeom>
        </p:spPr>
        <p:txBody>
          <a:bodyPr vert="horz" lIns="91305" tIns="45654" rIns="91305" bIns="45654" rtlCol="0" anchor="ctr">
            <a:noAutofit/>
          </a:bodyPr>
          <a:lstStyle>
            <a:lvl1pPr algn="ctr" defTabSz="91318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mèo</a:t>
            </a:r>
            <a:r>
              <a:rPr lang="en-US" sz="36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rừng</a:t>
            </a:r>
            <a:endParaRPr lang="en-US" sz="36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 descr="Mèo rừng – Loài động vật nhỏ nhưng quý hiếm trên thế giớ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" y="1719839"/>
            <a:ext cx="4495800" cy="2998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Tìm hiểu về loài mèo rừng: đặc điểm, phân bố và thực trạng hiện na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1700788"/>
            <a:ext cx="3979449" cy="3017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3093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247292" y="133350"/>
            <a:ext cx="2971800" cy="857250"/>
          </a:xfrm>
          <a:prstGeom prst="rect">
            <a:avLst/>
          </a:prstGeom>
        </p:spPr>
        <p:txBody>
          <a:bodyPr vert="horz" lIns="91305" tIns="45654" rIns="91305" bIns="45654" rtlCol="0" anchor="ctr">
            <a:noAutofit/>
          </a:bodyPr>
          <a:lstStyle>
            <a:lvl1pPr algn="ctr" defTabSz="91318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chim gõ kiến</a:t>
            </a:r>
            <a:endParaRPr lang="en-US" sz="360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4" name="Picture 2" descr="Vì sao chim gõ kiến gõ mãi mà không… nhức đầu? - Tuổi Trẻ Onlin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9120" y="1123950"/>
            <a:ext cx="646676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6130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247292" y="133350"/>
            <a:ext cx="2971800" cy="857250"/>
          </a:xfrm>
          <a:prstGeom prst="rect">
            <a:avLst/>
          </a:prstGeom>
        </p:spPr>
        <p:txBody>
          <a:bodyPr vert="horz" lIns="91305" tIns="45654" rIns="91305" bIns="45654" rtlCol="0" anchor="ctr">
            <a:noAutofit/>
          </a:bodyPr>
          <a:lstStyle>
            <a:lvl1pPr algn="ctr" defTabSz="91318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chim công</a:t>
            </a:r>
            <a:endParaRPr lang="en-US" sz="360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098" name="Picture 2" descr="Chim công - đặc điểm sinh học - Thiên Đường Chi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990600"/>
            <a:ext cx="6217920" cy="388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7650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247292" y="133350"/>
            <a:ext cx="2971800" cy="857250"/>
          </a:xfrm>
          <a:prstGeom prst="rect">
            <a:avLst/>
          </a:prstGeom>
        </p:spPr>
        <p:txBody>
          <a:bodyPr vert="horz" lIns="91305" tIns="45654" rIns="91305" bIns="45654" rtlCol="0" anchor="ctr">
            <a:noAutofit/>
          </a:bodyPr>
          <a:lstStyle>
            <a:lvl1pPr algn="ctr" defTabSz="91318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voọc xám</a:t>
            </a:r>
            <a:endParaRPr lang="en-US" sz="360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122" name="Picture 2" descr="Voọc xám Đông Dương – Wikipedia tiếng Việ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6271" y="992886"/>
            <a:ext cx="3174197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Phayre's leaf monkey, Trachypithecus phayrei | Animals wild, Animals, Monke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983742"/>
            <a:ext cx="2645048" cy="3971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1598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394336" y="1038002"/>
            <a:ext cx="4209562" cy="857250"/>
          </a:xfrm>
          <a:prstGeom prst="rect">
            <a:avLst/>
          </a:prstGeom>
        </p:spPr>
        <p:txBody>
          <a:bodyPr vert="horz" lIns="91305" tIns="45654" rIns="91305" bIns="45654" rtlCol="0" anchor="ctr">
            <a:noAutofit/>
          </a:bodyPr>
          <a:lstStyle>
            <a:lvl1pPr algn="ctr" defTabSz="91318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Chuếnh</a:t>
            </a:r>
            <a:r>
              <a:rPr lang="en-US" sz="36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choáng</a:t>
            </a:r>
            <a:r>
              <a:rPr lang="en-US" sz="36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:</a:t>
            </a:r>
            <a:endParaRPr lang="en-US" sz="3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864937" y="1038002"/>
            <a:ext cx="5105400" cy="857250"/>
          </a:xfrm>
          <a:prstGeom prst="rect">
            <a:avLst/>
          </a:prstGeom>
        </p:spPr>
        <p:txBody>
          <a:bodyPr vert="horz" lIns="91305" tIns="45654" rIns="91305" bIns="45654" rtlCol="0" anchor="ctr">
            <a:noAutofit/>
          </a:bodyPr>
          <a:lstStyle>
            <a:lvl1pPr algn="ctr" defTabSz="91318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 err="1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cảm</a:t>
            </a:r>
            <a:r>
              <a:rPr lang="en-US" sz="3600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giác</a:t>
            </a:r>
            <a:r>
              <a:rPr lang="en-US" sz="3600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không</a:t>
            </a:r>
            <a:r>
              <a:rPr lang="en-US" sz="3600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còn</a:t>
            </a:r>
            <a:r>
              <a:rPr lang="en-US" sz="3600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394336" y="1714500"/>
            <a:ext cx="7973488" cy="1294514"/>
          </a:xfrm>
          <a:prstGeom prst="rect">
            <a:avLst/>
          </a:prstGeom>
        </p:spPr>
        <p:txBody>
          <a:bodyPr vert="horz" lIns="91305" tIns="45654" rIns="91305" bIns="45654" rtlCol="0" anchor="ctr">
            <a:noAutofit/>
          </a:bodyPr>
          <a:lstStyle>
            <a:lvl1pPr algn="ctr" defTabSz="91318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3600" dirty="0" err="1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tỉnh</a:t>
            </a:r>
            <a:r>
              <a:rPr lang="en-US" sz="3600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táo</a:t>
            </a:r>
            <a:r>
              <a:rPr lang="en-US" sz="3600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3600" dirty="0" err="1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hơi</a:t>
            </a:r>
            <a:r>
              <a:rPr lang="en-US" sz="3600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choáng</a:t>
            </a:r>
            <a:r>
              <a:rPr lang="en-US" sz="3600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váng</a:t>
            </a:r>
            <a:r>
              <a:rPr lang="en-US" sz="3600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như</a:t>
            </a:r>
            <a:r>
              <a:rPr lang="en-US" sz="3600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khi</a:t>
            </a:r>
            <a:r>
              <a:rPr lang="en-US" sz="3600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ngà</a:t>
            </a:r>
            <a:r>
              <a:rPr lang="en-US" sz="3600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ngà</a:t>
            </a:r>
            <a:r>
              <a:rPr lang="en-US" sz="3600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 say </a:t>
            </a:r>
            <a:r>
              <a:rPr lang="en-US" sz="3600" dirty="0" err="1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rượu</a:t>
            </a:r>
            <a:r>
              <a:rPr lang="en-US" sz="3600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586839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62439" y="877427"/>
            <a:ext cx="2971800" cy="857250"/>
          </a:xfrm>
          <a:prstGeom prst="rect">
            <a:avLst/>
          </a:prstGeom>
        </p:spPr>
        <p:txBody>
          <a:bodyPr vert="horz" lIns="91305" tIns="45654" rIns="91305" bIns="45654" rtlCol="0" anchor="ctr">
            <a:noAutofit/>
          </a:bodyPr>
          <a:lstStyle>
            <a:lvl1pPr algn="ctr" defTabSz="91318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Trầm trồ	:</a:t>
            </a:r>
            <a:endParaRPr lang="en-US" sz="360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2341685" y="1152525"/>
            <a:ext cx="6649916" cy="857250"/>
          </a:xfrm>
          <a:prstGeom prst="rect">
            <a:avLst/>
          </a:prstGeom>
        </p:spPr>
        <p:txBody>
          <a:bodyPr vert="horz" lIns="91305" tIns="45654" rIns="91305" bIns="45654" rtlCol="0" anchor="ctr">
            <a:noAutofit/>
          </a:bodyPr>
          <a:lstStyle>
            <a:lvl1pPr algn="ctr" defTabSz="91318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3600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thốt</a:t>
            </a:r>
            <a:r>
              <a:rPr lang="en-US" sz="3600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ra</a:t>
            </a:r>
            <a:r>
              <a:rPr lang="en-US" sz="3600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lời</a:t>
            </a:r>
            <a:r>
              <a:rPr lang="en-US" sz="3600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khen</a:t>
            </a:r>
            <a:r>
              <a:rPr lang="en-US" sz="3600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với</a:t>
            </a:r>
            <a:r>
              <a:rPr lang="en-US" sz="3600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vẻ</a:t>
            </a:r>
            <a:r>
              <a:rPr lang="en-US" sz="3600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ngạc</a:t>
            </a:r>
            <a:r>
              <a:rPr lang="en-US" sz="3600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nhiên</a:t>
            </a:r>
            <a:r>
              <a:rPr lang="en-US" sz="3600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3600" dirty="0" err="1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thán</a:t>
            </a:r>
            <a:r>
              <a:rPr lang="en-US" sz="3600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phục</a:t>
            </a:r>
            <a:r>
              <a:rPr lang="en-US" sz="3600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362438" y="2107279"/>
            <a:ext cx="4209562" cy="857250"/>
          </a:xfrm>
          <a:prstGeom prst="rect">
            <a:avLst/>
          </a:prstGeom>
        </p:spPr>
        <p:txBody>
          <a:bodyPr vert="horz" lIns="91305" tIns="45654" rIns="91305" bIns="45654" rtlCol="0" anchor="ctr">
            <a:noAutofit/>
          </a:bodyPr>
          <a:lstStyle>
            <a:lvl1pPr algn="ctr" defTabSz="91318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Điêu luyện:</a:t>
            </a:r>
            <a:endParaRPr lang="en-US" sz="360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2819400" y="1868027"/>
            <a:ext cx="6172201" cy="1922923"/>
          </a:xfrm>
          <a:prstGeom prst="rect">
            <a:avLst/>
          </a:prstGeom>
        </p:spPr>
        <p:txBody>
          <a:bodyPr vert="horz" lIns="91305" tIns="45654" rIns="91305" bIns="45654" rtlCol="0" anchor="ctr">
            <a:noAutofit/>
          </a:bodyPr>
          <a:lstStyle>
            <a:lvl1pPr algn="ctr" defTabSz="91318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360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đạt đến trình độ cao do trau dồi, luyện tập nhiều.</a:t>
            </a:r>
          </a:p>
        </p:txBody>
      </p:sp>
    </p:spTree>
    <p:extLst>
      <p:ext uri="{BB962C8B-B14F-4D97-AF65-F5344CB8AC3E}">
        <p14:creationId xmlns:p14="http://schemas.microsoft.com/office/powerpoint/2010/main" val="1028617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8A3C16-F896-F973-F209-DA4FFEFC950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09600" y="1721643"/>
            <a:ext cx="7620000" cy="1700213"/>
          </a:xfrm>
        </p:spPr>
        <p:txBody>
          <a:bodyPr/>
          <a:lstStyle/>
          <a:p>
            <a:r>
              <a:rPr lang="en-VN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 ĐUA ĐỌC THEO NHÓM</a:t>
            </a:r>
          </a:p>
        </p:txBody>
      </p:sp>
    </p:spTree>
    <p:extLst>
      <p:ext uri="{BB962C8B-B14F-4D97-AF65-F5344CB8AC3E}">
        <p14:creationId xmlns:p14="http://schemas.microsoft.com/office/powerpoint/2010/main" val="149214441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8A3C16-F896-F973-F209-DA4FFEFC950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85800" y="1504950"/>
            <a:ext cx="7620000" cy="1700213"/>
          </a:xfrm>
        </p:spPr>
        <p:txBody>
          <a:bodyPr/>
          <a:lstStyle/>
          <a:p>
            <a:r>
              <a:rPr lang="en-VN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 TOÀN BÀI</a:t>
            </a:r>
          </a:p>
        </p:txBody>
      </p:sp>
    </p:spTree>
    <p:extLst>
      <p:ext uri="{BB962C8B-B14F-4D97-AF65-F5344CB8AC3E}">
        <p14:creationId xmlns:p14="http://schemas.microsoft.com/office/powerpoint/2010/main" val="422340798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0F7AFA6-7D4E-4C08-BE9D-C25DB6DAC0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55"/>
            <a:ext cx="9144000" cy="514099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A820202E-C7B6-4A86-A1D2-04C0F07EB133}"/>
              </a:ext>
            </a:extLst>
          </p:cNvPr>
          <p:cNvSpPr txBox="1">
            <a:spLocks/>
          </p:cNvSpPr>
          <p:nvPr/>
        </p:nvSpPr>
        <p:spPr>
          <a:xfrm>
            <a:off x="1409700" y="1200150"/>
            <a:ext cx="6324600" cy="1828800"/>
          </a:xfrm>
          <a:prstGeom prst="rect">
            <a:avLst/>
          </a:prstGeom>
          <a:noFill/>
        </p:spPr>
        <p:txBody>
          <a:bodyPr vert="horz" lIns="91354" tIns="45678" rIns="91354" bIns="45678" rtlCol="0" anchor="ctr">
            <a:normAutofit/>
          </a:bodyPr>
          <a:lstStyle>
            <a:lvl1pPr algn="ctr" defTabSz="913545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Giải lao</a:t>
            </a:r>
          </a:p>
        </p:txBody>
      </p:sp>
    </p:spTree>
    <p:extLst>
      <p:ext uri="{BB962C8B-B14F-4D97-AF65-F5344CB8AC3E}">
        <p14:creationId xmlns:p14="http://schemas.microsoft.com/office/powerpoint/2010/main" val="31956839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3"/>
          <p:cNvSpPr txBox="1">
            <a:spLocks/>
          </p:cNvSpPr>
          <p:nvPr/>
        </p:nvSpPr>
        <p:spPr>
          <a:xfrm>
            <a:off x="11311" y="0"/>
            <a:ext cx="9121379" cy="2266950"/>
          </a:xfrm>
          <a:prstGeom prst="rect">
            <a:avLst/>
          </a:prstGeom>
          <a:solidFill>
            <a:srgbClr val="0086EA"/>
          </a:solidFill>
          <a:effectLst>
            <a:glow rad="50800">
              <a:schemeClr val="accent5">
                <a:satMod val="175000"/>
                <a:alpha val="18000"/>
              </a:schemeClr>
            </a:glow>
          </a:effectLst>
        </p:spPr>
        <p:txBody>
          <a:bodyPr vert="horz" lIns="68471" tIns="34235" rIns="68471" bIns="34235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7950" b="1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3074" name="Picture 2" descr="Bộ SGK Lớp 6 - Kết nối tri thức với cuộc sống - Công ty Cổ phần Đầu tư và  Phát triển Giáo dục Phương Nam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33"/>
          <a:stretch/>
        </p:blipFill>
        <p:spPr bwMode="auto">
          <a:xfrm>
            <a:off x="247224" y="182620"/>
            <a:ext cx="1529732" cy="1405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>
          <a:xfrm>
            <a:off x="2895600" y="941388"/>
            <a:ext cx="6248400" cy="993775"/>
          </a:xfrm>
        </p:spPr>
        <p:txBody>
          <a:bodyPr>
            <a:noAutofit/>
          </a:bodyPr>
          <a:lstStyle/>
          <a:p>
            <a:pPr algn="ctr"/>
            <a:r>
              <a:rPr lang="en-US" sz="7950" b="1">
                <a:solidFill>
                  <a:schemeClr val="bg1"/>
                </a:solidFill>
                <a:latin typeface="AvantGarde" pitchFamily="2" charset="0"/>
                <a:ea typeface="AvantGarde" pitchFamily="2" charset="0"/>
                <a:cs typeface="AvantGarde" pitchFamily="2" charset="0"/>
              </a:rPr>
              <a:t>TIẾNG VIỆT</a:t>
            </a:r>
            <a:r>
              <a:rPr lang="en-US" sz="7950" b="1">
                <a:solidFill>
                  <a:schemeClr val="bg1"/>
                </a:solidFill>
                <a:latin typeface="Arial" panose="020B0604020202020204" pitchFamily="34" charset="0"/>
                <a:ea typeface="AvantGarde" pitchFamily="2" charset="0"/>
                <a:cs typeface="Arial" panose="020B0604020202020204" pitchFamily="34" charset="0"/>
              </a:rPr>
              <a:t> 1</a:t>
            </a:r>
          </a:p>
        </p:txBody>
      </p:sp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1770971"/>
            <a:ext cx="2753973" cy="33909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866A69D-B6DD-4AA7-BDA7-99951FB05F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03375" y="2800350"/>
            <a:ext cx="2101856" cy="2040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98328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6C838D-BD01-4B94-B157-DDAA47D958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30 seconds countdown (Đồng hồ đếm ngược 30 giây)">
            <a:hlinkClick r:id="" action="ppaction://media"/>
            <a:extLst>
              <a:ext uri="{FF2B5EF4-FFF2-40B4-BE49-F238E27FC236}">
                <a16:creationId xmlns:a16="http://schemas.microsoft.com/office/drawing/2014/main" id="{E8C6A417-D1FF-4A40-B8AB-D0B0D21E554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743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88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481134" y="572965"/>
            <a:ext cx="8538175" cy="4247183"/>
          </a:xfrm>
          <a:prstGeom prst="rect">
            <a:avLst/>
          </a:prstGeom>
          <a:noFill/>
        </p:spPr>
        <p:txBody>
          <a:bodyPr wrap="square" lIns="91305" tIns="45654" rIns="91305" bIns="45654" rtlCol="0">
            <a:spAutoFit/>
          </a:bodyPr>
          <a:lstStyle/>
          <a:p>
            <a:pPr algn="just">
              <a:spcAft>
                <a:spcPts val="600"/>
              </a:spcAft>
            </a:pPr>
            <a:r>
              <a:rPr lang="en-US" sz="2600" dirty="0">
                <a:latin typeface="Arial" pitchFamily="34" charset="0"/>
                <a:ea typeface="Arial-Rounded" pitchFamily="34" charset="0"/>
                <a:cs typeface="Arial" pitchFamily="34" charset="0"/>
              </a:rPr>
              <a:t>	</a:t>
            </a:r>
            <a:r>
              <a:rPr lang="en-US" sz="2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Mừng</a:t>
            </a:r>
            <a:r>
              <a:rPr lang="en-US" sz="2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xuân</a:t>
            </a:r>
            <a:r>
              <a:rPr lang="en-US" sz="2600" dirty="0">
                <a:latin typeface="Arial" pitchFamily="34" charset="0"/>
                <a:ea typeface="Arial-Rounded" pitchFamily="34" charset="0"/>
                <a:cs typeface="Arial" pitchFamily="34" charset="0"/>
              </a:rPr>
              <a:t>, </a:t>
            </a:r>
            <a:r>
              <a:rPr lang="en-US" sz="2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các</a:t>
            </a:r>
            <a:r>
              <a:rPr lang="en-US" sz="2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con </a:t>
            </a:r>
            <a:r>
              <a:rPr lang="en-US" sz="2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vật</a:t>
            </a:r>
            <a:r>
              <a:rPr lang="en-US" sz="2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trong</a:t>
            </a:r>
            <a:r>
              <a:rPr lang="en-US" sz="2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rừng</a:t>
            </a:r>
            <a:r>
              <a:rPr lang="en-US" sz="2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tổ</a:t>
            </a:r>
            <a:r>
              <a:rPr lang="en-US" sz="2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chức</a:t>
            </a:r>
            <a:r>
              <a:rPr lang="en-US" sz="2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một</a:t>
            </a:r>
            <a:r>
              <a:rPr lang="en-US" sz="2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cuộc</a:t>
            </a:r>
            <a:r>
              <a:rPr lang="en-US" sz="2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thi</a:t>
            </a:r>
            <a:r>
              <a:rPr lang="en-US" sz="2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tài</a:t>
            </a:r>
            <a:r>
              <a:rPr lang="en-US" sz="2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năng</a:t>
            </a:r>
            <a:r>
              <a:rPr lang="en-US" sz="2600" dirty="0">
                <a:latin typeface="Arial" pitchFamily="34" charset="0"/>
                <a:ea typeface="Arial-Rounded" pitchFamily="34" charset="0"/>
                <a:cs typeface="Arial" pitchFamily="34" charset="0"/>
              </a:rPr>
              <a:t>. </a:t>
            </a:r>
            <a:r>
              <a:rPr lang="en-US" sz="2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Đúng</a:t>
            </a:r>
            <a:r>
              <a:rPr lang="en-US" sz="2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như</a:t>
            </a:r>
            <a:r>
              <a:rPr lang="en-US" sz="2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dự</a:t>
            </a:r>
            <a:r>
              <a:rPr lang="en-US" sz="2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kiến</a:t>
            </a:r>
            <a:r>
              <a:rPr lang="en-US" sz="2600" dirty="0">
                <a:latin typeface="Arial" pitchFamily="34" charset="0"/>
                <a:ea typeface="Arial-Rounded" pitchFamily="34" charset="0"/>
                <a:cs typeface="Arial" pitchFamily="34" charset="0"/>
              </a:rPr>
              <a:t>, </a:t>
            </a:r>
            <a:r>
              <a:rPr lang="en-US" sz="2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cuộc</a:t>
            </a:r>
            <a:r>
              <a:rPr lang="en-US" sz="2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thi</a:t>
            </a:r>
            <a:r>
              <a:rPr lang="en-US" sz="2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mở</a:t>
            </a:r>
            <a:r>
              <a:rPr lang="en-US" sz="2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đầu</a:t>
            </a:r>
            <a:r>
              <a:rPr lang="en-US" sz="2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bằng</a:t>
            </a:r>
            <a:r>
              <a:rPr lang="en-US" sz="2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tiết</a:t>
            </a:r>
            <a:r>
              <a:rPr lang="en-US" sz="2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mục</a:t>
            </a:r>
            <a:r>
              <a:rPr lang="en-US" sz="2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chim</a:t>
            </a:r>
            <a:r>
              <a:rPr lang="en-US" sz="2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yểng</a:t>
            </a:r>
            <a:r>
              <a:rPr lang="en-US" sz="2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bắt</a:t>
            </a:r>
            <a:r>
              <a:rPr lang="en-US" sz="2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chước</a:t>
            </a:r>
            <a:r>
              <a:rPr lang="en-US" sz="2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tiếng</a:t>
            </a:r>
            <a:r>
              <a:rPr lang="en-US" sz="2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của</a:t>
            </a:r>
            <a:r>
              <a:rPr lang="en-US" sz="2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một</a:t>
            </a:r>
            <a:r>
              <a:rPr lang="en-US" sz="2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số</a:t>
            </a:r>
            <a:r>
              <a:rPr lang="en-US" sz="2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loài</a:t>
            </a:r>
            <a:r>
              <a:rPr lang="en-US" sz="2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vật</a:t>
            </a:r>
            <a:r>
              <a:rPr lang="en-US" sz="2600" dirty="0">
                <a:latin typeface="Arial" pitchFamily="34" charset="0"/>
                <a:ea typeface="Arial-Rounded" pitchFamily="34" charset="0"/>
                <a:cs typeface="Arial" pitchFamily="34" charset="0"/>
              </a:rPr>
              <a:t>. </a:t>
            </a:r>
            <a:r>
              <a:rPr lang="en-US" sz="2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Tiếp</a:t>
            </a:r>
            <a:r>
              <a:rPr lang="en-US" sz="2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theo</a:t>
            </a:r>
            <a:r>
              <a:rPr lang="en-US" sz="2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là</a:t>
            </a:r>
            <a:r>
              <a:rPr lang="en-US" sz="2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ca </a:t>
            </a:r>
            <a:r>
              <a:rPr lang="en-US" sz="2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khúc</a:t>
            </a:r>
            <a:r>
              <a:rPr lang="en-US" sz="2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“</a:t>
            </a:r>
            <a:r>
              <a:rPr lang="en-US" sz="2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ngoao</a:t>
            </a:r>
            <a:r>
              <a:rPr lang="en-US" sz="2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ngoao</a:t>
            </a:r>
            <a:r>
              <a:rPr lang="en-US" sz="2600" dirty="0">
                <a:latin typeface="Arial" pitchFamily="34" charset="0"/>
                <a:ea typeface="Arial-Rounded" pitchFamily="34" charset="0"/>
                <a:cs typeface="Arial" pitchFamily="34" charset="0"/>
              </a:rPr>
              <a:t>” </a:t>
            </a:r>
            <a:r>
              <a:rPr lang="en-US" sz="2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của</a:t>
            </a:r>
            <a:r>
              <a:rPr lang="en-US" sz="2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mèo</a:t>
            </a:r>
            <a:r>
              <a:rPr lang="en-US" sz="2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rừng</a:t>
            </a:r>
            <a:r>
              <a:rPr lang="en-US" sz="2600" dirty="0">
                <a:latin typeface="Arial" pitchFamily="34" charset="0"/>
                <a:ea typeface="Arial-Rounded" pitchFamily="34" charset="0"/>
                <a:cs typeface="Arial" pitchFamily="34" charset="0"/>
              </a:rPr>
              <a:t>. </a:t>
            </a:r>
            <a:r>
              <a:rPr lang="en-US" sz="2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Gõ</a:t>
            </a:r>
            <a:r>
              <a:rPr lang="en-US" sz="2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kiến</a:t>
            </a:r>
            <a:r>
              <a:rPr lang="en-US" sz="2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chỉ</a:t>
            </a:r>
            <a:r>
              <a:rPr lang="en-US" sz="2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trong</a:t>
            </a:r>
            <a:r>
              <a:rPr lang="en-US" sz="2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nháy</a:t>
            </a:r>
            <a:r>
              <a:rPr lang="en-US" sz="2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mắt</a:t>
            </a:r>
            <a:r>
              <a:rPr lang="en-US" sz="2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đã</a:t>
            </a:r>
            <a:r>
              <a:rPr lang="en-US" sz="2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khoét</a:t>
            </a:r>
            <a:r>
              <a:rPr lang="en-US" sz="2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được</a:t>
            </a:r>
            <a:r>
              <a:rPr lang="en-US" sz="2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cái</a:t>
            </a:r>
            <a:r>
              <a:rPr lang="en-US" sz="2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tổ</a:t>
            </a:r>
            <a:r>
              <a:rPr lang="en-US" sz="2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xinh</a:t>
            </a:r>
            <a:r>
              <a:rPr lang="en-US" sz="2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xắn</a:t>
            </a:r>
            <a:r>
              <a:rPr lang="en-US" sz="2600" dirty="0">
                <a:latin typeface="Arial" pitchFamily="34" charset="0"/>
                <a:ea typeface="Arial-Rounded" pitchFamily="34" charset="0"/>
                <a:cs typeface="Arial" pitchFamily="34" charset="0"/>
              </a:rPr>
              <a:t>. </a:t>
            </a:r>
            <a:r>
              <a:rPr lang="en-US" sz="2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Chim</a:t>
            </a:r>
            <a:r>
              <a:rPr lang="en-US" sz="2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công</a:t>
            </a:r>
            <a:r>
              <a:rPr lang="en-US" sz="2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khiến</a:t>
            </a:r>
            <a:r>
              <a:rPr lang="en-US" sz="2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khán</a:t>
            </a:r>
            <a:r>
              <a:rPr lang="en-US" sz="2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giả</a:t>
            </a:r>
            <a:r>
              <a:rPr lang="en-US" sz="2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say </a:t>
            </a:r>
            <a:r>
              <a:rPr lang="en-US" sz="2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mê</a:t>
            </a:r>
            <a:r>
              <a:rPr lang="en-US" sz="2600" dirty="0">
                <a:latin typeface="Arial" pitchFamily="34" charset="0"/>
                <a:ea typeface="Arial-Rounded" pitchFamily="34" charset="0"/>
                <a:cs typeface="Arial" pitchFamily="34" charset="0"/>
              </a:rPr>
              <a:t>, </a:t>
            </a:r>
            <a:r>
              <a:rPr lang="en-US" sz="2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chuếnh</a:t>
            </a:r>
            <a:r>
              <a:rPr lang="en-US" sz="2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choáng</a:t>
            </a:r>
            <a:r>
              <a:rPr lang="en-US" sz="2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vì</a:t>
            </a:r>
            <a:r>
              <a:rPr lang="en-US" sz="2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điệu</a:t>
            </a:r>
            <a:r>
              <a:rPr lang="en-US" sz="2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múa</a:t>
            </a:r>
            <a:r>
              <a:rPr lang="en-US" sz="2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tuyệt</a:t>
            </a:r>
            <a:r>
              <a:rPr lang="en-US" sz="2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đẹp</a:t>
            </a:r>
            <a:r>
              <a:rPr lang="en-US" sz="2600" dirty="0">
                <a:latin typeface="Arial" pitchFamily="34" charset="0"/>
                <a:ea typeface="Arial-Rounded" pitchFamily="34" charset="0"/>
                <a:cs typeface="Arial" pitchFamily="34" charset="0"/>
              </a:rPr>
              <a:t>. </a:t>
            </a:r>
            <a:r>
              <a:rPr lang="en-US" sz="2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Voọc</a:t>
            </a:r>
            <a:r>
              <a:rPr lang="en-US" sz="2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xám</a:t>
            </a:r>
            <a:r>
              <a:rPr lang="en-US" sz="2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với</a:t>
            </a:r>
            <a:r>
              <a:rPr lang="en-US" sz="2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tiết</a:t>
            </a:r>
            <a:r>
              <a:rPr lang="en-US" sz="2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mục</a:t>
            </a:r>
            <a:r>
              <a:rPr lang="en-US" sz="2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đu</a:t>
            </a:r>
            <a:r>
              <a:rPr lang="en-US" sz="2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cây</a:t>
            </a:r>
            <a:r>
              <a:rPr lang="en-US" sz="2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điêu</a:t>
            </a:r>
            <a:r>
              <a:rPr lang="en-US" sz="2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luyện</a:t>
            </a:r>
            <a:r>
              <a:rPr lang="en-US" sz="2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làm</a:t>
            </a:r>
            <a:r>
              <a:rPr lang="en-US" sz="2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tất</a:t>
            </a:r>
            <a:r>
              <a:rPr lang="en-US" sz="2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cả</a:t>
            </a:r>
            <a:r>
              <a:rPr lang="en-US" sz="2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trầm</a:t>
            </a:r>
            <a:r>
              <a:rPr lang="en-US" sz="2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trồ</a:t>
            </a:r>
            <a:r>
              <a:rPr lang="en-US" sz="2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thích</a:t>
            </a:r>
            <a:r>
              <a:rPr lang="en-US" sz="2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thú</a:t>
            </a:r>
            <a:r>
              <a:rPr lang="en-US" sz="2600" dirty="0">
                <a:latin typeface="Arial" pitchFamily="34" charset="0"/>
                <a:ea typeface="Arial-Rounded" pitchFamily="34" charset="0"/>
                <a:cs typeface="Arial" pitchFamily="34" charset="0"/>
              </a:rPr>
              <a:t>.</a:t>
            </a:r>
          </a:p>
          <a:p>
            <a:pPr algn="just">
              <a:spcAft>
                <a:spcPts val="600"/>
              </a:spcAft>
            </a:pPr>
            <a:r>
              <a:rPr lang="en-US" sz="2600" dirty="0">
                <a:latin typeface="Arial" pitchFamily="34" charset="0"/>
                <a:ea typeface="Arial-Rounded" pitchFamily="34" charset="0"/>
                <a:cs typeface="Arial" pitchFamily="34" charset="0"/>
              </a:rPr>
              <a:t>	</a:t>
            </a:r>
            <a:r>
              <a:rPr lang="en-US" sz="2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Các</a:t>
            </a:r>
            <a:r>
              <a:rPr lang="en-US" sz="2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con </a:t>
            </a:r>
            <a:r>
              <a:rPr lang="en-US" sz="2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vật</a:t>
            </a:r>
            <a:r>
              <a:rPr lang="en-US" sz="2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đều</a:t>
            </a:r>
            <a:r>
              <a:rPr lang="en-US" sz="2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xứng</a:t>
            </a:r>
            <a:r>
              <a:rPr lang="en-US" sz="2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đáng</a:t>
            </a:r>
            <a:r>
              <a:rPr lang="en-US" sz="2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nhận</a:t>
            </a:r>
            <a:r>
              <a:rPr lang="en-US" sz="2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phần</a:t>
            </a:r>
            <a:r>
              <a:rPr lang="en-US" sz="2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thưởng</a:t>
            </a:r>
            <a:r>
              <a:rPr lang="en-US" sz="2600" dirty="0">
                <a:latin typeface="Arial" pitchFamily="34" charset="0"/>
                <a:ea typeface="Arial-Rounded" pitchFamily="34" charset="0"/>
                <a:cs typeface="Arial" pitchFamily="34" charset="0"/>
              </a:rPr>
              <a:t>.</a:t>
            </a:r>
          </a:p>
          <a:p>
            <a:pPr algn="r"/>
            <a:r>
              <a:rPr lang="en-US" sz="2600" dirty="0">
                <a:latin typeface="Arial" pitchFamily="34" charset="0"/>
                <a:ea typeface="Arial-Rounded" pitchFamily="34" charset="0"/>
                <a:cs typeface="Arial" pitchFamily="34" charset="0"/>
              </a:rPr>
              <a:t>(</a:t>
            </a:r>
            <a:r>
              <a:rPr lang="en-US" sz="2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Lâm</a:t>
            </a:r>
            <a:r>
              <a:rPr lang="en-US" sz="2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Anh)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584614" y="137803"/>
            <a:ext cx="5947064" cy="523087"/>
          </a:xfrm>
          <a:prstGeom prst="rect">
            <a:avLst/>
          </a:prstGeom>
          <a:noFill/>
        </p:spPr>
        <p:txBody>
          <a:bodyPr wrap="square" lIns="91305" tIns="45654" rIns="91305" bIns="45654" rtlCol="0">
            <a:spAutoFit/>
          </a:bodyPr>
          <a:lstStyle/>
          <a:p>
            <a:pPr algn="ctr"/>
            <a:r>
              <a:rPr lang="en-US" sz="2800" b="1">
                <a:latin typeface="Arial" pitchFamily="34" charset="0"/>
                <a:ea typeface="Arial-Rounded" pitchFamily="34" charset="0"/>
                <a:cs typeface="Arial" pitchFamily="34" charset="0"/>
              </a:rPr>
              <a:t>Cuộc thi tài năng rừng xanh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B28BAF2-C3EE-7599-189C-B4EE9FA2CAF3}"/>
              </a:ext>
            </a:extLst>
          </p:cNvPr>
          <p:cNvSpPr txBox="1"/>
          <p:nvPr/>
        </p:nvSpPr>
        <p:spPr>
          <a:xfrm>
            <a:off x="232350" y="4406488"/>
            <a:ext cx="5838841" cy="461544"/>
          </a:xfrm>
          <a:prstGeom prst="rect">
            <a:avLst/>
          </a:prstGeom>
          <a:solidFill>
            <a:srgbClr val="FFC000"/>
          </a:solidFill>
        </p:spPr>
        <p:txBody>
          <a:bodyPr wrap="square" lIns="91318" tIns="45660" rIns="91318" bIns="45660" rtlCol="0">
            <a:spAutoFit/>
          </a:bodyPr>
          <a:lstStyle/>
          <a:p>
            <a:pPr algn="ctr"/>
            <a:r>
              <a:rPr lang="en-US" sz="24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Cuộc</a:t>
            </a:r>
            <a:r>
              <a:rPr lang="en-US" sz="24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thi</a:t>
            </a:r>
            <a:r>
              <a:rPr lang="en-US" sz="24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có</a:t>
            </a:r>
            <a:r>
              <a:rPr lang="en-US" sz="24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những</a:t>
            </a:r>
            <a:r>
              <a:rPr lang="en-US" sz="2400" dirty="0">
                <a:latin typeface="Arial" pitchFamily="34" charset="0"/>
                <a:ea typeface="Arial-Rounded" pitchFamily="34" charset="0"/>
                <a:cs typeface="Arial" pitchFamily="34" charset="0"/>
              </a:rPr>
              <a:t> con </a:t>
            </a:r>
            <a:r>
              <a:rPr lang="en-US" sz="24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vật</a:t>
            </a:r>
            <a:r>
              <a:rPr lang="en-US" sz="24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nào</a:t>
            </a:r>
            <a:r>
              <a:rPr lang="en-US" sz="24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tham</a:t>
            </a:r>
            <a:r>
              <a:rPr lang="en-US" sz="24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gia</a:t>
            </a:r>
            <a:r>
              <a:rPr lang="en-US" sz="2400" dirty="0">
                <a:latin typeface="Arial" pitchFamily="34" charset="0"/>
                <a:ea typeface="Arial-Rounded" pitchFamily="34" charset="0"/>
                <a:cs typeface="Arial" pitchFamily="34" charset="0"/>
              </a:rPr>
              <a:t>?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9360ED5-32E7-CF1A-DA99-D9A263982ACF}"/>
              </a:ext>
            </a:extLst>
          </p:cNvPr>
          <p:cNvCxnSpPr>
            <a:cxnSpLocks/>
          </p:cNvCxnSpPr>
          <p:nvPr/>
        </p:nvCxnSpPr>
        <p:spPr>
          <a:xfrm>
            <a:off x="2665950" y="1805464"/>
            <a:ext cx="1502013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61047E8-DA92-C4B4-402B-B20653A103F7}"/>
              </a:ext>
            </a:extLst>
          </p:cNvPr>
          <p:cNvCxnSpPr>
            <a:cxnSpLocks/>
          </p:cNvCxnSpPr>
          <p:nvPr/>
        </p:nvCxnSpPr>
        <p:spPr>
          <a:xfrm>
            <a:off x="7335944" y="2202413"/>
            <a:ext cx="1502013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03DB1E0B-B844-F0FD-183E-B0558A70E816}"/>
              </a:ext>
            </a:extLst>
          </p:cNvPr>
          <p:cNvCxnSpPr>
            <a:cxnSpLocks/>
          </p:cNvCxnSpPr>
          <p:nvPr/>
        </p:nvCxnSpPr>
        <p:spPr>
          <a:xfrm>
            <a:off x="574880" y="2571750"/>
            <a:ext cx="1190125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E4056150-47F8-75E3-21AB-29C775EC6469}"/>
              </a:ext>
            </a:extLst>
          </p:cNvPr>
          <p:cNvCxnSpPr>
            <a:cxnSpLocks/>
          </p:cNvCxnSpPr>
          <p:nvPr/>
        </p:nvCxnSpPr>
        <p:spPr>
          <a:xfrm>
            <a:off x="1382955" y="3010487"/>
            <a:ext cx="1502013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8BB0BE7-8051-54DE-FD51-3F730B12D55E}"/>
              </a:ext>
            </a:extLst>
          </p:cNvPr>
          <p:cNvCxnSpPr>
            <a:cxnSpLocks/>
          </p:cNvCxnSpPr>
          <p:nvPr/>
        </p:nvCxnSpPr>
        <p:spPr>
          <a:xfrm>
            <a:off x="4253745" y="3393259"/>
            <a:ext cx="1502013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94323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481134" y="572965"/>
            <a:ext cx="8538175" cy="4247183"/>
          </a:xfrm>
          <a:prstGeom prst="rect">
            <a:avLst/>
          </a:prstGeom>
          <a:noFill/>
        </p:spPr>
        <p:txBody>
          <a:bodyPr wrap="square" lIns="91305" tIns="45654" rIns="91305" bIns="45654" rtlCol="0">
            <a:spAutoFit/>
          </a:bodyPr>
          <a:lstStyle/>
          <a:p>
            <a:pPr algn="just">
              <a:spcAft>
                <a:spcPts val="600"/>
              </a:spcAft>
            </a:pPr>
            <a:r>
              <a:rPr lang="en-US" sz="2600" dirty="0">
                <a:latin typeface="Arial" pitchFamily="34" charset="0"/>
                <a:ea typeface="Arial-Rounded" pitchFamily="34" charset="0"/>
                <a:cs typeface="Arial" pitchFamily="34" charset="0"/>
              </a:rPr>
              <a:t>	</a:t>
            </a:r>
            <a:r>
              <a:rPr lang="en-US" sz="2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Mừng</a:t>
            </a:r>
            <a:r>
              <a:rPr lang="en-US" sz="2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xuân</a:t>
            </a:r>
            <a:r>
              <a:rPr lang="en-US" sz="2600" dirty="0">
                <a:latin typeface="Arial" pitchFamily="34" charset="0"/>
                <a:ea typeface="Arial-Rounded" pitchFamily="34" charset="0"/>
                <a:cs typeface="Arial" pitchFamily="34" charset="0"/>
              </a:rPr>
              <a:t>, </a:t>
            </a:r>
            <a:r>
              <a:rPr lang="en-US" sz="2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các</a:t>
            </a:r>
            <a:r>
              <a:rPr lang="en-US" sz="2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con </a:t>
            </a:r>
            <a:r>
              <a:rPr lang="en-US" sz="2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vật</a:t>
            </a:r>
            <a:r>
              <a:rPr lang="en-US" sz="2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trong</a:t>
            </a:r>
            <a:r>
              <a:rPr lang="en-US" sz="2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rừng</a:t>
            </a:r>
            <a:r>
              <a:rPr lang="en-US" sz="2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tổ</a:t>
            </a:r>
            <a:r>
              <a:rPr lang="en-US" sz="2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chức</a:t>
            </a:r>
            <a:r>
              <a:rPr lang="en-US" sz="2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một</a:t>
            </a:r>
            <a:r>
              <a:rPr lang="en-US" sz="2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cuộc</a:t>
            </a:r>
            <a:r>
              <a:rPr lang="en-US" sz="2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thi</a:t>
            </a:r>
            <a:r>
              <a:rPr lang="en-US" sz="2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tài</a:t>
            </a:r>
            <a:r>
              <a:rPr lang="en-US" sz="2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năng</a:t>
            </a:r>
            <a:r>
              <a:rPr lang="en-US" sz="2600" dirty="0">
                <a:latin typeface="Arial" pitchFamily="34" charset="0"/>
                <a:ea typeface="Arial-Rounded" pitchFamily="34" charset="0"/>
                <a:cs typeface="Arial" pitchFamily="34" charset="0"/>
              </a:rPr>
              <a:t>. </a:t>
            </a:r>
            <a:r>
              <a:rPr lang="en-US" sz="2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Đúng</a:t>
            </a:r>
            <a:r>
              <a:rPr lang="en-US" sz="2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như</a:t>
            </a:r>
            <a:r>
              <a:rPr lang="en-US" sz="2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dự</a:t>
            </a:r>
            <a:r>
              <a:rPr lang="en-US" sz="2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kiến</a:t>
            </a:r>
            <a:r>
              <a:rPr lang="en-US" sz="2600" dirty="0">
                <a:latin typeface="Arial" pitchFamily="34" charset="0"/>
                <a:ea typeface="Arial-Rounded" pitchFamily="34" charset="0"/>
                <a:cs typeface="Arial" pitchFamily="34" charset="0"/>
              </a:rPr>
              <a:t>, </a:t>
            </a:r>
            <a:r>
              <a:rPr lang="en-US" sz="2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cuộc</a:t>
            </a:r>
            <a:r>
              <a:rPr lang="en-US" sz="2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thi</a:t>
            </a:r>
            <a:r>
              <a:rPr lang="en-US" sz="2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mở</a:t>
            </a:r>
            <a:r>
              <a:rPr lang="en-US" sz="2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đầu</a:t>
            </a:r>
            <a:r>
              <a:rPr lang="en-US" sz="2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bằng</a:t>
            </a:r>
            <a:r>
              <a:rPr lang="en-US" sz="2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tiết</a:t>
            </a:r>
            <a:r>
              <a:rPr lang="en-US" sz="2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mục</a:t>
            </a:r>
            <a:r>
              <a:rPr lang="en-US" sz="2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chim</a:t>
            </a:r>
            <a:r>
              <a:rPr lang="en-US" sz="2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yểng</a:t>
            </a:r>
            <a:r>
              <a:rPr lang="en-US" sz="2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bắt</a:t>
            </a:r>
            <a:r>
              <a:rPr lang="en-US" sz="2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chước</a:t>
            </a:r>
            <a:r>
              <a:rPr lang="en-US" sz="2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tiếng</a:t>
            </a:r>
            <a:r>
              <a:rPr lang="en-US" sz="2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của</a:t>
            </a:r>
            <a:r>
              <a:rPr lang="en-US" sz="2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một</a:t>
            </a:r>
            <a:r>
              <a:rPr lang="en-US" sz="2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số</a:t>
            </a:r>
            <a:r>
              <a:rPr lang="en-US" sz="2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loài</a:t>
            </a:r>
            <a:r>
              <a:rPr lang="en-US" sz="2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vật</a:t>
            </a:r>
            <a:r>
              <a:rPr lang="en-US" sz="2600" dirty="0">
                <a:latin typeface="Arial" pitchFamily="34" charset="0"/>
                <a:ea typeface="Arial-Rounded" pitchFamily="34" charset="0"/>
                <a:cs typeface="Arial" pitchFamily="34" charset="0"/>
              </a:rPr>
              <a:t>. </a:t>
            </a:r>
            <a:r>
              <a:rPr lang="en-US" sz="2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Tiếp</a:t>
            </a:r>
            <a:r>
              <a:rPr lang="en-US" sz="2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theo</a:t>
            </a:r>
            <a:r>
              <a:rPr lang="en-US" sz="2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là</a:t>
            </a:r>
            <a:r>
              <a:rPr lang="en-US" sz="2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ca </a:t>
            </a:r>
            <a:r>
              <a:rPr lang="en-US" sz="2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khúc</a:t>
            </a:r>
            <a:r>
              <a:rPr lang="en-US" sz="2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“</a:t>
            </a:r>
            <a:r>
              <a:rPr lang="en-US" sz="2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ngoao</a:t>
            </a:r>
            <a:r>
              <a:rPr lang="en-US" sz="2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ngoao</a:t>
            </a:r>
            <a:r>
              <a:rPr lang="en-US" sz="2600" dirty="0">
                <a:latin typeface="Arial" pitchFamily="34" charset="0"/>
                <a:ea typeface="Arial-Rounded" pitchFamily="34" charset="0"/>
                <a:cs typeface="Arial" pitchFamily="34" charset="0"/>
              </a:rPr>
              <a:t>” </a:t>
            </a:r>
            <a:r>
              <a:rPr lang="en-US" sz="2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của</a:t>
            </a:r>
            <a:r>
              <a:rPr lang="en-US" sz="2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mèo</a:t>
            </a:r>
            <a:r>
              <a:rPr lang="en-US" sz="2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rừng</a:t>
            </a:r>
            <a:r>
              <a:rPr lang="en-US" sz="2600" dirty="0">
                <a:latin typeface="Arial" pitchFamily="34" charset="0"/>
                <a:ea typeface="Arial-Rounded" pitchFamily="34" charset="0"/>
                <a:cs typeface="Arial" pitchFamily="34" charset="0"/>
              </a:rPr>
              <a:t>. </a:t>
            </a:r>
            <a:r>
              <a:rPr lang="en-US" sz="2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Gõ</a:t>
            </a:r>
            <a:r>
              <a:rPr lang="en-US" sz="2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kiến</a:t>
            </a:r>
            <a:r>
              <a:rPr lang="en-US" sz="2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chỉ</a:t>
            </a:r>
            <a:r>
              <a:rPr lang="en-US" sz="2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trong</a:t>
            </a:r>
            <a:r>
              <a:rPr lang="en-US" sz="2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nháy</a:t>
            </a:r>
            <a:r>
              <a:rPr lang="en-US" sz="2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mắt</a:t>
            </a:r>
            <a:r>
              <a:rPr lang="en-US" sz="2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đã</a:t>
            </a:r>
            <a:r>
              <a:rPr lang="en-US" sz="2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khoét</a:t>
            </a:r>
            <a:r>
              <a:rPr lang="en-US" sz="2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được</a:t>
            </a:r>
            <a:r>
              <a:rPr lang="en-US" sz="2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cái</a:t>
            </a:r>
            <a:r>
              <a:rPr lang="en-US" sz="2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tổ</a:t>
            </a:r>
            <a:r>
              <a:rPr lang="en-US" sz="2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xinh</a:t>
            </a:r>
            <a:r>
              <a:rPr lang="en-US" sz="2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xắn</a:t>
            </a:r>
            <a:r>
              <a:rPr lang="en-US" sz="2600" dirty="0">
                <a:latin typeface="Arial" pitchFamily="34" charset="0"/>
                <a:ea typeface="Arial-Rounded" pitchFamily="34" charset="0"/>
                <a:cs typeface="Arial" pitchFamily="34" charset="0"/>
              </a:rPr>
              <a:t>. </a:t>
            </a:r>
            <a:r>
              <a:rPr lang="en-US" sz="2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Chim</a:t>
            </a:r>
            <a:r>
              <a:rPr lang="en-US" sz="2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công</a:t>
            </a:r>
            <a:r>
              <a:rPr lang="en-US" sz="2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khiến</a:t>
            </a:r>
            <a:r>
              <a:rPr lang="en-US" sz="2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khán</a:t>
            </a:r>
            <a:r>
              <a:rPr lang="en-US" sz="2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giả</a:t>
            </a:r>
            <a:r>
              <a:rPr lang="en-US" sz="2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say </a:t>
            </a:r>
            <a:r>
              <a:rPr lang="en-US" sz="2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mê</a:t>
            </a:r>
            <a:r>
              <a:rPr lang="en-US" sz="2600" dirty="0">
                <a:latin typeface="Arial" pitchFamily="34" charset="0"/>
                <a:ea typeface="Arial-Rounded" pitchFamily="34" charset="0"/>
                <a:cs typeface="Arial" pitchFamily="34" charset="0"/>
              </a:rPr>
              <a:t>, </a:t>
            </a:r>
            <a:r>
              <a:rPr lang="en-US" sz="2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chuếnh</a:t>
            </a:r>
            <a:r>
              <a:rPr lang="en-US" sz="2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choáng</a:t>
            </a:r>
            <a:r>
              <a:rPr lang="en-US" sz="2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vì</a:t>
            </a:r>
            <a:r>
              <a:rPr lang="en-US" sz="2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điệu</a:t>
            </a:r>
            <a:r>
              <a:rPr lang="en-US" sz="2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múa</a:t>
            </a:r>
            <a:r>
              <a:rPr lang="en-US" sz="2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tuyệt</a:t>
            </a:r>
            <a:r>
              <a:rPr lang="en-US" sz="2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đẹp</a:t>
            </a:r>
            <a:r>
              <a:rPr lang="en-US" sz="2600" dirty="0">
                <a:latin typeface="Arial" pitchFamily="34" charset="0"/>
                <a:ea typeface="Arial-Rounded" pitchFamily="34" charset="0"/>
                <a:cs typeface="Arial" pitchFamily="34" charset="0"/>
              </a:rPr>
              <a:t>. </a:t>
            </a:r>
            <a:r>
              <a:rPr lang="en-US" sz="2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Voọc</a:t>
            </a:r>
            <a:r>
              <a:rPr lang="en-US" sz="2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xám</a:t>
            </a:r>
            <a:r>
              <a:rPr lang="en-US" sz="2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với</a:t>
            </a:r>
            <a:r>
              <a:rPr lang="en-US" sz="2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tiết</a:t>
            </a:r>
            <a:r>
              <a:rPr lang="en-US" sz="2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mục</a:t>
            </a:r>
            <a:r>
              <a:rPr lang="en-US" sz="2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đu</a:t>
            </a:r>
            <a:r>
              <a:rPr lang="en-US" sz="2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cây</a:t>
            </a:r>
            <a:r>
              <a:rPr lang="en-US" sz="2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điêu</a:t>
            </a:r>
            <a:r>
              <a:rPr lang="en-US" sz="2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luyện</a:t>
            </a:r>
            <a:r>
              <a:rPr lang="en-US" sz="2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làm</a:t>
            </a:r>
            <a:r>
              <a:rPr lang="en-US" sz="2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tất</a:t>
            </a:r>
            <a:r>
              <a:rPr lang="en-US" sz="2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cả</a:t>
            </a:r>
            <a:r>
              <a:rPr lang="en-US" sz="2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trầm</a:t>
            </a:r>
            <a:r>
              <a:rPr lang="en-US" sz="2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trồ</a:t>
            </a:r>
            <a:r>
              <a:rPr lang="en-US" sz="2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thích</a:t>
            </a:r>
            <a:r>
              <a:rPr lang="en-US" sz="2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thú</a:t>
            </a:r>
            <a:r>
              <a:rPr lang="en-US" sz="2600" dirty="0">
                <a:latin typeface="Arial" pitchFamily="34" charset="0"/>
                <a:ea typeface="Arial-Rounded" pitchFamily="34" charset="0"/>
                <a:cs typeface="Arial" pitchFamily="34" charset="0"/>
              </a:rPr>
              <a:t>.</a:t>
            </a:r>
          </a:p>
          <a:p>
            <a:pPr algn="just">
              <a:spcAft>
                <a:spcPts val="600"/>
              </a:spcAft>
            </a:pPr>
            <a:r>
              <a:rPr lang="en-US" sz="2600" dirty="0">
                <a:latin typeface="Arial" pitchFamily="34" charset="0"/>
                <a:ea typeface="Arial-Rounded" pitchFamily="34" charset="0"/>
                <a:cs typeface="Arial" pitchFamily="34" charset="0"/>
              </a:rPr>
              <a:t>	</a:t>
            </a:r>
            <a:r>
              <a:rPr lang="en-US" sz="2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Các</a:t>
            </a:r>
            <a:r>
              <a:rPr lang="en-US" sz="2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con </a:t>
            </a:r>
            <a:r>
              <a:rPr lang="en-US" sz="2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vật</a:t>
            </a:r>
            <a:r>
              <a:rPr lang="en-US" sz="2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đều</a:t>
            </a:r>
            <a:r>
              <a:rPr lang="en-US" sz="2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xứng</a:t>
            </a:r>
            <a:r>
              <a:rPr lang="en-US" sz="2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đáng</a:t>
            </a:r>
            <a:r>
              <a:rPr lang="en-US" sz="2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nhận</a:t>
            </a:r>
            <a:r>
              <a:rPr lang="en-US" sz="2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phần</a:t>
            </a:r>
            <a:r>
              <a:rPr lang="en-US" sz="2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thưởng</a:t>
            </a:r>
            <a:r>
              <a:rPr lang="en-US" sz="2600" dirty="0">
                <a:latin typeface="Arial" pitchFamily="34" charset="0"/>
                <a:ea typeface="Arial-Rounded" pitchFamily="34" charset="0"/>
                <a:cs typeface="Arial" pitchFamily="34" charset="0"/>
              </a:rPr>
              <a:t>.</a:t>
            </a:r>
          </a:p>
          <a:p>
            <a:pPr algn="r"/>
            <a:r>
              <a:rPr lang="en-US" sz="2600" dirty="0">
                <a:latin typeface="Arial" pitchFamily="34" charset="0"/>
                <a:ea typeface="Arial-Rounded" pitchFamily="34" charset="0"/>
                <a:cs typeface="Arial" pitchFamily="34" charset="0"/>
              </a:rPr>
              <a:t>(</a:t>
            </a:r>
            <a:r>
              <a:rPr lang="en-US" sz="2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Lâm</a:t>
            </a:r>
            <a:r>
              <a:rPr lang="en-US" sz="2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Anh)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584614" y="137803"/>
            <a:ext cx="5947064" cy="523087"/>
          </a:xfrm>
          <a:prstGeom prst="rect">
            <a:avLst/>
          </a:prstGeom>
          <a:noFill/>
        </p:spPr>
        <p:txBody>
          <a:bodyPr wrap="square" lIns="91305" tIns="45654" rIns="91305" bIns="45654" rtlCol="0">
            <a:spAutoFit/>
          </a:bodyPr>
          <a:lstStyle/>
          <a:p>
            <a:pPr algn="ctr"/>
            <a:r>
              <a:rPr lang="en-US" sz="2800" b="1">
                <a:latin typeface="Arial" pitchFamily="34" charset="0"/>
                <a:ea typeface="Arial-Rounded" pitchFamily="34" charset="0"/>
                <a:cs typeface="Arial" pitchFamily="34" charset="0"/>
              </a:rPr>
              <a:t>Cuộc thi tài năng rừng xanh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B28BAF2-C3EE-7599-189C-B4EE9FA2CAF3}"/>
              </a:ext>
            </a:extLst>
          </p:cNvPr>
          <p:cNvSpPr txBox="1"/>
          <p:nvPr/>
        </p:nvSpPr>
        <p:spPr>
          <a:xfrm>
            <a:off x="232350" y="4406488"/>
            <a:ext cx="5838841" cy="461544"/>
          </a:xfrm>
          <a:prstGeom prst="rect">
            <a:avLst/>
          </a:prstGeom>
          <a:solidFill>
            <a:srgbClr val="FFC000"/>
          </a:solidFill>
        </p:spPr>
        <p:txBody>
          <a:bodyPr wrap="square" lIns="91318" tIns="45660" rIns="91318" bIns="45660" rtlCol="0">
            <a:spAutoFit/>
          </a:bodyPr>
          <a:lstStyle/>
          <a:p>
            <a:pPr algn="ctr"/>
            <a:r>
              <a:rPr lang="en-US" sz="24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Mỗi</a:t>
            </a:r>
            <a:r>
              <a:rPr lang="en-US" sz="2400" dirty="0">
                <a:latin typeface="Arial" pitchFamily="34" charset="0"/>
                <a:ea typeface="Arial-Rounded" pitchFamily="34" charset="0"/>
                <a:cs typeface="Arial" pitchFamily="34" charset="0"/>
              </a:rPr>
              <a:t> con </a:t>
            </a:r>
            <a:r>
              <a:rPr lang="en-US" sz="24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vật</a:t>
            </a:r>
            <a:r>
              <a:rPr lang="en-US" sz="24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biểu</a:t>
            </a:r>
            <a:r>
              <a:rPr lang="en-US" sz="24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diễn</a:t>
            </a:r>
            <a:r>
              <a:rPr lang="en-US" sz="24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tiết</a:t>
            </a:r>
            <a:r>
              <a:rPr lang="en-US" sz="24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mục</a:t>
            </a:r>
            <a:r>
              <a:rPr lang="en-US" sz="24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gì</a:t>
            </a:r>
            <a:r>
              <a:rPr lang="en-US" sz="2400" dirty="0">
                <a:latin typeface="Arial" pitchFamily="34" charset="0"/>
                <a:ea typeface="Arial-Rounded" pitchFamily="34" charset="0"/>
                <a:cs typeface="Arial" pitchFamily="34" charset="0"/>
              </a:rPr>
              <a:t>?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9360ED5-32E7-CF1A-DA99-D9A263982ACF}"/>
              </a:ext>
            </a:extLst>
          </p:cNvPr>
          <p:cNvCxnSpPr>
            <a:cxnSpLocks/>
          </p:cNvCxnSpPr>
          <p:nvPr/>
        </p:nvCxnSpPr>
        <p:spPr>
          <a:xfrm>
            <a:off x="2665950" y="1805464"/>
            <a:ext cx="6172007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61047E8-DA92-C4B4-402B-B20653A103F7}"/>
              </a:ext>
            </a:extLst>
          </p:cNvPr>
          <p:cNvCxnSpPr>
            <a:cxnSpLocks/>
          </p:cNvCxnSpPr>
          <p:nvPr/>
        </p:nvCxnSpPr>
        <p:spPr>
          <a:xfrm>
            <a:off x="3104707" y="2202413"/>
            <a:ext cx="573325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03DB1E0B-B844-F0FD-183E-B0558A70E816}"/>
              </a:ext>
            </a:extLst>
          </p:cNvPr>
          <p:cNvCxnSpPr>
            <a:cxnSpLocks/>
          </p:cNvCxnSpPr>
          <p:nvPr/>
        </p:nvCxnSpPr>
        <p:spPr>
          <a:xfrm>
            <a:off x="574880" y="2571750"/>
            <a:ext cx="8345836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E4056150-47F8-75E3-21AB-29C775EC6469}"/>
              </a:ext>
            </a:extLst>
          </p:cNvPr>
          <p:cNvCxnSpPr>
            <a:cxnSpLocks/>
          </p:cNvCxnSpPr>
          <p:nvPr/>
        </p:nvCxnSpPr>
        <p:spPr>
          <a:xfrm>
            <a:off x="1382955" y="3010487"/>
            <a:ext cx="7537761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8BB0BE7-8051-54DE-FD51-3F730B12D55E}"/>
              </a:ext>
            </a:extLst>
          </p:cNvPr>
          <p:cNvCxnSpPr>
            <a:cxnSpLocks/>
          </p:cNvCxnSpPr>
          <p:nvPr/>
        </p:nvCxnSpPr>
        <p:spPr>
          <a:xfrm>
            <a:off x="4253745" y="3393259"/>
            <a:ext cx="4666971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FDBCCCB-2F57-C9F8-4C75-F42A37DBCEDD}"/>
              </a:ext>
            </a:extLst>
          </p:cNvPr>
          <p:cNvCxnSpPr>
            <a:cxnSpLocks/>
          </p:cNvCxnSpPr>
          <p:nvPr/>
        </p:nvCxnSpPr>
        <p:spPr>
          <a:xfrm>
            <a:off x="574880" y="2225151"/>
            <a:ext cx="509641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A09CF5D8-083E-ABB0-C077-E6C88A3C92C4}"/>
              </a:ext>
            </a:extLst>
          </p:cNvPr>
          <p:cNvCxnSpPr>
            <a:cxnSpLocks/>
          </p:cNvCxnSpPr>
          <p:nvPr/>
        </p:nvCxnSpPr>
        <p:spPr>
          <a:xfrm>
            <a:off x="574880" y="3010487"/>
            <a:ext cx="509641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823F3953-FA6B-B9B7-2318-23C5F20D2FD5}"/>
              </a:ext>
            </a:extLst>
          </p:cNvPr>
          <p:cNvCxnSpPr>
            <a:cxnSpLocks/>
          </p:cNvCxnSpPr>
          <p:nvPr/>
        </p:nvCxnSpPr>
        <p:spPr>
          <a:xfrm>
            <a:off x="574880" y="3393259"/>
            <a:ext cx="3391064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83B05A85-EC5E-98A2-90AD-3E1227DA9F38}"/>
              </a:ext>
            </a:extLst>
          </p:cNvPr>
          <p:cNvCxnSpPr>
            <a:cxnSpLocks/>
          </p:cNvCxnSpPr>
          <p:nvPr/>
        </p:nvCxnSpPr>
        <p:spPr>
          <a:xfrm>
            <a:off x="574880" y="3800840"/>
            <a:ext cx="1498469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26727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481134" y="572965"/>
            <a:ext cx="8538175" cy="4247183"/>
          </a:xfrm>
          <a:prstGeom prst="rect">
            <a:avLst/>
          </a:prstGeom>
          <a:noFill/>
        </p:spPr>
        <p:txBody>
          <a:bodyPr wrap="square" lIns="91305" tIns="45654" rIns="91305" bIns="45654" rtlCol="0">
            <a:spAutoFit/>
          </a:bodyPr>
          <a:lstStyle/>
          <a:p>
            <a:pPr algn="just">
              <a:spcAft>
                <a:spcPts val="600"/>
              </a:spcAft>
            </a:pPr>
            <a:r>
              <a:rPr lang="en-US" sz="2600" dirty="0">
                <a:latin typeface="Arial" pitchFamily="34" charset="0"/>
                <a:ea typeface="Arial-Rounded" pitchFamily="34" charset="0"/>
                <a:cs typeface="Arial" pitchFamily="34" charset="0"/>
              </a:rPr>
              <a:t>	</a:t>
            </a:r>
            <a:r>
              <a:rPr lang="en-US" sz="2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Mừng</a:t>
            </a:r>
            <a:r>
              <a:rPr lang="en-US" sz="2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xuân</a:t>
            </a:r>
            <a:r>
              <a:rPr lang="en-US" sz="2600" dirty="0">
                <a:latin typeface="Arial" pitchFamily="34" charset="0"/>
                <a:ea typeface="Arial-Rounded" pitchFamily="34" charset="0"/>
                <a:cs typeface="Arial" pitchFamily="34" charset="0"/>
              </a:rPr>
              <a:t>, </a:t>
            </a:r>
            <a:r>
              <a:rPr lang="en-US" sz="2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các</a:t>
            </a:r>
            <a:r>
              <a:rPr lang="en-US" sz="2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con </a:t>
            </a:r>
            <a:r>
              <a:rPr lang="en-US" sz="2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vật</a:t>
            </a:r>
            <a:r>
              <a:rPr lang="en-US" sz="2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trong</a:t>
            </a:r>
            <a:r>
              <a:rPr lang="en-US" sz="2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rừng</a:t>
            </a:r>
            <a:r>
              <a:rPr lang="en-US" sz="2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tổ</a:t>
            </a:r>
            <a:r>
              <a:rPr lang="en-US" sz="2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chức</a:t>
            </a:r>
            <a:r>
              <a:rPr lang="en-US" sz="2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một</a:t>
            </a:r>
            <a:r>
              <a:rPr lang="en-US" sz="2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cuộc</a:t>
            </a:r>
            <a:r>
              <a:rPr lang="en-US" sz="2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thi</a:t>
            </a:r>
            <a:r>
              <a:rPr lang="en-US" sz="2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tài</a:t>
            </a:r>
            <a:r>
              <a:rPr lang="en-US" sz="2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năng</a:t>
            </a:r>
            <a:r>
              <a:rPr lang="en-US" sz="2600" dirty="0">
                <a:latin typeface="Arial" pitchFamily="34" charset="0"/>
                <a:ea typeface="Arial-Rounded" pitchFamily="34" charset="0"/>
                <a:cs typeface="Arial" pitchFamily="34" charset="0"/>
              </a:rPr>
              <a:t>. </a:t>
            </a:r>
            <a:r>
              <a:rPr lang="en-US" sz="2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Đúng</a:t>
            </a:r>
            <a:r>
              <a:rPr lang="en-US" sz="2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như</a:t>
            </a:r>
            <a:r>
              <a:rPr lang="en-US" sz="2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dự</a:t>
            </a:r>
            <a:r>
              <a:rPr lang="en-US" sz="2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kiến</a:t>
            </a:r>
            <a:r>
              <a:rPr lang="en-US" sz="2600" dirty="0">
                <a:latin typeface="Arial" pitchFamily="34" charset="0"/>
                <a:ea typeface="Arial-Rounded" pitchFamily="34" charset="0"/>
                <a:cs typeface="Arial" pitchFamily="34" charset="0"/>
              </a:rPr>
              <a:t>, </a:t>
            </a:r>
            <a:r>
              <a:rPr lang="en-US" sz="2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cuộc</a:t>
            </a:r>
            <a:r>
              <a:rPr lang="en-US" sz="2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thi</a:t>
            </a:r>
            <a:r>
              <a:rPr lang="en-US" sz="2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mở</a:t>
            </a:r>
            <a:r>
              <a:rPr lang="en-US" sz="2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đầu</a:t>
            </a:r>
            <a:r>
              <a:rPr lang="en-US" sz="2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bằng</a:t>
            </a:r>
            <a:r>
              <a:rPr lang="en-US" sz="2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tiết</a:t>
            </a:r>
            <a:r>
              <a:rPr lang="en-US" sz="2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mục</a:t>
            </a:r>
            <a:r>
              <a:rPr lang="en-US" sz="2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chim</a:t>
            </a:r>
            <a:r>
              <a:rPr lang="en-US" sz="2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yểng</a:t>
            </a:r>
            <a:r>
              <a:rPr lang="en-US" sz="2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bắt</a:t>
            </a:r>
            <a:r>
              <a:rPr lang="en-US" sz="2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chước</a:t>
            </a:r>
            <a:r>
              <a:rPr lang="en-US" sz="2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tiếng</a:t>
            </a:r>
            <a:r>
              <a:rPr lang="en-US" sz="2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của</a:t>
            </a:r>
            <a:r>
              <a:rPr lang="en-US" sz="2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một</a:t>
            </a:r>
            <a:r>
              <a:rPr lang="en-US" sz="2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số</a:t>
            </a:r>
            <a:r>
              <a:rPr lang="en-US" sz="2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loài</a:t>
            </a:r>
            <a:r>
              <a:rPr lang="en-US" sz="2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vật</a:t>
            </a:r>
            <a:r>
              <a:rPr lang="en-US" sz="2600" dirty="0">
                <a:latin typeface="Arial" pitchFamily="34" charset="0"/>
                <a:ea typeface="Arial-Rounded" pitchFamily="34" charset="0"/>
                <a:cs typeface="Arial" pitchFamily="34" charset="0"/>
              </a:rPr>
              <a:t>. </a:t>
            </a:r>
            <a:r>
              <a:rPr lang="en-US" sz="2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Tiếp</a:t>
            </a:r>
            <a:r>
              <a:rPr lang="en-US" sz="2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theo</a:t>
            </a:r>
            <a:r>
              <a:rPr lang="en-US" sz="2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là</a:t>
            </a:r>
            <a:r>
              <a:rPr lang="en-US" sz="2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ca </a:t>
            </a:r>
            <a:r>
              <a:rPr lang="en-US" sz="2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khúc</a:t>
            </a:r>
            <a:r>
              <a:rPr lang="en-US" sz="2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“</a:t>
            </a:r>
            <a:r>
              <a:rPr lang="en-US" sz="2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ngoao</a:t>
            </a:r>
            <a:r>
              <a:rPr lang="en-US" sz="2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ngoao</a:t>
            </a:r>
            <a:r>
              <a:rPr lang="en-US" sz="2600" dirty="0">
                <a:latin typeface="Arial" pitchFamily="34" charset="0"/>
                <a:ea typeface="Arial-Rounded" pitchFamily="34" charset="0"/>
                <a:cs typeface="Arial" pitchFamily="34" charset="0"/>
              </a:rPr>
              <a:t>” </a:t>
            </a:r>
            <a:r>
              <a:rPr lang="en-US" sz="2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của</a:t>
            </a:r>
            <a:r>
              <a:rPr lang="en-US" sz="2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mèo</a:t>
            </a:r>
            <a:r>
              <a:rPr lang="en-US" sz="2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rừng</a:t>
            </a:r>
            <a:r>
              <a:rPr lang="en-US" sz="2600" dirty="0">
                <a:latin typeface="Arial" pitchFamily="34" charset="0"/>
                <a:ea typeface="Arial-Rounded" pitchFamily="34" charset="0"/>
                <a:cs typeface="Arial" pitchFamily="34" charset="0"/>
              </a:rPr>
              <a:t>. </a:t>
            </a:r>
            <a:r>
              <a:rPr lang="en-US" sz="2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Gõ</a:t>
            </a:r>
            <a:r>
              <a:rPr lang="en-US" sz="2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kiến</a:t>
            </a:r>
            <a:r>
              <a:rPr lang="en-US" sz="2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chỉ</a:t>
            </a:r>
            <a:r>
              <a:rPr lang="en-US" sz="2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trong</a:t>
            </a:r>
            <a:r>
              <a:rPr lang="en-US" sz="2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nháy</a:t>
            </a:r>
            <a:r>
              <a:rPr lang="en-US" sz="2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mắt</a:t>
            </a:r>
            <a:r>
              <a:rPr lang="en-US" sz="2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đã</a:t>
            </a:r>
            <a:r>
              <a:rPr lang="en-US" sz="2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khoét</a:t>
            </a:r>
            <a:r>
              <a:rPr lang="en-US" sz="2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được</a:t>
            </a:r>
            <a:r>
              <a:rPr lang="en-US" sz="2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cái</a:t>
            </a:r>
            <a:r>
              <a:rPr lang="en-US" sz="2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tổ</a:t>
            </a:r>
            <a:r>
              <a:rPr lang="en-US" sz="2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xinh</a:t>
            </a:r>
            <a:r>
              <a:rPr lang="en-US" sz="2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xắn</a:t>
            </a:r>
            <a:r>
              <a:rPr lang="en-US" sz="2600" dirty="0">
                <a:latin typeface="Arial" pitchFamily="34" charset="0"/>
                <a:ea typeface="Arial-Rounded" pitchFamily="34" charset="0"/>
                <a:cs typeface="Arial" pitchFamily="34" charset="0"/>
              </a:rPr>
              <a:t>. </a:t>
            </a:r>
            <a:r>
              <a:rPr lang="en-US" sz="2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Chim</a:t>
            </a:r>
            <a:r>
              <a:rPr lang="en-US" sz="2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công</a:t>
            </a:r>
            <a:r>
              <a:rPr lang="en-US" sz="2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khiến</a:t>
            </a:r>
            <a:r>
              <a:rPr lang="en-US" sz="2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khán</a:t>
            </a:r>
            <a:r>
              <a:rPr lang="en-US" sz="2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giả</a:t>
            </a:r>
            <a:r>
              <a:rPr lang="en-US" sz="2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say </a:t>
            </a:r>
            <a:r>
              <a:rPr lang="en-US" sz="2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mê</a:t>
            </a:r>
            <a:r>
              <a:rPr lang="en-US" sz="2600" dirty="0">
                <a:latin typeface="Arial" pitchFamily="34" charset="0"/>
                <a:ea typeface="Arial-Rounded" pitchFamily="34" charset="0"/>
                <a:cs typeface="Arial" pitchFamily="34" charset="0"/>
              </a:rPr>
              <a:t>, </a:t>
            </a:r>
            <a:r>
              <a:rPr lang="en-US" sz="2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chuếnh</a:t>
            </a:r>
            <a:r>
              <a:rPr lang="en-US" sz="2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choáng</a:t>
            </a:r>
            <a:r>
              <a:rPr lang="en-US" sz="2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vì</a:t>
            </a:r>
            <a:r>
              <a:rPr lang="en-US" sz="2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điệu</a:t>
            </a:r>
            <a:r>
              <a:rPr lang="en-US" sz="2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múa</a:t>
            </a:r>
            <a:r>
              <a:rPr lang="en-US" sz="2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tuyệt</a:t>
            </a:r>
            <a:r>
              <a:rPr lang="en-US" sz="2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đẹp</a:t>
            </a:r>
            <a:r>
              <a:rPr lang="en-US" sz="2600" dirty="0">
                <a:latin typeface="Arial" pitchFamily="34" charset="0"/>
                <a:ea typeface="Arial-Rounded" pitchFamily="34" charset="0"/>
                <a:cs typeface="Arial" pitchFamily="34" charset="0"/>
              </a:rPr>
              <a:t>. </a:t>
            </a:r>
            <a:r>
              <a:rPr lang="en-US" sz="2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Voọc</a:t>
            </a:r>
            <a:r>
              <a:rPr lang="en-US" sz="2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xám</a:t>
            </a:r>
            <a:r>
              <a:rPr lang="en-US" sz="2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với</a:t>
            </a:r>
            <a:r>
              <a:rPr lang="en-US" sz="2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tiết</a:t>
            </a:r>
            <a:r>
              <a:rPr lang="en-US" sz="2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mục</a:t>
            </a:r>
            <a:r>
              <a:rPr lang="en-US" sz="2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đu</a:t>
            </a:r>
            <a:r>
              <a:rPr lang="en-US" sz="2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cây</a:t>
            </a:r>
            <a:r>
              <a:rPr lang="en-US" sz="2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điêu</a:t>
            </a:r>
            <a:r>
              <a:rPr lang="en-US" sz="2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luyện</a:t>
            </a:r>
            <a:r>
              <a:rPr lang="en-US" sz="2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làm</a:t>
            </a:r>
            <a:r>
              <a:rPr lang="en-US" sz="2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tất</a:t>
            </a:r>
            <a:r>
              <a:rPr lang="en-US" sz="2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cả</a:t>
            </a:r>
            <a:r>
              <a:rPr lang="en-US" sz="2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trầm</a:t>
            </a:r>
            <a:r>
              <a:rPr lang="en-US" sz="2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trồ</a:t>
            </a:r>
            <a:r>
              <a:rPr lang="en-US" sz="2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thích</a:t>
            </a:r>
            <a:r>
              <a:rPr lang="en-US" sz="2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thú</a:t>
            </a:r>
            <a:r>
              <a:rPr lang="en-US" sz="2600" dirty="0">
                <a:latin typeface="Arial" pitchFamily="34" charset="0"/>
                <a:ea typeface="Arial-Rounded" pitchFamily="34" charset="0"/>
                <a:cs typeface="Arial" pitchFamily="34" charset="0"/>
              </a:rPr>
              <a:t>.</a:t>
            </a:r>
          </a:p>
          <a:p>
            <a:pPr algn="just">
              <a:spcAft>
                <a:spcPts val="600"/>
              </a:spcAft>
            </a:pPr>
            <a:r>
              <a:rPr lang="en-US" sz="2600" dirty="0">
                <a:latin typeface="Arial" pitchFamily="34" charset="0"/>
                <a:ea typeface="Arial-Rounded" pitchFamily="34" charset="0"/>
                <a:cs typeface="Arial" pitchFamily="34" charset="0"/>
              </a:rPr>
              <a:t>	</a:t>
            </a:r>
            <a:r>
              <a:rPr lang="en-US" sz="2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Các</a:t>
            </a:r>
            <a:r>
              <a:rPr lang="en-US" sz="2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con </a:t>
            </a:r>
            <a:r>
              <a:rPr lang="en-US" sz="2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vật</a:t>
            </a:r>
            <a:r>
              <a:rPr lang="en-US" sz="2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đều</a:t>
            </a:r>
            <a:r>
              <a:rPr lang="en-US" sz="2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xứng</a:t>
            </a:r>
            <a:r>
              <a:rPr lang="en-US" sz="2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đáng</a:t>
            </a:r>
            <a:r>
              <a:rPr lang="en-US" sz="2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nhận</a:t>
            </a:r>
            <a:r>
              <a:rPr lang="en-US" sz="2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phần</a:t>
            </a:r>
            <a:r>
              <a:rPr lang="en-US" sz="2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thưởng</a:t>
            </a:r>
            <a:r>
              <a:rPr lang="en-US" sz="2600" dirty="0">
                <a:latin typeface="Arial" pitchFamily="34" charset="0"/>
                <a:ea typeface="Arial-Rounded" pitchFamily="34" charset="0"/>
                <a:cs typeface="Arial" pitchFamily="34" charset="0"/>
              </a:rPr>
              <a:t>.</a:t>
            </a:r>
          </a:p>
          <a:p>
            <a:pPr algn="r"/>
            <a:r>
              <a:rPr lang="en-US" sz="2600" dirty="0">
                <a:latin typeface="Arial" pitchFamily="34" charset="0"/>
                <a:ea typeface="Arial-Rounded" pitchFamily="34" charset="0"/>
                <a:cs typeface="Arial" pitchFamily="34" charset="0"/>
              </a:rPr>
              <a:t>(</a:t>
            </a:r>
            <a:r>
              <a:rPr lang="en-US" sz="26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Lâm</a:t>
            </a:r>
            <a:r>
              <a:rPr lang="en-US" sz="2600" dirty="0">
                <a:latin typeface="Arial" pitchFamily="34" charset="0"/>
                <a:ea typeface="Arial-Rounded" pitchFamily="34" charset="0"/>
                <a:cs typeface="Arial" pitchFamily="34" charset="0"/>
              </a:rPr>
              <a:t> Anh)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584614" y="137803"/>
            <a:ext cx="5947064" cy="523087"/>
          </a:xfrm>
          <a:prstGeom prst="rect">
            <a:avLst/>
          </a:prstGeom>
          <a:noFill/>
        </p:spPr>
        <p:txBody>
          <a:bodyPr wrap="square" lIns="91305" tIns="45654" rIns="91305" bIns="45654" rtlCol="0">
            <a:spAutoFit/>
          </a:bodyPr>
          <a:lstStyle/>
          <a:p>
            <a:pPr algn="ctr"/>
            <a:r>
              <a:rPr lang="en-US" sz="2800" b="1">
                <a:latin typeface="Arial" pitchFamily="34" charset="0"/>
                <a:ea typeface="Arial-Rounded" pitchFamily="34" charset="0"/>
                <a:cs typeface="Arial" pitchFamily="34" charset="0"/>
              </a:rPr>
              <a:t>Cuộc thi tài năng rừng xanh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B28BAF2-C3EE-7599-189C-B4EE9FA2CAF3}"/>
              </a:ext>
            </a:extLst>
          </p:cNvPr>
          <p:cNvSpPr txBox="1"/>
          <p:nvPr/>
        </p:nvSpPr>
        <p:spPr>
          <a:xfrm>
            <a:off x="232350" y="4406488"/>
            <a:ext cx="6147185" cy="461544"/>
          </a:xfrm>
          <a:prstGeom prst="rect">
            <a:avLst/>
          </a:prstGeom>
          <a:solidFill>
            <a:srgbClr val="FFC000"/>
          </a:solidFill>
        </p:spPr>
        <p:txBody>
          <a:bodyPr wrap="square" lIns="91318" tIns="45660" rIns="91318" bIns="45660" rtlCol="0">
            <a:spAutoFit/>
          </a:bodyPr>
          <a:lstStyle/>
          <a:p>
            <a:pPr algn="ctr"/>
            <a:r>
              <a:rPr lang="en-US" sz="24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Em</a:t>
            </a:r>
            <a:r>
              <a:rPr lang="en-US" sz="24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thích</a:t>
            </a:r>
            <a:r>
              <a:rPr lang="en-US" sz="24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nhất</a:t>
            </a:r>
            <a:r>
              <a:rPr lang="en-US" sz="24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tiết</a:t>
            </a:r>
            <a:r>
              <a:rPr lang="en-US" sz="24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mục</a:t>
            </a:r>
            <a:r>
              <a:rPr lang="en-US" sz="24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nào</a:t>
            </a:r>
            <a:r>
              <a:rPr lang="en-US" sz="24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trong</a:t>
            </a:r>
            <a:r>
              <a:rPr lang="en-US" sz="24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cuộc</a:t>
            </a:r>
            <a:r>
              <a:rPr lang="en-US" sz="24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thi</a:t>
            </a:r>
            <a:r>
              <a:rPr lang="en-US" sz="2400" dirty="0">
                <a:latin typeface="Arial" pitchFamily="34" charset="0"/>
                <a:ea typeface="Arial-Rounded" pitchFamily="34" charset="0"/>
                <a:cs typeface="Arial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02103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im Yểng biết nói tiếng người không? Cách huấn luyện như thế nào?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586740"/>
            <a:ext cx="2455702" cy="1649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Mèo rừng – Loài động vật nhỏ nhưng quý hiếm trên thế giới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3042496"/>
            <a:ext cx="2493802" cy="1663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Tìm hiểu về loài mèo rừng: đặc điểm, phân bố và thực trạng hiện nay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634745"/>
            <a:ext cx="2141060" cy="1623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Vì sao chim gõ kiến gõ mãi mà không… nhức đầu? - Tuổi Trẻ Onlin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630349"/>
            <a:ext cx="2743200" cy="1616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him công - đặc điểm sinh học - Thiên Đường Chim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1730" y="3042496"/>
            <a:ext cx="2590800" cy="1619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Voọc xám Đông Dương – Wikipedia tiếng Việt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7671" y="2456092"/>
            <a:ext cx="1783202" cy="2225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Phayre's leaf monkey, Trachypithecus phayrei | Animals wild, Animals, Monkey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2439109"/>
            <a:ext cx="1485936" cy="2231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677072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Voọc chà vá chân nâu ">
            <a:extLst>
              <a:ext uri="{FF2B5EF4-FFF2-40B4-BE49-F238E27FC236}">
                <a16:creationId xmlns:a16="http://schemas.microsoft.com/office/drawing/2014/main" id="{62D7B356-FD95-1162-8795-27861BFA53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29" b="12000"/>
          <a:stretch/>
        </p:blipFill>
        <p:spPr bwMode="auto">
          <a:xfrm>
            <a:off x="379731" y="331470"/>
            <a:ext cx="4327871" cy="2674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Voọc chà vá chân nâu ">
            <a:extLst>
              <a:ext uri="{FF2B5EF4-FFF2-40B4-BE49-F238E27FC236}">
                <a16:creationId xmlns:a16="http://schemas.microsoft.com/office/drawing/2014/main" id="{7F3BCD62-7967-31FA-5720-671BD4BCF5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52" b="11556"/>
          <a:stretch/>
        </p:blipFill>
        <p:spPr bwMode="auto">
          <a:xfrm>
            <a:off x="4884861" y="1224262"/>
            <a:ext cx="4009775" cy="2444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503DFA3-2D62-0D88-A4A5-3F503FA25A75}"/>
              </a:ext>
            </a:extLst>
          </p:cNvPr>
          <p:cNvSpPr txBox="1"/>
          <p:nvPr/>
        </p:nvSpPr>
        <p:spPr>
          <a:xfrm>
            <a:off x="538778" y="3585062"/>
            <a:ext cx="4009775" cy="830876"/>
          </a:xfrm>
          <a:prstGeom prst="rect">
            <a:avLst/>
          </a:prstGeom>
          <a:solidFill>
            <a:srgbClr val="FFC000"/>
          </a:solidFill>
        </p:spPr>
        <p:txBody>
          <a:bodyPr wrap="square" lIns="91318" tIns="45660" rIns="91318" bIns="45660" rtlCol="0">
            <a:spAutoFit/>
          </a:bodyPr>
          <a:lstStyle/>
          <a:p>
            <a:pPr algn="ctr"/>
            <a:r>
              <a:rPr lang="en-US" sz="24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Voọc</a:t>
            </a:r>
            <a:r>
              <a:rPr lang="en-US" sz="24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chà</a:t>
            </a:r>
            <a:r>
              <a:rPr lang="en-US" sz="24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vá</a:t>
            </a:r>
            <a:r>
              <a:rPr lang="en-US" sz="24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chân</a:t>
            </a:r>
            <a:r>
              <a:rPr lang="en-US" sz="24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nâu</a:t>
            </a:r>
            <a:r>
              <a:rPr lang="en-US" sz="24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ở</a:t>
            </a:r>
            <a:r>
              <a:rPr lang="en-US" sz="24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bán</a:t>
            </a:r>
            <a:r>
              <a:rPr lang="en-US" sz="24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đảo</a:t>
            </a:r>
            <a:r>
              <a:rPr lang="en-US" sz="24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Sơn</a:t>
            </a:r>
            <a:r>
              <a:rPr lang="en-US" sz="24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Trà</a:t>
            </a:r>
            <a:r>
              <a:rPr lang="en-US" sz="2400" dirty="0">
                <a:latin typeface="Arial" pitchFamily="34" charset="0"/>
                <a:ea typeface="Arial-Rounded" pitchFamily="34" charset="0"/>
                <a:cs typeface="Arial" pitchFamily="34" charset="0"/>
              </a:rPr>
              <a:t>, </a:t>
            </a:r>
            <a:r>
              <a:rPr lang="en-US" sz="24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Đà</a:t>
            </a:r>
            <a:r>
              <a:rPr lang="en-US" sz="24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Nẵng</a:t>
            </a:r>
            <a:r>
              <a:rPr lang="en-US" sz="2400" dirty="0">
                <a:latin typeface="Arial" pitchFamily="34" charset="0"/>
                <a:ea typeface="Arial-Rounded" pitchFamily="34" charset="0"/>
                <a:cs typeface="Arial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445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302330" y="162934"/>
            <a:ext cx="7841670" cy="461532"/>
          </a:xfrm>
          <a:prstGeom prst="rect">
            <a:avLst/>
          </a:prstGeom>
          <a:noFill/>
        </p:spPr>
        <p:txBody>
          <a:bodyPr wrap="square" lIns="91305" tIns="45654" rIns="91305" bIns="45654" rtlCol="0">
            <a:spAutoFit/>
          </a:bodyPr>
          <a:lstStyle/>
          <a:p>
            <a:pPr algn="just"/>
            <a:r>
              <a:rPr lang="en-US" sz="2400" b="1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Viết</a:t>
            </a:r>
            <a:r>
              <a:rPr lang="en-US" sz="2400" b="1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vào</a:t>
            </a:r>
            <a:r>
              <a:rPr lang="en-US" sz="2400" b="1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vở</a:t>
            </a:r>
            <a:r>
              <a:rPr lang="en-US" sz="2400" b="1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câu</a:t>
            </a:r>
            <a:r>
              <a:rPr lang="en-US" sz="2400" b="1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trả</a:t>
            </a:r>
            <a:r>
              <a:rPr lang="en-US" sz="2400" b="1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lời</a:t>
            </a:r>
            <a:r>
              <a:rPr lang="en-US" sz="2400" b="1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cho</a:t>
            </a:r>
            <a:r>
              <a:rPr lang="en-US" sz="2400" b="1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câu</a:t>
            </a:r>
            <a:r>
              <a:rPr lang="en-US" sz="2400" b="1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hỏi</a:t>
            </a:r>
            <a:r>
              <a:rPr lang="en-US" sz="2400" b="1" dirty="0">
                <a:latin typeface="Arial" pitchFamily="34" charset="0"/>
                <a:ea typeface="Arial-Rounded" pitchFamily="34" charset="0"/>
                <a:cs typeface="Arial" pitchFamily="34" charset="0"/>
              </a:rPr>
              <a:t> a </a:t>
            </a:r>
            <a:r>
              <a:rPr lang="en-US" sz="2400" b="1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và</a:t>
            </a:r>
            <a:r>
              <a:rPr lang="en-US" sz="2400" b="1" dirty="0">
                <a:latin typeface="Arial" pitchFamily="34" charset="0"/>
                <a:ea typeface="Arial-Rounded" pitchFamily="34" charset="0"/>
                <a:cs typeface="Arial" pitchFamily="34" charset="0"/>
              </a:rPr>
              <a:t> c ở </a:t>
            </a:r>
            <a:r>
              <a:rPr lang="en-US" sz="2400" b="1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mục</a:t>
            </a:r>
            <a:r>
              <a:rPr lang="en-US" sz="2400" b="1" dirty="0">
                <a:latin typeface="Arial" pitchFamily="34" charset="0"/>
                <a:ea typeface="Arial-Rounded" pitchFamily="34" charset="0"/>
                <a:cs typeface="Arial" pitchFamily="34" charset="0"/>
              </a:rPr>
              <a:t> 3</a:t>
            </a:r>
          </a:p>
        </p:txBody>
      </p:sp>
      <p:sp>
        <p:nvSpPr>
          <p:cNvPr id="5" name="Rectangle 4"/>
          <p:cNvSpPr/>
          <p:nvPr/>
        </p:nvSpPr>
        <p:spPr>
          <a:xfrm>
            <a:off x="717018" y="709659"/>
            <a:ext cx="5859051" cy="523099"/>
          </a:xfrm>
          <a:prstGeom prst="rect">
            <a:avLst/>
          </a:prstGeom>
        </p:spPr>
        <p:txBody>
          <a:bodyPr wrap="none" lIns="91318" tIns="45660" rIns="91318" bIns="45660">
            <a:spAutoFit/>
          </a:bodyPr>
          <a:lstStyle/>
          <a:p>
            <a:pPr algn="ctr"/>
            <a:r>
              <a:rPr lang="en-US" sz="2800" dirty="0">
                <a:latin typeface="Arial" pitchFamily="34" charset="0"/>
                <a:ea typeface="Arial-Rounded" pitchFamily="34" charset="0"/>
                <a:cs typeface="Arial" pitchFamily="34" charset="0"/>
              </a:rPr>
              <a:t>a. </a:t>
            </a:r>
            <a:r>
              <a:rPr lang="en-US" sz="28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Cuộc</a:t>
            </a:r>
            <a:r>
              <a:rPr lang="en-US" sz="28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thi</a:t>
            </a:r>
            <a:r>
              <a:rPr lang="en-US" sz="28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có</a:t>
            </a:r>
            <a:r>
              <a:rPr lang="en-US" sz="28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sự</a:t>
            </a:r>
            <a:r>
              <a:rPr lang="en-US" sz="28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tham</a:t>
            </a:r>
            <a:r>
              <a:rPr lang="en-US" sz="28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gia</a:t>
            </a:r>
            <a:r>
              <a:rPr lang="en-US" sz="28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của</a:t>
            </a:r>
            <a:r>
              <a:rPr lang="en-US" sz="2800" dirty="0">
                <a:latin typeface="Arial" pitchFamily="34" charset="0"/>
                <a:ea typeface="Arial-Rounded" pitchFamily="34" charset="0"/>
                <a:cs typeface="Arial" pitchFamily="34" charset="0"/>
              </a:rPr>
              <a:t> (…).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730" y="51228"/>
            <a:ext cx="646113" cy="74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5" name="Rectangle 44"/>
          <p:cNvSpPr/>
          <p:nvPr/>
        </p:nvSpPr>
        <p:spPr>
          <a:xfrm>
            <a:off x="717018" y="1200149"/>
            <a:ext cx="4956560" cy="523099"/>
          </a:xfrm>
          <a:prstGeom prst="rect">
            <a:avLst/>
          </a:prstGeom>
        </p:spPr>
        <p:txBody>
          <a:bodyPr wrap="none" lIns="91318" tIns="45660" rIns="91318" bIns="45660">
            <a:spAutoFit/>
          </a:bodyPr>
          <a:lstStyle/>
          <a:p>
            <a:pPr algn="ctr"/>
            <a:r>
              <a:rPr lang="en-US" sz="2800">
                <a:latin typeface="Arial" pitchFamily="34" charset="0"/>
                <a:ea typeface="Arial-Rounded" pitchFamily="34" charset="0"/>
                <a:cs typeface="Arial" pitchFamily="34" charset="0"/>
              </a:rPr>
              <a:t>c. Em thích nhất tiết mục (…).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5FE056E-7B72-4BEC-AA4C-879880909FA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697" t="44288" r="26530" b="18617"/>
          <a:stretch/>
        </p:blipFill>
        <p:spPr>
          <a:xfrm>
            <a:off x="352556" y="1723248"/>
            <a:ext cx="6587974" cy="3054493"/>
          </a:xfrm>
          <a:prstGeom prst="rect">
            <a:avLst/>
          </a:prstGeom>
        </p:spPr>
      </p:pic>
      <p:pic>
        <p:nvPicPr>
          <p:cNvPr id="7" name="Picture 6" descr="Tập Viết 1 - Tập 2 (Bộ Sách Kết Nối Tri Thức Với Cuộc Sống) | Tiki">
            <a:extLst>
              <a:ext uri="{FF2B5EF4-FFF2-40B4-BE49-F238E27FC236}">
                <a16:creationId xmlns:a16="http://schemas.microsoft.com/office/drawing/2014/main" id="{C49852CE-CCF4-075F-8816-FC7EDC4997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16" t="1461" r="15388" b="2622"/>
          <a:stretch/>
        </p:blipFill>
        <p:spPr bwMode="auto">
          <a:xfrm>
            <a:off x="7050645" y="1629434"/>
            <a:ext cx="1376337" cy="1884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73B8451B-C64E-8EF2-59A6-A40D38437801}"/>
              </a:ext>
            </a:extLst>
          </p:cNvPr>
          <p:cNvSpPr/>
          <p:nvPr/>
        </p:nvSpPr>
        <p:spPr>
          <a:xfrm>
            <a:off x="6035040" y="4343400"/>
            <a:ext cx="563889" cy="56007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135079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5" grpId="0"/>
      <p:bldP spid="2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6215" y="355023"/>
            <a:ext cx="3511570" cy="12694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0" y="5010150"/>
            <a:ext cx="9144000" cy="13335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05" tIns="45654" rIns="91305" bIns="45654" spcCol="0"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9144000" cy="13335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05" tIns="45654" rIns="91305" bIns="45654" spcCol="0" rtlCol="0" anchor="ctr"/>
          <a:lstStyle/>
          <a:p>
            <a:pPr algn="ctr"/>
            <a:endParaRPr lang="en-US"/>
          </a:p>
        </p:txBody>
      </p:sp>
      <p:pic>
        <p:nvPicPr>
          <p:cNvPr id="8" name="C.mp4">
            <a:hlinkClick r:id="" action="ppaction://media"/>
          </p:cNvPr>
          <p:cNvPicPr>
            <a:picLocks noGrp="1" noChangeAspect="1"/>
          </p:cNvPicPr>
          <p:nvPr>
            <p:ph sz="half" idx="4294967295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355600"/>
            <a:ext cx="4343400" cy="4343400"/>
          </a:xfrm>
        </p:spPr>
      </p:pic>
      <p:pic>
        <p:nvPicPr>
          <p:cNvPr id="9" name="E.mp4">
            <a:hlinkClick r:id="" action="ppaction://media"/>
          </p:cNvPr>
          <p:cNvPicPr>
            <a:picLocks noGrp="1" noChangeAspect="1"/>
          </p:cNvPicPr>
          <p:nvPr>
            <p:ph sz="half" idx="4294967295"/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800600" y="352425"/>
            <a:ext cx="4343400" cy="4343400"/>
          </a:xfrm>
        </p:spPr>
      </p:pic>
    </p:spTree>
    <p:extLst>
      <p:ext uri="{BB962C8B-B14F-4D97-AF65-F5344CB8AC3E}">
        <p14:creationId xmlns:p14="http://schemas.microsoft.com/office/powerpoint/2010/main" val="1101945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1CCE0F6-F16C-8A5D-8FB5-8C3140CB66D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39" t="48644" r="312" b="535"/>
          <a:stretch/>
        </p:blipFill>
        <p:spPr>
          <a:xfrm>
            <a:off x="302271" y="257558"/>
            <a:ext cx="8539457" cy="462838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2427F23-9045-035C-11C5-E494D73A90AA}"/>
              </a:ext>
            </a:extLst>
          </p:cNvPr>
          <p:cNvSpPr/>
          <p:nvPr/>
        </p:nvSpPr>
        <p:spPr>
          <a:xfrm>
            <a:off x="532330" y="1319655"/>
            <a:ext cx="900545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solidFill>
                  <a:srgbClr val="7030A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a) C</a:t>
            </a:r>
            <a:r>
              <a:rPr lang="vi-VN" sz="2800" b="1" dirty="0">
                <a:solidFill>
                  <a:srgbClr val="7030A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uℓ </a:t>
            </a:r>
            <a:r>
              <a:rPr lang="el-GR" sz="2800" b="1" dirty="0">
                <a:solidFill>
                  <a:srgbClr val="7030A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κ</a:t>
            </a:r>
            <a:r>
              <a:rPr lang="vi-VN" sz="2800" b="1" dirty="0">
                <a:solidFill>
                  <a:srgbClr val="7030A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i có ǧẅ </a:t>
            </a:r>
            <a:r>
              <a:rPr lang="el-GR" sz="2800" b="1" dirty="0">
                <a:solidFill>
                  <a:srgbClr val="7030A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κ</a:t>
            </a:r>
            <a:r>
              <a:rPr lang="vi-VN" sz="2800" b="1" dirty="0">
                <a:solidFill>
                  <a:srgbClr val="7030A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am gia của </a:t>
            </a:r>
            <a:r>
              <a:rPr lang="el-GR" sz="2800" b="1" dirty="0">
                <a:solidFill>
                  <a:srgbClr val="7030A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ΐϜ</a:t>
            </a:r>
            <a:r>
              <a:rPr lang="vi-VN" sz="2800" b="1" dirty="0">
                <a:solidFill>
                  <a:srgbClr val="7030A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ng, </a:t>
            </a:r>
            <a:r>
              <a:rPr lang="el-GR" sz="2800" b="1" dirty="0">
                <a:solidFill>
                  <a:srgbClr val="7030A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Ε˝</a:t>
            </a:r>
            <a:r>
              <a:rPr lang="vi-VN" sz="2800" b="1" dirty="0">
                <a:solidFill>
                  <a:srgbClr val="7030A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o ǟừng,</a:t>
            </a:r>
            <a:endParaRPr lang="en-US" sz="2800" b="1" dirty="0">
              <a:solidFill>
                <a:srgbClr val="7030A0"/>
              </a:solidFill>
              <a:latin typeface="HP001 4 hàng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127AACE-D0C8-A221-909F-4833A48CC96D}"/>
              </a:ext>
            </a:extLst>
          </p:cNvPr>
          <p:cNvSpPr/>
          <p:nvPr/>
        </p:nvSpPr>
        <p:spPr>
          <a:xfrm>
            <a:off x="553920" y="1850075"/>
            <a:ext cx="862437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7030A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gõ</a:t>
            </a:r>
            <a:r>
              <a:rPr lang="en-US" sz="2800" b="1" dirty="0">
                <a:solidFill>
                  <a:srgbClr val="7030A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2800" b="1" dirty="0">
                <a:solidFill>
                  <a:srgbClr val="7030A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k</a:t>
            </a:r>
            <a:r>
              <a:rPr lang="el-GR" sz="2800" b="1" dirty="0">
                <a:solidFill>
                  <a:srgbClr val="7030A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Η</a:t>
            </a:r>
            <a:r>
              <a:rPr lang="vi-VN" sz="2800" b="1" dirty="0">
                <a:solidFill>
                  <a:srgbClr val="7030A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Ğn, </a:t>
            </a:r>
            <a:r>
              <a:rPr lang="el-GR" sz="2800" b="1" dirty="0">
                <a:solidFill>
                  <a:srgbClr val="7030A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ε</a:t>
            </a:r>
            <a:r>
              <a:rPr lang="vi-VN" sz="2800" b="1" dirty="0">
                <a:solidFill>
                  <a:srgbClr val="7030A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im cŪg và vǭ xám</a:t>
            </a:r>
            <a:r>
              <a:rPr lang="en-US" sz="2800" b="1" dirty="0">
                <a:solidFill>
                  <a:srgbClr val="7030A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.</a:t>
            </a:r>
            <a:endParaRPr lang="en-US" sz="28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2F705C0-9D21-6A10-8C07-A9178BFC92D6}"/>
              </a:ext>
            </a:extLst>
          </p:cNvPr>
          <p:cNvSpPr/>
          <p:nvPr/>
        </p:nvSpPr>
        <p:spPr>
          <a:xfrm>
            <a:off x="553920" y="2432740"/>
            <a:ext cx="866264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>
                <a:solidFill>
                  <a:srgbClr val="7030A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c) </a:t>
            </a:r>
            <a:r>
              <a:rPr lang="vi-VN" sz="2800" b="1" dirty="0">
                <a:solidFill>
                  <a:srgbClr val="7030A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Em </a:t>
            </a:r>
            <a:r>
              <a:rPr lang="el-GR" sz="2800" b="1" dirty="0">
                <a:solidFill>
                  <a:srgbClr val="7030A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κ</a:t>
            </a:r>
            <a:r>
              <a:rPr lang="vi-VN" sz="2800" b="1" dirty="0">
                <a:solidFill>
                  <a:srgbClr val="7030A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í</a:t>
            </a:r>
            <a:r>
              <a:rPr lang="el-GR" sz="2800" b="1" dirty="0">
                <a:solidFill>
                  <a:srgbClr val="7030A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ε η</a:t>
            </a:r>
            <a:r>
              <a:rPr lang="vi-VN" sz="2800" b="1" dirty="0">
                <a:solidFill>
                  <a:srgbClr val="7030A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ất Ǉ</a:t>
            </a:r>
            <a:r>
              <a:rPr lang="el-GR" sz="2800" b="1" dirty="0">
                <a:solidFill>
                  <a:srgbClr val="7030A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Η</a:t>
            </a:r>
            <a:r>
              <a:rPr lang="vi-VN" sz="2800" b="1" dirty="0">
                <a:solidFill>
                  <a:srgbClr val="7030A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Ğt jục (…)</a:t>
            </a:r>
            <a:endParaRPr lang="en-US" sz="2800" b="1" dirty="0">
              <a:solidFill>
                <a:srgbClr val="7030A0"/>
              </a:solidFill>
              <a:latin typeface="HP001 4 hàng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5849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7A45119-7354-401E-4002-2C41F9290E7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0682"/>
          <a:stretch/>
        </p:blipFill>
        <p:spPr>
          <a:xfrm>
            <a:off x="488936" y="423677"/>
            <a:ext cx="8166127" cy="4125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79303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4000" r="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85750"/>
            <a:ext cx="7772400" cy="192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2663750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loud 5"/>
          <p:cNvSpPr/>
          <p:nvPr/>
        </p:nvSpPr>
        <p:spPr>
          <a:xfrm>
            <a:off x="304800" y="285750"/>
            <a:ext cx="8662416" cy="4419600"/>
          </a:xfrm>
          <a:prstGeom prst="cloud">
            <a:avLst/>
          </a:prstGeom>
          <a:solidFill>
            <a:srgbClr val="B9ED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rtlCol="0" anchor="ctr"/>
          <a:lstStyle/>
          <a:p>
            <a:pPr algn="ctr"/>
            <a:r>
              <a:rPr lang="en-US" sz="3200" b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Dặn dò:</a:t>
            </a:r>
          </a:p>
          <a:p>
            <a:pPr marL="457138" indent="-457138" algn="just">
              <a:buFontTx/>
              <a:buChar char="-"/>
            </a:pPr>
            <a:r>
              <a:rPr lang="en-US" sz="32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Đọc lại bài: </a:t>
            </a:r>
            <a:r>
              <a:rPr lang="en-US" sz="3200" i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Cuộc thi tài năng rừng xanh</a:t>
            </a:r>
            <a:r>
              <a:rPr lang="en-US" sz="32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(trang 114, 115).</a:t>
            </a:r>
          </a:p>
          <a:p>
            <a:pPr marL="457138" indent="-457138" algn="just">
              <a:buFontTx/>
              <a:buChar char="-"/>
            </a:pPr>
            <a:r>
              <a:rPr lang="en-US" sz="32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Chuẩn bị bài mới (trang 116, 117).</a:t>
            </a:r>
          </a:p>
        </p:txBody>
      </p:sp>
    </p:spTree>
    <p:extLst>
      <p:ext uri="{BB962C8B-B14F-4D97-AF65-F5344CB8AC3E}">
        <p14:creationId xmlns:p14="http://schemas.microsoft.com/office/powerpoint/2010/main" val="33885114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" name="Picture 20" descr="Pileated Woodpecker - eBird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16" t="5588" b="9160"/>
          <a:stretch/>
        </p:blipFill>
        <p:spPr bwMode="auto">
          <a:xfrm>
            <a:off x="1503452" y="1195806"/>
            <a:ext cx="5993116" cy="3626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8920" y="213937"/>
            <a:ext cx="3455987" cy="981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5" name="Picture 11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3452" y="1167231"/>
            <a:ext cx="1981200" cy="1852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6" name="Picture 1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6593" y="1167231"/>
            <a:ext cx="1974850" cy="1852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7" name="Picture 13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8543" y="1167231"/>
            <a:ext cx="1974850" cy="1852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8" name="Picture 14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3452" y="3030559"/>
            <a:ext cx="1981200" cy="1878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9" name="Picture 15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6593" y="3036909"/>
            <a:ext cx="1974850" cy="1865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0" name="Picture 16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5368" y="3036909"/>
            <a:ext cx="1981200" cy="1865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5" name="Picture 21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2083905"/>
            <a:ext cx="1219200" cy="1377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ight Arrow 1">
            <a:hlinkClick r:id="rId17" action="ppaction://hlinksldjump"/>
          </p:cNvPr>
          <p:cNvSpPr/>
          <p:nvPr/>
        </p:nvSpPr>
        <p:spPr>
          <a:xfrm>
            <a:off x="8165592" y="77501"/>
            <a:ext cx="978408" cy="484632"/>
          </a:xfrm>
          <a:prstGeom prst="rightArrow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>
                <a:latin typeface="Arial" pitchFamily="34" charset="0"/>
                <a:cs typeface="Arial" pitchFamily="34" charset="0"/>
              </a:rPr>
              <a:t>Đi tới bài học</a:t>
            </a:r>
          </a:p>
        </p:txBody>
      </p:sp>
    </p:spTree>
    <p:extLst>
      <p:ext uri="{BB962C8B-B14F-4D97-AF65-F5344CB8AC3E}">
        <p14:creationId xmlns:p14="http://schemas.microsoft.com/office/powerpoint/2010/main" val="2292610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0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0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0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0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9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0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0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1"/>
          <p:cNvSpPr>
            <a:spLocks noGrp="1"/>
          </p:cNvSpPr>
          <p:nvPr>
            <p:ph type="title" idx="4294967295"/>
          </p:nvPr>
        </p:nvSpPr>
        <p:spPr>
          <a:xfrm>
            <a:off x="0" y="2114550"/>
            <a:ext cx="3311525" cy="1074738"/>
          </a:xfrm>
        </p:spPr>
        <p:txBody>
          <a:bodyPr>
            <a:noAutofit/>
          </a:bodyPr>
          <a:lstStyle/>
          <a:p>
            <a:pPr algn="just"/>
            <a:r>
              <a:rPr lang="en-US" sz="3600">
                <a:latin typeface="Arial" pitchFamily="34" charset="0"/>
                <a:cs typeface="Arial" pitchFamily="34" charset="0"/>
              </a:rPr>
              <a:t>A. Sư tử</a:t>
            </a:r>
          </a:p>
        </p:txBody>
      </p:sp>
      <p:sp>
        <p:nvSpPr>
          <p:cNvPr id="4" name="Title 11"/>
          <p:cNvSpPr txBox="1">
            <a:spLocks/>
          </p:cNvSpPr>
          <p:nvPr/>
        </p:nvSpPr>
        <p:spPr>
          <a:xfrm>
            <a:off x="838200" y="285750"/>
            <a:ext cx="7162800" cy="1905000"/>
          </a:xfrm>
          <a:prstGeom prst="rect">
            <a:avLst/>
          </a:prstGeom>
        </p:spPr>
        <p:txBody>
          <a:bodyPr vert="horz" lIns="91305" tIns="45654" rIns="91305" bIns="45654" rtlCol="0" anchor="ctr">
            <a:noAutofit/>
          </a:bodyPr>
          <a:lstStyle>
            <a:lvl1pPr algn="ctr" defTabSz="913056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Loài vật nào xuất hiện trong bài “Chúa tể rừng xanh”?</a:t>
            </a:r>
          </a:p>
        </p:txBody>
      </p:sp>
      <p:sp>
        <p:nvSpPr>
          <p:cNvPr id="5" name="Title 11"/>
          <p:cNvSpPr txBox="1">
            <a:spLocks/>
          </p:cNvSpPr>
          <p:nvPr/>
        </p:nvSpPr>
        <p:spPr>
          <a:xfrm>
            <a:off x="2590800" y="2952750"/>
            <a:ext cx="3311995" cy="1075323"/>
          </a:xfrm>
          <a:prstGeom prst="rect">
            <a:avLst/>
          </a:prstGeom>
        </p:spPr>
        <p:txBody>
          <a:bodyPr vert="horz" lIns="91305" tIns="45654" rIns="91305" bIns="45654" rtlCol="0" anchor="ctr">
            <a:noAutofit/>
          </a:bodyPr>
          <a:lstStyle>
            <a:lvl1pPr algn="ctr" defTabSz="913056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3600">
                <a:latin typeface="Arial" pitchFamily="34" charset="0"/>
                <a:cs typeface="Arial" pitchFamily="34" charset="0"/>
              </a:rPr>
              <a:t>B. Hổ</a:t>
            </a:r>
          </a:p>
        </p:txBody>
      </p:sp>
      <p:sp>
        <p:nvSpPr>
          <p:cNvPr id="6" name="Title 11"/>
          <p:cNvSpPr txBox="1">
            <a:spLocks/>
          </p:cNvSpPr>
          <p:nvPr/>
        </p:nvSpPr>
        <p:spPr>
          <a:xfrm>
            <a:off x="2590800" y="3790950"/>
            <a:ext cx="3311995" cy="1075323"/>
          </a:xfrm>
          <a:prstGeom prst="rect">
            <a:avLst/>
          </a:prstGeom>
        </p:spPr>
        <p:txBody>
          <a:bodyPr vert="horz" lIns="91305" tIns="45654" rIns="91305" bIns="45654" rtlCol="0" anchor="ctr">
            <a:noAutofit/>
          </a:bodyPr>
          <a:lstStyle>
            <a:lvl1pPr algn="ctr" defTabSz="913056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3600">
                <a:latin typeface="Arial" pitchFamily="34" charset="0"/>
                <a:cs typeface="Arial" pitchFamily="34" charset="0"/>
              </a:rPr>
              <a:t>C. Gấu</a:t>
            </a:r>
          </a:p>
        </p:txBody>
      </p:sp>
      <p:sp>
        <p:nvSpPr>
          <p:cNvPr id="7" name="Rectangle 6">
            <a:hlinkClick r:id="rId3" action="ppaction://hlinksldjump"/>
          </p:cNvPr>
          <p:cNvSpPr/>
          <p:nvPr/>
        </p:nvSpPr>
        <p:spPr>
          <a:xfrm>
            <a:off x="8534400" y="4546875"/>
            <a:ext cx="376738" cy="3767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4046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206375"/>
            <a:ext cx="8229600" cy="857250"/>
          </a:xfrm>
        </p:spPr>
        <p:txBody>
          <a:bodyPr/>
          <a:lstStyle/>
          <a:p>
            <a:r>
              <a:rPr lang="en-US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Hổ có khả năng gì đặc biệt?</a:t>
            </a:r>
          </a:p>
        </p:txBody>
      </p:sp>
      <p:sp>
        <p:nvSpPr>
          <p:cNvPr id="3" name="Title 11"/>
          <p:cNvSpPr txBox="1">
            <a:spLocks/>
          </p:cNvSpPr>
          <p:nvPr/>
        </p:nvSpPr>
        <p:spPr>
          <a:xfrm>
            <a:off x="953487" y="1270000"/>
            <a:ext cx="7809513" cy="1075323"/>
          </a:xfrm>
          <a:prstGeom prst="rect">
            <a:avLst/>
          </a:prstGeom>
        </p:spPr>
        <p:txBody>
          <a:bodyPr vert="horz" lIns="91305" tIns="45654" rIns="91305" bIns="45654" rtlCol="0" anchor="ctr">
            <a:noAutofit/>
          </a:bodyPr>
          <a:lstStyle>
            <a:lvl1pPr algn="ctr" defTabSz="913056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3200">
                <a:latin typeface="Arial" pitchFamily="34" charset="0"/>
                <a:cs typeface="Arial" pitchFamily="34" charset="0"/>
              </a:rPr>
              <a:t>A. Hổ là loại vật ăn thịt có bộ lông màu vàng. </a:t>
            </a:r>
          </a:p>
        </p:txBody>
      </p:sp>
      <p:sp>
        <p:nvSpPr>
          <p:cNvPr id="4" name="Title 11"/>
          <p:cNvSpPr txBox="1">
            <a:spLocks/>
          </p:cNvSpPr>
          <p:nvPr/>
        </p:nvSpPr>
        <p:spPr>
          <a:xfrm>
            <a:off x="953487" y="3492584"/>
            <a:ext cx="7809513" cy="1075323"/>
          </a:xfrm>
          <a:prstGeom prst="rect">
            <a:avLst/>
          </a:prstGeom>
        </p:spPr>
        <p:txBody>
          <a:bodyPr vert="horz" lIns="91305" tIns="45654" rIns="91305" bIns="45654" rtlCol="0" anchor="ctr">
            <a:noAutofit/>
          </a:bodyPr>
          <a:lstStyle>
            <a:lvl1pPr algn="ctr" defTabSz="913056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3200">
                <a:latin typeface="Arial" pitchFamily="34" charset="0"/>
                <a:cs typeface="Arial" pitchFamily="34" charset="0"/>
              </a:rPr>
              <a:t>C. Hổ di chuyển nhanh, có thể nhảy xa và săn mồi rất giỏi.</a:t>
            </a:r>
          </a:p>
        </p:txBody>
      </p:sp>
      <p:sp>
        <p:nvSpPr>
          <p:cNvPr id="5" name="Title 11"/>
          <p:cNvSpPr txBox="1">
            <a:spLocks/>
          </p:cNvSpPr>
          <p:nvPr/>
        </p:nvSpPr>
        <p:spPr>
          <a:xfrm>
            <a:off x="966187" y="2345323"/>
            <a:ext cx="7809513" cy="1075323"/>
          </a:xfrm>
          <a:prstGeom prst="rect">
            <a:avLst/>
          </a:prstGeom>
        </p:spPr>
        <p:txBody>
          <a:bodyPr vert="horz" lIns="91305" tIns="45654" rIns="91305" bIns="45654" rtlCol="0" anchor="ctr">
            <a:noAutofit/>
          </a:bodyPr>
          <a:lstStyle>
            <a:lvl1pPr algn="ctr" defTabSz="913056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3200">
                <a:latin typeface="Arial" pitchFamily="34" charset="0"/>
                <a:cs typeface="Arial" pitchFamily="34" charset="0"/>
              </a:rPr>
              <a:t>B. Hổ có thể bay được.</a:t>
            </a:r>
          </a:p>
        </p:txBody>
      </p:sp>
      <p:sp>
        <p:nvSpPr>
          <p:cNvPr id="6" name="Rectangle 5">
            <a:hlinkClick r:id="rId3" action="ppaction://hlinksldjump"/>
          </p:cNvPr>
          <p:cNvSpPr/>
          <p:nvPr/>
        </p:nvSpPr>
        <p:spPr>
          <a:xfrm>
            <a:off x="8534400" y="4546875"/>
            <a:ext cx="376738" cy="3767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4743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hlinkClick r:id="rId2" action="ppaction://hlinksldjump"/>
          </p:cNvPr>
          <p:cNvSpPr/>
          <p:nvPr/>
        </p:nvSpPr>
        <p:spPr>
          <a:xfrm>
            <a:off x="8534400" y="4546875"/>
            <a:ext cx="376738" cy="3767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998"/>
          <a:stretch/>
        </p:blipFill>
        <p:spPr>
          <a:xfrm>
            <a:off x="3128772" y="925830"/>
            <a:ext cx="2886456" cy="2896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695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206375"/>
            <a:ext cx="8229600" cy="857250"/>
          </a:xfrm>
        </p:spPr>
        <p:txBody>
          <a:bodyPr/>
          <a:lstStyle/>
          <a:p>
            <a:r>
              <a:rPr lang="en-US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Đúng chọn Đ, sai chọn S.</a:t>
            </a:r>
          </a:p>
        </p:txBody>
      </p:sp>
      <p:sp>
        <p:nvSpPr>
          <p:cNvPr id="3" name="Title 11"/>
          <p:cNvSpPr txBox="1">
            <a:spLocks/>
          </p:cNvSpPr>
          <p:nvPr/>
        </p:nvSpPr>
        <p:spPr>
          <a:xfrm>
            <a:off x="953487" y="1581150"/>
            <a:ext cx="7809513" cy="1075323"/>
          </a:xfrm>
          <a:prstGeom prst="rect">
            <a:avLst/>
          </a:prstGeom>
        </p:spPr>
        <p:txBody>
          <a:bodyPr vert="horz" lIns="91305" tIns="45654" rIns="91305" bIns="45654" rtlCol="0" anchor="ctr">
            <a:noAutofit/>
          </a:bodyPr>
          <a:lstStyle>
            <a:lvl1pPr algn="ctr" defTabSz="913056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3200">
                <a:latin typeface="Arial" pitchFamily="34" charset="0"/>
                <a:cs typeface="Arial" pitchFamily="34" charset="0"/>
              </a:rPr>
              <a:t>1. Hổ là loại vật hung dữ nên cần phải bắt và giết thịt.</a:t>
            </a:r>
          </a:p>
        </p:txBody>
      </p:sp>
      <p:sp>
        <p:nvSpPr>
          <p:cNvPr id="6" name="Title 11"/>
          <p:cNvSpPr txBox="1">
            <a:spLocks/>
          </p:cNvSpPr>
          <p:nvPr/>
        </p:nvSpPr>
        <p:spPr>
          <a:xfrm>
            <a:off x="953487" y="2876550"/>
            <a:ext cx="7809513" cy="1075323"/>
          </a:xfrm>
          <a:prstGeom prst="rect">
            <a:avLst/>
          </a:prstGeom>
        </p:spPr>
        <p:txBody>
          <a:bodyPr vert="horz" lIns="91305" tIns="45654" rIns="91305" bIns="45654" rtlCol="0" anchor="ctr">
            <a:noAutofit/>
          </a:bodyPr>
          <a:lstStyle>
            <a:lvl1pPr algn="ctr" defTabSz="913056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3200">
                <a:latin typeface="Arial" pitchFamily="34" charset="0"/>
                <a:cs typeface="Arial" pitchFamily="34" charset="0"/>
              </a:rPr>
              <a:t>2. Hổ là động vật hoang dã cần được bảo vệ</a:t>
            </a:r>
          </a:p>
        </p:txBody>
      </p:sp>
      <p:sp>
        <p:nvSpPr>
          <p:cNvPr id="7" name="Title 11"/>
          <p:cNvSpPr txBox="1">
            <a:spLocks/>
          </p:cNvSpPr>
          <p:nvPr/>
        </p:nvSpPr>
        <p:spPr>
          <a:xfrm>
            <a:off x="419100" y="2794002"/>
            <a:ext cx="533400" cy="762000"/>
          </a:xfrm>
          <a:prstGeom prst="rect">
            <a:avLst/>
          </a:prstGeom>
        </p:spPr>
        <p:txBody>
          <a:bodyPr vert="horz" lIns="91305" tIns="45654" rIns="91305" bIns="45654" rtlCol="0" anchor="ctr">
            <a:noAutofit/>
          </a:bodyPr>
          <a:lstStyle>
            <a:lvl1pPr algn="ctr" defTabSz="913056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32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</a:t>
            </a:r>
          </a:p>
        </p:txBody>
      </p:sp>
      <p:sp>
        <p:nvSpPr>
          <p:cNvPr id="8" name="Title 11"/>
          <p:cNvSpPr txBox="1">
            <a:spLocks/>
          </p:cNvSpPr>
          <p:nvPr/>
        </p:nvSpPr>
        <p:spPr>
          <a:xfrm>
            <a:off x="420087" y="1504950"/>
            <a:ext cx="533400" cy="762000"/>
          </a:xfrm>
          <a:prstGeom prst="rect">
            <a:avLst/>
          </a:prstGeom>
        </p:spPr>
        <p:txBody>
          <a:bodyPr vert="horz" lIns="91305" tIns="45654" rIns="91305" bIns="45654" rtlCol="0" anchor="ctr">
            <a:noAutofit/>
          </a:bodyPr>
          <a:lstStyle>
            <a:lvl1pPr algn="ctr" defTabSz="913056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32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</a:t>
            </a:r>
          </a:p>
        </p:txBody>
      </p:sp>
      <p:sp>
        <p:nvSpPr>
          <p:cNvPr id="9" name="Rectangle 8">
            <a:hlinkClick r:id="rId2" action="ppaction://hlinksldjump"/>
          </p:cNvPr>
          <p:cNvSpPr/>
          <p:nvPr/>
        </p:nvSpPr>
        <p:spPr>
          <a:xfrm>
            <a:off x="8534400" y="4546875"/>
            <a:ext cx="376738" cy="3767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5658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1613</TotalTime>
  <Words>1470</Words>
  <Application>Microsoft Office PowerPoint</Application>
  <PresentationFormat>On-screen Show (16:9)</PresentationFormat>
  <Paragraphs>137</Paragraphs>
  <Slides>40</Slides>
  <Notes>10</Notes>
  <HiddenSlides>0</HiddenSlides>
  <MMClips>5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8" baseType="lpstr">
      <vt:lpstr>Arial</vt:lpstr>
      <vt:lpstr>Arial Rounded MT Bold</vt:lpstr>
      <vt:lpstr>Arial-Rounded</vt:lpstr>
      <vt:lpstr>AvantGarde</vt:lpstr>
      <vt:lpstr>Calibri</vt:lpstr>
      <vt:lpstr>HP001 4 hàng</vt:lpstr>
      <vt:lpstr>SVN-ToySans</vt:lpstr>
      <vt:lpstr>Office Theme</vt:lpstr>
      <vt:lpstr>PowerPoint Presentation</vt:lpstr>
      <vt:lpstr>PowerPoint Presentation</vt:lpstr>
      <vt:lpstr>TIẾNG VIỆT 1</vt:lpstr>
      <vt:lpstr>PowerPoint Presentation</vt:lpstr>
      <vt:lpstr>PowerPoint Presentation</vt:lpstr>
      <vt:lpstr>A. Sư tử</vt:lpstr>
      <vt:lpstr>Hổ có khả năng gì đặc biệt?</vt:lpstr>
      <vt:lpstr>PowerPoint Presentation</vt:lpstr>
      <vt:lpstr>Đúng chọn Đ, sai chọn S.</vt:lpstr>
      <vt:lpstr>PowerPoint Presentation</vt:lpstr>
      <vt:lpstr>Câu nào trong bài “Chúa tể rừng xanh” cho biết đặc điểm chiếc đuôi của hổ?</vt:lpstr>
      <vt:lpstr>PowerPoint Presentation</vt:lpstr>
      <vt:lpstr>PowerPoint Presentation</vt:lpstr>
      <vt:lpstr>PowerPoint Presentation</vt:lpstr>
      <vt:lpstr>PowerPoint Presentation</vt:lpstr>
      <vt:lpstr>ĐỌC NỐI TIẾP CÂU</vt:lpstr>
      <vt:lpstr>Bài đọc có mấy đoạn?</vt:lpstr>
      <vt:lpstr>ĐỌC NỐI TIẾP ĐOẠN</vt:lpstr>
      <vt:lpstr>Giải nghĩa từ khó: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THI ĐUA ĐỌC THEO NHÓM</vt:lpstr>
      <vt:lpstr>ĐỌC TOÀN BÀI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Linh Phan Thi  (FE FSC DN)</cp:lastModifiedBy>
  <cp:revision>289</cp:revision>
  <dcterms:created xsi:type="dcterms:W3CDTF">2020-12-08T15:48:47Z</dcterms:created>
  <dcterms:modified xsi:type="dcterms:W3CDTF">2023-02-13T15:32:44Z</dcterms:modified>
</cp:coreProperties>
</file>