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4" r:id="rId2"/>
    <p:sldId id="256" r:id="rId3"/>
    <p:sldId id="273" r:id="rId4"/>
    <p:sldId id="258" r:id="rId5"/>
    <p:sldId id="282" r:id="rId6"/>
    <p:sldId id="275" r:id="rId7"/>
    <p:sldId id="289" r:id="rId8"/>
    <p:sldId id="264" r:id="rId9"/>
    <p:sldId id="266" r:id="rId10"/>
    <p:sldId id="279" r:id="rId11"/>
    <p:sldId id="285" r:id="rId12"/>
    <p:sldId id="286" r:id="rId13"/>
    <p:sldId id="290" r:id="rId14"/>
    <p:sldId id="287" r:id="rId15"/>
    <p:sldId id="288" r:id="rId16"/>
    <p:sldId id="280" r:id="rId17"/>
    <p:sldId id="272" r:id="rId18"/>
  </p:sldIdLst>
  <p:sldSz cx="9144000" cy="5143500" type="screen16x9"/>
  <p:notesSz cx="6858000" cy="9144000"/>
  <p:defaultTextStyle>
    <a:defPPr>
      <a:defRPr lang="en-US"/>
    </a:defPPr>
    <a:lvl1pPr marL="0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55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10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865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82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776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73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686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64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E47"/>
    <a:srgbClr val="F68426"/>
    <a:srgbClr val="FFC611"/>
    <a:srgbClr val="FFD347"/>
    <a:srgbClr val="FFD243"/>
    <a:srgbClr val="EBF6F9"/>
    <a:srgbClr val="BEE395"/>
    <a:srgbClr val="A9DA74"/>
    <a:srgbClr val="00863D"/>
    <a:srgbClr val="9CD4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744" y="49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17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34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51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68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86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03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120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137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Đọc</a:t>
            </a:r>
            <a:r>
              <a:rPr lang="en-US" baseline="0" smtClean="0"/>
              <a:t> nối tiếp câu, khổ thơ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94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2702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Đọc</a:t>
            </a:r>
            <a:r>
              <a:rPr lang="en-US" baseline="0" smtClean="0"/>
              <a:t> thi đua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744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HDHS phát</a:t>
            </a:r>
            <a:r>
              <a:rPr lang="en-US" baseline="0" smtClean="0"/>
              <a:t> hiện ra các vần trong mỗi tiếng để HS tìm tiếng dễ hơn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Gọi</a:t>
            </a:r>
            <a:r>
              <a:rPr lang="en-US" baseline="0" smtClean="0"/>
              <a:t> HS đọc lại bài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46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523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" y="3458194"/>
            <a:ext cx="9144011" cy="168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31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7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6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0" indent="0">
              <a:buNone/>
              <a:defRPr sz="1800" b="1"/>
            </a:lvl3pPr>
            <a:lvl4pPr marL="1370865" indent="0">
              <a:buNone/>
              <a:defRPr sz="1600" b="1"/>
            </a:lvl4pPr>
            <a:lvl5pPr marL="1827821" indent="0">
              <a:buNone/>
              <a:defRPr sz="1600" b="1"/>
            </a:lvl5pPr>
            <a:lvl6pPr marL="2284776" indent="0">
              <a:buNone/>
              <a:defRPr sz="1600" b="1"/>
            </a:lvl6pPr>
            <a:lvl7pPr marL="2741731" indent="0">
              <a:buNone/>
              <a:defRPr sz="1600" b="1"/>
            </a:lvl7pPr>
            <a:lvl8pPr marL="3198686" indent="0">
              <a:buNone/>
              <a:defRPr sz="1600" b="1"/>
            </a:lvl8pPr>
            <a:lvl9pPr marL="36556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0" indent="0">
              <a:buNone/>
              <a:defRPr sz="1800" b="1"/>
            </a:lvl3pPr>
            <a:lvl4pPr marL="1370865" indent="0">
              <a:buNone/>
              <a:defRPr sz="1600" b="1"/>
            </a:lvl4pPr>
            <a:lvl5pPr marL="1827821" indent="0">
              <a:buNone/>
              <a:defRPr sz="1600" b="1"/>
            </a:lvl5pPr>
            <a:lvl6pPr marL="2284776" indent="0">
              <a:buNone/>
              <a:defRPr sz="1600" b="1"/>
            </a:lvl6pPr>
            <a:lvl7pPr marL="2741731" indent="0">
              <a:buNone/>
              <a:defRPr sz="1600" b="1"/>
            </a:lvl7pPr>
            <a:lvl8pPr marL="3198686" indent="0">
              <a:buNone/>
              <a:defRPr sz="1600" b="1"/>
            </a:lvl8pPr>
            <a:lvl9pPr marL="36556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0" indent="0">
              <a:buNone/>
              <a:defRPr sz="1000"/>
            </a:lvl3pPr>
            <a:lvl4pPr marL="1370865" indent="0">
              <a:buNone/>
              <a:defRPr sz="900"/>
            </a:lvl4pPr>
            <a:lvl5pPr marL="1827821" indent="0">
              <a:buNone/>
              <a:defRPr sz="900"/>
            </a:lvl5pPr>
            <a:lvl6pPr marL="2284776" indent="0">
              <a:buNone/>
              <a:defRPr sz="900"/>
            </a:lvl6pPr>
            <a:lvl7pPr marL="2741731" indent="0">
              <a:buNone/>
              <a:defRPr sz="900"/>
            </a:lvl7pPr>
            <a:lvl8pPr marL="3198686" indent="0">
              <a:buNone/>
              <a:defRPr sz="900"/>
            </a:lvl8pPr>
            <a:lvl9pPr marL="36556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955" indent="0">
              <a:buNone/>
              <a:defRPr sz="2800"/>
            </a:lvl2pPr>
            <a:lvl3pPr marL="913910" indent="0">
              <a:buNone/>
              <a:defRPr sz="2400"/>
            </a:lvl3pPr>
            <a:lvl4pPr marL="1370865" indent="0">
              <a:buNone/>
              <a:defRPr sz="2000"/>
            </a:lvl4pPr>
            <a:lvl5pPr marL="1827821" indent="0">
              <a:buNone/>
              <a:defRPr sz="2000"/>
            </a:lvl5pPr>
            <a:lvl6pPr marL="2284776" indent="0">
              <a:buNone/>
              <a:defRPr sz="2000"/>
            </a:lvl6pPr>
            <a:lvl7pPr marL="2741731" indent="0">
              <a:buNone/>
              <a:defRPr sz="2000"/>
            </a:lvl7pPr>
            <a:lvl8pPr marL="3198686" indent="0">
              <a:buNone/>
              <a:defRPr sz="2000"/>
            </a:lvl8pPr>
            <a:lvl9pPr marL="365564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0" indent="0">
              <a:buNone/>
              <a:defRPr sz="1000"/>
            </a:lvl3pPr>
            <a:lvl4pPr marL="1370865" indent="0">
              <a:buNone/>
              <a:defRPr sz="900"/>
            </a:lvl4pPr>
            <a:lvl5pPr marL="1827821" indent="0">
              <a:buNone/>
              <a:defRPr sz="900"/>
            </a:lvl5pPr>
            <a:lvl6pPr marL="2284776" indent="0">
              <a:buNone/>
              <a:defRPr sz="900"/>
            </a:lvl6pPr>
            <a:lvl7pPr marL="2741731" indent="0">
              <a:buNone/>
              <a:defRPr sz="900"/>
            </a:lvl7pPr>
            <a:lvl8pPr marL="3198686" indent="0">
              <a:buNone/>
              <a:defRPr sz="900"/>
            </a:lvl8pPr>
            <a:lvl9pPr marL="36556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2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91" tIns="45696" rIns="91391" bIns="4569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91" tIns="45696" rIns="91391" bIns="4569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391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6" indent="-342716" algn="l" defTabSz="9139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52" indent="-285597" algn="l" defTabSz="91391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88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43" indent="-228478" algn="l" defTabSz="91391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98" indent="-228478" algn="l" defTabSz="91391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53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08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64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19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5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10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65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2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76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3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86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4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6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17" y="0"/>
            <a:ext cx="9144000" cy="5143500"/>
          </a:xfrm>
          <a:prstGeom prst="rect">
            <a:avLst/>
          </a:prstGeom>
          <a:noFill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944" y="817769"/>
            <a:ext cx="6607346" cy="14518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82930" y="2279494"/>
            <a:ext cx="397814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600" b="1" dirty="0" smtClean="0">
                <a:ln w="9525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方正卡通简体" pitchFamily="65" charset="-122"/>
                <a:cs typeface="Arial" pitchFamily="34" charset="0"/>
              </a:rPr>
              <a:t>TẬP ĐỌC</a:t>
            </a:r>
            <a:endParaRPr lang="zh-CN" altLang="en-US" sz="6600" b="1" dirty="0">
              <a:ln w="9525"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ea typeface="方正卡通简体" pitchFamily="65" charset="-122"/>
              <a:cs typeface="Arial" pitchFamily="34" charset="0"/>
            </a:endParaRPr>
          </a:p>
        </p:txBody>
      </p:sp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575" y="3487738"/>
            <a:ext cx="5048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862" flipH="1">
            <a:off x="9372601" y="4443958"/>
            <a:ext cx="992187" cy="99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64788" y="234315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782891" y="3375452"/>
            <a:ext cx="959326" cy="101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782891" y="3401819"/>
            <a:ext cx="959326" cy="101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58" descr="200712419435657_1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045" y="4163791"/>
            <a:ext cx="5048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8" descr="200712419435657_1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4811" y="1660876"/>
            <a:ext cx="5048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52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20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22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3" presetClass="entr" presetSubtype="36" fill="hold" grpId="0" nodeType="withEffect">
                                  <p:stCondLst>
                                    <p:cond delay="4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8.33333E-7 -4.19753E-6 C 0.0191 -0.00092 0.03837 0.00154 0.05729 -0.0037 C 0.0599 -0.00432 0.06198 -0.00833 0.06459 -0.00926 C 0.07118 -0.01142 0.07778 -0.01173 0.08438 -0.01296 C 0.10538 -0.02222 0.1257 -0.03518 0.14688 -0.04259 C 0.15452 -0.04846 0.16163 -0.05185 0.16875 -0.05926 C 0.17222 -0.06296 0.17917 -0.07037 0.17917 -0.07037 C 0.18195 -0.10895 0.18941 -0.11636 0.20417 -0.14259 C 0.21702 -0.16543 0.23212 -0.18271 0.24584 -0.2037 C 0.25278 -0.21451 0.26163 -0.22099 0.26875 -0.23148 C 0.27934 -0.24722 0.29358 -0.26204 0.30729 -0.26667 C 0.32031 -0.28055 0.33386 -0.29413 0.34792 -0.3037 C 0.35382 -0.30802 0.35643 -0.31265 0.3625 -0.31512 C 0.38212 -0.33858 0.40886 -0.35988 0.43229 -0.36667 C 0.4382 -0.37222 0.4434 -0.37438 0.45 -0.37623 C 0.46788 -0.38796 0.4875 -0.3963 0.50625 -0.40185 C 0.51997 -0.4142 0.53594 -0.41759 0.55104 -0.42253 C 0.56077 -0.43086 0.57205 -0.43333 0.58229 -0.44074 C 0.59254 -0.44784 0.60174 -0.46111 0.6125 -0.46481 C 0.62327 -0.47623 0.6408 -0.49815 0.64896 -0.51667 C 0.65399 -0.52809 0.65886 -0.53981 0.66459 -0.55 C 0.66684 -0.56234 0.66389 -0.54907 0.66875 -0.56111 C 0.67379 -0.57376 0.67899 -0.6037 0.68542 -0.61111 C 0.6875 -0.62037 0.6882 -0.62438 0.69271 -0.62963 C 0.69757 -0.65586 0.71511 -0.68518 0.72604 -0.70185 C 0.73195 -0.7108 0.73403 -0.71883 0.74167 -0.72407 C 0.75104 -0.74599 0.73872 -0.72037 0.74896 -0.73333 C 0.75035 -0.73518 0.7507 -0.73858 0.75209 -0.74074 C 0.75486 -0.74537 0.75868 -0.74784 0.76146 -0.75185 C 0.76771 -0.76142 0.77344 -0.77284 0.78021 -0.78148 C 0.78715 -0.79012 0.79011 -0.78951 0.79688 -0.7963 C 0.80278 -0.80216 0.80834 -0.80926 0.81459 -0.81481 C 0.81684 -0.82099 0.82292 -0.83148 0.82292 -0.83148 C 0.82639 -0.85 0.8316 -0.84753 0.83542 -0.86111 " pathEditMode="relative" ptsTypes="fffffffffffffffffffffffffffffffffA">
                                      <p:cBhvr>
                                        <p:cTn id="37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44" dur="4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46" dur="4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5809" y="57150"/>
            <a:ext cx="609600" cy="609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4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2728" y="133350"/>
            <a:ext cx="2736272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Trả lời câu hỏi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81000" y="616217"/>
            <a:ext cx="9308523" cy="4317733"/>
            <a:chOff x="381000" y="285750"/>
            <a:chExt cx="9308523" cy="4317733"/>
          </a:xfrm>
        </p:grpSpPr>
        <p:sp>
          <p:nvSpPr>
            <p:cNvPr id="13" name="TextBox 12"/>
            <p:cNvSpPr txBox="1"/>
            <p:nvPr/>
          </p:nvSpPr>
          <p:spPr>
            <a:xfrm>
              <a:off x="1584614" y="285750"/>
              <a:ext cx="5947064" cy="523172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ctr"/>
              <a:r>
                <a:rPr lang="en-US" sz="2800" b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Hoa phượng</a:t>
              </a:r>
              <a:endParaRPr lang="en-US" sz="2800" b="1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381000" y="892175"/>
              <a:ext cx="9308523" cy="3711308"/>
              <a:chOff x="381000" y="892175"/>
              <a:chExt cx="9308523" cy="3711308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381000" y="892175"/>
                <a:ext cx="4495800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Hôm qua còn lấm tấm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Chen lẫn màu lá xanh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Sáng nay bừng lửa thẫm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Rừng rực cháy trên cành.</a:t>
                </a:r>
                <a:endPara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953000" y="892175"/>
                <a:ext cx="4572000" cy="2246720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Hay đêm qua không ngủ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Chị gió quạt cho cây?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Hay mặt trời ủ lửa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Cho hoa bừng hôm nay?</a:t>
                </a:r>
              </a:p>
              <a:p>
                <a:pPr algn="just"/>
                <a:endPara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81000" y="2787650"/>
                <a:ext cx="4648200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marL="457200" indent="-457200" algn="just">
                  <a:buFontTx/>
                  <a:buChar char="-"/>
                </a:pPr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Bà ơi! Sao mà nhanh!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Phượng nở nghìn mắt lửa,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Cả dãy phố nhà mình,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Một trời hoa phượng đỏ.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6582641" y="2724150"/>
                <a:ext cx="3106882" cy="523172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Lê Huy Hoà</a:t>
                </a:r>
                <a:endPara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9675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97082" y="133350"/>
            <a:ext cx="6373759" cy="120844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Những câu thơ nào cho biết hoa phượng nở rất nhiều?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4220065" y="1341796"/>
            <a:ext cx="288170" cy="408407"/>
          </a:xfrm>
          <a:prstGeom prst="downArrow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97082" y="1750203"/>
            <a:ext cx="6373759" cy="2802747"/>
          </a:xfrm>
          <a:prstGeom prst="roundRect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571500" indent="-571500" algn="just">
              <a:buFontTx/>
              <a:buChar char="-"/>
            </a:pPr>
            <a:r>
              <a:rPr lang="en-US" sz="3200" b="1" smtClean="0">
                <a:solidFill>
                  <a:srgbClr val="865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 nay bừng lửa thẫm</a:t>
            </a:r>
          </a:p>
          <a:p>
            <a:pPr algn="just"/>
            <a:r>
              <a:rPr lang="en-US" sz="3200" b="1" smtClean="0">
                <a:solidFill>
                  <a:srgbClr val="865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Rừng rực cháy trên cành.</a:t>
            </a:r>
          </a:p>
          <a:p>
            <a:pPr marL="571500" indent="-571500" algn="just">
              <a:buFontTx/>
              <a:buChar char="-"/>
            </a:pPr>
            <a:r>
              <a:rPr lang="en-US" sz="3200" b="1" smtClean="0">
                <a:solidFill>
                  <a:srgbClr val="865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Phượng nở nghìn mắt lửa,</a:t>
            </a:r>
          </a:p>
          <a:p>
            <a:pPr marL="571500" indent="-571500" algn="just">
              <a:buFontTx/>
              <a:buChar char="-"/>
            </a:pPr>
            <a:r>
              <a:rPr lang="en-US" sz="3200" b="1" smtClean="0">
                <a:solidFill>
                  <a:srgbClr val="865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trời hoa phượng đỏ.</a:t>
            </a:r>
            <a:endParaRPr lang="en-US" sz="3200" b="1" dirty="0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50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2"/>
          <p:cNvSpPr/>
          <p:nvPr/>
        </p:nvSpPr>
        <p:spPr>
          <a:xfrm>
            <a:off x="4220065" y="2179996"/>
            <a:ext cx="288170" cy="408407"/>
          </a:xfrm>
          <a:prstGeom prst="downArrow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878394" y="895350"/>
            <a:ext cx="7011135" cy="132929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Trong bài thơ, cây phượng được trồng ở đâu?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326436" y="2567870"/>
            <a:ext cx="6115050" cy="1756480"/>
          </a:xfrm>
          <a:prstGeom prst="roundRect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just"/>
            <a:r>
              <a:rPr lang="en-US" sz="3600" b="1" smtClean="0">
                <a:solidFill>
                  <a:srgbClr val="865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 phượng được trồng ở phố.</a:t>
            </a:r>
            <a:endParaRPr lang="en-US" sz="3600" b="1" dirty="0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28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2"/>
          <p:cNvSpPr/>
          <p:nvPr/>
        </p:nvSpPr>
        <p:spPr>
          <a:xfrm>
            <a:off x="4220065" y="1570396"/>
            <a:ext cx="288170" cy="408407"/>
          </a:xfrm>
          <a:prstGeom prst="downArrow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878394" y="285750"/>
            <a:ext cx="7011135" cy="132929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Theo bạn nhỏ, chị gió và mặt trời đã làm gì giúp cây phượng nở hoa?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78393" y="1978803"/>
            <a:ext cx="7011135" cy="2345547"/>
          </a:xfrm>
          <a:prstGeom prst="roundRect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571500" indent="-571500" algn="just">
              <a:buFontTx/>
              <a:buChar char="-"/>
            </a:pPr>
            <a:r>
              <a:rPr lang="en-US" sz="3200" b="1" smtClean="0">
                <a:solidFill>
                  <a:srgbClr val="865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 gió cả đêm qua không ngủ để quạt cho cây phượng.</a:t>
            </a:r>
          </a:p>
          <a:p>
            <a:pPr marL="571500" indent="-571500" algn="just">
              <a:buFontTx/>
              <a:buChar char="-"/>
            </a:pPr>
            <a:r>
              <a:rPr lang="en-US" sz="3200" b="1" smtClean="0">
                <a:solidFill>
                  <a:srgbClr val="865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 trời ủ lửa cho phượng nở hoa.</a:t>
            </a:r>
            <a:endParaRPr lang="en-US" sz="3200" b="1" dirty="0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3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40294" y="1809750"/>
            <a:ext cx="7011135" cy="132929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Chúng ta nên làm gì để bảo vệ cây và hoa nơi công cộng?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18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5977" y="356663"/>
            <a:ext cx="609600" cy="609600"/>
          </a:xfrm>
          <a:prstGeom prst="ellipse">
            <a:avLst/>
          </a:prstGeom>
          <a:solidFill>
            <a:srgbClr val="F68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5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2728" y="445960"/>
            <a:ext cx="6622473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Học thuộc lòng khổ thơ </a:t>
            </a:r>
            <a:r>
              <a:rPr lang="en-US" sz="24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đầu</a:t>
            </a:r>
            <a:endParaRPr lang="en-US" sz="24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3542" y="1200150"/>
            <a:ext cx="4690258" cy="341627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Hôm qua còn lấm tấm</a:t>
            </a:r>
          </a:p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Chen lẫn màu lá xanh</a:t>
            </a:r>
          </a:p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Sáng nay bừng lửa thẫm</a:t>
            </a:r>
          </a:p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Rừng rực cháy trên cành.</a:t>
            </a:r>
          </a:p>
          <a:p>
            <a:pPr algn="just"/>
            <a:endParaRPr lang="en-US" sz="2400" smtClean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Bà ơi! Sao mà nhanh!</a:t>
            </a:r>
          </a:p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Phượng nở nghìn mắt lửa,</a:t>
            </a:r>
          </a:p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Cả dãy phố nhà mình,</a:t>
            </a:r>
          </a:p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Một trời hoa phượng đỏ.</a:t>
            </a:r>
            <a:endParaRPr lang="en-US" sz="24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200" y="1200150"/>
            <a:ext cx="2743200" cy="460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018" y="1660379"/>
            <a:ext cx="2743200" cy="340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928" y="2000536"/>
            <a:ext cx="2939472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628" y="2349840"/>
            <a:ext cx="3319272" cy="4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3041139"/>
            <a:ext cx="3017520" cy="3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328" y="3370378"/>
            <a:ext cx="3319272" cy="452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3823332"/>
            <a:ext cx="2743200" cy="374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791" y="4129908"/>
            <a:ext cx="2743200" cy="429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319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70"/>
          <a:stretch/>
        </p:blipFill>
        <p:spPr>
          <a:xfrm>
            <a:off x="3351980" y="659434"/>
            <a:ext cx="4533900" cy="43888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64"/>
          <a:stretch/>
        </p:blipFill>
        <p:spPr>
          <a:xfrm>
            <a:off x="1417660" y="551112"/>
            <a:ext cx="2196523" cy="211451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5977" y="57150"/>
            <a:ext cx="609600" cy="609600"/>
          </a:xfrm>
          <a:prstGeom prst="ellipse">
            <a:avLst/>
          </a:prstGeom>
          <a:solidFill>
            <a:srgbClr val="F68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2728" y="146447"/>
            <a:ext cx="8146472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Vẽ một loài hoa và nói về bức tranh em vẽ</a:t>
            </a:r>
            <a:endParaRPr lang="en-US" sz="24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83"/>
          <a:stretch/>
        </p:blipFill>
        <p:spPr>
          <a:xfrm>
            <a:off x="1295400" y="2659281"/>
            <a:ext cx="2441044" cy="238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57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42"/>
          <a:stretch/>
        </p:blipFill>
        <p:spPr>
          <a:xfrm>
            <a:off x="0" y="-31750"/>
            <a:ext cx="9131300" cy="50621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05000" y="1117600"/>
            <a:ext cx="609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Dặn dò:</a:t>
            </a:r>
          </a:p>
          <a:p>
            <a:pPr marL="285750" indent="-285750">
              <a:buFontTx/>
              <a:buChar char="-"/>
            </a:pPr>
            <a:r>
              <a:rPr lang="en-US" sz="2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Xem lại bài đã học, học thuộc hai khổ thơ </a:t>
            </a:r>
            <a:r>
              <a:rPr lang="en-US" sz="2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đầu </a:t>
            </a:r>
            <a:r>
              <a:rPr lang="en-US" sz="2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thơ </a:t>
            </a:r>
            <a:r>
              <a:rPr lang="en-US" sz="2400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Hoa phượng</a:t>
            </a:r>
            <a:endParaRPr lang="en-US" sz="2400" i="1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Xem bài mới </a:t>
            </a:r>
            <a:r>
              <a:rPr lang="en-US" sz="2400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Ôn tập </a:t>
            </a:r>
            <a:r>
              <a:rPr lang="en-US" sz="2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trang 142.</a:t>
            </a:r>
            <a:endParaRPr lang="en-US" sz="24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51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s For &amp;gt; Gulmohar Flower Wallpaper | Drawing, Phượng vĩ, Hoa bằng  màu nướ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121" y="3184012"/>
            <a:ext cx="1205504" cy="111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Images For &amp;gt; Gulmohar Flower Wallpaper | Drawing, Phượng vĩ, Hoa bằng  màu nướ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100" y="3556341"/>
            <a:ext cx="1205504" cy="111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Images For &amp;gt; Gulmohar Flower Wallpaper | Drawing, Phượng vĩ, Hoa bằng  màu nướ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821511"/>
            <a:ext cx="1205504" cy="111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58"/>
          <a:stretch/>
        </p:blipFill>
        <p:spPr>
          <a:xfrm>
            <a:off x="908038" y="1567831"/>
            <a:ext cx="2019322" cy="1869921"/>
          </a:xfrm>
          <a:prstGeom prst="rect">
            <a:avLst/>
          </a:prstGeom>
        </p:spPr>
      </p:pic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FD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400655" y="2152115"/>
            <a:ext cx="5446164" cy="975143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08834" y="2109520"/>
            <a:ext cx="992332" cy="992332"/>
            <a:chOff x="1212273" y="1084984"/>
            <a:chExt cx="992332" cy="992332"/>
          </a:xfrm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659635" y="-848744"/>
            <a:ext cx="2469633" cy="2296731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FFD2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FFC6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2700" y="178394"/>
            <a:ext cx="1341530" cy="110794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6600" b="1" smtClean="0">
                <a:solidFill>
                  <a:schemeClr val="accent6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7</a:t>
            </a:r>
            <a:endParaRPr lang="en-US" sz="6600" b="1">
              <a:solidFill>
                <a:schemeClr val="accent6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28800" y="437711"/>
            <a:ext cx="7162800" cy="83094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4800" b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THẾ GIỚI TRONG MẮT EM</a:t>
            </a:r>
            <a:endParaRPr lang="en-US" sz="4800" b="1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39639" y="2162639"/>
            <a:ext cx="990600" cy="95405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3200" b="1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7</a:t>
            </a:r>
            <a:endParaRPr lang="en-US" sz="3200" b="1">
              <a:solidFill>
                <a:schemeClr val="bg1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73078" y="2289089"/>
            <a:ext cx="5121462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6842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 PHƯỢNG</a:t>
            </a:r>
            <a:endParaRPr lang="en-US" sz="3600" b="1">
              <a:solidFill>
                <a:srgbClr val="F68426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Google+ | Butterfly gif, Butterfly photos, Beautiful butterflies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339327"/>
            <a:ext cx="684725" cy="65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in on ANIMATED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007" y="2837977"/>
            <a:ext cx="1275993" cy="127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Pin on ANIMATED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99" y="3391434"/>
            <a:ext cx="1275993" cy="127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Google+ | Butterfly gif, Butterfly photos, Beautiful butterflies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00650" y="3493300"/>
            <a:ext cx="684725" cy="65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59" descr="1000401543874607298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862" flipH="1">
            <a:off x="9372601" y="4443958"/>
            <a:ext cx="992187" cy="99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58" descr="200712419435657_1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4811" y="1660876"/>
            <a:ext cx="5048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58" descr="200712419435657_1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045" y="4163791"/>
            <a:ext cx="5048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30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6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8" dur="4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10" dur="6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6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09550" y="228600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6300" y="317897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Quan sát tranh và cho biết</a:t>
            </a:r>
            <a:endParaRPr lang="en-US" sz="28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6300" y="4019550"/>
            <a:ext cx="7391400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a. </a:t>
            </a:r>
            <a:r>
              <a:rPr lang="en-US" sz="2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Tranh vẽ hoa gì?</a:t>
            </a:r>
            <a:endParaRPr lang="en-US" sz="24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6300" y="4396134"/>
            <a:ext cx="7391400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b. </a:t>
            </a:r>
            <a:r>
              <a:rPr lang="en-US" sz="2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Em biết gì về loài hoa này?</a:t>
            </a:r>
            <a:endParaRPr lang="en-US" sz="24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2050" name="Picture 2" descr="Hoa phượng khoe sắc sớ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7"/>
          <a:stretch/>
        </p:blipFill>
        <p:spPr bwMode="auto">
          <a:xfrm>
            <a:off x="876300" y="1123950"/>
            <a:ext cx="3905186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Đẹp ngỡ ngàng con đường hoa phượng đỏ rực ở miền Tây - Báo Người lao độ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268" y="1123950"/>
            <a:ext cx="4301612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11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764" y="154208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4682" y="192320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81000" y="285750"/>
            <a:ext cx="9308523" cy="4317733"/>
            <a:chOff x="381000" y="285750"/>
            <a:chExt cx="9308523" cy="4317733"/>
          </a:xfrm>
        </p:grpSpPr>
        <p:sp>
          <p:nvSpPr>
            <p:cNvPr id="4" name="TextBox 3"/>
            <p:cNvSpPr txBox="1"/>
            <p:nvPr/>
          </p:nvSpPr>
          <p:spPr>
            <a:xfrm>
              <a:off x="1584614" y="285750"/>
              <a:ext cx="5947064" cy="523172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ctr"/>
              <a:r>
                <a:rPr lang="en-US" sz="2800" b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Hoa phượng</a:t>
              </a:r>
              <a:endParaRPr lang="en-US" sz="2800" b="1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381000" y="892175"/>
              <a:ext cx="9308523" cy="3711308"/>
              <a:chOff x="381000" y="892175"/>
              <a:chExt cx="9308523" cy="3711308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381000" y="892175"/>
                <a:ext cx="4495800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Hôm qua còn lấm tấm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Chen lẫn màu lá xanh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Sáng nay bừng lửa thẫm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Rừng rực cháy trên cành.</a:t>
                </a:r>
                <a:endPara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953000" y="892175"/>
                <a:ext cx="4572000" cy="2246720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Hay đêm qua không ngủ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Chị gió quạt cho cây?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Hay mặt trời ủ lửa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Cho hoa bừng hôm nay?</a:t>
                </a:r>
              </a:p>
              <a:p>
                <a:pPr algn="just"/>
                <a:endPara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81000" y="2787650"/>
                <a:ext cx="4648200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marL="457200" indent="-457200" algn="just">
                  <a:buFontTx/>
                  <a:buChar char="-"/>
                </a:pPr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Bà ơi! Sao mà nhanh!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Phượng nở nghìn mắt lửa,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Cả dãy phố nhà mình,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Một trời hoa phượng đỏ.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582641" y="2724150"/>
                <a:ext cx="3106882" cy="523172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Lê Huy Hoà</a:t>
                </a:r>
                <a:endPara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endParaRPr>
              </a:p>
            </p:txBody>
          </p:sp>
        </p:grpSp>
      </p:grpSp>
      <p:cxnSp>
        <p:nvCxnSpPr>
          <p:cNvPr id="19" name="Straight Connector 18"/>
          <p:cNvCxnSpPr/>
          <p:nvPr/>
        </p:nvCxnSpPr>
        <p:spPr>
          <a:xfrm flipH="1">
            <a:off x="2741201" y="1352550"/>
            <a:ext cx="126474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451592" y="1800091"/>
            <a:ext cx="15150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51592" y="2651899"/>
            <a:ext cx="154412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857449" y="3677022"/>
            <a:ext cx="46871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3438794" y="3677022"/>
            <a:ext cx="1119352" cy="185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 descr="C:\Users\Administrator\Desktop\4499633_211107066366_2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7603"/>
            <a:ext cx="3142046" cy="315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33"/>
          <p:cNvSpPr txBox="1"/>
          <p:nvPr/>
        </p:nvSpPr>
        <p:spPr>
          <a:xfrm rot="20124156">
            <a:off x="81517" y="1520853"/>
            <a:ext cx="1548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spc="-150" dirty="0" smtClean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schemeClr val="bg1">
                      <a:alpha val="69000"/>
                    </a:schemeClr>
                  </a:outerShdw>
                </a:effectLst>
                <a:latin typeface="+mj-lt"/>
                <a:ea typeface="方正卡通简体" pitchFamily="65" charset="-122"/>
              </a:rPr>
              <a:t>Luyện đọc</a:t>
            </a:r>
            <a:endParaRPr lang="zh-CN" altLang="en-US" sz="2400" b="1" spc="-150" dirty="0">
              <a:ln w="9525">
                <a:noFill/>
              </a:ln>
              <a:solidFill>
                <a:srgbClr val="2E9AD0"/>
              </a:solidFill>
              <a:effectLst>
                <a:outerShdw blurRad="50800" dist="38100" dir="5400000" algn="t" rotWithShape="0">
                  <a:schemeClr val="bg1">
                    <a:alpha val="69000"/>
                  </a:schemeClr>
                </a:outerShdw>
              </a:effectLst>
              <a:latin typeface="+mj-lt"/>
              <a:ea typeface="方正卡通简体" pitchFamily="65" charset="-122"/>
            </a:endParaRPr>
          </a:p>
        </p:txBody>
      </p:sp>
      <p:sp>
        <p:nvSpPr>
          <p:cNvPr id="142" name="Freeform 5"/>
          <p:cNvSpPr>
            <a:spLocks/>
          </p:cNvSpPr>
          <p:nvPr/>
        </p:nvSpPr>
        <p:spPr bwMode="auto">
          <a:xfrm>
            <a:off x="3284063" y="438150"/>
            <a:ext cx="606982" cy="4183857"/>
          </a:xfrm>
          <a:custGeom>
            <a:avLst/>
            <a:gdLst>
              <a:gd name="T0" fmla="*/ 0 w 1049"/>
              <a:gd name="T1" fmla="*/ 0 h 7451"/>
              <a:gd name="T2" fmla="*/ 1049 w 1049"/>
              <a:gd name="T3" fmla="*/ 3726 h 7451"/>
              <a:gd name="T4" fmla="*/ 0 w 1049"/>
              <a:gd name="T5" fmla="*/ 7451 h 7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9" h="7451">
                <a:moveTo>
                  <a:pt x="0" y="0"/>
                </a:moveTo>
                <a:cubicBezTo>
                  <a:pt x="665" y="1085"/>
                  <a:pt x="1049" y="2360"/>
                  <a:pt x="1049" y="3726"/>
                </a:cubicBezTo>
                <a:cubicBezTo>
                  <a:pt x="1049" y="5091"/>
                  <a:pt x="665" y="6367"/>
                  <a:pt x="0" y="7451"/>
                </a:cubicBezTo>
              </a:path>
            </a:pathLst>
          </a:custGeom>
          <a:noFill/>
          <a:ln w="10" cap="flat">
            <a:solidFill>
              <a:schemeClr val="bg1">
                <a:lumMod val="65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+mj-lt"/>
            </a:endParaRPr>
          </a:p>
        </p:txBody>
      </p:sp>
      <p:grpSp>
        <p:nvGrpSpPr>
          <p:cNvPr id="143" name="组合 142"/>
          <p:cNvGrpSpPr/>
          <p:nvPr/>
        </p:nvGrpSpPr>
        <p:grpSpPr>
          <a:xfrm>
            <a:off x="3346195" y="605684"/>
            <a:ext cx="3801304" cy="923330"/>
            <a:chOff x="4441088" y="391100"/>
            <a:chExt cx="5068407" cy="1231108"/>
          </a:xfrm>
        </p:grpSpPr>
        <p:grpSp>
          <p:nvGrpSpPr>
            <p:cNvPr id="144" name="组合 143"/>
            <p:cNvGrpSpPr/>
            <p:nvPr/>
          </p:nvGrpSpPr>
          <p:grpSpPr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147" name="任意多边形 82"/>
              <p:cNvSpPr/>
              <p:nvPr/>
            </p:nvSpPr>
            <p:spPr bwMode="auto">
              <a:xfrm rot="3738964">
                <a:off x="4338753" y="762483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FFFFFF"/>
                  </a:solidFill>
                  <a:ea typeface="宋体"/>
                </a:endParaRPr>
              </a:p>
            </p:txBody>
          </p:sp>
          <p:sp>
            <p:nvSpPr>
              <p:cNvPr id="148" name="TextBox 147"/>
              <p:cNvSpPr txBox="1"/>
              <p:nvPr/>
            </p:nvSpPr>
            <p:spPr>
              <a:xfrm>
                <a:off x="4474113" y="801513"/>
                <a:ext cx="513390" cy="615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400" spc="225" smtClean="0">
                    <a:solidFill>
                      <a:schemeClr val="bg1"/>
                    </a:solidFill>
                    <a:ea typeface="微软雅黑" pitchFamily="34" charset="-122"/>
                  </a:rPr>
                  <a:t>1</a:t>
                </a:r>
                <a:endParaRPr lang="zh-CN" altLang="en-US" sz="2400" spc="225" dirty="0">
                  <a:solidFill>
                    <a:schemeClr val="bg1"/>
                  </a:solidFill>
                  <a:ea typeface="微软雅黑" pitchFamily="34" charset="-122"/>
                </a:endParaRPr>
              </a:p>
            </p:txBody>
          </p:sp>
        </p:grpSp>
        <p:sp>
          <p:nvSpPr>
            <p:cNvPr id="146" name="矩形 39"/>
            <p:cNvSpPr>
              <a:spLocks noChangeArrowheads="1"/>
            </p:cNvSpPr>
            <p:nvPr/>
          </p:nvSpPr>
          <p:spPr bwMode="auto">
            <a:xfrm>
              <a:off x="5189014" y="391100"/>
              <a:ext cx="4320481" cy="1231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750"/>
                </a:spcBef>
              </a:pPr>
              <a:r>
                <a:rPr lang="en-US" altLang="zh-CN" sz="3600" smtClean="0">
                  <a:solidFill>
                    <a:schemeClr val="accent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lấm tấm</a:t>
              </a:r>
              <a:endParaRPr lang="zh-CN" altLang="en-US" sz="3600" dirty="0">
                <a:solidFill>
                  <a:schemeClr val="accent1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149" name="组合 148"/>
          <p:cNvGrpSpPr/>
          <p:nvPr/>
        </p:nvGrpSpPr>
        <p:grpSpPr>
          <a:xfrm>
            <a:off x="3562219" y="1290021"/>
            <a:ext cx="3421071" cy="837473"/>
            <a:chOff x="4441088" y="439454"/>
            <a:chExt cx="4561429" cy="1116632"/>
          </a:xfrm>
        </p:grpSpPr>
        <p:grpSp>
          <p:nvGrpSpPr>
            <p:cNvPr id="150" name="组合 149"/>
            <p:cNvGrpSpPr/>
            <p:nvPr/>
          </p:nvGrpSpPr>
          <p:grpSpPr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153" name="任意多边形 82"/>
              <p:cNvSpPr/>
              <p:nvPr/>
            </p:nvSpPr>
            <p:spPr bwMode="auto">
              <a:xfrm rot="3738964">
                <a:off x="4338753" y="762483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FFFFFF"/>
                  </a:solidFill>
                  <a:ea typeface="宋体"/>
                </a:endParaRPr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4474113" y="801513"/>
                <a:ext cx="513390" cy="615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400" spc="225" dirty="0" smtClean="0">
                    <a:solidFill>
                      <a:schemeClr val="bg1"/>
                    </a:solidFill>
                    <a:ea typeface="微软雅黑" pitchFamily="34" charset="-122"/>
                  </a:rPr>
                  <a:t>2</a:t>
                </a:r>
                <a:endParaRPr lang="zh-CN" altLang="en-US" sz="2400" spc="225" dirty="0">
                  <a:solidFill>
                    <a:schemeClr val="bg1"/>
                  </a:solidFill>
                  <a:ea typeface="微软雅黑" pitchFamily="34" charset="-122"/>
                </a:endParaRPr>
              </a:p>
            </p:txBody>
          </p:sp>
        </p:grpSp>
        <p:sp>
          <p:nvSpPr>
            <p:cNvPr id="152" name="矩形 39"/>
            <p:cNvSpPr>
              <a:spLocks noChangeArrowheads="1"/>
            </p:cNvSpPr>
            <p:nvPr/>
          </p:nvSpPr>
          <p:spPr bwMode="auto">
            <a:xfrm>
              <a:off x="5240139" y="439454"/>
              <a:ext cx="3762378" cy="1116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750"/>
                </a:spcBef>
              </a:pPr>
              <a:r>
                <a:rPr lang="en-US" altLang="zh-CN" sz="3600" smtClean="0">
                  <a:solidFill>
                    <a:schemeClr val="accent2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chen lẫn</a:t>
              </a:r>
              <a:endParaRPr lang="zh-CN" altLang="en-US" sz="3600" dirty="0">
                <a:solidFill>
                  <a:schemeClr val="accent2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155" name="组合 154"/>
          <p:cNvGrpSpPr/>
          <p:nvPr/>
        </p:nvGrpSpPr>
        <p:grpSpPr>
          <a:xfrm>
            <a:off x="3634227" y="2125641"/>
            <a:ext cx="3391405" cy="837473"/>
            <a:chOff x="4441088" y="482123"/>
            <a:chExt cx="4521874" cy="1116632"/>
          </a:xfrm>
        </p:grpSpPr>
        <p:grpSp>
          <p:nvGrpSpPr>
            <p:cNvPr id="156" name="组合 155"/>
            <p:cNvGrpSpPr/>
            <p:nvPr/>
          </p:nvGrpSpPr>
          <p:grpSpPr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159" name="任意多边形 82"/>
              <p:cNvSpPr/>
              <p:nvPr/>
            </p:nvSpPr>
            <p:spPr bwMode="auto">
              <a:xfrm rot="3738964">
                <a:off x="4338753" y="762483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FFFFFF"/>
                  </a:solidFill>
                  <a:ea typeface="宋体"/>
                </a:endParaRPr>
              </a:p>
            </p:txBody>
          </p:sp>
          <p:sp>
            <p:nvSpPr>
              <p:cNvPr id="160" name="TextBox 159"/>
              <p:cNvSpPr txBox="1"/>
              <p:nvPr/>
            </p:nvSpPr>
            <p:spPr>
              <a:xfrm>
                <a:off x="4474113" y="801513"/>
                <a:ext cx="513390" cy="615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400" spc="225" dirty="0" smtClean="0">
                    <a:solidFill>
                      <a:schemeClr val="bg1"/>
                    </a:solidFill>
                    <a:ea typeface="微软雅黑" pitchFamily="34" charset="-122"/>
                  </a:rPr>
                  <a:t>3</a:t>
                </a:r>
                <a:endParaRPr lang="zh-CN" altLang="en-US" sz="2400" spc="225" dirty="0">
                  <a:solidFill>
                    <a:schemeClr val="bg1"/>
                  </a:solidFill>
                  <a:ea typeface="微软雅黑" pitchFamily="34" charset="-122"/>
                </a:endParaRPr>
              </a:p>
            </p:txBody>
          </p:sp>
        </p:grpSp>
        <p:sp>
          <p:nvSpPr>
            <p:cNvPr id="158" name="矩形 39"/>
            <p:cNvSpPr>
              <a:spLocks noChangeArrowheads="1"/>
            </p:cNvSpPr>
            <p:nvPr/>
          </p:nvSpPr>
          <p:spPr bwMode="auto">
            <a:xfrm>
              <a:off x="5200584" y="482123"/>
              <a:ext cx="3762378" cy="1116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750"/>
                </a:spcBef>
              </a:pPr>
              <a:r>
                <a:rPr lang="en-US" altLang="zh-CN" sz="3600" smtClean="0">
                  <a:solidFill>
                    <a:schemeClr val="accent3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rừng rực</a:t>
              </a:r>
              <a:endParaRPr lang="zh-CN" altLang="en-US" sz="3600" dirty="0">
                <a:solidFill>
                  <a:schemeClr val="accent3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161" name="组合 160"/>
          <p:cNvGrpSpPr/>
          <p:nvPr/>
        </p:nvGrpSpPr>
        <p:grpSpPr>
          <a:xfrm>
            <a:off x="3562219" y="2866849"/>
            <a:ext cx="3463413" cy="837473"/>
            <a:chOff x="4441088" y="404256"/>
            <a:chExt cx="4617886" cy="1116632"/>
          </a:xfrm>
        </p:grpSpPr>
        <p:grpSp>
          <p:nvGrpSpPr>
            <p:cNvPr id="162" name="组合 161"/>
            <p:cNvGrpSpPr/>
            <p:nvPr/>
          </p:nvGrpSpPr>
          <p:grpSpPr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165" name="任意多边形 82"/>
              <p:cNvSpPr/>
              <p:nvPr/>
            </p:nvSpPr>
            <p:spPr bwMode="auto">
              <a:xfrm rot="3738964">
                <a:off x="4338753" y="762483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FFFFFF"/>
                  </a:solidFill>
                  <a:ea typeface="宋体"/>
                </a:endParaRPr>
              </a:p>
            </p:txBody>
          </p:sp>
          <p:sp>
            <p:nvSpPr>
              <p:cNvPr id="166" name="TextBox 165"/>
              <p:cNvSpPr txBox="1"/>
              <p:nvPr/>
            </p:nvSpPr>
            <p:spPr>
              <a:xfrm>
                <a:off x="4474113" y="801513"/>
                <a:ext cx="513390" cy="615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400" spc="225" dirty="0" smtClean="0">
                    <a:solidFill>
                      <a:schemeClr val="bg1"/>
                    </a:solidFill>
                    <a:ea typeface="微软雅黑" pitchFamily="34" charset="-122"/>
                  </a:rPr>
                  <a:t>4</a:t>
                </a:r>
                <a:endParaRPr lang="zh-CN" altLang="en-US" sz="2400" spc="225" dirty="0">
                  <a:solidFill>
                    <a:schemeClr val="bg1"/>
                  </a:solidFill>
                  <a:ea typeface="微软雅黑" pitchFamily="34" charset="-122"/>
                </a:endParaRPr>
              </a:p>
            </p:txBody>
          </p:sp>
        </p:grpSp>
        <p:sp>
          <p:nvSpPr>
            <p:cNvPr id="164" name="矩形 39"/>
            <p:cNvSpPr>
              <a:spLocks noChangeArrowheads="1"/>
            </p:cNvSpPr>
            <p:nvPr/>
          </p:nvSpPr>
          <p:spPr bwMode="auto">
            <a:xfrm>
              <a:off x="5296596" y="404256"/>
              <a:ext cx="3762378" cy="1116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750"/>
                </a:spcBef>
              </a:pPr>
              <a:r>
                <a:rPr lang="en-US" altLang="zh-CN" sz="3600" smtClean="0">
                  <a:solidFill>
                    <a:schemeClr val="accent4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nở</a:t>
              </a:r>
              <a:endParaRPr lang="zh-CN" altLang="en-US" sz="3600" dirty="0">
                <a:solidFill>
                  <a:schemeClr val="accent4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167" name="组合 166"/>
          <p:cNvGrpSpPr/>
          <p:nvPr/>
        </p:nvGrpSpPr>
        <p:grpSpPr>
          <a:xfrm>
            <a:off x="3346195" y="3549642"/>
            <a:ext cx="3459461" cy="923330"/>
            <a:chOff x="4441088" y="445206"/>
            <a:chExt cx="4612616" cy="1231108"/>
          </a:xfrm>
        </p:grpSpPr>
        <p:grpSp>
          <p:nvGrpSpPr>
            <p:cNvPr id="168" name="组合 167"/>
            <p:cNvGrpSpPr/>
            <p:nvPr/>
          </p:nvGrpSpPr>
          <p:grpSpPr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171" name="任意多边形 82"/>
              <p:cNvSpPr/>
              <p:nvPr/>
            </p:nvSpPr>
            <p:spPr bwMode="auto">
              <a:xfrm rot="3738964">
                <a:off x="4338753" y="762483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FFFFFF"/>
                  </a:solidFill>
                  <a:ea typeface="宋体"/>
                </a:endParaRPr>
              </a:p>
            </p:txBody>
          </p:sp>
          <p:sp>
            <p:nvSpPr>
              <p:cNvPr id="172" name="TextBox 171"/>
              <p:cNvSpPr txBox="1"/>
              <p:nvPr/>
            </p:nvSpPr>
            <p:spPr>
              <a:xfrm>
                <a:off x="4474113" y="801513"/>
                <a:ext cx="513390" cy="615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400" spc="225" dirty="0" smtClean="0">
                    <a:solidFill>
                      <a:schemeClr val="bg1"/>
                    </a:solidFill>
                    <a:ea typeface="微软雅黑" pitchFamily="34" charset="-122"/>
                  </a:rPr>
                  <a:t>5</a:t>
                </a:r>
                <a:endParaRPr lang="zh-CN" altLang="en-US" sz="2400" spc="225" dirty="0">
                  <a:solidFill>
                    <a:schemeClr val="bg1"/>
                  </a:solidFill>
                  <a:ea typeface="微软雅黑" pitchFamily="34" charset="-122"/>
                </a:endParaRPr>
              </a:p>
            </p:txBody>
          </p:sp>
        </p:grpSp>
        <p:sp>
          <p:nvSpPr>
            <p:cNvPr id="170" name="矩形 39"/>
            <p:cNvSpPr>
              <a:spLocks noChangeArrowheads="1"/>
            </p:cNvSpPr>
            <p:nvPr/>
          </p:nvSpPr>
          <p:spPr bwMode="auto">
            <a:xfrm>
              <a:off x="5291326" y="445206"/>
              <a:ext cx="3762378" cy="1231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750"/>
                </a:spcBef>
              </a:pPr>
              <a:r>
                <a:rPr lang="en-US" altLang="zh-CN" sz="3600" smtClean="0">
                  <a:solidFill>
                    <a:schemeClr val="accent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mắt lửa</a:t>
              </a:r>
              <a:endParaRPr lang="zh-CN" altLang="en-US" sz="3600" dirty="0">
                <a:solidFill>
                  <a:schemeClr val="accent1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93532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1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275772" y="285750"/>
            <a:ext cx="9308523" cy="4317733"/>
            <a:chOff x="381000" y="285750"/>
            <a:chExt cx="9308523" cy="4317733"/>
          </a:xfrm>
        </p:grpSpPr>
        <p:sp>
          <p:nvSpPr>
            <p:cNvPr id="44" name="TextBox 43"/>
            <p:cNvSpPr txBox="1"/>
            <p:nvPr/>
          </p:nvSpPr>
          <p:spPr>
            <a:xfrm>
              <a:off x="1584614" y="285750"/>
              <a:ext cx="5947064" cy="523172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ctr"/>
              <a:r>
                <a:rPr lang="en-US" sz="2800" b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Hoa phượng</a:t>
              </a:r>
              <a:endParaRPr lang="en-US" sz="2800" b="1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381000" y="892175"/>
              <a:ext cx="9308523" cy="3711308"/>
              <a:chOff x="381000" y="892175"/>
              <a:chExt cx="9308523" cy="3711308"/>
            </a:xfrm>
          </p:grpSpPr>
          <p:sp>
            <p:nvSpPr>
              <p:cNvPr id="46" name="TextBox 45"/>
              <p:cNvSpPr txBox="1"/>
              <p:nvPr/>
            </p:nvSpPr>
            <p:spPr>
              <a:xfrm>
                <a:off x="381000" y="892175"/>
                <a:ext cx="4495800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Hôm qua còn lấm tấm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Chen lẫn màu lá xanh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Sáng nay bừng lửa thẫm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Rừng rực cháy trên cành.</a:t>
                </a:r>
                <a:endPara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4953000" y="892175"/>
                <a:ext cx="4572000" cy="2246720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Hay đêm qua không ngủ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Chị gió quạt cho cây?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Hay mặt trời ủ lửa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Cho hoa bừng hôm nay?</a:t>
                </a:r>
              </a:p>
              <a:p>
                <a:pPr algn="just"/>
                <a:endPara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381000" y="2787650"/>
                <a:ext cx="4648200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marL="457200" indent="-457200" algn="just">
                  <a:buFontTx/>
                  <a:buChar char="-"/>
                </a:pPr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Bà ơi! Sao mà nhanh!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Phượng nở nghìn mắt lửa,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Cả dãy phố nhà mình,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Một trời hoa phượng đỏ.</a:t>
                </a: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6582641" y="2724150"/>
                <a:ext cx="3106882" cy="523172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Lê Huy Hoà</a:t>
                </a:r>
                <a:endPara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4559633" y="2224126"/>
            <a:ext cx="98712" cy="435617"/>
            <a:chOff x="2590800" y="2272159"/>
            <a:chExt cx="98712" cy="435617"/>
          </a:xfrm>
        </p:grpSpPr>
        <p:cxnSp>
          <p:nvCxnSpPr>
            <p:cNvPr id="24" name="Straight Connector 23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4397254" y="4161169"/>
            <a:ext cx="98712" cy="435617"/>
            <a:chOff x="2590800" y="2272159"/>
            <a:chExt cx="98712" cy="435617"/>
          </a:xfrm>
        </p:grpSpPr>
        <p:cxnSp>
          <p:nvCxnSpPr>
            <p:cNvPr id="27" name="Straight Connector 26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8942040" y="2244910"/>
            <a:ext cx="98712" cy="435617"/>
            <a:chOff x="2590800" y="2272159"/>
            <a:chExt cx="98712" cy="435617"/>
          </a:xfrm>
        </p:grpSpPr>
        <p:cxnSp>
          <p:nvCxnSpPr>
            <p:cNvPr id="30" name="Straight Connector 29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6187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2020681" y="2271995"/>
            <a:ext cx="29790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 smtClean="0">
                <a:solidFill>
                  <a:srgbClr val="A5C0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Bừng</a:t>
            </a:r>
            <a:endParaRPr lang="zh-CN" altLang="en-US" sz="2700" b="1" dirty="0">
              <a:solidFill>
                <a:srgbClr val="A5C0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直接连接符 9"/>
          <p:cNvCxnSpPr>
            <a:stCxn id="4" idx="4"/>
          </p:cNvCxnSpPr>
          <p:nvPr/>
        </p:nvCxnSpPr>
        <p:spPr>
          <a:xfrm>
            <a:off x="4601285" y="1731385"/>
            <a:ext cx="5464" cy="213311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3"/>
          <p:cNvSpPr/>
          <p:nvPr/>
        </p:nvSpPr>
        <p:spPr>
          <a:xfrm>
            <a:off x="4329119" y="1176125"/>
            <a:ext cx="544332" cy="555260"/>
          </a:xfrm>
          <a:prstGeom prst="ellipse">
            <a:avLst/>
          </a:prstGeom>
          <a:solidFill>
            <a:srgbClr val="F29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15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329119" y="2390575"/>
            <a:ext cx="555260" cy="555260"/>
          </a:xfrm>
          <a:prstGeom prst="ellipse">
            <a:avLst/>
          </a:prstGeom>
          <a:solidFill>
            <a:srgbClr val="A5C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15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4329119" y="3580337"/>
            <a:ext cx="555260" cy="555260"/>
          </a:xfrm>
          <a:prstGeom prst="ellipse">
            <a:avLst/>
          </a:prstGeom>
          <a:solidFill>
            <a:srgbClr val="B09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15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260719" y="1744365"/>
            <a:ext cx="4120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Nở ít, xuất hiện rải rác trên cành lá.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324114" y="1219834"/>
            <a:ext cx="181693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 smtClean="0">
                <a:solidFill>
                  <a:srgbClr val="F29A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lấm tấm</a:t>
            </a:r>
            <a:endParaRPr lang="zh-CN" altLang="en-US" sz="2700" b="1" dirty="0">
              <a:solidFill>
                <a:srgbClr val="F29A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324114" y="3924985"/>
            <a:ext cx="3819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 phượng như những ngọn lửa.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309504" y="3405491"/>
            <a:ext cx="284389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 smtClean="0">
                <a:solidFill>
                  <a:srgbClr val="B09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 rực cháy</a:t>
            </a:r>
            <a:endParaRPr lang="zh-CN" altLang="en-US" sz="2700" b="1" dirty="0">
              <a:solidFill>
                <a:srgbClr val="B092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279460" y="2766596"/>
            <a:ext cx="3327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Nở rộ, nở rất nhanh và nhiều.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组合 41">
            <a:extLst>
              <a:ext uri="{FF2B5EF4-FFF2-40B4-BE49-F238E27FC236}">
                <a16:creationId xmlns="" xmlns:a16="http://schemas.microsoft.com/office/drawing/2014/main" id="{6F6AB393-9A79-4F80-8FFE-2997DB3CFE52}"/>
              </a:ext>
            </a:extLst>
          </p:cNvPr>
          <p:cNvGrpSpPr/>
          <p:nvPr/>
        </p:nvGrpSpPr>
        <p:grpSpPr>
          <a:xfrm rot="19869840">
            <a:off x="372030" y="-185242"/>
            <a:ext cx="5526499" cy="1850380"/>
            <a:chOff x="370847" y="2785417"/>
            <a:chExt cx="8058633" cy="3310370"/>
          </a:xfrm>
        </p:grpSpPr>
        <p:sp>
          <p:nvSpPr>
            <p:cNvPr id="23" name="Freeform: Shape 37">
              <a:extLst>
                <a:ext uri="{FF2B5EF4-FFF2-40B4-BE49-F238E27FC236}">
                  <a16:creationId xmlns="" xmlns:a16="http://schemas.microsoft.com/office/drawing/2014/main" id="{026C8175-FA2D-43C3-B1CC-06780EE1E1F9}"/>
                </a:ext>
              </a:extLst>
            </p:cNvPr>
            <p:cNvSpPr/>
            <p:nvPr/>
          </p:nvSpPr>
          <p:spPr>
            <a:xfrm rot="1706723">
              <a:off x="370847" y="2785417"/>
              <a:ext cx="5353838" cy="1067620"/>
            </a:xfrm>
            <a:custGeom>
              <a:avLst/>
              <a:gdLst>
                <a:gd name="connsiteX0" fmla="*/ 244547 w 2680699"/>
                <a:gd name="connsiteY0" fmla="*/ 136132 h 530189"/>
                <a:gd name="connsiteX1" fmla="*/ 115585 w 2680699"/>
                <a:gd name="connsiteY1" fmla="*/ 265094 h 530189"/>
                <a:gd name="connsiteX2" fmla="*/ 244547 w 2680699"/>
                <a:gd name="connsiteY2" fmla="*/ 394056 h 530189"/>
                <a:gd name="connsiteX3" fmla="*/ 373509 w 2680699"/>
                <a:gd name="connsiteY3" fmla="*/ 265094 h 530189"/>
                <a:gd name="connsiteX4" fmla="*/ 244547 w 2680699"/>
                <a:gd name="connsiteY4" fmla="*/ 136132 h 530189"/>
                <a:gd name="connsiteX5" fmla="*/ 88367 w 2680699"/>
                <a:gd name="connsiteY5" fmla="*/ 0 h 530189"/>
                <a:gd name="connsiteX6" fmla="*/ 2592332 w 2680699"/>
                <a:gd name="connsiteY6" fmla="*/ 0 h 530189"/>
                <a:gd name="connsiteX7" fmla="*/ 2680699 w 2680699"/>
                <a:gd name="connsiteY7" fmla="*/ 88367 h 530189"/>
                <a:gd name="connsiteX8" fmla="*/ 2680699 w 2680699"/>
                <a:gd name="connsiteY8" fmla="*/ 441822 h 530189"/>
                <a:gd name="connsiteX9" fmla="*/ 2592332 w 2680699"/>
                <a:gd name="connsiteY9" fmla="*/ 530189 h 530189"/>
                <a:gd name="connsiteX10" fmla="*/ 88367 w 2680699"/>
                <a:gd name="connsiteY10" fmla="*/ 530189 h 530189"/>
                <a:gd name="connsiteX11" fmla="*/ 0 w 2680699"/>
                <a:gd name="connsiteY11" fmla="*/ 441822 h 530189"/>
                <a:gd name="connsiteX12" fmla="*/ 0 w 2680699"/>
                <a:gd name="connsiteY12" fmla="*/ 88367 h 530189"/>
                <a:gd name="connsiteX13" fmla="*/ 88367 w 2680699"/>
                <a:gd name="connsiteY13" fmla="*/ 0 h 53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80699" h="530189">
                  <a:moveTo>
                    <a:pt x="244547" y="136132"/>
                  </a:moveTo>
                  <a:cubicBezTo>
                    <a:pt x="173323" y="136132"/>
                    <a:pt x="115585" y="193870"/>
                    <a:pt x="115585" y="265094"/>
                  </a:cubicBezTo>
                  <a:cubicBezTo>
                    <a:pt x="115585" y="336318"/>
                    <a:pt x="173323" y="394056"/>
                    <a:pt x="244547" y="394056"/>
                  </a:cubicBezTo>
                  <a:cubicBezTo>
                    <a:pt x="315771" y="394056"/>
                    <a:pt x="373509" y="336318"/>
                    <a:pt x="373509" y="265094"/>
                  </a:cubicBezTo>
                  <a:cubicBezTo>
                    <a:pt x="373509" y="193870"/>
                    <a:pt x="315771" y="136132"/>
                    <a:pt x="244547" y="136132"/>
                  </a:cubicBezTo>
                  <a:close/>
                  <a:moveTo>
                    <a:pt x="88367" y="0"/>
                  </a:moveTo>
                  <a:lnTo>
                    <a:pt x="2592332" y="0"/>
                  </a:lnTo>
                  <a:cubicBezTo>
                    <a:pt x="2641136" y="0"/>
                    <a:pt x="2680699" y="39563"/>
                    <a:pt x="2680699" y="88367"/>
                  </a:cubicBezTo>
                  <a:lnTo>
                    <a:pt x="2680699" y="441822"/>
                  </a:lnTo>
                  <a:cubicBezTo>
                    <a:pt x="2680699" y="490626"/>
                    <a:pt x="2641136" y="530189"/>
                    <a:pt x="2592332" y="530189"/>
                  </a:cubicBezTo>
                  <a:lnTo>
                    <a:pt x="88367" y="530189"/>
                  </a:lnTo>
                  <a:cubicBezTo>
                    <a:pt x="39563" y="530189"/>
                    <a:pt x="0" y="490626"/>
                    <a:pt x="0" y="441822"/>
                  </a:cubicBezTo>
                  <a:lnTo>
                    <a:pt x="0" y="88367"/>
                  </a:lnTo>
                  <a:cubicBezTo>
                    <a:pt x="0" y="39563"/>
                    <a:pt x="39563" y="0"/>
                    <a:pt x="88367" y="0"/>
                  </a:cubicBez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200"/>
            </a:p>
          </p:txBody>
        </p:sp>
        <p:sp>
          <p:nvSpPr>
            <p:cNvPr id="24" name="Rectangle 57">
              <a:extLst>
                <a:ext uri="{FF2B5EF4-FFF2-40B4-BE49-F238E27FC236}">
                  <a16:creationId xmlns="" xmlns:a16="http://schemas.microsoft.com/office/drawing/2014/main" id="{85BA327F-7ABA-45D9-B637-5594B9691A82}"/>
                </a:ext>
              </a:extLst>
            </p:cNvPr>
            <p:cNvSpPr/>
            <p:nvPr/>
          </p:nvSpPr>
          <p:spPr>
            <a:xfrm rot="1764474">
              <a:off x="7167595" y="5788009"/>
              <a:ext cx="1261885" cy="307778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r"/>
              <a:r>
                <a:rPr lang="en-US" altLang="zh-CN" sz="3200" b="1" dirty="0">
                  <a:solidFill>
                    <a:schemeClr val="accent6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 NGHĨA TỪ</a:t>
              </a:r>
              <a:endParaRPr lang="zh-CN" altLang="en-US" sz="32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074" name="Picture 2" descr="Miêu tả hàng phượng vĩ và tiếng ve kêu vào một ngày hè - Văn 6 (8 mẫu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140390"/>
            <a:ext cx="2013463" cy="105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63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 animBg="1"/>
      <p:bldP spid="6" grpId="0" animBg="1"/>
      <p:bldP spid="7" grpId="0" animBg="1"/>
      <p:bldP spid="11" grpId="0"/>
      <p:bldP spid="12" grpId="0"/>
      <p:bldP spid="13" grpId="0"/>
      <p:bldP spid="14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2" b="30348"/>
          <a:stretch/>
        </p:blipFill>
        <p:spPr>
          <a:xfrm>
            <a:off x="3879850" y="4333624"/>
            <a:ext cx="1562100" cy="60275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81000" y="133350"/>
            <a:ext cx="9308523" cy="4317733"/>
            <a:chOff x="381000" y="285750"/>
            <a:chExt cx="9308523" cy="4317733"/>
          </a:xfrm>
        </p:grpSpPr>
        <p:sp>
          <p:nvSpPr>
            <p:cNvPr id="20" name="TextBox 19"/>
            <p:cNvSpPr txBox="1"/>
            <p:nvPr/>
          </p:nvSpPr>
          <p:spPr>
            <a:xfrm>
              <a:off x="1584614" y="285750"/>
              <a:ext cx="5947064" cy="523172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ctr"/>
              <a:r>
                <a:rPr lang="en-US" sz="2800" b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Hoa phượng</a:t>
              </a:r>
              <a:endParaRPr lang="en-US" sz="2800" b="1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381000" y="892175"/>
              <a:ext cx="9308523" cy="3711308"/>
              <a:chOff x="381000" y="892175"/>
              <a:chExt cx="9308523" cy="3711308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381000" y="892175"/>
                <a:ext cx="4495800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Hôm qua còn lấm tấm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Chen lẫn màu lá xanh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Sáng nay bừng lửa thẫm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Rừng rực cháy trên cành.</a:t>
                </a:r>
                <a:endPara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953000" y="892175"/>
                <a:ext cx="4572000" cy="2246720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Hay đêm qua không ngủ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Chị gió quạt cho cây?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Hay mặt trời ủ lửa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Cho hoa bừng hôm nay?</a:t>
                </a:r>
              </a:p>
              <a:p>
                <a:pPr algn="just"/>
                <a:endPara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81000" y="2787650"/>
                <a:ext cx="4648200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marL="457200" indent="-457200" algn="just">
                  <a:buFontTx/>
                  <a:buChar char="-"/>
                </a:pPr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Bà ơi! Sao mà nhanh!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Phượng nở nghìn mắt lửa,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Cả dãy phố nhà mình,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Một trời hoa phượng đỏ.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6582641" y="2724150"/>
                <a:ext cx="3106882" cy="523172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Lê Huy Hoà</a:t>
                </a:r>
                <a:endPara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1372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5809" y="209550"/>
            <a:ext cx="609600" cy="609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3509" y="326756"/>
            <a:ext cx="8222672" cy="492394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6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Tìm tiếng cùng vần với mỗi tiếng </a:t>
            </a:r>
            <a:r>
              <a:rPr lang="en-US" sz="2600" b="1" i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xanh, lửa, cây</a:t>
            </a:r>
            <a:endParaRPr lang="en-US" sz="26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844592" y="6801179"/>
            <a:ext cx="1023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>
                <a:solidFill>
                  <a:schemeClr val="accent6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hè</a:t>
            </a:r>
            <a:endParaRPr lang="en-US" sz="2800">
              <a:solidFill>
                <a:schemeClr val="accent6"/>
              </a:solidFill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9147995" y="7208676"/>
            <a:ext cx="2329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9"/>
          <p:cNvCxnSpPr>
            <a:stCxn id="58" idx="4"/>
            <a:endCxn id="61" idx="0"/>
          </p:cNvCxnSpPr>
          <p:nvPr/>
        </p:nvCxnSpPr>
        <p:spPr>
          <a:xfrm>
            <a:off x="1284846" y="2201183"/>
            <a:ext cx="5464" cy="213311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椭圆 3"/>
          <p:cNvSpPr/>
          <p:nvPr/>
        </p:nvSpPr>
        <p:spPr>
          <a:xfrm>
            <a:off x="1012680" y="1645923"/>
            <a:ext cx="544332" cy="555260"/>
          </a:xfrm>
          <a:prstGeom prst="ellipse">
            <a:avLst/>
          </a:prstGeom>
          <a:solidFill>
            <a:srgbClr val="F29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15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椭圆 5"/>
          <p:cNvSpPr/>
          <p:nvPr/>
        </p:nvSpPr>
        <p:spPr>
          <a:xfrm>
            <a:off x="1012680" y="2563678"/>
            <a:ext cx="555260" cy="555260"/>
          </a:xfrm>
          <a:prstGeom prst="ellipse">
            <a:avLst/>
          </a:prstGeom>
          <a:solidFill>
            <a:srgbClr val="A5C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15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椭圆 6"/>
          <p:cNvSpPr/>
          <p:nvPr/>
        </p:nvSpPr>
        <p:spPr>
          <a:xfrm>
            <a:off x="1012680" y="3373682"/>
            <a:ext cx="555260" cy="555260"/>
          </a:xfrm>
          <a:prstGeom prst="ellipse">
            <a:avLst/>
          </a:prstGeom>
          <a:solidFill>
            <a:srgbClr val="B09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15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椭圆 7"/>
          <p:cNvSpPr/>
          <p:nvPr/>
        </p:nvSpPr>
        <p:spPr>
          <a:xfrm>
            <a:off x="1012680" y="4334300"/>
            <a:ext cx="555260" cy="555260"/>
          </a:xfrm>
          <a:prstGeom prst="ellipse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15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文本框 11"/>
          <p:cNvSpPr txBox="1"/>
          <p:nvPr/>
        </p:nvSpPr>
        <p:spPr>
          <a:xfrm>
            <a:off x="1613975" y="1689632"/>
            <a:ext cx="181693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 smtClean="0">
                <a:solidFill>
                  <a:srgbClr val="F29A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endParaRPr lang="zh-CN" altLang="en-US" sz="2700" b="1" dirty="0">
              <a:solidFill>
                <a:srgbClr val="F29A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文本框 13"/>
          <p:cNvSpPr txBox="1"/>
          <p:nvPr/>
        </p:nvSpPr>
        <p:spPr>
          <a:xfrm>
            <a:off x="1599366" y="3414773"/>
            <a:ext cx="216459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 smtClean="0">
                <a:solidFill>
                  <a:srgbClr val="B09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lạnh</a:t>
            </a:r>
            <a:endParaRPr lang="zh-CN" altLang="en-US" sz="2700" b="1" dirty="0">
              <a:solidFill>
                <a:srgbClr val="B092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文本框 15"/>
          <p:cNvSpPr txBox="1"/>
          <p:nvPr/>
        </p:nvSpPr>
        <p:spPr>
          <a:xfrm>
            <a:off x="65809" y="4311231"/>
            <a:ext cx="21611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 smtClean="0">
                <a:solidFill>
                  <a:srgbClr val="C8D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endParaRPr lang="zh-CN" altLang="en-US" sz="2700" b="1" dirty="0">
              <a:solidFill>
                <a:srgbClr val="C8D8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文本框 17"/>
          <p:cNvSpPr txBox="1"/>
          <p:nvPr/>
        </p:nvSpPr>
        <p:spPr>
          <a:xfrm>
            <a:off x="27697" y="2582478"/>
            <a:ext cx="29790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 smtClean="0">
                <a:solidFill>
                  <a:srgbClr val="A5C0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cành</a:t>
            </a:r>
            <a:endParaRPr lang="zh-CN" altLang="en-US" sz="2700" b="1" dirty="0">
              <a:solidFill>
                <a:srgbClr val="A5C0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6" name="组合 41">
            <a:extLst>
              <a:ext uri="{FF2B5EF4-FFF2-40B4-BE49-F238E27FC236}">
                <a16:creationId xmlns="" xmlns:a16="http://schemas.microsoft.com/office/drawing/2014/main" id="{6F6AB393-9A79-4F80-8FFE-2997DB3CFE52}"/>
              </a:ext>
            </a:extLst>
          </p:cNvPr>
          <p:cNvGrpSpPr/>
          <p:nvPr/>
        </p:nvGrpSpPr>
        <p:grpSpPr>
          <a:xfrm rot="19869840">
            <a:off x="-2917278" y="492996"/>
            <a:ext cx="4688598" cy="1747476"/>
            <a:chOff x="370847" y="2785417"/>
            <a:chExt cx="6836818" cy="3126272"/>
          </a:xfrm>
        </p:grpSpPr>
        <p:sp>
          <p:nvSpPr>
            <p:cNvPr id="67" name="Freeform: Shape 37">
              <a:extLst>
                <a:ext uri="{FF2B5EF4-FFF2-40B4-BE49-F238E27FC236}">
                  <a16:creationId xmlns="" xmlns:a16="http://schemas.microsoft.com/office/drawing/2014/main" id="{026C8175-FA2D-43C3-B1CC-06780EE1E1F9}"/>
                </a:ext>
              </a:extLst>
            </p:cNvPr>
            <p:cNvSpPr/>
            <p:nvPr/>
          </p:nvSpPr>
          <p:spPr>
            <a:xfrm rot="1706723">
              <a:off x="370847" y="2785417"/>
              <a:ext cx="5353838" cy="1067620"/>
            </a:xfrm>
            <a:custGeom>
              <a:avLst/>
              <a:gdLst>
                <a:gd name="connsiteX0" fmla="*/ 244547 w 2680699"/>
                <a:gd name="connsiteY0" fmla="*/ 136132 h 530189"/>
                <a:gd name="connsiteX1" fmla="*/ 115585 w 2680699"/>
                <a:gd name="connsiteY1" fmla="*/ 265094 h 530189"/>
                <a:gd name="connsiteX2" fmla="*/ 244547 w 2680699"/>
                <a:gd name="connsiteY2" fmla="*/ 394056 h 530189"/>
                <a:gd name="connsiteX3" fmla="*/ 373509 w 2680699"/>
                <a:gd name="connsiteY3" fmla="*/ 265094 h 530189"/>
                <a:gd name="connsiteX4" fmla="*/ 244547 w 2680699"/>
                <a:gd name="connsiteY4" fmla="*/ 136132 h 530189"/>
                <a:gd name="connsiteX5" fmla="*/ 88367 w 2680699"/>
                <a:gd name="connsiteY5" fmla="*/ 0 h 530189"/>
                <a:gd name="connsiteX6" fmla="*/ 2592332 w 2680699"/>
                <a:gd name="connsiteY6" fmla="*/ 0 h 530189"/>
                <a:gd name="connsiteX7" fmla="*/ 2680699 w 2680699"/>
                <a:gd name="connsiteY7" fmla="*/ 88367 h 530189"/>
                <a:gd name="connsiteX8" fmla="*/ 2680699 w 2680699"/>
                <a:gd name="connsiteY8" fmla="*/ 441822 h 530189"/>
                <a:gd name="connsiteX9" fmla="*/ 2592332 w 2680699"/>
                <a:gd name="connsiteY9" fmla="*/ 530189 h 530189"/>
                <a:gd name="connsiteX10" fmla="*/ 88367 w 2680699"/>
                <a:gd name="connsiteY10" fmla="*/ 530189 h 530189"/>
                <a:gd name="connsiteX11" fmla="*/ 0 w 2680699"/>
                <a:gd name="connsiteY11" fmla="*/ 441822 h 530189"/>
                <a:gd name="connsiteX12" fmla="*/ 0 w 2680699"/>
                <a:gd name="connsiteY12" fmla="*/ 88367 h 530189"/>
                <a:gd name="connsiteX13" fmla="*/ 88367 w 2680699"/>
                <a:gd name="connsiteY13" fmla="*/ 0 h 53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80699" h="530189">
                  <a:moveTo>
                    <a:pt x="244547" y="136132"/>
                  </a:moveTo>
                  <a:cubicBezTo>
                    <a:pt x="173323" y="136132"/>
                    <a:pt x="115585" y="193870"/>
                    <a:pt x="115585" y="265094"/>
                  </a:cubicBezTo>
                  <a:cubicBezTo>
                    <a:pt x="115585" y="336318"/>
                    <a:pt x="173323" y="394056"/>
                    <a:pt x="244547" y="394056"/>
                  </a:cubicBezTo>
                  <a:cubicBezTo>
                    <a:pt x="315771" y="394056"/>
                    <a:pt x="373509" y="336318"/>
                    <a:pt x="373509" y="265094"/>
                  </a:cubicBezTo>
                  <a:cubicBezTo>
                    <a:pt x="373509" y="193870"/>
                    <a:pt x="315771" y="136132"/>
                    <a:pt x="244547" y="136132"/>
                  </a:cubicBezTo>
                  <a:close/>
                  <a:moveTo>
                    <a:pt x="88367" y="0"/>
                  </a:moveTo>
                  <a:lnTo>
                    <a:pt x="2592332" y="0"/>
                  </a:lnTo>
                  <a:cubicBezTo>
                    <a:pt x="2641136" y="0"/>
                    <a:pt x="2680699" y="39563"/>
                    <a:pt x="2680699" y="88367"/>
                  </a:cubicBezTo>
                  <a:lnTo>
                    <a:pt x="2680699" y="441822"/>
                  </a:lnTo>
                  <a:cubicBezTo>
                    <a:pt x="2680699" y="490626"/>
                    <a:pt x="2641136" y="530189"/>
                    <a:pt x="2592332" y="530189"/>
                  </a:cubicBezTo>
                  <a:lnTo>
                    <a:pt x="88367" y="530189"/>
                  </a:lnTo>
                  <a:cubicBezTo>
                    <a:pt x="39563" y="530189"/>
                    <a:pt x="0" y="490626"/>
                    <a:pt x="0" y="441822"/>
                  </a:cubicBezTo>
                  <a:lnTo>
                    <a:pt x="0" y="88367"/>
                  </a:lnTo>
                  <a:cubicBezTo>
                    <a:pt x="0" y="39563"/>
                    <a:pt x="39563" y="0"/>
                    <a:pt x="88367" y="0"/>
                  </a:cubicBez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200"/>
            </a:p>
          </p:txBody>
        </p:sp>
        <p:sp>
          <p:nvSpPr>
            <p:cNvPr id="68" name="Rectangle 57">
              <a:extLst>
                <a:ext uri="{FF2B5EF4-FFF2-40B4-BE49-F238E27FC236}">
                  <a16:creationId xmlns="" xmlns:a16="http://schemas.microsoft.com/office/drawing/2014/main" id="{85BA327F-7ABA-45D9-B637-5594B9691A82}"/>
                </a:ext>
              </a:extLst>
            </p:cNvPr>
            <p:cNvSpPr/>
            <p:nvPr/>
          </p:nvSpPr>
          <p:spPr>
            <a:xfrm rot="1764474">
              <a:off x="5945781" y="5603911"/>
              <a:ext cx="1261884" cy="307778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r"/>
              <a:r>
                <a:rPr lang="en-US" altLang="zh-CN" sz="3600" b="1" smtClean="0">
                  <a:solidFill>
                    <a:schemeClr val="accent6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xanh</a:t>
              </a:r>
              <a:endParaRPr lang="zh-CN" altLang="en-US" sz="36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69" name="直接连接符 9"/>
          <p:cNvCxnSpPr>
            <a:stCxn id="70" idx="4"/>
            <a:endCxn id="73" idx="0"/>
          </p:cNvCxnSpPr>
          <p:nvPr/>
        </p:nvCxnSpPr>
        <p:spPr>
          <a:xfrm>
            <a:off x="4026137" y="2190763"/>
            <a:ext cx="5464" cy="213311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椭圆 3"/>
          <p:cNvSpPr/>
          <p:nvPr/>
        </p:nvSpPr>
        <p:spPr>
          <a:xfrm>
            <a:off x="3753971" y="1635503"/>
            <a:ext cx="544332" cy="555260"/>
          </a:xfrm>
          <a:prstGeom prst="ellipse">
            <a:avLst/>
          </a:prstGeom>
          <a:solidFill>
            <a:srgbClr val="F29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15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椭圆 5"/>
          <p:cNvSpPr/>
          <p:nvPr/>
        </p:nvSpPr>
        <p:spPr>
          <a:xfrm>
            <a:off x="3753971" y="2553258"/>
            <a:ext cx="555260" cy="555260"/>
          </a:xfrm>
          <a:prstGeom prst="ellipse">
            <a:avLst/>
          </a:prstGeom>
          <a:solidFill>
            <a:srgbClr val="A5C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15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椭圆 6"/>
          <p:cNvSpPr/>
          <p:nvPr/>
        </p:nvSpPr>
        <p:spPr>
          <a:xfrm>
            <a:off x="3753971" y="3363262"/>
            <a:ext cx="555260" cy="555260"/>
          </a:xfrm>
          <a:prstGeom prst="ellipse">
            <a:avLst/>
          </a:prstGeom>
          <a:solidFill>
            <a:srgbClr val="B09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15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椭圆 7"/>
          <p:cNvSpPr/>
          <p:nvPr/>
        </p:nvSpPr>
        <p:spPr>
          <a:xfrm>
            <a:off x="3753971" y="4323880"/>
            <a:ext cx="555260" cy="555260"/>
          </a:xfrm>
          <a:prstGeom prst="ellipse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15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文本框 11"/>
          <p:cNvSpPr txBox="1"/>
          <p:nvPr/>
        </p:nvSpPr>
        <p:spPr>
          <a:xfrm>
            <a:off x="4355266" y="1679212"/>
            <a:ext cx="181693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 smtClean="0">
                <a:solidFill>
                  <a:srgbClr val="F29A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endParaRPr lang="zh-CN" altLang="en-US" sz="2700" b="1" dirty="0">
              <a:solidFill>
                <a:srgbClr val="F29A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文本框 15"/>
          <p:cNvSpPr txBox="1"/>
          <p:nvPr/>
        </p:nvSpPr>
        <p:spPr>
          <a:xfrm>
            <a:off x="2807100" y="4300811"/>
            <a:ext cx="21611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 smtClean="0">
                <a:solidFill>
                  <a:srgbClr val="C8D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sửa</a:t>
            </a:r>
            <a:endParaRPr lang="zh-CN" altLang="en-US" sz="2700" b="1" dirty="0">
              <a:solidFill>
                <a:srgbClr val="C8D8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文本框 17"/>
          <p:cNvSpPr txBox="1"/>
          <p:nvPr/>
        </p:nvSpPr>
        <p:spPr>
          <a:xfrm>
            <a:off x="2768988" y="2572058"/>
            <a:ext cx="29790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 smtClean="0">
                <a:solidFill>
                  <a:srgbClr val="A5C0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xưa</a:t>
            </a:r>
            <a:endParaRPr lang="zh-CN" altLang="en-US" sz="2700" b="1" dirty="0">
              <a:solidFill>
                <a:srgbClr val="A5C0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7" name="组合 41">
            <a:extLst>
              <a:ext uri="{FF2B5EF4-FFF2-40B4-BE49-F238E27FC236}">
                <a16:creationId xmlns="" xmlns:a16="http://schemas.microsoft.com/office/drawing/2014/main" id="{6F6AB393-9A79-4F80-8FFE-2997DB3CFE52}"/>
              </a:ext>
            </a:extLst>
          </p:cNvPr>
          <p:cNvGrpSpPr/>
          <p:nvPr/>
        </p:nvGrpSpPr>
        <p:grpSpPr>
          <a:xfrm rot="19869840">
            <a:off x="-175987" y="482576"/>
            <a:ext cx="4688598" cy="1747476"/>
            <a:chOff x="370847" y="2785417"/>
            <a:chExt cx="6836818" cy="3126272"/>
          </a:xfrm>
        </p:grpSpPr>
        <p:sp>
          <p:nvSpPr>
            <p:cNvPr id="78" name="Freeform: Shape 37">
              <a:extLst>
                <a:ext uri="{FF2B5EF4-FFF2-40B4-BE49-F238E27FC236}">
                  <a16:creationId xmlns="" xmlns:a16="http://schemas.microsoft.com/office/drawing/2014/main" id="{026C8175-FA2D-43C3-B1CC-06780EE1E1F9}"/>
                </a:ext>
              </a:extLst>
            </p:cNvPr>
            <p:cNvSpPr/>
            <p:nvPr/>
          </p:nvSpPr>
          <p:spPr>
            <a:xfrm rot="1706723">
              <a:off x="370847" y="2785417"/>
              <a:ext cx="5353838" cy="1067620"/>
            </a:xfrm>
            <a:custGeom>
              <a:avLst/>
              <a:gdLst>
                <a:gd name="connsiteX0" fmla="*/ 244547 w 2680699"/>
                <a:gd name="connsiteY0" fmla="*/ 136132 h 530189"/>
                <a:gd name="connsiteX1" fmla="*/ 115585 w 2680699"/>
                <a:gd name="connsiteY1" fmla="*/ 265094 h 530189"/>
                <a:gd name="connsiteX2" fmla="*/ 244547 w 2680699"/>
                <a:gd name="connsiteY2" fmla="*/ 394056 h 530189"/>
                <a:gd name="connsiteX3" fmla="*/ 373509 w 2680699"/>
                <a:gd name="connsiteY3" fmla="*/ 265094 h 530189"/>
                <a:gd name="connsiteX4" fmla="*/ 244547 w 2680699"/>
                <a:gd name="connsiteY4" fmla="*/ 136132 h 530189"/>
                <a:gd name="connsiteX5" fmla="*/ 88367 w 2680699"/>
                <a:gd name="connsiteY5" fmla="*/ 0 h 530189"/>
                <a:gd name="connsiteX6" fmla="*/ 2592332 w 2680699"/>
                <a:gd name="connsiteY6" fmla="*/ 0 h 530189"/>
                <a:gd name="connsiteX7" fmla="*/ 2680699 w 2680699"/>
                <a:gd name="connsiteY7" fmla="*/ 88367 h 530189"/>
                <a:gd name="connsiteX8" fmla="*/ 2680699 w 2680699"/>
                <a:gd name="connsiteY8" fmla="*/ 441822 h 530189"/>
                <a:gd name="connsiteX9" fmla="*/ 2592332 w 2680699"/>
                <a:gd name="connsiteY9" fmla="*/ 530189 h 530189"/>
                <a:gd name="connsiteX10" fmla="*/ 88367 w 2680699"/>
                <a:gd name="connsiteY10" fmla="*/ 530189 h 530189"/>
                <a:gd name="connsiteX11" fmla="*/ 0 w 2680699"/>
                <a:gd name="connsiteY11" fmla="*/ 441822 h 530189"/>
                <a:gd name="connsiteX12" fmla="*/ 0 w 2680699"/>
                <a:gd name="connsiteY12" fmla="*/ 88367 h 530189"/>
                <a:gd name="connsiteX13" fmla="*/ 88367 w 2680699"/>
                <a:gd name="connsiteY13" fmla="*/ 0 h 53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80699" h="530189">
                  <a:moveTo>
                    <a:pt x="244547" y="136132"/>
                  </a:moveTo>
                  <a:cubicBezTo>
                    <a:pt x="173323" y="136132"/>
                    <a:pt x="115585" y="193870"/>
                    <a:pt x="115585" y="265094"/>
                  </a:cubicBezTo>
                  <a:cubicBezTo>
                    <a:pt x="115585" y="336318"/>
                    <a:pt x="173323" y="394056"/>
                    <a:pt x="244547" y="394056"/>
                  </a:cubicBezTo>
                  <a:cubicBezTo>
                    <a:pt x="315771" y="394056"/>
                    <a:pt x="373509" y="336318"/>
                    <a:pt x="373509" y="265094"/>
                  </a:cubicBezTo>
                  <a:cubicBezTo>
                    <a:pt x="373509" y="193870"/>
                    <a:pt x="315771" y="136132"/>
                    <a:pt x="244547" y="136132"/>
                  </a:cubicBezTo>
                  <a:close/>
                  <a:moveTo>
                    <a:pt x="88367" y="0"/>
                  </a:moveTo>
                  <a:lnTo>
                    <a:pt x="2592332" y="0"/>
                  </a:lnTo>
                  <a:cubicBezTo>
                    <a:pt x="2641136" y="0"/>
                    <a:pt x="2680699" y="39563"/>
                    <a:pt x="2680699" y="88367"/>
                  </a:cubicBezTo>
                  <a:lnTo>
                    <a:pt x="2680699" y="441822"/>
                  </a:lnTo>
                  <a:cubicBezTo>
                    <a:pt x="2680699" y="490626"/>
                    <a:pt x="2641136" y="530189"/>
                    <a:pt x="2592332" y="530189"/>
                  </a:cubicBezTo>
                  <a:lnTo>
                    <a:pt x="88367" y="530189"/>
                  </a:lnTo>
                  <a:cubicBezTo>
                    <a:pt x="39563" y="530189"/>
                    <a:pt x="0" y="490626"/>
                    <a:pt x="0" y="441822"/>
                  </a:cubicBezTo>
                  <a:lnTo>
                    <a:pt x="0" y="88367"/>
                  </a:lnTo>
                  <a:cubicBezTo>
                    <a:pt x="0" y="39563"/>
                    <a:pt x="39563" y="0"/>
                    <a:pt x="88367" y="0"/>
                  </a:cubicBez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200"/>
            </a:p>
          </p:txBody>
        </p:sp>
        <p:sp>
          <p:nvSpPr>
            <p:cNvPr id="79" name="Rectangle 57">
              <a:extLst>
                <a:ext uri="{FF2B5EF4-FFF2-40B4-BE49-F238E27FC236}">
                  <a16:creationId xmlns="" xmlns:a16="http://schemas.microsoft.com/office/drawing/2014/main" id="{85BA327F-7ABA-45D9-B637-5594B9691A82}"/>
                </a:ext>
              </a:extLst>
            </p:cNvPr>
            <p:cNvSpPr/>
            <p:nvPr/>
          </p:nvSpPr>
          <p:spPr>
            <a:xfrm rot="1764474">
              <a:off x="5945781" y="5603911"/>
              <a:ext cx="1261884" cy="307778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r"/>
              <a:r>
                <a:rPr lang="en-US" altLang="zh-CN" sz="3600" b="1" smtClean="0">
                  <a:solidFill>
                    <a:schemeClr val="accent6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lửa</a:t>
              </a:r>
              <a:endParaRPr lang="zh-CN" altLang="en-US" sz="36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0" name="文本框 13"/>
          <p:cNvSpPr txBox="1"/>
          <p:nvPr/>
        </p:nvSpPr>
        <p:spPr>
          <a:xfrm>
            <a:off x="4309231" y="3373682"/>
            <a:ext cx="216459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 smtClean="0">
                <a:solidFill>
                  <a:srgbClr val="B09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ngựa</a:t>
            </a:r>
            <a:endParaRPr lang="zh-CN" altLang="en-US" sz="2700" b="1" dirty="0">
              <a:solidFill>
                <a:srgbClr val="B092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1" name="直接连接符 9"/>
          <p:cNvCxnSpPr>
            <a:stCxn id="82" idx="4"/>
            <a:endCxn id="85" idx="0"/>
          </p:cNvCxnSpPr>
          <p:nvPr/>
        </p:nvCxnSpPr>
        <p:spPr>
          <a:xfrm>
            <a:off x="6924908" y="2190763"/>
            <a:ext cx="5464" cy="213311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椭圆 3"/>
          <p:cNvSpPr/>
          <p:nvPr/>
        </p:nvSpPr>
        <p:spPr>
          <a:xfrm>
            <a:off x="6652742" y="1635503"/>
            <a:ext cx="544332" cy="555260"/>
          </a:xfrm>
          <a:prstGeom prst="ellipse">
            <a:avLst/>
          </a:prstGeom>
          <a:solidFill>
            <a:srgbClr val="F29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15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椭圆 5"/>
          <p:cNvSpPr/>
          <p:nvPr/>
        </p:nvSpPr>
        <p:spPr>
          <a:xfrm>
            <a:off x="6652742" y="2553258"/>
            <a:ext cx="555260" cy="555260"/>
          </a:xfrm>
          <a:prstGeom prst="ellipse">
            <a:avLst/>
          </a:prstGeom>
          <a:solidFill>
            <a:srgbClr val="A5C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15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椭圆 6"/>
          <p:cNvSpPr/>
          <p:nvPr/>
        </p:nvSpPr>
        <p:spPr>
          <a:xfrm>
            <a:off x="6652742" y="3363262"/>
            <a:ext cx="555260" cy="555260"/>
          </a:xfrm>
          <a:prstGeom prst="ellipse">
            <a:avLst/>
          </a:prstGeom>
          <a:solidFill>
            <a:srgbClr val="B09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15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椭圆 7"/>
          <p:cNvSpPr/>
          <p:nvPr/>
        </p:nvSpPr>
        <p:spPr>
          <a:xfrm>
            <a:off x="6652742" y="4323880"/>
            <a:ext cx="555260" cy="555260"/>
          </a:xfrm>
          <a:prstGeom prst="ellipse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15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文本框 11"/>
          <p:cNvSpPr txBox="1"/>
          <p:nvPr/>
        </p:nvSpPr>
        <p:spPr>
          <a:xfrm>
            <a:off x="7254037" y="1679212"/>
            <a:ext cx="181693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 smtClean="0">
                <a:solidFill>
                  <a:srgbClr val="F29A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mây</a:t>
            </a:r>
            <a:endParaRPr lang="zh-CN" altLang="en-US" sz="2700" b="1" dirty="0">
              <a:solidFill>
                <a:srgbClr val="F29A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文本框 15"/>
          <p:cNvSpPr txBox="1"/>
          <p:nvPr/>
        </p:nvSpPr>
        <p:spPr>
          <a:xfrm>
            <a:off x="5807471" y="4300811"/>
            <a:ext cx="21611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 smtClean="0">
                <a:solidFill>
                  <a:srgbClr val="C8D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endParaRPr lang="zh-CN" altLang="en-US" sz="2700" b="1" dirty="0">
              <a:solidFill>
                <a:srgbClr val="C8D8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文本框 17"/>
          <p:cNvSpPr txBox="1"/>
          <p:nvPr/>
        </p:nvSpPr>
        <p:spPr>
          <a:xfrm>
            <a:off x="5769359" y="2572058"/>
            <a:ext cx="29790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 smtClean="0">
                <a:solidFill>
                  <a:srgbClr val="A5C0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endParaRPr lang="zh-CN" altLang="en-US" sz="2700" b="1" dirty="0">
              <a:solidFill>
                <a:srgbClr val="A5C0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9" name="组合 41">
            <a:extLst>
              <a:ext uri="{FF2B5EF4-FFF2-40B4-BE49-F238E27FC236}">
                <a16:creationId xmlns="" xmlns:a16="http://schemas.microsoft.com/office/drawing/2014/main" id="{6F6AB393-9A79-4F80-8FFE-2997DB3CFE52}"/>
              </a:ext>
            </a:extLst>
          </p:cNvPr>
          <p:cNvGrpSpPr/>
          <p:nvPr/>
        </p:nvGrpSpPr>
        <p:grpSpPr>
          <a:xfrm rot="19869840">
            <a:off x="2714424" y="515095"/>
            <a:ext cx="4570470" cy="1682437"/>
            <a:chOff x="370847" y="2785417"/>
            <a:chExt cx="6664565" cy="3009916"/>
          </a:xfrm>
        </p:grpSpPr>
        <p:sp>
          <p:nvSpPr>
            <p:cNvPr id="90" name="Freeform: Shape 37">
              <a:extLst>
                <a:ext uri="{FF2B5EF4-FFF2-40B4-BE49-F238E27FC236}">
                  <a16:creationId xmlns="" xmlns:a16="http://schemas.microsoft.com/office/drawing/2014/main" id="{026C8175-FA2D-43C3-B1CC-06780EE1E1F9}"/>
                </a:ext>
              </a:extLst>
            </p:cNvPr>
            <p:cNvSpPr/>
            <p:nvPr/>
          </p:nvSpPr>
          <p:spPr>
            <a:xfrm rot="1706723">
              <a:off x="370847" y="2785417"/>
              <a:ext cx="5353838" cy="1067620"/>
            </a:xfrm>
            <a:custGeom>
              <a:avLst/>
              <a:gdLst>
                <a:gd name="connsiteX0" fmla="*/ 244547 w 2680699"/>
                <a:gd name="connsiteY0" fmla="*/ 136132 h 530189"/>
                <a:gd name="connsiteX1" fmla="*/ 115585 w 2680699"/>
                <a:gd name="connsiteY1" fmla="*/ 265094 h 530189"/>
                <a:gd name="connsiteX2" fmla="*/ 244547 w 2680699"/>
                <a:gd name="connsiteY2" fmla="*/ 394056 h 530189"/>
                <a:gd name="connsiteX3" fmla="*/ 373509 w 2680699"/>
                <a:gd name="connsiteY3" fmla="*/ 265094 h 530189"/>
                <a:gd name="connsiteX4" fmla="*/ 244547 w 2680699"/>
                <a:gd name="connsiteY4" fmla="*/ 136132 h 530189"/>
                <a:gd name="connsiteX5" fmla="*/ 88367 w 2680699"/>
                <a:gd name="connsiteY5" fmla="*/ 0 h 530189"/>
                <a:gd name="connsiteX6" fmla="*/ 2592332 w 2680699"/>
                <a:gd name="connsiteY6" fmla="*/ 0 h 530189"/>
                <a:gd name="connsiteX7" fmla="*/ 2680699 w 2680699"/>
                <a:gd name="connsiteY7" fmla="*/ 88367 h 530189"/>
                <a:gd name="connsiteX8" fmla="*/ 2680699 w 2680699"/>
                <a:gd name="connsiteY8" fmla="*/ 441822 h 530189"/>
                <a:gd name="connsiteX9" fmla="*/ 2592332 w 2680699"/>
                <a:gd name="connsiteY9" fmla="*/ 530189 h 530189"/>
                <a:gd name="connsiteX10" fmla="*/ 88367 w 2680699"/>
                <a:gd name="connsiteY10" fmla="*/ 530189 h 530189"/>
                <a:gd name="connsiteX11" fmla="*/ 0 w 2680699"/>
                <a:gd name="connsiteY11" fmla="*/ 441822 h 530189"/>
                <a:gd name="connsiteX12" fmla="*/ 0 w 2680699"/>
                <a:gd name="connsiteY12" fmla="*/ 88367 h 530189"/>
                <a:gd name="connsiteX13" fmla="*/ 88367 w 2680699"/>
                <a:gd name="connsiteY13" fmla="*/ 0 h 53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80699" h="530189">
                  <a:moveTo>
                    <a:pt x="244547" y="136132"/>
                  </a:moveTo>
                  <a:cubicBezTo>
                    <a:pt x="173323" y="136132"/>
                    <a:pt x="115585" y="193870"/>
                    <a:pt x="115585" y="265094"/>
                  </a:cubicBezTo>
                  <a:cubicBezTo>
                    <a:pt x="115585" y="336318"/>
                    <a:pt x="173323" y="394056"/>
                    <a:pt x="244547" y="394056"/>
                  </a:cubicBezTo>
                  <a:cubicBezTo>
                    <a:pt x="315771" y="394056"/>
                    <a:pt x="373509" y="336318"/>
                    <a:pt x="373509" y="265094"/>
                  </a:cubicBezTo>
                  <a:cubicBezTo>
                    <a:pt x="373509" y="193870"/>
                    <a:pt x="315771" y="136132"/>
                    <a:pt x="244547" y="136132"/>
                  </a:cubicBezTo>
                  <a:close/>
                  <a:moveTo>
                    <a:pt x="88367" y="0"/>
                  </a:moveTo>
                  <a:lnTo>
                    <a:pt x="2592332" y="0"/>
                  </a:lnTo>
                  <a:cubicBezTo>
                    <a:pt x="2641136" y="0"/>
                    <a:pt x="2680699" y="39563"/>
                    <a:pt x="2680699" y="88367"/>
                  </a:cubicBezTo>
                  <a:lnTo>
                    <a:pt x="2680699" y="441822"/>
                  </a:lnTo>
                  <a:cubicBezTo>
                    <a:pt x="2680699" y="490626"/>
                    <a:pt x="2641136" y="530189"/>
                    <a:pt x="2592332" y="530189"/>
                  </a:cubicBezTo>
                  <a:lnTo>
                    <a:pt x="88367" y="530189"/>
                  </a:lnTo>
                  <a:cubicBezTo>
                    <a:pt x="39563" y="530189"/>
                    <a:pt x="0" y="490626"/>
                    <a:pt x="0" y="441822"/>
                  </a:cubicBezTo>
                  <a:lnTo>
                    <a:pt x="0" y="88367"/>
                  </a:lnTo>
                  <a:cubicBezTo>
                    <a:pt x="0" y="39563"/>
                    <a:pt x="39563" y="0"/>
                    <a:pt x="88367" y="0"/>
                  </a:cubicBez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200"/>
            </a:p>
          </p:txBody>
        </p:sp>
        <p:sp>
          <p:nvSpPr>
            <p:cNvPr id="91" name="Rectangle 57">
              <a:extLst>
                <a:ext uri="{FF2B5EF4-FFF2-40B4-BE49-F238E27FC236}">
                  <a16:creationId xmlns="" xmlns:a16="http://schemas.microsoft.com/office/drawing/2014/main" id="{85BA327F-7ABA-45D9-B637-5594B9691A82}"/>
                </a:ext>
              </a:extLst>
            </p:cNvPr>
            <p:cNvSpPr/>
            <p:nvPr/>
          </p:nvSpPr>
          <p:spPr>
            <a:xfrm rot="1764474">
              <a:off x="5773528" y="5487555"/>
              <a:ext cx="1261884" cy="307778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r"/>
              <a:r>
                <a:rPr lang="en-US" altLang="zh-CN" sz="3600" b="1" smtClean="0">
                  <a:solidFill>
                    <a:schemeClr val="accent6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cây</a:t>
              </a:r>
              <a:endParaRPr lang="zh-CN" altLang="en-US" sz="36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2" name="文本框 13"/>
          <p:cNvSpPr txBox="1"/>
          <p:nvPr/>
        </p:nvSpPr>
        <p:spPr>
          <a:xfrm>
            <a:off x="7208002" y="3373682"/>
            <a:ext cx="216459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 smtClean="0">
                <a:solidFill>
                  <a:srgbClr val="B09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sấy</a:t>
            </a:r>
            <a:endParaRPr lang="zh-CN" altLang="en-US" sz="2700" b="1" dirty="0">
              <a:solidFill>
                <a:srgbClr val="B092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74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8" grpId="0" animBg="1"/>
      <p:bldP spid="59" grpId="0" animBg="1"/>
      <p:bldP spid="60" grpId="0" animBg="1"/>
      <p:bldP spid="61" grpId="0" animBg="1"/>
      <p:bldP spid="62" grpId="0"/>
      <p:bldP spid="63" grpId="0"/>
      <p:bldP spid="64" grpId="0"/>
      <p:bldP spid="65" grpId="0"/>
      <p:bldP spid="70" grpId="0" animBg="1"/>
      <p:bldP spid="71" grpId="0" animBg="1"/>
      <p:bldP spid="72" grpId="0" animBg="1"/>
      <p:bldP spid="73" grpId="0" animBg="1"/>
      <p:bldP spid="74" grpId="0"/>
      <p:bldP spid="75" grpId="0"/>
      <p:bldP spid="76" grpId="0"/>
      <p:bldP spid="80" grpId="0"/>
      <p:bldP spid="82" grpId="0" animBg="1"/>
      <p:bldP spid="83" grpId="0" animBg="1"/>
      <p:bldP spid="84" grpId="0" animBg="1"/>
      <p:bldP spid="85" grpId="0" animBg="1"/>
      <p:bldP spid="86" grpId="0"/>
      <p:bldP spid="87" grpId="0"/>
      <p:bldP spid="88" grpId="0"/>
      <p:bldP spid="9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864</TotalTime>
  <Words>670</Words>
  <Application>Microsoft Office PowerPoint</Application>
  <PresentationFormat>On-screen Show (16:9)</PresentationFormat>
  <Paragraphs>159</Paragraphs>
  <Slides>17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152</cp:revision>
  <dcterms:created xsi:type="dcterms:W3CDTF">2020-12-08T15:48:47Z</dcterms:created>
  <dcterms:modified xsi:type="dcterms:W3CDTF">2021-04-19T15:40:53Z</dcterms:modified>
</cp:coreProperties>
</file>