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27" r:id="rId2"/>
    <p:sldId id="407" r:id="rId3"/>
    <p:sldId id="408" r:id="rId4"/>
    <p:sldId id="441" r:id="rId5"/>
    <p:sldId id="440" r:id="rId6"/>
    <p:sldId id="442" r:id="rId7"/>
    <p:sldId id="437" r:id="rId8"/>
    <p:sldId id="423" r:id="rId9"/>
    <p:sldId id="340" r:id="rId10"/>
  </p:sldIdLst>
  <p:sldSz cx="16276638" cy="9144000"/>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5" d="100"/>
          <a:sy n="55" d="100"/>
        </p:scale>
        <p:origin x="564"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9</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61319" y="4343401"/>
            <a:ext cx="134112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4617134" y="149573"/>
            <a:ext cx="7013458" cy="1117345"/>
            <a:chOff x="4539228" y="210532"/>
            <a:chExt cx="6895119" cy="1117345"/>
          </a:xfrm>
        </p:grpSpPr>
        <p:grpSp>
          <p:nvGrpSpPr>
            <p:cNvPr id="33" name="Group 32"/>
            <p:cNvGrpSpPr/>
            <p:nvPr/>
          </p:nvGrpSpPr>
          <p:grpSpPr>
            <a:xfrm>
              <a:off x="4539228" y="210532"/>
              <a:ext cx="6895119" cy="1117345"/>
              <a:chOff x="4539228" y="210532"/>
              <a:chExt cx="6895119" cy="1117345"/>
            </a:xfrm>
          </p:grpSpPr>
          <p:sp>
            <p:nvSpPr>
              <p:cNvPr id="36" name="TextBox 35"/>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3" name="Rectangle 95"/>
          <p:cNvSpPr>
            <a:spLocks noChangeArrowheads="1"/>
          </p:cNvSpPr>
          <p:nvPr/>
        </p:nvSpPr>
        <p:spPr bwMode="auto">
          <a:xfrm>
            <a:off x="4874186" y="1258669"/>
            <a:ext cx="60791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TRÒ CHƠI: Ô CỬA BÍ MẬT</a:t>
            </a:r>
          </a:p>
          <a:p>
            <a:pPr algn="ctr"/>
            <a:r>
              <a:rPr lang="en-GB" sz="3600" b="1">
                <a:solidFill>
                  <a:srgbClr val="FF0000"/>
                </a:solidFill>
                <a:latin typeface="Times New Roman" pitchFamily="18" charset="0"/>
                <a:cs typeface="Times New Roman" pitchFamily="18" charset="0"/>
              </a:rPr>
              <a:t>Đọc từ khó</a:t>
            </a:r>
          </a:p>
        </p:txBody>
      </p:sp>
      <p:grpSp>
        <p:nvGrpSpPr>
          <p:cNvPr id="14" name="Group 13"/>
          <p:cNvGrpSpPr/>
          <p:nvPr/>
        </p:nvGrpSpPr>
        <p:grpSpPr>
          <a:xfrm>
            <a:off x="10330623" y="2768796"/>
            <a:ext cx="2148131" cy="2712606"/>
            <a:chOff x="990600" y="2621280"/>
            <a:chExt cx="2438400" cy="3011385"/>
          </a:xfrm>
        </p:grpSpPr>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6" name="TextBox 15"/>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1</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17" name="Group 16"/>
          <p:cNvGrpSpPr/>
          <p:nvPr/>
        </p:nvGrpSpPr>
        <p:grpSpPr>
          <a:xfrm>
            <a:off x="13240400" y="2834641"/>
            <a:ext cx="2148131" cy="2712606"/>
            <a:chOff x="990600" y="2621280"/>
            <a:chExt cx="2438400" cy="3011385"/>
          </a:xfrm>
        </p:grpSpPr>
        <p:pic>
          <p:nvPicPr>
            <p:cNvPr id="18" name="Picture 17"/>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19" name="TextBox 18"/>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2</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0" name="Group 19"/>
          <p:cNvGrpSpPr/>
          <p:nvPr/>
        </p:nvGrpSpPr>
        <p:grpSpPr>
          <a:xfrm>
            <a:off x="10330624" y="5961669"/>
            <a:ext cx="2148131" cy="2712606"/>
            <a:chOff x="990600" y="2621280"/>
            <a:chExt cx="2438400" cy="3011385"/>
          </a:xfrm>
        </p:grpSpPr>
        <p:pic>
          <p:nvPicPr>
            <p:cNvPr id="26" name="Picture 25"/>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27" name="TextBox 26"/>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3</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grpSp>
        <p:nvGrpSpPr>
          <p:cNvPr id="28" name="Group 27"/>
          <p:cNvGrpSpPr/>
          <p:nvPr/>
        </p:nvGrpSpPr>
        <p:grpSpPr>
          <a:xfrm>
            <a:off x="13240399" y="5943601"/>
            <a:ext cx="2148131" cy="2712606"/>
            <a:chOff x="990600" y="2621280"/>
            <a:chExt cx="2438400" cy="3011385"/>
          </a:xfrm>
        </p:grpSpPr>
        <p:pic>
          <p:nvPicPr>
            <p:cNvPr id="29" name="Picture 28"/>
            <p:cNvPicPr>
              <a:picLocks noChangeAspect="1"/>
            </p:cNvPicPr>
            <p:nvPr/>
          </p:nvPicPr>
          <p:blipFill rotWithShape="1">
            <a:blip r:embed="rId2" cstate="print">
              <a:extLst>
                <a:ext uri="{28A0092B-C50C-407E-A947-70E740481C1C}">
                  <a14:useLocalDpi xmlns:a14="http://schemas.microsoft.com/office/drawing/2010/main" val="0"/>
                </a:ext>
              </a:extLst>
            </a:blip>
            <a:srcRect l="11454" r="12764"/>
            <a:stretch/>
          </p:blipFill>
          <p:spPr>
            <a:xfrm>
              <a:off x="990600" y="2621280"/>
              <a:ext cx="2438400" cy="2413260"/>
            </a:xfrm>
            <a:prstGeom prst="rect">
              <a:avLst/>
            </a:prstGeom>
          </p:spPr>
        </p:pic>
        <p:sp>
          <p:nvSpPr>
            <p:cNvPr id="30" name="TextBox 29"/>
            <p:cNvSpPr txBox="1"/>
            <p:nvPr/>
          </p:nvSpPr>
          <p:spPr>
            <a:xfrm>
              <a:off x="1187035" y="4983480"/>
              <a:ext cx="2045529" cy="649185"/>
            </a:xfrm>
            <a:prstGeom prst="rect">
              <a:avLst/>
            </a:prstGeom>
            <a:noFill/>
          </p:spPr>
          <p:txBody>
            <a:bodyPr wrap="square" rtlCol="0">
              <a:spAutoFit/>
            </a:bodyPr>
            <a:lstStyle/>
            <a:p>
              <a:pPr algn="ctr"/>
              <a:r>
                <a:rPr lang="en-US" sz="3200" b="1">
                  <a:solidFill>
                    <a:srgbClr val="0000CC"/>
                  </a:solidFill>
                  <a:latin typeface="VNI-Avo" pitchFamily="2" charset="0"/>
                  <a:ea typeface="Arial-Rounded" panose="020B0500000000000000" pitchFamily="34" charset="0"/>
                  <a:cs typeface="Arial" pitchFamily="34" charset="0"/>
                </a:rPr>
                <a:t>SOÁ 4</a:t>
              </a:r>
              <a:endParaRPr lang="en-US" sz="3200" b="1" dirty="0">
                <a:solidFill>
                  <a:srgbClr val="0000CC"/>
                </a:solidFill>
                <a:latin typeface="VNI-Avo" pitchFamily="2" charset="0"/>
                <a:ea typeface="Arial-Rounded" panose="020B0500000000000000" pitchFamily="34" charset="0"/>
                <a:cs typeface="Arial" pitchFamily="34" charset="0"/>
              </a:endParaRPr>
            </a:p>
          </p:txBody>
        </p:sp>
      </p:grpSp>
      <p:sp>
        <p:nvSpPr>
          <p:cNvPr id="31" name="Rectangle 30"/>
          <p:cNvSpPr/>
          <p:nvPr/>
        </p:nvSpPr>
        <p:spPr>
          <a:xfrm>
            <a:off x="1432719" y="3569368"/>
            <a:ext cx="1926684"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Rô</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Bốt</a:t>
            </a:r>
            <a:endParaRPr lang="en-US" sz="4400" b="1" dirty="0">
              <a:solidFill>
                <a:srgbClr val="0000CC"/>
              </a:solidFill>
              <a:latin typeface="Times New Roman" pitchFamily="18" charset="0"/>
              <a:cs typeface="Times New Roman" pitchFamily="18" charset="0"/>
            </a:endParaRPr>
          </a:p>
        </p:txBody>
      </p:sp>
      <p:sp>
        <p:nvSpPr>
          <p:cNvPr id="35" name="Rectangle 34"/>
          <p:cNvSpPr/>
          <p:nvPr/>
        </p:nvSpPr>
        <p:spPr>
          <a:xfrm>
            <a:off x="5318918" y="3552745"/>
            <a:ext cx="3903960"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cho</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riêng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mình</a:t>
            </a:r>
            <a:endParaRPr lang="en-US" sz="4400" b="1" dirty="0">
              <a:solidFill>
                <a:srgbClr val="0000CC"/>
              </a:solidFill>
              <a:latin typeface="Times New Roman" pitchFamily="18" charset="0"/>
              <a:cs typeface="Times New Roman" pitchFamily="18" charset="0"/>
            </a:endParaRPr>
          </a:p>
        </p:txBody>
      </p:sp>
      <p:sp>
        <p:nvSpPr>
          <p:cNvPr id="38" name="Rectangle 37"/>
          <p:cNvSpPr/>
          <p:nvPr/>
        </p:nvSpPr>
        <p:spPr>
          <a:xfrm>
            <a:off x="1432719" y="5807823"/>
            <a:ext cx="2529489" cy="769441"/>
          </a:xfrm>
          <a:prstGeom prst="rect">
            <a:avLst/>
          </a:prstGeom>
        </p:spPr>
        <p:txBody>
          <a:bodyPr wrap="square">
            <a:spAutoFit/>
          </a:bodyPr>
          <a:lstStyle/>
          <a:p>
            <a:pPr algn="just"/>
            <a:r>
              <a:rPr lang="en-US" sz="4400" b="1" dirty="0" err="1">
                <a:solidFill>
                  <a:srgbClr val="0000CC"/>
                </a:solidFill>
                <a:latin typeface="Times New Roman" pitchFamily="18" charset="0"/>
                <a:cs typeface="Times New Roman" pitchFamily="18" charset="0"/>
              </a:rPr>
              <a:t>nóng</a:t>
            </a:r>
            <a:r>
              <a:rPr lang="en-US" sz="4400" b="1" dirty="0">
                <a:solidFill>
                  <a:srgbClr val="0000CC"/>
                </a:solidFill>
                <a:latin typeface="Times New Roman" pitchFamily="18" charset="0"/>
                <a:cs typeface="Times New Roman" pitchFamily="18" charset="0"/>
              </a:rPr>
              <a:t> </a:t>
            </a:r>
            <a:r>
              <a:rPr lang="en-US" sz="4400" b="1" dirty="0" err="1">
                <a:solidFill>
                  <a:srgbClr val="0000CC"/>
                </a:solidFill>
                <a:latin typeface="Times New Roman" pitchFamily="18" charset="0"/>
                <a:cs typeface="Times New Roman" pitchFamily="18" charset="0"/>
              </a:rPr>
              <a:t>nảy</a:t>
            </a:r>
            <a:endParaRPr lang="en-US" sz="4400" b="1" dirty="0">
              <a:solidFill>
                <a:srgbClr val="0000CC"/>
              </a:solidFill>
              <a:latin typeface="Times New Roman" pitchFamily="18" charset="0"/>
              <a:cs typeface="Times New Roman" pitchFamily="18" charset="0"/>
            </a:endParaRPr>
          </a:p>
        </p:txBody>
      </p:sp>
      <p:sp>
        <p:nvSpPr>
          <p:cNvPr id="39" name="Rectangle 38"/>
          <p:cNvSpPr/>
          <p:nvPr/>
        </p:nvSpPr>
        <p:spPr>
          <a:xfrm>
            <a:off x="4937919" y="5791200"/>
            <a:ext cx="3291490" cy="769441"/>
          </a:xfrm>
          <a:prstGeom prst="rect">
            <a:avLst/>
          </a:prstGeom>
        </p:spPr>
        <p:txBody>
          <a:bodyPr wrap="square">
            <a:spAutoFit/>
          </a:bodyPr>
          <a:lstStyle/>
          <a:p>
            <a:pPr algn="just"/>
            <a:r>
              <a:rPr lang="en-US" sz="4400" b="1" dirty="0">
                <a:solidFill>
                  <a:srgbClr val="0000CC"/>
                </a:solidFill>
                <a:latin typeface="Times New Roman" pitchFamily="18" charset="0"/>
                <a:cs typeface="Times New Roman" pitchFamily="18" charset="0"/>
              </a:rPr>
              <a:t>lung </a:t>
            </a:r>
            <a:r>
              <a:rPr lang="en-US" sz="4400" b="1" dirty="0" err="1">
                <a:solidFill>
                  <a:srgbClr val="0000CC"/>
                </a:solidFill>
                <a:latin typeface="Times New Roman" pitchFamily="18" charset="0"/>
                <a:cs typeface="Times New Roman" pitchFamily="18" charset="0"/>
              </a:rPr>
              <a:t>linh</a:t>
            </a:r>
            <a:endParaRPr lang="en-US" sz="44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par>
                          <p:cTn id="8" fill="hold">
                            <p:stCondLst>
                              <p:cond delay="500"/>
                            </p:stCondLst>
                            <p:childTnLst>
                              <p:par>
                                <p:cTn id="9" presetID="10" presetClass="exit" presetSubtype="0" fill="hold" nodeType="afterEffect">
                                  <p:stCondLst>
                                    <p:cond delay="0"/>
                                  </p:stCondLst>
                                  <p:childTnLst>
                                    <p:animEffect transition="out" filter="fade">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500"/>
                            </p:stCondLst>
                            <p:childTnLst>
                              <p:par>
                                <p:cTn id="19" presetID="10" presetClass="exit" presetSubtype="0" fill="hold" nodeType="afterEffect">
                                  <p:stCondLst>
                                    <p:cond delay="0"/>
                                  </p:stCondLst>
                                  <p:childTnLst>
                                    <p:animEffect transition="out" filter="fade">
                                      <p:cBhvr>
                                        <p:cTn id="20" dur="500"/>
                                        <p:tgtEl>
                                          <p:spTgt spid="17"/>
                                        </p:tgtEl>
                                      </p:cBhvr>
                                    </p:animEffect>
                                    <p:set>
                                      <p:cBhvr>
                                        <p:cTn id="2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childTnLst>
                          </p:cTn>
                        </p:par>
                        <p:par>
                          <p:cTn id="28" fill="hold">
                            <p:stCondLst>
                              <p:cond delay="500"/>
                            </p:stCondLst>
                            <p:childTnLst>
                              <p:par>
                                <p:cTn id="29" presetID="10" presetClass="exit" presetSubtype="0" fill="hold" nodeType="afterEffect">
                                  <p:stCondLst>
                                    <p:cond delay="0"/>
                                  </p:stCondLst>
                                  <p:childTnLst>
                                    <p:animEffect transition="out" filter="fade">
                                      <p:cBhvr>
                                        <p:cTn id="30" dur="500"/>
                                        <p:tgtEl>
                                          <p:spTgt spid="20"/>
                                        </p:tgtEl>
                                      </p:cBhvr>
                                    </p:animEffect>
                                    <p:set>
                                      <p:cBhvr>
                                        <p:cTn id="31"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2" restart="whenNotActive" fill="hold" evtFilter="cancelBubble" nodeType="interactiveSeq">
                <p:stCondLst>
                  <p:cond evt="onClick" delay="0">
                    <p:tgtEl>
                      <p:spTgt spid="28"/>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500"/>
                                        <p:tgtEl>
                                          <p:spTgt spid="39"/>
                                        </p:tgtEl>
                                      </p:cBhvr>
                                    </p:animEffect>
                                  </p:childTnLst>
                                </p:cTn>
                              </p:par>
                            </p:childTnLst>
                          </p:cTn>
                        </p:par>
                        <p:par>
                          <p:cTn id="38" fill="hold">
                            <p:stCondLst>
                              <p:cond delay="500"/>
                            </p:stCondLst>
                            <p:childTnLst>
                              <p:par>
                                <p:cTn id="39" presetID="10" presetClass="exit" presetSubtype="0" fill="hold" nodeType="afterEffect">
                                  <p:stCondLst>
                                    <p:cond delay="0"/>
                                  </p:stCondLst>
                                  <p:childTnLst>
                                    <p:animEffect transition="out" filter="fade">
                                      <p:cBhvr>
                                        <p:cTn id="40" dur="500"/>
                                        <p:tgtEl>
                                          <p:spTgt spid="28"/>
                                        </p:tgtEl>
                                      </p:cBhvr>
                                    </p:animEffect>
                                    <p:set>
                                      <p:cBhvr>
                                        <p:cTn id="41"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31" grpId="0"/>
      <p:bldP spid="35" grpId="0"/>
      <p:bldP spid="38" grpId="0"/>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Đọc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sau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tìm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thông</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ứng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mục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tiêu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bên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dưới</a:t>
            </a:r>
            <a:r>
              <a:rPr lang="en-US" sz="3800" b="1" dirty="0">
                <a:solidFill>
                  <a:srgbClr val="0000CC"/>
                </a:solidFill>
                <a:latin typeface="Times New Roman" pitchFamily="18" charset="0"/>
                <a:cs typeface="Times New Roman" pitchFamily="18" charset="0"/>
              </a:rPr>
              <a:t>:</a:t>
            </a:r>
          </a:p>
        </p:txBody>
      </p:sp>
      <p:sp>
        <p:nvSpPr>
          <p:cNvPr id="19" name="Rectangle 18"/>
          <p:cNvSpPr/>
          <p:nvPr/>
        </p:nvSpPr>
        <p:spPr>
          <a:xfrm>
            <a:off x="427059" y="3180517"/>
            <a:ext cx="15235332" cy="2431435"/>
          </a:xfrm>
          <a:prstGeom prst="rect">
            <a:avLst/>
          </a:prstGeom>
        </p:spPr>
        <p:txBody>
          <a:bodyPr wrap="square">
            <a:spAutoFit/>
          </a:bodyPr>
          <a:lstStyle/>
          <a:p>
            <a:pPr algn="ct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 </a:t>
            </a:r>
            <a:r>
              <a:rPr lang="en-US" sz="3800" b="1" dirty="0" err="1">
                <a:solidFill>
                  <a:srgbClr val="FF0000"/>
                </a:solidFill>
                <a:latin typeface="Times New Roman" pitchFamily="18" charset="0"/>
                <a:cs typeface="Times New Roman" pitchFamily="18" charset="0"/>
              </a:rPr>
              <a:t>Giờ</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Trái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Đất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năm</a:t>
            </a:r>
            <a:r>
              <a:rPr lang="en-US" sz="3800" b="1" dirty="0">
                <a:solidFill>
                  <a:srgbClr val="FF0000"/>
                </a:solidFill>
                <a:latin typeface="Times New Roman" pitchFamily="18" charset="0"/>
                <a:cs typeface="Times New Roman" pitchFamily="18" charset="0"/>
              </a:rPr>
              <a:t> 2021</a:t>
            </a:r>
          </a:p>
          <a:p>
            <a:r>
              <a:rPr lang="en-US" sz="3800" b="1" dirty="0" err="1">
                <a:solidFill>
                  <a:srgbClr val="0000CC"/>
                </a:solidFill>
                <a:latin typeface="Times New Roman" pitchFamily="18" charset="0"/>
                <a:cs typeface="Times New Roman" pitchFamily="18" charset="0"/>
              </a:rPr>
              <a:t>Tại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Việt</a:t>
            </a:r>
            <a:r>
              <a:rPr lang="en-US" sz="3800" b="1" dirty="0">
                <a:solidFill>
                  <a:srgbClr val="0000CC"/>
                </a:solidFill>
                <a:latin typeface="Times New Roman" pitchFamily="18" charset="0"/>
                <a:cs typeface="Times New Roman" pitchFamily="18" charset="0"/>
              </a:rPr>
              <a:t> Nam,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20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21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30 </a:t>
            </a:r>
            <a:r>
              <a:rPr lang="en-US" sz="3800" b="1" dirty="0" err="1">
                <a:solidFill>
                  <a:srgbClr val="0000CC"/>
                </a:solidFill>
                <a:latin typeface="Times New Roman" pitchFamily="18" charset="0"/>
                <a:cs typeface="Times New Roman" pitchFamily="18" charset="0"/>
              </a:rPr>
              <a:t>phút</a:t>
            </a:r>
            <a:r>
              <a:rPr lang="en-US" sz="3800" b="1" dirty="0">
                <a:solidFill>
                  <a:srgbClr val="0000CC"/>
                </a:solidFill>
                <a:latin typeface="Times New Roman" pitchFamily="18" charset="0"/>
                <a:cs typeface="Times New Roman" pitchFamily="18" charset="0"/>
              </a:rPr>
              <a:t> , </a:t>
            </a:r>
            <a:r>
              <a:rPr lang="en-US" sz="3800" b="1" dirty="0" err="1">
                <a:solidFill>
                  <a:srgbClr val="0000CC"/>
                </a:solidFill>
                <a:latin typeface="Times New Roman" pitchFamily="18" charset="0"/>
                <a:cs typeface="Times New Roman" pitchFamily="18" charset="0"/>
              </a:rPr>
              <a:t>ngày</a:t>
            </a:r>
            <a:r>
              <a:rPr lang="en-US" sz="3800" b="1" dirty="0">
                <a:solidFill>
                  <a:srgbClr val="0000CC"/>
                </a:solidFill>
                <a:latin typeface="Times New Roman" pitchFamily="18" charset="0"/>
                <a:cs typeface="Times New Roman" pitchFamily="18" charset="0"/>
              </a:rPr>
              <a:t> 27 </a:t>
            </a:r>
            <a:r>
              <a:rPr lang="en-US" sz="3800" b="1" dirty="0" err="1">
                <a:solidFill>
                  <a:srgbClr val="0000CC"/>
                </a:solidFill>
                <a:latin typeface="Times New Roman" pitchFamily="18" charset="0"/>
                <a:cs typeface="Times New Roman" pitchFamily="18" charset="0"/>
              </a:rPr>
              <a:t>tháng</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năm</a:t>
            </a:r>
            <a:r>
              <a:rPr lang="en-US" sz="3800" b="1" dirty="0">
                <a:solidFill>
                  <a:srgbClr val="0000CC"/>
                </a:solidFill>
                <a:latin typeface="Times New Roman" pitchFamily="18" charset="0"/>
                <a:cs typeface="Times New Roman" pitchFamily="18" charset="0"/>
              </a:rPr>
              <a:t> 2021. </a:t>
            </a:r>
            <a:r>
              <a:rPr lang="en-US" sz="3800" b="1" dirty="0" err="1">
                <a:solidFill>
                  <a:srgbClr val="0000CC"/>
                </a:solidFill>
                <a:latin typeface="Times New Roman" pitchFamily="18" charset="0"/>
                <a:cs typeface="Times New Roman" pitchFamily="18" charset="0"/>
              </a:rPr>
              <a:t>Trong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này</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bị</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đều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tắt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Sự</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Giờ</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Đất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giúp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chúng</a:t>
            </a:r>
            <a:r>
              <a:rPr lang="en-US" sz="3800" b="1" dirty="0">
                <a:solidFill>
                  <a:srgbClr val="0000CC"/>
                </a:solidFill>
                <a:latin typeface="Times New Roman" pitchFamily="18" charset="0"/>
                <a:cs typeface="Times New Roman" pitchFamily="18" charset="0"/>
              </a:rPr>
              <a:t> ta </a:t>
            </a:r>
            <a:r>
              <a:rPr lang="en-US" sz="3800" b="1" dirty="0" err="1">
                <a:solidFill>
                  <a:srgbClr val="0000CC"/>
                </a:solidFill>
                <a:latin typeface="Times New Roman" pitchFamily="18" charset="0"/>
                <a:cs typeface="Times New Roman" pitchFamily="18" charset="0"/>
              </a:rPr>
              <a:t>tiết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kiệm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vệ</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môi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trường</a:t>
            </a:r>
            <a:r>
              <a:rPr lang="en-US" sz="3800" b="1" dirty="0">
                <a:solidFill>
                  <a:srgbClr val="0000CC"/>
                </a:solidFill>
                <a:latin typeface="Times New Roman" pitchFamily="18" charset="0"/>
                <a:cs typeface="Times New Roman" pitchFamily="18" charset="0"/>
              </a:rPr>
              <a:t>. </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815625" y="5867400"/>
            <a:ext cx="9352872" cy="2431435"/>
          </a:xfrm>
          <a:prstGeom prst="rect">
            <a:avLst/>
          </a:prstGeom>
        </p:spPr>
        <p:txBody>
          <a:bodyPr wrap="square">
            <a:spAutoFit/>
          </a:bodyPr>
          <a:lstStyle/>
          <a:p>
            <a:r>
              <a:rPr lang="en-US" sz="3800" b="1" dirty="0">
                <a:solidFill>
                  <a:srgbClr val="FF0000"/>
                </a:solidFill>
                <a:latin typeface="Times New Roman" pitchFamily="18" charset="0"/>
                <a:cs typeface="Times New Roman" pitchFamily="18" charset="0"/>
              </a:rPr>
              <a:t>1.Tên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2.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được</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thông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báo</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trong</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bản</a:t>
            </a:r>
            <a:r>
              <a:rPr lang="en-US" sz="3800" b="1" dirty="0">
                <a:solidFill>
                  <a:srgbClr val="FF0000"/>
                </a:solidFill>
                <a:latin typeface="Times New Roman" pitchFamily="18" charset="0"/>
                <a:cs typeface="Times New Roman" pitchFamily="18" charset="0"/>
              </a:rPr>
              <a:t> tin</a:t>
            </a:r>
          </a:p>
          <a:p>
            <a:r>
              <a:rPr lang="en-US" sz="3800" b="1" dirty="0">
                <a:solidFill>
                  <a:srgbClr val="FF0000"/>
                </a:solidFill>
                <a:latin typeface="Times New Roman" pitchFamily="18" charset="0"/>
                <a:cs typeface="Times New Roman" pitchFamily="18" charset="0"/>
              </a:rPr>
              <a:t>3. </a:t>
            </a:r>
            <a:r>
              <a:rPr lang="en-US" sz="3800" b="1" dirty="0" err="1">
                <a:solidFill>
                  <a:srgbClr val="FF0000"/>
                </a:solidFill>
                <a:latin typeface="Times New Roman" pitchFamily="18" charset="0"/>
                <a:cs typeface="Times New Roman" pitchFamily="18" charset="0"/>
              </a:rPr>
              <a:t>Địa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điểm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và</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thời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gian</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a:p>
            <a:r>
              <a:rPr lang="en-US" sz="3800" b="1" dirty="0">
                <a:solidFill>
                  <a:srgbClr val="FF0000"/>
                </a:solidFill>
                <a:latin typeface="Times New Roman" pitchFamily="18" charset="0"/>
                <a:cs typeface="Times New Roman" pitchFamily="18" charset="0"/>
              </a:rPr>
              <a:t>4. </a:t>
            </a:r>
            <a:r>
              <a:rPr lang="en-US" sz="3800" b="1" dirty="0" err="1">
                <a:solidFill>
                  <a:srgbClr val="FF0000"/>
                </a:solidFill>
                <a:latin typeface="Times New Roman" pitchFamily="18" charset="0"/>
                <a:cs typeface="Times New Roman" pitchFamily="18" charset="0"/>
              </a:rPr>
              <a:t>Nội</a:t>
            </a:r>
            <a:r>
              <a:rPr lang="en-US" sz="3800" b="1" dirty="0">
                <a:solidFill>
                  <a:srgbClr val="FF0000"/>
                </a:solidFill>
                <a:latin typeface="Times New Roman" pitchFamily="18" charset="0"/>
                <a:cs typeface="Times New Roman" pitchFamily="18" charset="0"/>
              </a:rPr>
              <a:t> dung </a:t>
            </a:r>
            <a:r>
              <a:rPr lang="en-US" sz="3800" b="1" dirty="0" err="1">
                <a:solidFill>
                  <a:srgbClr val="FF0000"/>
                </a:solidFill>
                <a:latin typeface="Times New Roman" pitchFamily="18" charset="0"/>
                <a:cs typeface="Times New Roman" pitchFamily="18" charset="0"/>
              </a:rPr>
              <a:t>của</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hoạt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động</a:t>
            </a:r>
            <a:endParaRPr lang="en-US" sz="3800" b="1" dirty="0">
              <a:solidFill>
                <a:srgbClr val="FF0000"/>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261884"/>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Bài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Đọc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sau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tìm</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tin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ứng</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với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các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mục</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tiêu</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bên</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dưới</a:t>
            </a:r>
            <a:r>
              <a:rPr kumimoji="0" lang="en-US" sz="3800" b="1"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a:t>
            </a:r>
          </a:p>
        </p:txBody>
      </p:sp>
      <p:sp>
        <p:nvSpPr>
          <p:cNvPr id="22" name="Rectangle 95">
            <a:extLst>
              <a:ext uri="{FF2B5EF4-FFF2-40B4-BE49-F238E27FC236}">
                <a16:creationId xmlns:a16="http://schemas.microsoft.com/office/drawing/2014/main" id="{D66A2520-5C16-2C47-930B-8235E3177C62}"/>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BÀI 26: RÔ –BỐT Ở QUANH TA(T4)</a:t>
            </a:r>
          </a:p>
        </p:txBody>
      </p:sp>
      <p:sp>
        <p:nvSpPr>
          <p:cNvPr id="23" name="Rectangle 22">
            <a:extLst>
              <a:ext uri="{FF2B5EF4-FFF2-40B4-BE49-F238E27FC236}">
                <a16:creationId xmlns:a16="http://schemas.microsoft.com/office/drawing/2014/main" id="{0D0C324F-C9DD-0CEB-95CC-CDB721E10B9C}"/>
              </a:ext>
            </a:extLst>
          </p:cNvPr>
          <p:cNvSpPr/>
          <p:nvPr/>
        </p:nvSpPr>
        <p:spPr>
          <a:xfrm>
            <a:off x="3604419" y="3047078"/>
            <a:ext cx="9352872" cy="2431435"/>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1.Tên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2.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được</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thông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báo</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trong</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bản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tin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3.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Địa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điểm</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và</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thời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gian</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4.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Nội</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dung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của</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hoạt</a:t>
            </a:r>
            <a:r>
              <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3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động</a:t>
            </a:r>
            <a:endParaRPr kumimoji="0" lang="en-US" sz="3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24" name="Rectangle 23">
            <a:extLst>
              <a:ext uri="{FF2B5EF4-FFF2-40B4-BE49-F238E27FC236}">
                <a16:creationId xmlns:a16="http://schemas.microsoft.com/office/drawing/2014/main" id="{363C1ABA-830D-E499-B12C-4B1A04972973}"/>
              </a:ext>
            </a:extLst>
          </p:cNvPr>
          <p:cNvSpPr/>
          <p:nvPr/>
        </p:nvSpPr>
        <p:spPr>
          <a:xfrm>
            <a:off x="403525" y="5624621"/>
            <a:ext cx="15469588" cy="2862322"/>
          </a:xfrm>
          <a:prstGeom prst="rect">
            <a:avLst/>
          </a:prstGeom>
          <a:solidFill>
            <a:srgbClr val="FFFF00"/>
          </a:solidFill>
          <a:effectLst>
            <a:outerShdw blurRad="50800" dist="38100" dir="2700000" algn="tl" rotWithShape="0">
              <a:prstClr val="black">
                <a:alpha val="40000"/>
              </a:prstClr>
            </a:outerShdw>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1.Tên bản tin: Bản tin Giờ Trái Đất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2.Hoạt động được thông báo trong bản tin: thực hiện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3.Địa điểm và thời gian của hoạt động: Tại Việt Nam, từ 20 giờ 30 phút đến 21 giờ 30 phút, ngày 27 tháng 3 năm 2021.</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rPr>
              <a:t>4.Nội dung của hoạt động: các thiết bị điện đều được tắt trong Giờ Trái Đất.</a:t>
            </a:r>
            <a:endParaRPr kumimoji="0" lang="en-US" sz="3600" b="1" i="0" u="none" strike="noStrike" kern="1200" cap="none" spc="0" normalizeH="0" baseline="0" noProof="0" dirty="0">
              <a:ln>
                <a:noFill/>
              </a:ln>
              <a:solidFill>
                <a:srgbClr val="0000CC"/>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34114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1261884"/>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một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nl-NL" sz="3600" b="1" dirty="0">
                <a:solidFill>
                  <a:srgbClr val="0000CC"/>
                </a:solidFill>
                <a:effectLst/>
                <a:latin typeface="Times New Roman" panose="02020603050405020304" pitchFamily="18" charset="0"/>
                <a:ea typeface="Times New Roman" panose="02020603050405020304" pitchFamily="18" charset="0"/>
              </a:rPr>
              <a:t>về hoạt động giữ gìn vệ sinh môi trường.</a:t>
            </a:r>
            <a:endParaRPr lang="en-US" sz="3600" b="1" dirty="0">
              <a:solidFill>
                <a:srgbClr val="0000CC"/>
              </a:solidFill>
              <a:effectLst/>
              <a:latin typeface="Times New Roman" panose="02020603050405020304" pitchFamily="18" charset="0"/>
              <a:ea typeface="Times New Roman" panose="02020603050405020304" pitchFamily="18" charset="0"/>
            </a:endParaRPr>
          </a:p>
          <a:p>
            <a:pPr algn="just"/>
            <a:endParaRPr lang="en-US" sz="3800" b="1" dirty="0">
              <a:solidFill>
                <a:srgbClr val="0000CC"/>
              </a:solidFill>
              <a:latin typeface="Times New Roman" pitchFamily="18" charset="0"/>
              <a:cs typeface="Times New Roman" pitchFamily="18" charset="0"/>
            </a:endParaRPr>
          </a:p>
        </p:txBody>
      </p:sp>
      <p:sp>
        <p:nvSpPr>
          <p:cNvPr id="29" name="Rectangle 95"/>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
        <p:nvSpPr>
          <p:cNvPr id="30" name="Rectangle 29">
            <a:extLst>
              <a:ext uri="{FF2B5EF4-FFF2-40B4-BE49-F238E27FC236}">
                <a16:creationId xmlns:a16="http://schemas.microsoft.com/office/drawing/2014/main" id="{C67F9178-646B-8982-67EF-5FB1C15BDCFC}"/>
              </a:ext>
            </a:extLst>
          </p:cNvPr>
          <p:cNvSpPr/>
          <p:nvPr/>
        </p:nvSpPr>
        <p:spPr>
          <a:xfrm>
            <a:off x="444225" y="2542427"/>
            <a:ext cx="14916392" cy="6093976"/>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Bài</a:t>
            </a:r>
            <a:r>
              <a:rPr lang="en-US" sz="3200" b="1" dirty="0">
                <a:solidFill>
                  <a:srgbClr val="0000CC"/>
                </a:solidFill>
                <a:latin typeface="Times New Roman" pitchFamily="18" charset="0"/>
                <a:cs typeface="Times New Roman" pitchFamily="18" charset="0"/>
              </a:rPr>
              <a:t> 2. </a:t>
            </a:r>
            <a:r>
              <a:rPr lang="vi-VN" sz="3200" b="1" i="0" dirty="0">
                <a:solidFill>
                  <a:srgbClr val="0000CC"/>
                </a:solidFill>
                <a:effectLst/>
                <a:latin typeface="Times New Roman" panose="02020603050405020304" pitchFamily="18" charset="0"/>
                <a:cs typeface="Times New Roman" panose="02020603050405020304" pitchFamily="18" charset="0"/>
              </a:rPr>
              <a:t>Thiếu nhi Việt Nam đã </a:t>
            </a:r>
            <a:r>
              <a:rPr lang="en-US" sz="3200" b="1" i="0" dirty="0" err="1">
                <a:solidFill>
                  <a:srgbClr val="0000CC"/>
                </a:solidFill>
                <a:effectLst/>
                <a:latin typeface="Times New Roman" panose="02020603050405020304" pitchFamily="18" charset="0"/>
                <a:cs typeface="Times New Roman" panose="02020603050405020304" pitchFamily="18" charset="0"/>
              </a:rPr>
              <a:t>hưởng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nhiệt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tình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Cuộc thi Viết thư Quốc tế UPU lần thứ 51 (năm 2022) do Liên minh Bưu chính Thế giới (UPU) tổ chức với chủ đề: “Em hãy viết thư gửi một người có tầm ảnh hưởng để trình bày lý do và cách thức họ cần hành động trước khủng hoảng khí hậu.”</a:t>
            </a:r>
            <a:r>
              <a:rPr lang="vi-VN" sz="3200" b="0" i="0" dirty="0">
                <a:solidFill>
                  <a:srgbClr val="333333"/>
                </a:solidFill>
                <a:effectLst/>
                <a:latin typeface="Roboto" panose="02000000000000000000" pitchFamily="2" charset="0"/>
              </a:rPr>
              <a:t> </a:t>
            </a:r>
            <a:r>
              <a:rPr lang="vi-VN" sz="3200" b="1" i="0" dirty="0">
                <a:solidFill>
                  <a:srgbClr val="0000CC"/>
                </a:solidFill>
                <a:effectLst/>
                <a:latin typeface="Times New Roman" panose="02020603050405020304" pitchFamily="18" charset="0"/>
                <a:cs typeface="Times New Roman" panose="02020603050405020304" pitchFamily="18" charset="0"/>
              </a:rPr>
              <a:t>Các em học sinh ở 62/63 tỉnh, thành phố đã viết và gửi đi gần một triệu bức thư để dự thi. Em Nguyễn Bình Nguyên, lớp 9A1 (Trường THCS Nguyễn Tri Phương, quận Ba Đình, Hà Nội) giành được giải Nhất duy nhất nhờ bức thư lay động lòng người gửi tới nghệ sỹ dương cầm Đặng Thái Sơn. Em Bình Nguyên biến mình thành ngọn gió nhỏ bay tới mảnh đất Canada lạnh giá, thỉnh cầu nghệ sỹ gốc Việt dùng âm nhạc để phát đi khắp mọi nơi thông điệp bảo vệ Hành tinh Xanh.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Em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các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bạn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cùng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tham</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vào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cuộc</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thi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chưa</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đạt</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giải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cao</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xong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cũng</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góp</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phần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giữ</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gìn</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vệ</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sinh</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môi</a:t>
            </a:r>
            <a:r>
              <a:rPr lang="en-US" sz="3200" b="1" i="0" dirty="0">
                <a:solidFill>
                  <a:srgbClr val="0000CC"/>
                </a:solidFill>
                <a:effectLst/>
                <a:latin typeface="Times New Roman" panose="02020603050405020304" pitchFamily="18" charset="0"/>
                <a:cs typeface="Times New Roman" panose="02020603050405020304" pitchFamily="18" charset="0"/>
              </a:rPr>
              <a:t> </a:t>
            </a:r>
            <a:r>
              <a:rPr lang="en-US" sz="3200" b="1" i="0" dirty="0" err="1">
                <a:solidFill>
                  <a:srgbClr val="0000CC"/>
                </a:solidFill>
                <a:effectLst/>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Ngoài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ra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chúng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em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thực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hiện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trồng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chăm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sóc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với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phong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trường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xanh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sáng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đẹp</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sạch</a:t>
            </a:r>
            <a:r>
              <a:rPr lang="en-US" sz="3200" b="1" dirty="0">
                <a:solidFill>
                  <a:srgbClr val="0000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circle(in)">
                                      <p:cBhvr>
                                        <p:cTn id="11"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4BC90B-A9A4-4EB2-9775-E93D705E989C}"/>
              </a:ext>
            </a:extLst>
          </p:cNvPr>
          <p:cNvSpPr/>
          <p:nvPr/>
        </p:nvSpPr>
        <p:spPr>
          <a:xfrm>
            <a:off x="1280319" y="609600"/>
            <a:ext cx="13487400" cy="3416320"/>
          </a:xfrm>
          <a:prstGeom prst="rect">
            <a:avLst/>
          </a:prstGeom>
        </p:spPr>
        <p:txBody>
          <a:bodyPr wrap="square">
            <a:spAutoFit/>
          </a:bodyPr>
          <a:lstStyle/>
          <a:p>
            <a:pPr algn="ctr"/>
            <a:r>
              <a:rPr lang="vi-VN" sz="3600" b="1">
                <a:latin typeface="inherit"/>
              </a:rPr>
              <a:t>Bản tin Chiến dịch Hành tinh xanh</a:t>
            </a:r>
            <a:endParaRPr lang="vi-VN" sz="3600">
              <a:latin typeface="arial" panose="020B0604020202020204" pitchFamily="34" charset="0"/>
            </a:endParaRPr>
          </a:p>
          <a:p>
            <a:r>
              <a:rPr lang="vi-VN" sz="3600">
                <a:latin typeface="arial" panose="020B0604020202020204" pitchFamily="34" charset="0"/>
              </a:rPr>
              <a:t>Tại trường Tiểu học B, Chiến dịch Hành tinh xanh chính thức được phát động từ ngày … tháng … năm … đến ngày … tháng … năm … . Các hoạt động được tổ chức góp phần giúp học sinh hiểu được tầm quan trọng của cây xanh trong cuộc sống của con người.</a:t>
            </a:r>
            <a:endParaRPr lang="vi-VN" sz="3600" b="0" i="0">
              <a:effectLst/>
              <a:latin typeface="arial" panose="020B0604020202020204" pitchFamily="34" charset="0"/>
            </a:endParaRPr>
          </a:p>
        </p:txBody>
      </p:sp>
    </p:spTree>
    <p:extLst>
      <p:ext uri="{BB962C8B-B14F-4D97-AF65-F5344CB8AC3E}">
        <p14:creationId xmlns:p14="http://schemas.microsoft.com/office/powerpoint/2010/main" val="3381611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5" name="Rectangle 34"/>
          <p:cNvSpPr/>
          <p:nvPr/>
        </p:nvSpPr>
        <p:spPr>
          <a:xfrm>
            <a:off x="1388554" y="4792594"/>
            <a:ext cx="14554200" cy="677108"/>
          </a:xfrm>
          <a:prstGeom prst="rect">
            <a:avLst/>
          </a:prstGeom>
        </p:spPr>
        <p:txBody>
          <a:bodyPr wrap="square">
            <a:spAutoFit/>
          </a:bodyPr>
          <a:lstStyle/>
          <a:p>
            <a:pPr indent="914400" algn="just">
              <a:spcBef>
                <a:spcPts val="600"/>
              </a:spcBef>
            </a:pPr>
            <a:r>
              <a:rPr lang="en-US" sz="3800" b="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Lớp</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theo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dõi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và</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nhận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xét</a:t>
            </a:r>
            <a:r>
              <a:rPr lang="en-US" sz="3800" b="1" i="1" dirty="0">
                <a:solidFill>
                  <a:srgbClr val="FF3399"/>
                </a:solidFill>
                <a:latin typeface="Times New Roman" pitchFamily="18" charset="0"/>
                <a:cs typeface="Times New Roman" pitchFamily="18" charset="0"/>
              </a:rPr>
              <a:t> , </a:t>
            </a:r>
            <a:r>
              <a:rPr lang="en-US" sz="3800" b="1" i="1" dirty="0" err="1">
                <a:solidFill>
                  <a:srgbClr val="FF3399"/>
                </a:solidFill>
                <a:latin typeface="Times New Roman" pitchFamily="18" charset="0"/>
                <a:cs typeface="Times New Roman" pitchFamily="18" charset="0"/>
              </a:rPr>
              <a:t>sửa</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lỗi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cho</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khi</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bạn</a:t>
            </a:r>
            <a:r>
              <a:rPr lang="en-US" sz="3800" b="1" i="1" dirty="0">
                <a:solidFill>
                  <a:srgbClr val="FF3399"/>
                </a:solidFill>
                <a:latin typeface="Times New Roman" pitchFamily="18" charset="0"/>
                <a:cs typeface="Times New Roman" pitchFamily="18" charset="0"/>
              </a:rPr>
              <a:t> </a:t>
            </a:r>
            <a:r>
              <a:rPr lang="en-US" sz="3800" b="1" i="1" dirty="0" err="1">
                <a:solidFill>
                  <a:srgbClr val="FF3399"/>
                </a:solidFill>
                <a:latin typeface="Times New Roman" pitchFamily="18" charset="0"/>
                <a:cs typeface="Times New Roman" pitchFamily="18" charset="0"/>
              </a:rPr>
              <a:t>đọc</a:t>
            </a:r>
            <a:r>
              <a:rPr lang="en-US" sz="3800" b="1" i="1" dirty="0">
                <a:solidFill>
                  <a:srgbClr val="FF3399"/>
                </a:solidFill>
                <a:latin typeface="Times New Roman" pitchFamily="18" charset="0"/>
                <a:cs typeface="Times New Roman" pitchFamily="18" charset="0"/>
              </a:rPr>
              <a:t>.</a:t>
            </a:r>
          </a:p>
        </p:txBody>
      </p:sp>
      <p:sp>
        <p:nvSpPr>
          <p:cNvPr id="38" name="Rectangle 37"/>
          <p:cNvSpPr/>
          <p:nvPr/>
        </p:nvSpPr>
        <p:spPr>
          <a:xfrm>
            <a:off x="1204119" y="2750969"/>
            <a:ext cx="14554200" cy="1261884"/>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Trao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đổi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bản</a:t>
            </a:r>
            <a:r>
              <a:rPr lang="en-US" sz="3800" b="1" dirty="0">
                <a:solidFill>
                  <a:srgbClr val="0000CC"/>
                </a:solidFill>
                <a:latin typeface="Times New Roman" pitchFamily="18" charset="0"/>
                <a:cs typeface="Times New Roman" pitchFamily="18" charset="0"/>
              </a:rPr>
              <a:t> tin </a:t>
            </a:r>
            <a:r>
              <a:rPr lang="en-US" sz="3800" b="1" dirty="0" err="1">
                <a:solidFill>
                  <a:srgbClr val="0000CC"/>
                </a:solidFill>
                <a:latin typeface="Times New Roman" pitchFamily="18" charset="0"/>
                <a:cs typeface="Times New Roman" pitchFamily="18" charset="0"/>
              </a:rPr>
              <a:t>em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phát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hiện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sửa</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lỗi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dùng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đặt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câu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sắp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xếp</a:t>
            </a:r>
            <a:r>
              <a:rPr lang="en-US" sz="3800" b="1" dirty="0">
                <a:solidFill>
                  <a:srgbClr val="0000CC"/>
                </a:solidFill>
                <a:latin typeface="Times New Roman" pitchFamily="18" charset="0"/>
                <a:cs typeface="Times New Roman" pitchFamily="18" charset="0"/>
              </a:rPr>
              <a:t> ý,…</a:t>
            </a:r>
          </a:p>
        </p:txBody>
      </p:sp>
      <p:sp>
        <p:nvSpPr>
          <p:cNvPr id="19" name="Rectangle 95">
            <a:extLst>
              <a:ext uri="{FF2B5EF4-FFF2-40B4-BE49-F238E27FC236}">
                <a16:creationId xmlns:a16="http://schemas.microsoft.com/office/drawing/2014/main" id="{59A6362C-5166-81D6-90BD-1B36397A77BC}"/>
              </a:ext>
            </a:extLst>
          </p:cNvPr>
          <p:cNvSpPr>
            <a:spLocks noChangeArrowheads="1"/>
          </p:cNvSpPr>
          <p:nvPr/>
        </p:nvSpPr>
        <p:spPr bwMode="auto">
          <a:xfrm>
            <a:off x="4131581" y="1249680"/>
            <a:ext cx="77255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26: RÔ –BỐT Ở QUANH TA(T4)</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6677137-328C-56F7-6741-741F4380726D}"/>
              </a:ext>
            </a:extLst>
          </p:cNvPr>
          <p:cNvSpPr txBox="1"/>
          <p:nvPr/>
        </p:nvSpPr>
        <p:spPr>
          <a:xfrm>
            <a:off x="594519" y="1492159"/>
            <a:ext cx="15087600" cy="8402300"/>
          </a:xfrm>
          <a:prstGeom prst="rect">
            <a:avLst/>
          </a:prstGeom>
          <a:noFill/>
        </p:spPr>
        <p:txBody>
          <a:bodyPr wrap="square" rtlCol="0">
            <a:spAutoFit/>
          </a:bodyPr>
          <a:lstStyle/>
          <a:p>
            <a:pPr algn="ctr"/>
            <a:r>
              <a:rPr lang="en-US" sz="3600" b="1" dirty="0" err="1">
                <a:solidFill>
                  <a:srgbClr val="FF0000"/>
                </a:solidFill>
                <a:latin typeface="Times New Roman" panose="02020603050405020304" pitchFamily="18" charset="0"/>
                <a:cs typeface="Times New Roman" panose="02020603050405020304" pitchFamily="18" charset="0"/>
              </a:rPr>
              <a:t>Rô</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bốt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đang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đến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gần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cuộc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sống</a:t>
            </a:r>
            <a:endParaRPr lang="en-US" sz="3600" b="1" dirty="0">
              <a:solidFill>
                <a:srgbClr val="FF0000"/>
              </a:solidFill>
              <a:latin typeface="Times New Roman" panose="02020603050405020304" pitchFamily="18" charset="0"/>
              <a:cs typeface="Times New Roman" panose="02020603050405020304" pitchFamily="18" charset="0"/>
            </a:endParaRPr>
          </a:p>
          <a:p>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sự</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triển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nhanh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chóng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khoa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nghệ</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chỉ</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thay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nặng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hiểm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ngày</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thực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Xơ</a:t>
            </a:r>
            <a:r>
              <a:rPr lang="en-US" sz="3600" b="1" dirty="0">
                <a:solidFill>
                  <a:srgbClr val="0000CC"/>
                </a:solidFill>
                <a:latin typeface="Times New Roman" panose="02020603050405020304" pitchFamily="18" charset="0"/>
                <a:cs typeface="Times New Roman" panose="02020603050405020304" pitchFamily="18" charset="0"/>
              </a:rPr>
              <a:t> –un (</a:t>
            </a:r>
            <a:r>
              <a:rPr lang="en-US" sz="3600" b="1" dirty="0" err="1">
                <a:solidFill>
                  <a:srgbClr val="0000CC"/>
                </a:solidFill>
                <a:latin typeface="Times New Roman" panose="02020603050405020304" pitchFamily="18" charset="0"/>
                <a:cs typeface="Times New Roman" panose="02020603050405020304" pitchFamily="18" charset="0"/>
              </a:rPr>
              <a:t>Hàn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Pép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hỗ</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trợ</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cấp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thông</a:t>
            </a:r>
            <a:r>
              <a:rPr lang="en-US" sz="3600" b="1" dirty="0">
                <a:solidFill>
                  <a:srgbClr val="0000CC"/>
                </a:solidFill>
                <a:latin typeface="Times New Roman" panose="02020603050405020304" pitchFamily="18" charset="0"/>
                <a:cs typeface="Times New Roman" panose="02020603050405020304" pitchFamily="18" charset="0"/>
              </a:rPr>
              <a:t> tin, </a:t>
            </a:r>
            <a:r>
              <a:rPr lang="en-US" sz="3600" b="1" dirty="0" err="1">
                <a:solidFill>
                  <a:srgbClr val="0000CC"/>
                </a:solidFill>
                <a:latin typeface="Times New Roman" panose="02020603050405020304" pitchFamily="18" charset="0"/>
                <a:cs typeface="Times New Roman" panose="02020603050405020304" pitchFamily="18" charset="0"/>
              </a:rPr>
              <a:t>giúp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khách</a:t>
            </a:r>
            <a:r>
              <a:rPr lang="en-US" sz="3600" b="1" dirty="0">
                <a:solidFill>
                  <a:srgbClr val="0000CC"/>
                </a:solidFill>
                <a:latin typeface="Times New Roman" panose="02020603050405020304" pitchFamily="18" charset="0"/>
                <a:cs typeface="Times New Roman" panose="02020603050405020304" pitchFamily="18" charset="0"/>
              </a:rPr>
              <a:t> hang </a:t>
            </a:r>
            <a:r>
              <a:rPr lang="en-US" sz="3600" b="1" dirty="0" err="1">
                <a:solidFill>
                  <a:srgbClr val="0000CC"/>
                </a:solidFill>
                <a:latin typeface="Times New Roman" panose="02020603050405020304" pitchFamily="18" charset="0"/>
                <a:cs typeface="Times New Roman" panose="02020603050405020304" pitchFamily="18" charset="0"/>
              </a:rPr>
              <a:t>biết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về</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sản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phẩm</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Ở </a:t>
            </a:r>
            <a:r>
              <a:rPr lang="en-US" sz="3600" b="1" dirty="0" err="1">
                <a:solidFill>
                  <a:srgbClr val="0000CC"/>
                </a:solidFill>
                <a:latin typeface="Times New Roman" panose="02020603050405020304" pitchFamily="18" charset="0"/>
                <a:cs typeface="Times New Roman" panose="02020603050405020304" pitchFamily="18" charset="0"/>
              </a:rPr>
              <a:t>Phần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lan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cuối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tháng</a:t>
            </a:r>
            <a:r>
              <a:rPr lang="en-US" sz="3600" b="1" dirty="0">
                <a:solidFill>
                  <a:srgbClr val="0000CC"/>
                </a:solidFill>
                <a:latin typeface="Times New Roman" panose="02020603050405020304" pitchFamily="18" charset="0"/>
                <a:cs typeface="Times New Roman" panose="02020603050405020304" pitchFamily="18" charset="0"/>
              </a:rPr>
              <a:t> 3 </a:t>
            </a:r>
            <a:r>
              <a:rPr lang="en-US" sz="3600" b="1" dirty="0" err="1">
                <a:solidFill>
                  <a:srgbClr val="0000CC"/>
                </a:solidFill>
                <a:latin typeface="Times New Roman" panose="02020603050405020304" pitchFamily="18" charset="0"/>
                <a:cs typeface="Times New Roman" panose="02020603050405020304" pitchFamily="18" charset="0"/>
              </a:rPr>
              <a:t>năm</a:t>
            </a:r>
            <a:r>
              <a:rPr lang="en-US" sz="3600" b="1" dirty="0">
                <a:solidFill>
                  <a:srgbClr val="0000CC"/>
                </a:solidFill>
                <a:latin typeface="Times New Roman" panose="02020603050405020304" pitchFamily="18" charset="0"/>
                <a:cs typeface="Times New Roman" panose="02020603050405020304" pitchFamily="18" charset="0"/>
              </a:rPr>
              <a:t> 2018 ,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tiểu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thử</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nghiệm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có</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dạy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ngôn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ngữ</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a:t>
            </a:r>
            <a:r>
              <a:rPr lang="en-US" sz="3600" b="1" dirty="0">
                <a:solidFill>
                  <a:srgbClr val="0000CC"/>
                </a:solidFill>
                <a:latin typeface="Times New Roman" panose="02020603050405020304" pitchFamily="18" charset="0"/>
                <a:cs typeface="Times New Roman" panose="02020603050405020304" pitchFamily="18" charset="0"/>
              </a:rPr>
              <a:t> Ê-li-</a:t>
            </a:r>
            <a:r>
              <a:rPr lang="en-US" sz="3600" b="1" dirty="0" err="1">
                <a:solidFill>
                  <a:srgbClr val="0000CC"/>
                </a:solidFill>
                <a:latin typeface="Times New Roman" panose="02020603050405020304" pitchFamily="18" charset="0"/>
                <a:cs typeface="Times New Roman" panose="02020603050405020304" pitchFamily="18" charset="0"/>
              </a:rPr>
              <a:t>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cũng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khiến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học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đặt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câu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hỏi</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nhiều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quốc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thế</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giới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những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chăm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sóc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người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cao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tuổi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các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bệnh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viện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vụ</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trong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nhà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hàng</a:t>
            </a:r>
            <a:r>
              <a:rPr lang="en-US" sz="3600" b="1" dirty="0">
                <a:solidFill>
                  <a:srgbClr val="0000CC"/>
                </a:solidFill>
                <a:latin typeface="Times New Roman" panose="02020603050405020304" pitchFamily="18" charset="0"/>
                <a:cs typeface="Times New Roman" panose="02020603050405020304" pitchFamily="18" charset="0"/>
              </a:rPr>
              <a:t> hay </a:t>
            </a:r>
            <a:r>
              <a:rPr lang="en-US" sz="3600" b="1" dirty="0" err="1">
                <a:solidFill>
                  <a:srgbClr val="0000CC"/>
                </a:solidFill>
                <a:latin typeface="Times New Roman" panose="02020603050405020304" pitchFamily="18" charset="0"/>
                <a:cs typeface="Times New Roman" panose="02020603050405020304" pitchFamily="18" charset="0"/>
              </a:rPr>
              <a:t>rô</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làm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cảnh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sát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phố</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giờ</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đây</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còn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quá</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xa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lạ</a:t>
            </a:r>
            <a:r>
              <a:rPr lang="en-US" sz="3600" b="1" dirty="0">
                <a:solidFill>
                  <a:srgbClr val="0000CC"/>
                </a:solidFill>
                <a:latin typeface="Times New Roman" panose="02020603050405020304" pitchFamily="18" charset="0"/>
                <a:cs typeface="Times New Roman" panose="02020603050405020304" pitchFamily="18" charset="0"/>
              </a:rPr>
              <a:t>.</a:t>
            </a:r>
          </a:p>
          <a:p>
            <a:r>
              <a:rPr lang="en-US" sz="3600" b="1" dirty="0">
                <a:solidFill>
                  <a:srgbClr val="0000CC"/>
                </a:solidFill>
                <a:latin typeface="Times New Roman" panose="02020603050405020304" pitchFamily="18" charset="0"/>
                <a:cs typeface="Times New Roman" panose="02020603050405020304" pitchFamily="18" charset="0"/>
              </a:rPr>
              <a:t>                                                                    (Theo </a:t>
            </a:r>
            <a:r>
              <a:rPr lang="en-US" sz="3600" b="1" dirty="0" err="1">
                <a:solidFill>
                  <a:srgbClr val="0000CC"/>
                </a:solidFill>
                <a:latin typeface="Times New Roman" panose="02020603050405020304" pitchFamily="18" charset="0"/>
                <a:cs typeface="Times New Roman" panose="02020603050405020304" pitchFamily="18" charset="0"/>
              </a:rPr>
              <a:t>Bình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Nguyễn</a:t>
            </a:r>
            <a:r>
              <a:rPr lang="en-US" sz="3600" b="1" dirty="0">
                <a:solidFill>
                  <a:srgbClr val="0000CC"/>
                </a:solidFill>
                <a:latin typeface="Times New Roman" panose="02020603050405020304" pitchFamily="18" charset="0"/>
                <a:cs typeface="Times New Roman" panose="02020603050405020304" pitchFamily="18" charset="0"/>
              </a:rPr>
              <a:t>)</a:t>
            </a:r>
          </a:p>
          <a:p>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99E8DBC-93C8-7C7C-E677-9AD9630237D0}"/>
              </a:ext>
            </a:extLst>
          </p:cNvPr>
          <p:cNvSpPr txBox="1"/>
          <p:nvPr/>
        </p:nvSpPr>
        <p:spPr>
          <a:xfrm>
            <a:off x="899319" y="304800"/>
            <a:ext cx="13335000" cy="1200329"/>
          </a:xfrm>
          <a:prstGeom prst="rect">
            <a:avLst/>
          </a:prstGeom>
          <a:noFill/>
        </p:spPr>
        <p:txBody>
          <a:bodyPr wrap="square" rtlCol="0">
            <a:spAutoFit/>
          </a:bodyPr>
          <a:lstStyle/>
          <a:p>
            <a:r>
              <a:rPr lang="en-US" sz="3600" b="1" dirty="0" err="1">
                <a:solidFill>
                  <a:srgbClr val="FF0000"/>
                </a:solidFill>
                <a:latin typeface="Times New Roman" panose="02020603050405020304" pitchFamily="18" charset="0"/>
                <a:cs typeface="Times New Roman" panose="02020603050405020304" pitchFamily="18" charset="0"/>
              </a:rPr>
              <a:t>Tìm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báo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đồ</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vật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minh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giúp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đỡ</a:t>
            </a:r>
            <a:r>
              <a:rPr lang="en-US" sz="3600" b="1" dirty="0">
                <a:solidFill>
                  <a:srgbClr val="FF0000"/>
                </a:solidFill>
                <a:latin typeface="Times New Roman" panose="02020603050405020304" pitchFamily="18" charset="0"/>
                <a:cs typeface="Times New Roman" panose="02020603050405020304" pitchFamily="18" charset="0"/>
              </a:rPr>
              <a:t> con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trong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việc</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27552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9847</TotalTime>
  <Words>1015</Words>
  <Application>Microsoft Office PowerPoint</Application>
  <PresentationFormat>Custom</PresentationFormat>
  <Paragraphs>67</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vt:lpstr>
      <vt:lpstr>inherit</vt:lpstr>
      <vt:lpstr>Roboto</vt:lpstr>
      <vt:lpstr>Times New Roman</vt:lpstr>
      <vt:lpstr>VNI-Avo</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1062</cp:revision>
  <dcterms:created xsi:type="dcterms:W3CDTF">2008-09-09T22:52:10Z</dcterms:created>
  <dcterms:modified xsi:type="dcterms:W3CDTF">2024-05-02T09:34:33Z</dcterms:modified>
</cp:coreProperties>
</file>