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3"/>
  </p:sldMasterIdLst>
  <p:notesMasterIdLst>
    <p:notesMasterId r:id="rId7"/>
  </p:notesMasterIdLst>
  <p:sldIdLst>
    <p:sldId id="360" r:id="rId4"/>
    <p:sldId id="258" r:id="rId5"/>
    <p:sldId id="361" r:id="rId6"/>
    <p:sldId id="341" r:id="rId8"/>
    <p:sldId id="362" r:id="rId9"/>
    <p:sldId id="363" r:id="rId10"/>
    <p:sldId id="282" r:id="rId11"/>
    <p:sldId id="345" r:id="rId12"/>
    <p:sldId id="356" r:id="rId13"/>
    <p:sldId id="344" r:id="rId14"/>
    <p:sldId id="364" r:id="rId15"/>
    <p:sldId id="343" r:id="rId16"/>
    <p:sldId id="346" r:id="rId17"/>
    <p:sldId id="365" r:id="rId18"/>
    <p:sldId id="367" r:id="rId19"/>
    <p:sldId id="296" r:id="rId20"/>
    <p:sldId id="366" r:id="rId21"/>
    <p:sldId id="2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9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4EA51-04C2-4AE6-B4C8-B6C46CD2E4F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FDB4-6333-49C6-BFF8-9B5F7CD2BDE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Comparison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1_Title and Content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1_Title and Content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1.jpeg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020" y="293606"/>
            <a:ext cx="1469207" cy="14692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>
            <a:fillRect/>
          </a:stretch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948" y="397301"/>
            <a:ext cx="1280671" cy="1280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22.png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microsoft.com/office/2007/relationships/hdphoto" Target="../media/image11.wdp"/><Relationship Id="rId3" Type="http://schemas.openxmlformats.org/officeDocument/2006/relationships/image" Target="../media/image10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microsoft.com/office/2007/relationships/hdphoto" Target="../media/image11.wdp"/><Relationship Id="rId3" Type="http://schemas.openxmlformats.org/officeDocument/2006/relationships/image" Target="../media/image10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microsoft.com/office/2007/relationships/hdphoto" Target="../media/image11.wdp"/><Relationship Id="rId3" Type="http://schemas.openxmlformats.org/officeDocument/2006/relationships/image" Target="../media/image10.png"/><Relationship Id="rId2" Type="http://schemas.microsoft.com/office/2007/relationships/hdphoto" Target="../media/image9.wdp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1986014" y="1120541"/>
            <a:ext cx="8191100" cy="4350310"/>
          </a:xfrm>
          <a:prstGeom prst="roundRect">
            <a:avLst>
              <a:gd name="adj" fmla="val 15561"/>
            </a:avLst>
          </a:prstGeom>
          <a:solidFill>
            <a:schemeClr val="bg1"/>
          </a:solidFill>
          <a:ln w="76200">
            <a:solidFill>
              <a:srgbClr val="429293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63689" y="1770089"/>
            <a:ext cx="3036071" cy="8413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613" y="2615454"/>
            <a:ext cx="7510923" cy="2560542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20924" y="169856"/>
            <a:ext cx="4035902" cy="1603387"/>
          </a:xfrm>
          <a:prstGeom prst="rect">
            <a:avLst/>
          </a:prstGeom>
        </p:spPr>
      </p:pic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1352550" y="1600200"/>
          <a:ext cx="9601200" cy="303587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703490"/>
                <a:gridCol w="4897710"/>
              </a:tblGrid>
              <a:tr h="12369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 có nghĩa là “lạ”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 có nghĩa là “thời hạn”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89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533526" y="302895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kì tài, kì diệu, kì ảo, kì quan, kì tích, kì vĩ.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6343651" y="3038475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kì, học kì, thời kì, định kì.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1025" y="456166"/>
            <a:ext cx="11129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thích hợp ở bài tập 1 để hoàn thành câu.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1" y="1619250"/>
            <a:ext cx="107251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Vịnh Hạ Long (Quảng Ninh) được UNESCO công nhận là một trong những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thiên nhiên mới của thế giới.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Chinh phục được ngọn núi E-vơ-rét là một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của đoàn thám hiểm.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Người Ai Cập cổ đại là những công nhân xây dựng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Chỉ với công cụ lao động đơn giản, họ đã xây dựng được các công trình đồ sộ bằng đá với độ chính xác cao.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Ở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tiền sử, con người dùng đá làm công cụ cắt gọt, phương tiện săn bắt động vật.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3" name="Hình ảnh 3" descr="Ảnh có chứa đồ chơi, búp bê&#10;&#10;Mô tả được tạo tự độ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9079" y="1491557"/>
            <a:ext cx="6726657" cy="50001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33700" y="624141"/>
            <a:ext cx="6753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nhóm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nhỏ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cs typeface="+mn-cs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0474" y="-76200"/>
            <a:ext cx="4035902" cy="16094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33749" y="1267911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Vịnh Hạ Long (Quảng Ninh) được UNESCO công nhận là một trong những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quan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 nhiên mới của thế giới.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4699" y="2420436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Chinh phục được ngọn núi E-vơ-rét là một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tích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đoàn thám hiểm.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5174" y="3468186"/>
            <a:ext cx="107819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Người Ai Cập cổ đại là những công nhân xây dựng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tài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Chỉ với công cụ lao động đơn giản, họ đã xây dựng được các công trình đồ sộ bằng đá với độ cính xác cao.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124" y="5116011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Ở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kì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sử, 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dùng đá làm công cụ cắt gọt, phương tiện săn bắt động vật.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444063" y="161925"/>
            <a:ext cx="11240814" cy="6249385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1025" y="284716"/>
            <a:ext cx="111293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1525" y="2228850"/>
            <a:ext cx="9839325" cy="12077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0575" y="1143000"/>
            <a:ext cx="975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Ruộng bậc thang là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động của những người nông dân vùng Tây Bắc.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5824" y="3352800"/>
            <a:ext cx="100107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Vào năm 1990, một người dân Quảng Bình đã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hang Sơn Đoòng.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362" y="4857750"/>
            <a:ext cx="9168854" cy="866775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444063" y="161925"/>
            <a:ext cx="11240814" cy="6249385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0574" y="1143000"/>
            <a:ext cx="1052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Các vận động viên khuyết tật đã nêu ca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0725" y="2495551"/>
            <a:ext cx="9446960" cy="1166812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/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A group of children posing for a photo&#10;&#10;Description automatically generated with low confidence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0474" y="85725"/>
            <a:ext cx="4035902" cy="16094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9150" y="1495425"/>
            <a:ext cx="1097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Ruộng bậc thang là </a:t>
            </a:r>
            <a:r>
              <a:rPr lang="nl-NL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 quả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động của những người nông dân vùng Tây Bắc.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9150" y="2943225"/>
            <a:ext cx="10753725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Vào năm 1990, một người dân Quảng Bình đã </a:t>
            </a:r>
            <a:r>
              <a:rPr lang="nl-NL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 hiện ra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hang Sơn Đoòng.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050" y="4524375"/>
            <a:ext cx="10972800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Các vận động viên khuyết tật đã nêu cao 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 tâm 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vượt lên số phận.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8773" y="422722"/>
            <a:ext cx="9954454" cy="4862972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13" y="380994"/>
            <a:ext cx="6096012" cy="60960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271" y="2545731"/>
            <a:ext cx="9059441" cy="2566638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>
            <a:fillRect/>
          </a:stretch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324225" y="1282261"/>
            <a:ext cx="8029575" cy="4385114"/>
            <a:chOff x="5181600" y="2806261"/>
            <a:chExt cx="5959365" cy="3121573"/>
          </a:xfrm>
          <a:solidFill>
            <a:schemeClr val="bg1"/>
          </a:solidFill>
        </p:grpSpPr>
        <p:sp>
          <p:nvSpPr>
            <p:cNvPr id="13" name="Rectangle: Rounded Corners 12"/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grpFill/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86608" y="3028219"/>
              <a:ext cx="5754357" cy="234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ngoặc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 )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an,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hòa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lang="en-US" sz="40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>
            <a:fillRect/>
          </a:stretch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71941" y="693124"/>
            <a:ext cx="8472575" cy="1497626"/>
            <a:chOff x="2858813" y="672663"/>
            <a:chExt cx="7073463" cy="1008992"/>
          </a:xfrm>
        </p:grpSpPr>
        <p:sp>
          <p:nvSpPr>
            <p:cNvPr id="5" name="Speech Bubble: Rectangle with Corners Rounded 4"/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37490" y="736449"/>
              <a:ext cx="6894786" cy="916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……,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ngước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"Ở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?”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an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>
            <a:fillRect/>
          </a:stretch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71941" y="693124"/>
            <a:ext cx="8501150" cy="1497626"/>
            <a:chOff x="2858813" y="672663"/>
            <a:chExt cx="7097319" cy="1008992"/>
          </a:xfrm>
        </p:grpSpPr>
        <p:sp>
          <p:nvSpPr>
            <p:cNvPr id="5" name="Speech Bubble: Rectangle with Corners Rounded 4"/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61346" y="884046"/>
              <a:ext cx="6894786" cy="468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…….,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ghét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>
            <a:fillRect/>
          </a:stretch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71941" y="228600"/>
            <a:ext cx="8258556" cy="1962150"/>
            <a:chOff x="2858813" y="672663"/>
            <a:chExt cx="6894786" cy="1008992"/>
          </a:xfrm>
        </p:grpSpPr>
        <p:sp>
          <p:nvSpPr>
            <p:cNvPr id="5" name="Speech Bubble: Rectangle with Corners Rounded 4"/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37490" y="736449"/>
              <a:ext cx="6540685" cy="931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ồn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náo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ban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sớm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…….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yên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1943101"/>
            <a:ext cx="4582900" cy="4582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5" y="1145556"/>
            <a:ext cx="11607790" cy="2566638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1025" y="456166"/>
            <a:ext cx="1112932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300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các từ có tiếng kì dưới đây vào nhóm thích hợp.</a:t>
            </a:r>
            <a:endParaRPr lang="vi-VN" sz="33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vi-VN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tài, chu kì, học kì, kì diệu, thời kì, kì ảo, kì quan, kì tích, định kì, kì vĩ</a:t>
            </a:r>
            <a:endParaRPr kumimoji="0" lang="en-US" sz="33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628649" y="2390775"/>
            <a:ext cx="4486275" cy="1457325"/>
          </a:xfrm>
          <a:prstGeom prst="roundRect">
            <a:avLst>
              <a:gd name="adj" fmla="val 2908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505574" y="2476500"/>
            <a:ext cx="4486275" cy="1457325"/>
          </a:xfrm>
          <a:prstGeom prst="roundRect">
            <a:avLst>
              <a:gd name="adj" fmla="val 2908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3" descr="Ảnh có chứa đồ chơi, búp bê&#10;&#10;Mô tả được tạo tự độ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8925" y="1290183"/>
            <a:ext cx="6778844" cy="50388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4375" y="475265"/>
            <a:ext cx="7753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Thảo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luận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nhóm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bàn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cs typeface="+mn-cs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2090</Words>
  <Application>WPS Presentation</Application>
  <PresentationFormat>Widescreen</PresentationFormat>
  <Paragraphs>63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8" baseType="lpstr">
      <vt:lpstr>Arial</vt:lpstr>
      <vt:lpstr>SimSun</vt:lpstr>
      <vt:lpstr>Wingdings</vt:lpstr>
      <vt:lpstr>UTM Avo</vt:lpstr>
      <vt:lpstr>Cambria Math</vt:lpstr>
      <vt:lpstr>Arial</vt:lpstr>
      <vt:lpstr>Calibri</vt:lpstr>
      <vt:lpstr>字魂59号-创粗黑</vt:lpstr>
      <vt:lpstr>Bubblegum Sans</vt:lpstr>
      <vt:lpstr>Segoe Print</vt:lpstr>
      <vt:lpstr>Calibri</vt:lpstr>
      <vt:lpstr>Cambria</vt:lpstr>
      <vt:lpstr>iCiel Cadena</vt:lpstr>
      <vt:lpstr>Corbel</vt:lpstr>
      <vt:lpstr>Wingdings-Regular</vt:lpstr>
      <vt:lpstr>等线</vt:lpstr>
      <vt:lpstr>Microsoft YaHei</vt:lpstr>
      <vt:lpstr>Arial Unicode MS</vt:lpstr>
      <vt:lpstr>6_Office 主题​​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20</cp:revision>
  <dcterms:created xsi:type="dcterms:W3CDTF">2024-01-11T10:37:00Z</dcterms:created>
  <dcterms:modified xsi:type="dcterms:W3CDTF">2025-05-12T02:53:31Z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E76343FD4D984B6CA9D7ED59D61F5592_12</vt:lpwstr>
  </property>
  <property fmtid="{D5CDD505-2E9C-101B-9397-08002B2CF9AE}" pid="3" name="KSOProductBuildVer">
    <vt:lpwstr>1033-12.2.0.20326</vt:lpwstr>
  </property>
</Properties>
</file>