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9" r:id="rId1"/>
  </p:sldMasterIdLst>
  <p:notesMasterIdLst>
    <p:notesMasterId r:id="rId13"/>
  </p:notesMasterIdLst>
  <p:sldIdLst>
    <p:sldId id="256" r:id="rId2"/>
    <p:sldId id="285" r:id="rId3"/>
    <p:sldId id="287" r:id="rId4"/>
    <p:sldId id="286" r:id="rId5"/>
    <p:sldId id="277" r:id="rId6"/>
    <p:sldId id="278" r:id="rId7"/>
    <p:sldId id="279" r:id="rId8"/>
    <p:sldId id="280" r:id="rId9"/>
    <p:sldId id="281" r:id="rId10"/>
    <p:sldId id="282" r:id="rId11"/>
    <p:sldId id="284" r:id="rId12"/>
  </p:sldIdLst>
  <p:sldSz cx="12192000" cy="6858000"/>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CF4D8"/>
    <a:srgbClr val="CC00CC"/>
    <a:srgbClr val="993366"/>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98" autoAdjust="0"/>
    <p:restoredTop sz="95256" autoAdjust="0"/>
  </p:normalViewPr>
  <p:slideViewPr>
    <p:cSldViewPr>
      <p:cViewPr varScale="1">
        <p:scale>
          <a:sx n="113" d="100"/>
          <a:sy n="113" d="100"/>
        </p:scale>
        <p:origin x="234"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7F8B5874-9F25-476D-A9B9-E326AF8D55FD}" type="datetimeFigureOut">
              <a:rPr lang="en-US" smtClean="0"/>
              <a:t>04/03/2026</a:t>
            </a:fld>
            <a:endParaRPr lang="en-US"/>
          </a:p>
        </p:txBody>
      </p:sp>
      <p:sp>
        <p:nvSpPr>
          <p:cNvPr id="4" name="Slide Image Placeholder 3"/>
          <p:cNvSpPr>
            <a:spLocks noGrp="1" noRot="1" noChangeAspect="1"/>
          </p:cNvSpPr>
          <p:nvPr>
            <p:ph type="sldImg" idx="2"/>
          </p:nvPr>
        </p:nvSpPr>
        <p:spPr>
          <a:xfrm>
            <a:off x="323850" y="698500"/>
            <a:ext cx="621030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6554"/>
            <a:ext cx="2971800" cy="46569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5693"/>
          </a:xfrm>
          <a:prstGeom prst="rect">
            <a:avLst/>
          </a:prstGeom>
        </p:spPr>
        <p:txBody>
          <a:bodyPr vert="horz" lIns="91440" tIns="45720" rIns="91440" bIns="45720" rtlCol="0" anchor="b"/>
          <a:lstStyle>
            <a:lvl1pPr algn="r">
              <a:defRPr sz="1200"/>
            </a:lvl1pPr>
          </a:lstStyle>
          <a:p>
            <a:fld id="{8C60CA73-B948-4292-8E17-B8F59AD015F0}" type="slidenum">
              <a:rPr lang="en-US" smtClean="0"/>
              <a:t>‹#›</a:t>
            </a:fld>
            <a:endParaRPr lang="en-US"/>
          </a:p>
        </p:txBody>
      </p:sp>
    </p:spTree>
    <p:extLst>
      <p:ext uri="{BB962C8B-B14F-4D97-AF65-F5344CB8AC3E}">
        <p14:creationId xmlns:p14="http://schemas.microsoft.com/office/powerpoint/2010/main" val="1058286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850" y="698500"/>
            <a:ext cx="6210300"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60CA73-B948-4292-8E17-B8F59AD015F0}" type="slidenum">
              <a:rPr lang="en-US" smtClean="0"/>
              <a:t>1</a:t>
            </a:fld>
            <a:endParaRPr lang="en-US"/>
          </a:p>
        </p:txBody>
      </p:sp>
    </p:spTree>
    <p:extLst>
      <p:ext uri="{BB962C8B-B14F-4D97-AF65-F5344CB8AC3E}">
        <p14:creationId xmlns:p14="http://schemas.microsoft.com/office/powerpoint/2010/main" val="1146924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586020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760889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5BE7DF-9856-4936-B3E9-BE6D9FAC431B}" type="datetime1">
              <a:rPr lang="en-US" smtClean="0"/>
              <a:t>04/03/2026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07991-469F-4279-B0EC-DBE237D6F554}" type="slidenum">
              <a:rPr lang="en-US" smtClean="0"/>
              <a:t>‹#›</a:t>
            </a:fld>
            <a:endParaRPr lang="en-US"/>
          </a:p>
        </p:txBody>
      </p:sp>
    </p:spTree>
    <p:extLst>
      <p:ext uri="{BB962C8B-B14F-4D97-AF65-F5344CB8AC3E}">
        <p14:creationId xmlns:p14="http://schemas.microsoft.com/office/powerpoint/2010/main" val="398484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0F0FEA-F5EE-4E48-AAAE-C6FB50577637}" type="datetime1">
              <a:rPr lang="en-US" smtClean="0"/>
              <a:t>04/03/2026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07991-469F-4279-B0EC-DBE237D6F554}" type="slidenum">
              <a:rPr lang="en-US" smtClean="0"/>
              <a:t>‹#›</a:t>
            </a:fld>
            <a:endParaRPr lang="en-US"/>
          </a:p>
        </p:txBody>
      </p:sp>
    </p:spTree>
    <p:extLst>
      <p:ext uri="{BB962C8B-B14F-4D97-AF65-F5344CB8AC3E}">
        <p14:creationId xmlns:p14="http://schemas.microsoft.com/office/powerpoint/2010/main" val="1295235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CF0A95-F76A-46B1-BF78-06B785260850}" type="datetime1">
              <a:rPr lang="en-US" smtClean="0"/>
              <a:t>04/03/2026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07991-469F-4279-B0EC-DBE237D6F554}" type="slidenum">
              <a:rPr lang="en-US" smtClean="0"/>
              <a:t>‹#›</a:t>
            </a:fld>
            <a:endParaRPr lang="en-US"/>
          </a:p>
        </p:txBody>
      </p:sp>
    </p:spTree>
    <p:extLst>
      <p:ext uri="{BB962C8B-B14F-4D97-AF65-F5344CB8AC3E}">
        <p14:creationId xmlns:p14="http://schemas.microsoft.com/office/powerpoint/2010/main" val="147976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649549"/>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482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A4FB70-56F6-4A19-B9B6-3F2E86691C22}" type="datetime1">
              <a:rPr lang="en-US" smtClean="0"/>
              <a:t>04/03/2026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07991-469F-4279-B0EC-DBE237D6F554}" type="slidenum">
              <a:rPr lang="en-US" smtClean="0"/>
              <a:t>‹#›</a:t>
            </a:fld>
            <a:endParaRPr lang="en-US"/>
          </a:p>
        </p:txBody>
      </p:sp>
    </p:spTree>
    <p:extLst>
      <p:ext uri="{BB962C8B-B14F-4D97-AF65-F5344CB8AC3E}">
        <p14:creationId xmlns:p14="http://schemas.microsoft.com/office/powerpoint/2010/main" val="2099424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0F17EC-FDBD-4DEE-B5F3-7620E8269C05}" type="datetime1">
              <a:rPr lang="en-US" smtClean="0"/>
              <a:t>04/03/2026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07991-469F-4279-B0EC-DBE237D6F554}" type="slidenum">
              <a:rPr lang="en-US" smtClean="0"/>
              <a:t>‹#›</a:t>
            </a:fld>
            <a:endParaRPr lang="en-US"/>
          </a:p>
        </p:txBody>
      </p:sp>
    </p:spTree>
    <p:extLst>
      <p:ext uri="{BB962C8B-B14F-4D97-AF65-F5344CB8AC3E}">
        <p14:creationId xmlns:p14="http://schemas.microsoft.com/office/powerpoint/2010/main" val="1395921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1C4B04-8589-4A7C-A480-1CE137BF205C}" type="datetime1">
              <a:rPr lang="en-US" smtClean="0"/>
              <a:t>04/03/2026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07991-469F-4279-B0EC-DBE237D6F554}" type="slidenum">
              <a:rPr lang="en-US" smtClean="0"/>
              <a:t>‹#›</a:t>
            </a:fld>
            <a:endParaRPr lang="en-US"/>
          </a:p>
        </p:txBody>
      </p:sp>
    </p:spTree>
    <p:extLst>
      <p:ext uri="{BB962C8B-B14F-4D97-AF65-F5344CB8AC3E}">
        <p14:creationId xmlns:p14="http://schemas.microsoft.com/office/powerpoint/2010/main" val="1010988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447FC2-686F-49B9-94A6-9C2404572543}" type="datetime1">
              <a:rPr lang="en-US" smtClean="0"/>
              <a:t>04/03/2026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407991-469F-4279-B0EC-DBE237D6F554}" type="slidenum">
              <a:rPr lang="en-US" smtClean="0"/>
              <a:t>‹#›</a:t>
            </a:fld>
            <a:endParaRPr lang="en-US"/>
          </a:p>
        </p:txBody>
      </p:sp>
    </p:spTree>
    <p:extLst>
      <p:ext uri="{BB962C8B-B14F-4D97-AF65-F5344CB8AC3E}">
        <p14:creationId xmlns:p14="http://schemas.microsoft.com/office/powerpoint/2010/main" val="982186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CFF008-288D-4F67-9F24-5979FA92AF94}" type="datetime1">
              <a:rPr lang="en-US" smtClean="0"/>
              <a:t>04/03/2026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407991-469F-4279-B0EC-DBE237D6F554}" type="slidenum">
              <a:rPr lang="en-US" smtClean="0"/>
              <a:t>‹#›</a:t>
            </a:fld>
            <a:endParaRPr lang="en-US"/>
          </a:p>
        </p:txBody>
      </p:sp>
    </p:spTree>
    <p:extLst>
      <p:ext uri="{BB962C8B-B14F-4D97-AF65-F5344CB8AC3E}">
        <p14:creationId xmlns:p14="http://schemas.microsoft.com/office/powerpoint/2010/main" val="395972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BF44E9-856C-4F24-B7D8-43CDA18748A5}" type="datetime1">
              <a:rPr lang="en-US" smtClean="0"/>
              <a:t>04/03/2026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407991-469F-4279-B0EC-DBE237D6F554}" type="slidenum">
              <a:rPr lang="en-US" smtClean="0"/>
              <a:t>‹#›</a:t>
            </a:fld>
            <a:endParaRPr lang="en-US"/>
          </a:p>
        </p:txBody>
      </p:sp>
    </p:spTree>
    <p:extLst>
      <p:ext uri="{BB962C8B-B14F-4D97-AF65-F5344CB8AC3E}">
        <p14:creationId xmlns:p14="http://schemas.microsoft.com/office/powerpoint/2010/main" val="454648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F312A6-74DF-4F56-8D1D-EDB46BB994B0}" type="datetime1">
              <a:rPr lang="en-US" smtClean="0"/>
              <a:t>04/03/2026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07991-469F-4279-B0EC-DBE237D6F554}" type="slidenum">
              <a:rPr lang="en-US" smtClean="0"/>
              <a:t>‹#›</a:t>
            </a:fld>
            <a:endParaRPr lang="en-US"/>
          </a:p>
        </p:txBody>
      </p:sp>
    </p:spTree>
    <p:extLst>
      <p:ext uri="{BB962C8B-B14F-4D97-AF65-F5344CB8AC3E}">
        <p14:creationId xmlns:p14="http://schemas.microsoft.com/office/powerpoint/2010/main" val="3780034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E0272E-028C-4B1C-84BB-31131D913FD1}" type="datetime1">
              <a:rPr lang="en-US" smtClean="0"/>
              <a:t>04/03/2026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07991-469F-4279-B0EC-DBE237D6F554}" type="slidenum">
              <a:rPr lang="en-US" smtClean="0"/>
              <a:t>‹#›</a:t>
            </a:fld>
            <a:endParaRPr lang="en-US"/>
          </a:p>
        </p:txBody>
      </p:sp>
    </p:spTree>
    <p:extLst>
      <p:ext uri="{BB962C8B-B14F-4D97-AF65-F5344CB8AC3E}">
        <p14:creationId xmlns:p14="http://schemas.microsoft.com/office/powerpoint/2010/main" val="2705231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022F00-E69E-4A8C-8EB5-63382DB71F8B}" type="datetime1">
              <a:rPr lang="en-US" smtClean="0"/>
              <a:t>04/03/2026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407991-469F-4279-B0EC-DBE237D6F554}" type="slidenum">
              <a:rPr lang="en-US" smtClean="0"/>
              <a:t>‹#›</a:t>
            </a:fld>
            <a:endParaRPr lang="en-US"/>
          </a:p>
        </p:txBody>
      </p:sp>
    </p:spTree>
    <p:extLst>
      <p:ext uri="{BB962C8B-B14F-4D97-AF65-F5344CB8AC3E}">
        <p14:creationId xmlns:p14="http://schemas.microsoft.com/office/powerpoint/2010/main" val="3548687187"/>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37" r:id="rId12"/>
    <p:sldLayoutId id="214748395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3.png"/><Relationship Id="rId21" Type="http://schemas.openxmlformats.org/officeDocument/2006/relationships/image" Target="../media/image24.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image" Target="../media/image20.png"/><Relationship Id="rId20" Type="http://schemas.microsoft.com/office/2007/relationships/hdphoto" Target="../media/hdphoto1.wdp"/><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4FED5DE-9E41-21B0-F659-505539B1E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9" y="13854"/>
            <a:ext cx="12192000" cy="6858000"/>
          </a:xfrm>
          <a:prstGeom prst="rect">
            <a:avLst/>
          </a:prstGeom>
        </p:spPr>
      </p:pic>
      <p:sp>
        <p:nvSpPr>
          <p:cNvPr id="2" name="Title 1"/>
          <p:cNvSpPr>
            <a:spLocks noGrp="1"/>
          </p:cNvSpPr>
          <p:nvPr>
            <p:ph type="ctrTitle"/>
          </p:nvPr>
        </p:nvSpPr>
        <p:spPr>
          <a:xfrm>
            <a:off x="498356" y="2987963"/>
            <a:ext cx="11195289" cy="905164"/>
          </a:xfrm>
        </p:spPr>
        <p:txBody>
          <a:bodyPr>
            <a:noAutofit/>
          </a:bodyPr>
          <a:lstStyle/>
          <a:p>
            <a:pPr>
              <a:lnSpc>
                <a:spcPct val="140000"/>
              </a:lnSpc>
              <a:spcBef>
                <a:spcPts val="600"/>
              </a:spcBef>
              <a:spcAft>
                <a:spcPts val="600"/>
              </a:spcAft>
            </a:pPr>
            <a:r>
              <a:rPr lang="en-US" sz="2800" b="1" spc="-20">
                <a:solidFill>
                  <a:srgbClr val="FF0000"/>
                </a:solidFill>
                <a:latin typeface="Times New Roman" panose="02020603050405020304" pitchFamily="18" charset="0"/>
                <a:cs typeface="Times New Roman" panose="02020603050405020304" pitchFamily="18" charset="0"/>
              </a:rPr>
              <a:t>HƯỚNG DẪN ĐĂNG KÝ TUYỂN SINH VÀO LỚP 10 THPT </a:t>
            </a:r>
            <a:br>
              <a:rPr lang="en-US" sz="2800" b="1" spc="-20">
                <a:solidFill>
                  <a:srgbClr val="FF0000"/>
                </a:solidFill>
                <a:latin typeface="Times New Roman" panose="02020603050405020304" pitchFamily="18" charset="0"/>
                <a:cs typeface="Times New Roman" panose="02020603050405020304" pitchFamily="18" charset="0"/>
              </a:rPr>
            </a:br>
            <a:r>
              <a:rPr lang="en-US" sz="2800" b="1" spc="-20">
                <a:solidFill>
                  <a:srgbClr val="FF0000"/>
                </a:solidFill>
                <a:latin typeface="Times New Roman" panose="02020603050405020304" pitchFamily="18" charset="0"/>
                <a:cs typeface="Times New Roman" panose="02020603050405020304" pitchFamily="18" charset="0"/>
              </a:rPr>
              <a:t>NĂM HỌC 2026-2027</a:t>
            </a:r>
            <a:endParaRPr lang="en-US" sz="2800" b="1" spc="-20" dirty="0">
              <a:solidFill>
                <a:srgbClr val="FF0000"/>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1953491" y="1740932"/>
            <a:ext cx="82296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en-US" b="1">
                <a:solidFill>
                  <a:srgbClr val="FF0000"/>
                </a:solidFill>
                <a:latin typeface="Times New Roman" panose="02020603050405020304" pitchFamily="18" charset="0"/>
                <a:cs typeface="Times New Roman" panose="02020603050405020304" pitchFamily="18" charset="0"/>
              </a:rPr>
              <a:t>HỘI NGHỊ</a:t>
            </a:r>
          </a:p>
        </p:txBody>
      </p:sp>
      <p:sp>
        <p:nvSpPr>
          <p:cNvPr id="3" name="TextBox 2"/>
          <p:cNvSpPr txBox="1"/>
          <p:nvPr/>
        </p:nvSpPr>
        <p:spPr>
          <a:xfrm>
            <a:off x="3956628" y="4868924"/>
            <a:ext cx="4343400" cy="369332"/>
          </a:xfrm>
          <a:prstGeom prst="rect">
            <a:avLst/>
          </a:prstGeom>
          <a:noFill/>
        </p:spPr>
        <p:txBody>
          <a:bodyPr wrap="square" rtlCol="0">
            <a:spAutoFit/>
          </a:bodyPr>
          <a:lstStyle/>
          <a:p>
            <a:pPr algn="ctr"/>
            <a:r>
              <a:rPr lang="en-US" i="1" dirty="0">
                <a:solidFill>
                  <a:srgbClr val="002060"/>
                </a:solidFill>
                <a:latin typeface="Times New Roman" panose="02020603050405020304" pitchFamily="18" charset="0"/>
                <a:cs typeface="Times New Roman" panose="02020603050405020304" pitchFamily="18" charset="0"/>
              </a:rPr>
              <a:t>Hà </a:t>
            </a:r>
            <a:r>
              <a:rPr lang="en-US" i="1" dirty="0" err="1">
                <a:solidFill>
                  <a:srgbClr val="002060"/>
                </a:solidFill>
                <a:latin typeface="Times New Roman" panose="02020603050405020304" pitchFamily="18" charset="0"/>
                <a:cs typeface="Times New Roman" panose="02020603050405020304" pitchFamily="18" charset="0"/>
              </a:rPr>
              <a:t>Nội</a:t>
            </a:r>
            <a:r>
              <a:rPr lang="en-US" i="1" dirty="0">
                <a:solidFill>
                  <a:srgbClr val="002060"/>
                </a:solidFill>
                <a:latin typeface="Times New Roman" panose="02020603050405020304" pitchFamily="18" charset="0"/>
                <a:cs typeface="Times New Roman" panose="02020603050405020304" pitchFamily="18" charset="0"/>
              </a:rPr>
              <a:t>, </a:t>
            </a:r>
            <a:r>
              <a:rPr lang="en-US" i="1" err="1">
                <a:solidFill>
                  <a:srgbClr val="002060"/>
                </a:solidFill>
                <a:latin typeface="Times New Roman" panose="02020603050405020304" pitchFamily="18" charset="0"/>
                <a:cs typeface="Times New Roman" panose="02020603050405020304" pitchFamily="18" charset="0"/>
              </a:rPr>
              <a:t>ngày</a:t>
            </a:r>
            <a:r>
              <a:rPr lang="en-US" i="1">
                <a:solidFill>
                  <a:srgbClr val="002060"/>
                </a:solidFill>
                <a:latin typeface="Times New Roman" panose="02020603050405020304" pitchFamily="18" charset="0"/>
                <a:cs typeface="Times New Roman" panose="02020603050405020304" pitchFamily="18" charset="0"/>
              </a:rPr>
              <a:t> 02 </a:t>
            </a:r>
            <a:r>
              <a:rPr lang="en-US" i="1" dirty="0" err="1">
                <a:solidFill>
                  <a:srgbClr val="002060"/>
                </a:solidFill>
                <a:latin typeface="Times New Roman" panose="02020603050405020304" pitchFamily="18" charset="0"/>
                <a:cs typeface="Times New Roman" panose="02020603050405020304" pitchFamily="18" charset="0"/>
              </a:rPr>
              <a:t>tháng</a:t>
            </a:r>
            <a:r>
              <a:rPr lang="en-US" i="1" dirty="0">
                <a:solidFill>
                  <a:srgbClr val="002060"/>
                </a:solidFill>
                <a:latin typeface="Times New Roman" panose="02020603050405020304" pitchFamily="18" charset="0"/>
                <a:cs typeface="Times New Roman" panose="02020603050405020304" pitchFamily="18" charset="0"/>
              </a:rPr>
              <a:t> 4 </a:t>
            </a:r>
            <a:r>
              <a:rPr lang="en-US" i="1" err="1">
                <a:solidFill>
                  <a:srgbClr val="002060"/>
                </a:solidFill>
                <a:latin typeface="Times New Roman" panose="02020603050405020304" pitchFamily="18" charset="0"/>
                <a:cs typeface="Times New Roman" panose="02020603050405020304" pitchFamily="18" charset="0"/>
              </a:rPr>
              <a:t>năm</a:t>
            </a:r>
            <a:r>
              <a:rPr lang="en-US" i="1">
                <a:solidFill>
                  <a:srgbClr val="002060"/>
                </a:solidFill>
                <a:latin typeface="Times New Roman" panose="02020603050405020304" pitchFamily="18" charset="0"/>
                <a:cs typeface="Times New Roman" panose="02020603050405020304" pitchFamily="18" charset="0"/>
              </a:rPr>
              <a:t> 2026</a:t>
            </a:r>
            <a:endParaRPr lang="en-US" i="1" dirty="0">
              <a:solidFill>
                <a:srgbClr val="00206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E352224-60CC-7A47-9AB8-DB0EADF0247D}"/>
              </a:ext>
            </a:extLst>
          </p:cNvPr>
          <p:cNvSpPr/>
          <p:nvPr/>
        </p:nvSpPr>
        <p:spPr>
          <a:xfrm>
            <a:off x="0" y="9236"/>
            <a:ext cx="11963400" cy="90516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id="{A25F57DC-FCAE-5BCD-AE17-D2A7A2097BD2}"/>
              </a:ext>
            </a:extLst>
          </p:cNvPr>
          <p:cNvGrpSpPr/>
          <p:nvPr/>
        </p:nvGrpSpPr>
        <p:grpSpPr>
          <a:xfrm>
            <a:off x="3857336" y="318078"/>
            <a:ext cx="4477328" cy="639392"/>
            <a:chOff x="1881382" y="303967"/>
            <a:chExt cx="5277170" cy="838201"/>
          </a:xfrm>
        </p:grpSpPr>
        <p:pic>
          <p:nvPicPr>
            <p:cNvPr id="6" name="Picture 5">
              <a:extLst>
                <a:ext uri="{FF2B5EF4-FFF2-40B4-BE49-F238E27FC236}">
                  <a16:creationId xmlns:a16="http://schemas.microsoft.com/office/drawing/2014/main" id="{3ACA8465-AAAE-15A1-636A-6306A4A58C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1382" y="303967"/>
              <a:ext cx="808313" cy="838201"/>
            </a:xfrm>
            <a:prstGeom prst="rect">
              <a:avLst/>
            </a:prstGeom>
          </p:spPr>
        </p:pic>
        <p:sp>
          <p:nvSpPr>
            <p:cNvPr id="7" name="TextBox 6">
              <a:extLst>
                <a:ext uri="{FF2B5EF4-FFF2-40B4-BE49-F238E27FC236}">
                  <a16:creationId xmlns:a16="http://schemas.microsoft.com/office/drawing/2014/main" id="{24B920A1-3476-405E-C9B5-FB85289653D6}"/>
                </a:ext>
              </a:extLst>
            </p:cNvPr>
            <p:cNvSpPr txBox="1"/>
            <p:nvPr/>
          </p:nvSpPr>
          <p:spPr>
            <a:xfrm>
              <a:off x="2436032" y="336264"/>
              <a:ext cx="4722520" cy="793501"/>
            </a:xfrm>
            <a:prstGeom prst="rect">
              <a:avLst/>
            </a:prstGeom>
            <a:noFill/>
          </p:spPr>
          <p:txBody>
            <a:bodyPr wrap="square" rtlCol="0">
              <a:spAutoFit/>
            </a:bodyPr>
            <a:lstStyle/>
            <a:p>
              <a:pPr algn="ctr">
                <a:spcBef>
                  <a:spcPts val="200"/>
                </a:spcBef>
                <a:spcAft>
                  <a:spcPts val="200"/>
                </a:spcAft>
              </a:pPr>
              <a:r>
                <a:rPr lang="en-US" sz="1400" dirty="0">
                  <a:latin typeface="Times New Roman" panose="02020603050405020304" pitchFamily="18" charset="0"/>
                  <a:ea typeface="Tahoma" panose="020B0604030504040204" pitchFamily="34" charset="0"/>
                  <a:cs typeface="Times New Roman" panose="02020603050405020304" pitchFamily="18" charset="0"/>
                </a:rPr>
                <a:t>ỦY BAN NHÂN DÂN THÀNH PHỐ HÀ NỘI</a:t>
              </a:r>
            </a:p>
            <a:p>
              <a:pPr algn="ctr">
                <a:spcBef>
                  <a:spcPts val="200"/>
                </a:spcBef>
                <a:spcAft>
                  <a:spcPts val="200"/>
                </a:spcAft>
              </a:pPr>
              <a:r>
                <a:rPr lang="en-US" sz="1600" b="1" dirty="0">
                  <a:solidFill>
                    <a:srgbClr val="0000FF"/>
                  </a:solidFill>
                  <a:latin typeface="Times New Roman" panose="02020603050405020304" pitchFamily="18" charset="0"/>
                  <a:cs typeface="Times New Roman" panose="02020603050405020304" pitchFamily="18" charset="0"/>
                </a:rPr>
                <a:t>SỞ GIÁO DỤC VÀ </a:t>
              </a:r>
              <a:r>
                <a:rPr lang="en-US" sz="1600" b="1">
                  <a:solidFill>
                    <a:srgbClr val="0000FF"/>
                  </a:solidFill>
                  <a:latin typeface="Times New Roman" panose="02020603050405020304" pitchFamily="18" charset="0"/>
                  <a:cs typeface="Times New Roman" panose="02020603050405020304" pitchFamily="18" charset="0"/>
                </a:rPr>
                <a:t>ĐÀO TẠO</a:t>
              </a:r>
              <a:endParaRPr lang="en-US" sz="1600" b="1" dirty="0">
                <a:solidFill>
                  <a:srgbClr val="0000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95665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 b="-1"/>
          <a:stretch/>
        </p:blipFill>
        <p:spPr>
          <a:xfrm>
            <a:off x="0" y="0"/>
            <a:ext cx="12191695" cy="6858000"/>
          </a:xfrm>
          <a:prstGeom prst="rect">
            <a:avLst/>
          </a:prstGeom>
        </p:spPr>
      </p:pic>
      <p:pic>
        <p:nvPicPr>
          <p:cNvPr id="3" name="Image 1" descr="preencoded.png"/>
          <p:cNvPicPr>
            <a:picLocks noChangeAspect="1"/>
          </p:cNvPicPr>
          <p:nvPr/>
        </p:nvPicPr>
        <p:blipFill>
          <a:blip r:embed="rId4"/>
          <a:srcRect t="-1" b="-1"/>
          <a:stretch/>
        </p:blipFill>
        <p:spPr>
          <a:xfrm>
            <a:off x="0" y="0"/>
            <a:ext cx="12191695" cy="6858000"/>
          </a:xfrm>
          <a:prstGeom prst="rect">
            <a:avLst/>
          </a:prstGeom>
        </p:spPr>
      </p:pic>
      <p:pic>
        <p:nvPicPr>
          <p:cNvPr id="4" name="Image 2" descr="preencoded.png"/>
          <p:cNvPicPr>
            <a:picLocks noChangeAspect="1"/>
          </p:cNvPicPr>
          <p:nvPr/>
        </p:nvPicPr>
        <p:blipFill>
          <a:blip r:embed="rId5"/>
          <a:srcRect t="-1" b="-1"/>
          <a:stretch/>
        </p:blipFill>
        <p:spPr>
          <a:xfrm>
            <a:off x="0" y="0"/>
            <a:ext cx="12191695" cy="922564"/>
          </a:xfrm>
          <a:prstGeom prst="rect">
            <a:avLst/>
          </a:prstGeom>
        </p:spPr>
      </p:pic>
      <p:sp>
        <p:nvSpPr>
          <p:cNvPr id="5" name="Shape 0"/>
          <p:cNvSpPr/>
          <p:nvPr/>
        </p:nvSpPr>
        <p:spPr>
          <a:xfrm>
            <a:off x="381305" y="333756"/>
            <a:ext cx="476402" cy="476402"/>
          </a:xfrm>
          <a:prstGeom prst="roundRect">
            <a:avLst>
              <a:gd name="adj" fmla="val 76775"/>
            </a:avLst>
          </a:prstGeom>
          <a:solidFill>
            <a:srgbClr val="FFFFFF">
              <a:alpha val="20000"/>
            </a:srgbClr>
          </a:solidFill>
          <a:ln w="12700">
            <a:solidFill>
              <a:srgbClr val="FFFFFF">
                <a:alpha val="0"/>
              </a:srgbClr>
            </a:solidFill>
            <a:prstDash val="solid"/>
          </a:ln>
        </p:spPr>
      </p:sp>
      <p:pic>
        <p:nvPicPr>
          <p:cNvPr id="6" name="Image 3" descr="preencoded.png"/>
          <p:cNvPicPr>
            <a:picLocks noChangeAspect="1"/>
          </p:cNvPicPr>
          <p:nvPr/>
        </p:nvPicPr>
        <p:blipFill>
          <a:blip r:embed="rId6"/>
          <a:srcRect l="-80" r="-80"/>
          <a:stretch/>
        </p:blipFill>
        <p:spPr>
          <a:xfrm>
            <a:off x="476402" y="457200"/>
            <a:ext cx="286207" cy="228600"/>
          </a:xfrm>
          <a:prstGeom prst="rect">
            <a:avLst/>
          </a:prstGeom>
        </p:spPr>
      </p:pic>
      <p:sp>
        <p:nvSpPr>
          <p:cNvPr id="7" name="Text 1"/>
          <p:cNvSpPr txBox="1"/>
          <p:nvPr/>
        </p:nvSpPr>
        <p:spPr>
          <a:xfrm>
            <a:off x="1000353" y="299923"/>
            <a:ext cx="9996939" cy="342900"/>
          </a:xfrm>
          <a:prstGeom prst="rect">
            <a:avLst/>
          </a:prstGeom>
          <a:noFill/>
          <a:ln/>
        </p:spPr>
        <p:txBody>
          <a:bodyPr wrap="square" lIns="0" tIns="0" rIns="0" bIns="0" rtlCol="0" anchor="ctr"/>
          <a:lstStyle/>
          <a:p>
            <a:pPr marL="0" indent="0" algn="l">
              <a:buNone/>
            </a:pPr>
            <a:r>
              <a:rPr lang="en-US" sz="1800" b="1">
                <a:solidFill>
                  <a:srgbClr val="FFFFFF"/>
                </a:solidFill>
                <a:latin typeface="Montserrat" pitchFamily="34" charset="0"/>
                <a:ea typeface="Montserrat" pitchFamily="34" charset="-122"/>
                <a:cs typeface="Montserrat" pitchFamily="34" charset="-120"/>
              </a:rPr>
              <a:t>MỘT SỐ HÌNH ẢNH MINH HỌA VỀ QUY TRÌNH ĐĂNG KÝ DỰ THI</a:t>
            </a:r>
            <a:endParaRPr lang="en-US" sz="1800" dirty="0"/>
          </a:p>
        </p:txBody>
      </p:sp>
      <p:sp>
        <p:nvSpPr>
          <p:cNvPr id="8" name="Text 2"/>
          <p:cNvSpPr txBox="1"/>
          <p:nvPr/>
        </p:nvSpPr>
        <p:spPr>
          <a:xfrm>
            <a:off x="1000354" y="642823"/>
            <a:ext cx="4362602" cy="200254"/>
          </a:xfrm>
          <a:prstGeom prst="rect">
            <a:avLst/>
          </a:prstGeom>
          <a:noFill/>
          <a:ln/>
        </p:spPr>
        <p:txBody>
          <a:bodyPr wrap="square" lIns="0" tIns="0" rIns="0" bIns="0" rtlCol="0" anchor="ctr"/>
          <a:lstStyle/>
          <a:p>
            <a:pPr marL="0" indent="0" algn="l">
              <a:buNone/>
            </a:pPr>
            <a:r>
              <a:rPr lang="en-US" sz="1000">
                <a:solidFill>
                  <a:srgbClr val="FFFFFF">
                    <a:alpha val="80000"/>
                  </a:srgbClr>
                </a:solidFill>
                <a:latin typeface="Roboto" pitchFamily="34" charset="0"/>
                <a:ea typeface="Roboto" pitchFamily="34" charset="-122"/>
                <a:cs typeface="Roboto" pitchFamily="34" charset="-120"/>
              </a:rPr>
              <a:t>Kỳ thi tuyển sinh vào lớp 10 THPT năm học 2026-2027</a:t>
            </a:r>
            <a:endParaRPr lang="en-US" sz="1000" dirty="0"/>
          </a:p>
        </p:txBody>
      </p:sp>
      <p:sp>
        <p:nvSpPr>
          <p:cNvPr id="14" name="Text 5"/>
          <p:cNvSpPr txBox="1"/>
          <p:nvPr/>
        </p:nvSpPr>
        <p:spPr>
          <a:xfrm>
            <a:off x="3761672" y="1324048"/>
            <a:ext cx="5047592" cy="258838"/>
          </a:xfrm>
          <a:prstGeom prst="rect">
            <a:avLst/>
          </a:prstGeom>
          <a:noFill/>
          <a:ln/>
        </p:spPr>
        <p:txBody>
          <a:bodyPr wrap="square" lIns="0" tIns="0" rIns="0" bIns="0" rtlCol="0" anchor="ctr"/>
          <a:lstStyle/>
          <a:p>
            <a:pPr marL="0" indent="0" algn="ctr">
              <a:buNone/>
            </a:pPr>
            <a:r>
              <a:rPr lang="en-US" sz="1400" b="1">
                <a:solidFill>
                  <a:srgbClr val="1E3A8A"/>
                </a:solidFill>
                <a:latin typeface="Montserrat" pitchFamily="34" charset="0"/>
                <a:ea typeface="Montserrat" pitchFamily="34" charset="-122"/>
              </a:rPr>
              <a:t>THỐNG KÊ NGUYỆN VỌNG THEO THỜI GIAN THỰC</a:t>
            </a:r>
            <a:endParaRPr lang="en-US" sz="1400" dirty="0"/>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305" y="1861456"/>
            <a:ext cx="5466743" cy="3918857"/>
          </a:xfrm>
          <a:prstGeom prst="rect">
            <a:avLst/>
          </a:prstGeom>
          <a:ln>
            <a:solidFill>
              <a:schemeClr val="accent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9680" y="1861455"/>
            <a:ext cx="5710198" cy="39188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8973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5614" y="0"/>
            <a:ext cx="9136386" cy="6858000"/>
          </a:xfrm>
          <a:prstGeom prst="rect">
            <a:avLst/>
          </a:prstGeom>
        </p:spPr>
      </p:pic>
      <p:sp useBgFill="1">
        <p:nvSpPr>
          <p:cNvPr id="2" name="Title 1">
            <a:extLst>
              <a:ext uri="{FF2B5EF4-FFF2-40B4-BE49-F238E27FC236}">
                <a16:creationId xmlns:a16="http://schemas.microsoft.com/office/drawing/2014/main" id="{EFDB87A3-F2B0-6C9A-501F-1776D4E2FCB5}"/>
              </a:ext>
            </a:extLst>
          </p:cNvPr>
          <p:cNvSpPr>
            <a:spLocks noGrp="1"/>
          </p:cNvSpPr>
          <p:nvPr>
            <p:ph type="title"/>
          </p:nvPr>
        </p:nvSpPr>
        <p:spPr>
          <a:xfrm>
            <a:off x="2245179" y="2680854"/>
            <a:ext cx="7715250" cy="1496291"/>
          </a:xfrm>
        </p:spPr>
        <p:txBody>
          <a:bodyPr>
            <a:normAutofit/>
          </a:bodyPr>
          <a:lstStyle/>
          <a:p>
            <a:pPr algn="ctr"/>
            <a:r>
              <a:rPr lang="en-US" b="1">
                <a:solidFill>
                  <a:srgbClr val="FF0000"/>
                </a:solidFill>
                <a:latin typeface="Times New Roman" panose="02020603050405020304" pitchFamily="18" charset="0"/>
                <a:cs typeface="Times New Roman" panose="02020603050405020304" pitchFamily="18" charset="0"/>
              </a:rPr>
              <a:t>TRÂN TRỌNG CẢM </a:t>
            </a:r>
            <a:r>
              <a:rPr lang="vi-VN" b="1">
                <a:solidFill>
                  <a:srgbClr val="FF0000"/>
                </a:solidFill>
                <a:latin typeface="Times New Roman" panose="02020603050405020304" pitchFamily="18" charset="0"/>
                <a:cs typeface="Times New Roman" panose="02020603050405020304" pitchFamily="18" charset="0"/>
              </a:rPr>
              <a:t>Ơ</a:t>
            </a:r>
            <a:r>
              <a:rPr lang="en-US" b="1">
                <a:solidFill>
                  <a:srgbClr val="FF0000"/>
                </a:solidFill>
                <a:latin typeface="Times New Roman" panose="02020603050405020304" pitchFamily="18" charset="0"/>
                <a:cs typeface="Times New Roman" panose="02020603050405020304" pitchFamily="18" charset="0"/>
              </a:rPr>
              <a:t>N!</a:t>
            </a:r>
            <a:endParaRPr lang="en-US" dirty="0"/>
          </a:p>
        </p:txBody>
      </p:sp>
    </p:spTree>
    <p:extLst>
      <p:ext uri="{BB962C8B-B14F-4D97-AF65-F5344CB8AC3E}">
        <p14:creationId xmlns:p14="http://schemas.microsoft.com/office/powerpoint/2010/main" val="1070117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Hình Bầu dục 55">
            <a:extLst>
              <a:ext uri="{FF2B5EF4-FFF2-40B4-BE49-F238E27FC236}">
                <a16:creationId xmlns:a16="http://schemas.microsoft.com/office/drawing/2014/main" id="{9C6C47B0-5B47-D8CB-D700-20385C058A5F}"/>
              </a:ext>
            </a:extLst>
          </p:cNvPr>
          <p:cNvSpPr/>
          <p:nvPr/>
        </p:nvSpPr>
        <p:spPr>
          <a:xfrm>
            <a:off x="301943" y="3073400"/>
            <a:ext cx="1909364" cy="191116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SG"/>
          </a:p>
        </p:txBody>
      </p:sp>
      <p:pic>
        <p:nvPicPr>
          <p:cNvPr id="4" name="Image 2" descr="preencoded.png"/>
          <p:cNvPicPr>
            <a:picLocks noChangeAspect="1"/>
          </p:cNvPicPr>
          <p:nvPr/>
        </p:nvPicPr>
        <p:blipFill>
          <a:blip r:embed="rId3"/>
          <a:srcRect t="-1" b="-1"/>
          <a:stretch/>
        </p:blipFill>
        <p:spPr>
          <a:xfrm>
            <a:off x="0" y="0"/>
            <a:ext cx="12191695" cy="1143000"/>
          </a:xfrm>
          <a:prstGeom prst="rect">
            <a:avLst/>
          </a:prstGeom>
        </p:spPr>
      </p:pic>
      <p:sp>
        <p:nvSpPr>
          <p:cNvPr id="5" name="Shape 0"/>
          <p:cNvSpPr/>
          <p:nvPr/>
        </p:nvSpPr>
        <p:spPr>
          <a:xfrm>
            <a:off x="381305" y="333756"/>
            <a:ext cx="476402" cy="476402"/>
          </a:xfrm>
          <a:prstGeom prst="roundRect">
            <a:avLst>
              <a:gd name="adj" fmla="val 76775"/>
            </a:avLst>
          </a:prstGeom>
          <a:solidFill>
            <a:srgbClr val="FFFFFF">
              <a:alpha val="20000"/>
            </a:srgbClr>
          </a:solidFill>
          <a:ln w="12700">
            <a:solidFill>
              <a:srgbClr val="FFFFFF">
                <a:alpha val="0"/>
              </a:srgbClr>
            </a:solidFill>
            <a:prstDash val="solid"/>
          </a:ln>
        </p:spPr>
      </p:sp>
      <p:pic>
        <p:nvPicPr>
          <p:cNvPr id="6" name="Image 3" descr="preencoded.png"/>
          <p:cNvPicPr>
            <a:picLocks noChangeAspect="1"/>
          </p:cNvPicPr>
          <p:nvPr/>
        </p:nvPicPr>
        <p:blipFill>
          <a:blip r:embed="rId4"/>
          <a:srcRect l="-80" r="-80"/>
          <a:stretch/>
        </p:blipFill>
        <p:spPr>
          <a:xfrm>
            <a:off x="476402" y="457200"/>
            <a:ext cx="286207" cy="228600"/>
          </a:xfrm>
          <a:prstGeom prst="rect">
            <a:avLst/>
          </a:prstGeom>
        </p:spPr>
      </p:pic>
      <p:sp>
        <p:nvSpPr>
          <p:cNvPr id="7" name="Text 1"/>
          <p:cNvSpPr txBox="1"/>
          <p:nvPr/>
        </p:nvSpPr>
        <p:spPr>
          <a:xfrm>
            <a:off x="1000354" y="400050"/>
            <a:ext cx="10810341" cy="342900"/>
          </a:xfrm>
          <a:prstGeom prst="rect">
            <a:avLst/>
          </a:prstGeom>
          <a:noFill/>
          <a:ln/>
        </p:spPr>
        <p:txBody>
          <a:bodyPr wrap="square" lIns="0" tIns="0" rIns="0" bIns="0" rtlCol="0" anchor="ctr"/>
          <a:lstStyle/>
          <a:p>
            <a:pPr marL="0" indent="0" algn="l">
              <a:buNone/>
            </a:pPr>
            <a:r>
              <a:rPr lang="en-US" sz="1800" b="1" dirty="0">
                <a:solidFill>
                  <a:srgbClr val="FFFF00"/>
                </a:solidFill>
                <a:latin typeface="Montserrat" pitchFamily="34" charset="0"/>
                <a:ea typeface="Montserrat" pitchFamily="34" charset="-122"/>
                <a:cs typeface="Montserrat" pitchFamily="34" charset="-120"/>
              </a:rPr>
              <a:t>HƯỚNG </a:t>
            </a:r>
            <a:r>
              <a:rPr lang="en-US" sz="1800" b="1">
                <a:solidFill>
                  <a:srgbClr val="FFFF00"/>
                </a:solidFill>
                <a:latin typeface="Montserrat" pitchFamily="34" charset="0"/>
                <a:ea typeface="Montserrat" pitchFamily="34" charset="-122"/>
                <a:cs typeface="Montserrat" pitchFamily="34" charset="-120"/>
              </a:rPr>
              <a:t>DẪN </a:t>
            </a:r>
            <a:r>
              <a:rPr lang="en-US" b="1">
                <a:solidFill>
                  <a:srgbClr val="FFFF00"/>
                </a:solidFill>
                <a:latin typeface="Montserrat" pitchFamily="34" charset="0"/>
                <a:ea typeface="Montserrat" pitchFamily="34" charset="-122"/>
                <a:cs typeface="Montserrat" pitchFamily="34" charset="-120"/>
              </a:rPr>
              <a:t>ĐĂNG KÝ TUYỂN SINH VÀO LỚP 1O THPT NĂM HỌC 2026-2027</a:t>
            </a:r>
            <a:endParaRPr lang="en-US" sz="1800" dirty="0">
              <a:solidFill>
                <a:srgbClr val="FFFF00"/>
              </a:solidFill>
            </a:endParaRPr>
          </a:p>
        </p:txBody>
      </p:sp>
      <p:sp>
        <p:nvSpPr>
          <p:cNvPr id="47" name="Text 9">
            <a:extLst>
              <a:ext uri="{FF2B5EF4-FFF2-40B4-BE49-F238E27FC236}">
                <a16:creationId xmlns:a16="http://schemas.microsoft.com/office/drawing/2014/main" id="{474162B9-1459-2B86-D904-FE905B5516D4}"/>
              </a:ext>
            </a:extLst>
          </p:cNvPr>
          <p:cNvSpPr txBox="1"/>
          <p:nvPr/>
        </p:nvSpPr>
        <p:spPr>
          <a:xfrm>
            <a:off x="497602" y="3618848"/>
            <a:ext cx="1640736" cy="1182743"/>
          </a:xfrm>
          <a:prstGeom prst="rect">
            <a:avLst/>
          </a:prstGeom>
          <a:noFill/>
          <a:ln/>
        </p:spPr>
        <p:txBody>
          <a:bodyPr wrap="square" lIns="0" tIns="0" rIns="0" bIns="0" rtlCol="0" anchor="ctr"/>
          <a:lstStyle/>
          <a:p>
            <a:pPr marL="0" indent="0" algn="ctr">
              <a:buNone/>
            </a:pPr>
            <a:r>
              <a:rPr lang="en-US" sz="1400" b="1">
                <a:solidFill>
                  <a:srgbClr val="1E3A8A"/>
                </a:solidFill>
                <a:latin typeface="Times New Roman" panose="02020603050405020304" pitchFamily="18" charset="0"/>
                <a:ea typeface="Roboto" pitchFamily="34" charset="-122"/>
                <a:cs typeface="Times New Roman" panose="02020603050405020304" pitchFamily="18" charset="0"/>
              </a:rPr>
              <a:t>Một số lưu ý về Kỳ thi tuyển sinh vào lớp 10 THPT năm học </a:t>
            </a:r>
          </a:p>
          <a:p>
            <a:pPr marL="0" indent="0" algn="ctr">
              <a:buNone/>
            </a:pPr>
            <a:r>
              <a:rPr lang="en-US" sz="1400" b="1">
                <a:solidFill>
                  <a:srgbClr val="1E3A8A"/>
                </a:solidFill>
                <a:latin typeface="Times New Roman" panose="02020603050405020304" pitchFamily="18" charset="0"/>
                <a:ea typeface="Roboto" pitchFamily="34" charset="-122"/>
                <a:cs typeface="Times New Roman" panose="02020603050405020304" pitchFamily="18" charset="0"/>
              </a:rPr>
              <a:t>2026-2027</a:t>
            </a:r>
            <a:endParaRPr lang="en-US" sz="1400" dirty="0">
              <a:latin typeface="Times New Roman" panose="02020603050405020304" pitchFamily="18" charset="0"/>
              <a:cs typeface="Times New Roman" panose="02020603050405020304" pitchFamily="18" charset="0"/>
            </a:endParaRPr>
          </a:p>
        </p:txBody>
      </p:sp>
      <p:sp>
        <p:nvSpPr>
          <p:cNvPr id="57" name="Hình Bầu dục 56">
            <a:extLst>
              <a:ext uri="{FF2B5EF4-FFF2-40B4-BE49-F238E27FC236}">
                <a16:creationId xmlns:a16="http://schemas.microsoft.com/office/drawing/2014/main" id="{D9B0E050-8AC2-8A56-CDE2-CE0DC5DE57CE}"/>
              </a:ext>
            </a:extLst>
          </p:cNvPr>
          <p:cNvSpPr/>
          <p:nvPr/>
        </p:nvSpPr>
        <p:spPr>
          <a:xfrm>
            <a:off x="9508856" y="3088378"/>
            <a:ext cx="2008531" cy="190695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SG"/>
          </a:p>
        </p:txBody>
      </p:sp>
      <p:sp>
        <p:nvSpPr>
          <p:cNvPr id="58" name="Text 9">
            <a:extLst>
              <a:ext uri="{FF2B5EF4-FFF2-40B4-BE49-F238E27FC236}">
                <a16:creationId xmlns:a16="http://schemas.microsoft.com/office/drawing/2014/main" id="{3D77B530-F6C5-1D2B-1B54-3400026FD946}"/>
              </a:ext>
            </a:extLst>
          </p:cNvPr>
          <p:cNvSpPr txBox="1"/>
          <p:nvPr/>
        </p:nvSpPr>
        <p:spPr>
          <a:xfrm>
            <a:off x="9786183" y="3522105"/>
            <a:ext cx="1501087" cy="1128031"/>
          </a:xfrm>
          <a:prstGeom prst="rect">
            <a:avLst/>
          </a:prstGeom>
          <a:noFill/>
          <a:ln/>
        </p:spPr>
        <p:txBody>
          <a:bodyPr wrap="square" lIns="0" tIns="0" rIns="0" bIns="0" rtlCol="0" anchor="ctr"/>
          <a:lstStyle/>
          <a:p>
            <a:pPr algn="ctr"/>
            <a:r>
              <a:rPr lang="en-US" sz="1400" b="1">
                <a:solidFill>
                  <a:srgbClr val="1E3A8A"/>
                </a:solidFill>
                <a:latin typeface="Times New Roman" panose="02020603050405020304" pitchFamily="18" charset="0"/>
                <a:ea typeface="Roboto" pitchFamily="34" charset="-122"/>
                <a:cs typeface="Times New Roman" panose="02020603050405020304" pitchFamily="18" charset="0"/>
              </a:rPr>
              <a:t>Tổng hợp dữ liệu, </a:t>
            </a:r>
          </a:p>
          <a:p>
            <a:pPr algn="ctr"/>
            <a:r>
              <a:rPr lang="en-US" sz="1400" b="1">
                <a:solidFill>
                  <a:srgbClr val="1E3A8A"/>
                </a:solidFill>
                <a:latin typeface="Times New Roman" panose="02020603050405020304" pitchFamily="18" charset="0"/>
                <a:ea typeface="Roboto" pitchFamily="34" charset="-122"/>
                <a:cs typeface="Times New Roman" panose="02020603050405020304" pitchFamily="18" charset="0"/>
              </a:rPr>
              <a:t>thống kê, báo cáo</a:t>
            </a:r>
            <a:endParaRPr lang="en-US" sz="1400" dirty="0">
              <a:latin typeface="Times New Roman" panose="02020603050405020304" pitchFamily="18" charset="0"/>
              <a:cs typeface="Times New Roman" panose="02020603050405020304" pitchFamily="18" charset="0"/>
            </a:endParaRPr>
          </a:p>
        </p:txBody>
      </p:sp>
      <p:sp>
        <p:nvSpPr>
          <p:cNvPr id="59" name="Hình Bầu dục 58">
            <a:extLst>
              <a:ext uri="{FF2B5EF4-FFF2-40B4-BE49-F238E27FC236}">
                <a16:creationId xmlns:a16="http://schemas.microsoft.com/office/drawing/2014/main" id="{46748461-2DFA-C7E0-5963-EFBD82D21567}"/>
              </a:ext>
            </a:extLst>
          </p:cNvPr>
          <p:cNvSpPr/>
          <p:nvPr/>
        </p:nvSpPr>
        <p:spPr>
          <a:xfrm>
            <a:off x="7154123" y="3108595"/>
            <a:ext cx="2033159" cy="18759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SG"/>
          </a:p>
        </p:txBody>
      </p:sp>
      <p:sp>
        <p:nvSpPr>
          <p:cNvPr id="60" name="Text 9">
            <a:extLst>
              <a:ext uri="{FF2B5EF4-FFF2-40B4-BE49-F238E27FC236}">
                <a16:creationId xmlns:a16="http://schemas.microsoft.com/office/drawing/2014/main" id="{830CC199-3035-C8EE-E333-D944149F6BAA}"/>
              </a:ext>
            </a:extLst>
          </p:cNvPr>
          <p:cNvSpPr txBox="1"/>
          <p:nvPr/>
        </p:nvSpPr>
        <p:spPr>
          <a:xfrm>
            <a:off x="7403888" y="3449605"/>
            <a:ext cx="1608800" cy="1168911"/>
          </a:xfrm>
          <a:prstGeom prst="rect">
            <a:avLst/>
          </a:prstGeom>
          <a:noFill/>
          <a:ln/>
        </p:spPr>
        <p:txBody>
          <a:bodyPr wrap="square" lIns="0" tIns="0" rIns="0" bIns="0" rtlCol="0" anchor="ctr"/>
          <a:lstStyle/>
          <a:p>
            <a:pPr algn="ctr"/>
            <a:r>
              <a:rPr lang="en-US" sz="1400" b="1">
                <a:solidFill>
                  <a:srgbClr val="1E3A8A"/>
                </a:solidFill>
                <a:latin typeface="Times New Roman" panose="02020603050405020304" pitchFamily="18" charset="0"/>
                <a:ea typeface="Roboto" pitchFamily="34" charset="-122"/>
                <a:cs typeface="Times New Roman" panose="02020603050405020304" pitchFamily="18" charset="0"/>
              </a:rPr>
              <a:t>Rà soát đối chiếu, kiểm tra chéo thông tin đăng ký</a:t>
            </a:r>
            <a:endParaRPr lang="en-US" sz="1400">
              <a:latin typeface="Times New Roman" panose="02020603050405020304" pitchFamily="18" charset="0"/>
              <a:cs typeface="Times New Roman" panose="02020603050405020304" pitchFamily="18" charset="0"/>
            </a:endParaRPr>
          </a:p>
        </p:txBody>
      </p:sp>
      <p:sp>
        <p:nvSpPr>
          <p:cNvPr id="61" name="Hình Bầu dục 60">
            <a:extLst>
              <a:ext uri="{FF2B5EF4-FFF2-40B4-BE49-F238E27FC236}">
                <a16:creationId xmlns:a16="http://schemas.microsoft.com/office/drawing/2014/main" id="{638D32AF-3930-8C87-F3D1-39AD2A51520C}"/>
              </a:ext>
            </a:extLst>
          </p:cNvPr>
          <p:cNvSpPr/>
          <p:nvPr/>
        </p:nvSpPr>
        <p:spPr>
          <a:xfrm>
            <a:off x="4769792" y="3119443"/>
            <a:ext cx="2080169" cy="1875889"/>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SG"/>
          </a:p>
        </p:txBody>
      </p:sp>
      <p:sp>
        <p:nvSpPr>
          <p:cNvPr id="62" name="Text 9">
            <a:extLst>
              <a:ext uri="{FF2B5EF4-FFF2-40B4-BE49-F238E27FC236}">
                <a16:creationId xmlns:a16="http://schemas.microsoft.com/office/drawing/2014/main" id="{8CF71763-A564-9ABC-0EE2-EDF07BF0D68E}"/>
              </a:ext>
            </a:extLst>
          </p:cNvPr>
          <p:cNvSpPr txBox="1"/>
          <p:nvPr/>
        </p:nvSpPr>
        <p:spPr>
          <a:xfrm>
            <a:off x="4918941" y="3324240"/>
            <a:ext cx="1843514" cy="1224707"/>
          </a:xfrm>
          <a:prstGeom prst="rect">
            <a:avLst/>
          </a:prstGeom>
          <a:noFill/>
          <a:ln/>
        </p:spPr>
        <p:txBody>
          <a:bodyPr wrap="square" lIns="0" tIns="0" rIns="0" bIns="0" rtlCol="0" anchor="ctr"/>
          <a:lstStyle/>
          <a:p>
            <a:pPr algn="ctr"/>
            <a:r>
              <a:rPr lang="en-US" sz="1400" b="1">
                <a:solidFill>
                  <a:srgbClr val="1E3A8A"/>
                </a:solidFill>
                <a:latin typeface="Times New Roman" panose="02020603050405020304" pitchFamily="18" charset="0"/>
                <a:ea typeface="Roboto" pitchFamily="34" charset="-122"/>
                <a:cs typeface="Times New Roman" panose="02020603050405020304" pitchFamily="18" charset="0"/>
              </a:rPr>
              <a:t>Kê khai thông tin đăng ký dự thi vào lớp 10 THPT (online)</a:t>
            </a:r>
            <a:endParaRPr lang="en-US" sz="1400" dirty="0">
              <a:latin typeface="Times New Roman" panose="02020603050405020304" pitchFamily="18" charset="0"/>
              <a:cs typeface="Times New Roman" panose="02020603050405020304" pitchFamily="18" charset="0"/>
            </a:endParaRPr>
          </a:p>
        </p:txBody>
      </p:sp>
      <p:sp>
        <p:nvSpPr>
          <p:cNvPr id="63" name="Hình Bầu dục 62">
            <a:extLst>
              <a:ext uri="{FF2B5EF4-FFF2-40B4-BE49-F238E27FC236}">
                <a16:creationId xmlns:a16="http://schemas.microsoft.com/office/drawing/2014/main" id="{D4103B3F-87E4-6360-2835-89A7B33AFC0B}"/>
              </a:ext>
            </a:extLst>
          </p:cNvPr>
          <p:cNvSpPr/>
          <p:nvPr/>
        </p:nvSpPr>
        <p:spPr>
          <a:xfrm>
            <a:off x="2532881" y="3057897"/>
            <a:ext cx="2000711" cy="193743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SG"/>
          </a:p>
        </p:txBody>
      </p:sp>
      <p:sp>
        <p:nvSpPr>
          <p:cNvPr id="64" name="Text 9">
            <a:extLst>
              <a:ext uri="{FF2B5EF4-FFF2-40B4-BE49-F238E27FC236}">
                <a16:creationId xmlns:a16="http://schemas.microsoft.com/office/drawing/2014/main" id="{84A7965E-7F18-9E6D-012D-45ECAA5F448E}"/>
              </a:ext>
            </a:extLst>
          </p:cNvPr>
          <p:cNvSpPr txBox="1"/>
          <p:nvPr/>
        </p:nvSpPr>
        <p:spPr>
          <a:xfrm>
            <a:off x="2794946" y="3418591"/>
            <a:ext cx="1504853" cy="1276198"/>
          </a:xfrm>
          <a:prstGeom prst="rect">
            <a:avLst/>
          </a:prstGeom>
          <a:noFill/>
          <a:ln/>
        </p:spPr>
        <p:txBody>
          <a:bodyPr wrap="square" lIns="0" tIns="0" rIns="0" bIns="0" rtlCol="0" anchor="ctr"/>
          <a:lstStyle/>
          <a:p>
            <a:pPr algn="ctr"/>
            <a:r>
              <a:rPr lang="en-US" sz="1400" b="1">
                <a:solidFill>
                  <a:srgbClr val="1E3A8A"/>
                </a:solidFill>
                <a:latin typeface="Times New Roman" panose="02020603050405020304" pitchFamily="18" charset="0"/>
                <a:ea typeface="Roboto" pitchFamily="34" charset="-122"/>
                <a:cs typeface="Times New Roman" panose="02020603050405020304" pitchFamily="18" charset="0"/>
              </a:rPr>
              <a:t>Công tác chuẩn bị hồ sơ và làm sạch dữ liệu đăng ký tuyển sinh</a:t>
            </a:r>
            <a:endParaRPr lang="en-US" sz="1400" dirty="0">
              <a:latin typeface="Times New Roman" panose="02020603050405020304" pitchFamily="18" charset="0"/>
              <a:cs typeface="Times New Roman" panose="02020603050405020304" pitchFamily="18" charset="0"/>
            </a:endParaRPr>
          </a:p>
        </p:txBody>
      </p:sp>
      <p:sp>
        <p:nvSpPr>
          <p:cNvPr id="66" name="Shape 8">
            <a:extLst>
              <a:ext uri="{FF2B5EF4-FFF2-40B4-BE49-F238E27FC236}">
                <a16:creationId xmlns:a16="http://schemas.microsoft.com/office/drawing/2014/main" id="{A59974DC-F8B0-B2D0-3DD5-0B9059317BA1}"/>
              </a:ext>
            </a:extLst>
          </p:cNvPr>
          <p:cNvSpPr/>
          <p:nvPr/>
        </p:nvSpPr>
        <p:spPr>
          <a:xfrm>
            <a:off x="4557603" y="1389024"/>
            <a:ext cx="2514295" cy="1438351"/>
          </a:xfrm>
          <a:prstGeom prst="roundRect">
            <a:avLst>
              <a:gd name="adj" fmla="val 10104"/>
            </a:avLst>
          </a:prstGeom>
          <a:solidFill>
            <a:srgbClr val="FFFFFF"/>
          </a:solidFill>
          <a:ln w="12700">
            <a:solidFill>
              <a:srgbClr val="E2E8F0"/>
            </a:solidFill>
            <a:prstDash val="solid"/>
          </a:ln>
          <a:effectLst>
            <a:outerShdw blurRad="63500" dist="38100" dir="16200000" algn="bl" rotWithShape="0">
              <a:srgbClr val="000000">
                <a:alpha val="10000"/>
              </a:srgbClr>
            </a:outerShdw>
          </a:effectLst>
        </p:spPr>
      </p:sp>
      <p:sp>
        <p:nvSpPr>
          <p:cNvPr id="67" name="Text 9">
            <a:extLst>
              <a:ext uri="{FF2B5EF4-FFF2-40B4-BE49-F238E27FC236}">
                <a16:creationId xmlns:a16="http://schemas.microsoft.com/office/drawing/2014/main" id="{B4915CDD-B49D-AA6D-6169-FEC6A109A024}"/>
              </a:ext>
            </a:extLst>
          </p:cNvPr>
          <p:cNvSpPr txBox="1"/>
          <p:nvPr/>
        </p:nvSpPr>
        <p:spPr>
          <a:xfrm>
            <a:off x="4677613" y="1411350"/>
            <a:ext cx="2342998" cy="1361845"/>
          </a:xfrm>
          <a:prstGeom prst="rect">
            <a:avLst/>
          </a:prstGeom>
          <a:noFill/>
          <a:ln/>
        </p:spPr>
        <p:txBody>
          <a:bodyPr wrap="square" lIns="0" tIns="0" rIns="0" bIns="0" rtlCol="0" anchor="ctr"/>
          <a:lstStyle/>
          <a:p>
            <a:pPr algn="ctr">
              <a:lnSpc>
                <a:spcPct val="150000"/>
              </a:lnSpc>
            </a:pPr>
            <a:r>
              <a:rPr lang="en-US" sz="2400" b="1">
                <a:solidFill>
                  <a:srgbClr val="1E3A8A"/>
                </a:solidFill>
                <a:latin typeface="Times New Roman" panose="02020603050405020304" pitchFamily="18" charset="0"/>
                <a:ea typeface="Montserrat" pitchFamily="34" charset="-122"/>
                <a:cs typeface="Times New Roman" panose="02020603050405020304" pitchFamily="18" charset="0"/>
              </a:rPr>
              <a:t>NỘI DUNG </a:t>
            </a:r>
          </a:p>
          <a:p>
            <a:pPr algn="ctr">
              <a:lnSpc>
                <a:spcPct val="150000"/>
              </a:lnSpc>
            </a:pPr>
            <a:r>
              <a:rPr lang="en-US" sz="2400" b="1">
                <a:solidFill>
                  <a:srgbClr val="1E3A8A"/>
                </a:solidFill>
                <a:latin typeface="Times New Roman" panose="02020603050405020304" pitchFamily="18" charset="0"/>
                <a:ea typeface="Montserrat" pitchFamily="34" charset="-122"/>
                <a:cs typeface="Times New Roman" panose="02020603050405020304" pitchFamily="18" charset="0"/>
              </a:rPr>
              <a:t>HƯỚNG DẪN</a:t>
            </a:r>
            <a:endParaRPr lang="en-US" sz="2400" dirty="0">
              <a:latin typeface="Times New Roman" panose="02020603050405020304" pitchFamily="18" charset="0"/>
              <a:cs typeface="Times New Roman" panose="02020603050405020304" pitchFamily="18" charset="0"/>
            </a:endParaRPr>
          </a:p>
        </p:txBody>
      </p:sp>
      <p:sp>
        <p:nvSpPr>
          <p:cNvPr id="73" name="Hình Bầu dục 72">
            <a:extLst>
              <a:ext uri="{FF2B5EF4-FFF2-40B4-BE49-F238E27FC236}">
                <a16:creationId xmlns:a16="http://schemas.microsoft.com/office/drawing/2014/main" id="{D37291CB-E6BB-3A1B-C518-EF9531AF01BA}"/>
              </a:ext>
            </a:extLst>
          </p:cNvPr>
          <p:cNvSpPr/>
          <p:nvPr/>
        </p:nvSpPr>
        <p:spPr>
          <a:xfrm>
            <a:off x="727673" y="3080988"/>
            <a:ext cx="1082914" cy="45802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b="1">
                <a:solidFill>
                  <a:srgbClr val="FF0000"/>
                </a:solidFill>
              </a:rPr>
              <a:t>01</a:t>
            </a:r>
            <a:endParaRPr lang="en-SG" b="1">
              <a:solidFill>
                <a:srgbClr val="FF0000"/>
              </a:solidFill>
            </a:endParaRPr>
          </a:p>
        </p:txBody>
      </p:sp>
      <p:sp>
        <p:nvSpPr>
          <p:cNvPr id="74" name="Hình Bầu dục 73">
            <a:extLst>
              <a:ext uri="{FF2B5EF4-FFF2-40B4-BE49-F238E27FC236}">
                <a16:creationId xmlns:a16="http://schemas.microsoft.com/office/drawing/2014/main" id="{BF256C41-0419-09AE-C593-0A5E9396C053}"/>
              </a:ext>
            </a:extLst>
          </p:cNvPr>
          <p:cNvSpPr/>
          <p:nvPr/>
        </p:nvSpPr>
        <p:spPr>
          <a:xfrm>
            <a:off x="2962250" y="3056897"/>
            <a:ext cx="1158010" cy="493177"/>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b="1">
                <a:solidFill>
                  <a:srgbClr val="FF0000"/>
                </a:solidFill>
              </a:rPr>
              <a:t>02</a:t>
            </a:r>
            <a:endParaRPr lang="en-SG" b="1">
              <a:solidFill>
                <a:srgbClr val="FF0000"/>
              </a:solidFill>
            </a:endParaRPr>
          </a:p>
        </p:txBody>
      </p:sp>
      <p:sp>
        <p:nvSpPr>
          <p:cNvPr id="75" name="Hình Bầu dục 74">
            <a:extLst>
              <a:ext uri="{FF2B5EF4-FFF2-40B4-BE49-F238E27FC236}">
                <a16:creationId xmlns:a16="http://schemas.microsoft.com/office/drawing/2014/main" id="{6B633B5C-FE03-8D8F-6963-FF35840D3C50}"/>
              </a:ext>
            </a:extLst>
          </p:cNvPr>
          <p:cNvSpPr/>
          <p:nvPr/>
        </p:nvSpPr>
        <p:spPr>
          <a:xfrm>
            <a:off x="5280616" y="3108594"/>
            <a:ext cx="1058519" cy="423689"/>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b="1">
                <a:solidFill>
                  <a:srgbClr val="FF0000"/>
                </a:solidFill>
              </a:rPr>
              <a:t>03</a:t>
            </a:r>
            <a:endParaRPr lang="en-SG" b="1">
              <a:solidFill>
                <a:srgbClr val="FF0000"/>
              </a:solidFill>
            </a:endParaRPr>
          </a:p>
        </p:txBody>
      </p:sp>
      <p:sp>
        <p:nvSpPr>
          <p:cNvPr id="76" name="Hình Bầu dục 75">
            <a:extLst>
              <a:ext uri="{FF2B5EF4-FFF2-40B4-BE49-F238E27FC236}">
                <a16:creationId xmlns:a16="http://schemas.microsoft.com/office/drawing/2014/main" id="{7E1CB602-90AC-A5B9-4E18-7C4E99258CCF}"/>
              </a:ext>
            </a:extLst>
          </p:cNvPr>
          <p:cNvSpPr/>
          <p:nvPr/>
        </p:nvSpPr>
        <p:spPr>
          <a:xfrm>
            <a:off x="7641917" y="3088378"/>
            <a:ext cx="1076731" cy="45690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b="1">
                <a:solidFill>
                  <a:srgbClr val="FF0000"/>
                </a:solidFill>
              </a:rPr>
              <a:t>04</a:t>
            </a:r>
            <a:endParaRPr lang="en-SG" b="1">
              <a:solidFill>
                <a:srgbClr val="FF0000"/>
              </a:solidFill>
            </a:endParaRPr>
          </a:p>
        </p:txBody>
      </p:sp>
      <p:sp>
        <p:nvSpPr>
          <p:cNvPr id="77" name="Hình Bầu dục 76">
            <a:extLst>
              <a:ext uri="{FF2B5EF4-FFF2-40B4-BE49-F238E27FC236}">
                <a16:creationId xmlns:a16="http://schemas.microsoft.com/office/drawing/2014/main" id="{71D6F0ED-CB66-351A-D2FB-27B24B2DD31C}"/>
              </a:ext>
            </a:extLst>
          </p:cNvPr>
          <p:cNvSpPr/>
          <p:nvPr/>
        </p:nvSpPr>
        <p:spPr>
          <a:xfrm>
            <a:off x="10011357" y="3099541"/>
            <a:ext cx="1022065" cy="43031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b="1">
                <a:solidFill>
                  <a:srgbClr val="FF0000"/>
                </a:solidFill>
              </a:rPr>
              <a:t>05</a:t>
            </a:r>
            <a:endParaRPr lang="en-SG" b="1">
              <a:solidFill>
                <a:srgbClr val="FF0000"/>
              </a:solidFill>
            </a:endParaRPr>
          </a:p>
        </p:txBody>
      </p:sp>
      <p:sp>
        <p:nvSpPr>
          <p:cNvPr id="78" name="Shape 1">
            <a:extLst>
              <a:ext uri="{FF2B5EF4-FFF2-40B4-BE49-F238E27FC236}">
                <a16:creationId xmlns:a16="http://schemas.microsoft.com/office/drawing/2014/main" id="{FFCC428C-CB8A-6C05-FF17-A1B3C6C98377}"/>
              </a:ext>
            </a:extLst>
          </p:cNvPr>
          <p:cNvSpPr/>
          <p:nvPr/>
        </p:nvSpPr>
        <p:spPr>
          <a:xfrm>
            <a:off x="0" y="6744350"/>
            <a:ext cx="12191695" cy="113650"/>
          </a:xfrm>
          <a:prstGeom prst="rect">
            <a:avLst/>
          </a:prstGeom>
          <a:solidFill>
            <a:srgbClr val="1565C0"/>
          </a:solidFill>
          <a:ln w="12700">
            <a:solidFill>
              <a:srgbClr val="FFFFFF">
                <a:alpha val="0"/>
              </a:srgbClr>
            </a:solidFill>
            <a:prstDash val="solid"/>
          </a:ln>
        </p:spPr>
      </p:sp>
      <p:sp>
        <p:nvSpPr>
          <p:cNvPr id="2" name="Mũi tên: Phải Có Khía 1">
            <a:extLst>
              <a:ext uri="{FF2B5EF4-FFF2-40B4-BE49-F238E27FC236}">
                <a16:creationId xmlns:a16="http://schemas.microsoft.com/office/drawing/2014/main" id="{9F93A5EF-9F54-8C06-E16D-9AC0F1E4108F}"/>
              </a:ext>
            </a:extLst>
          </p:cNvPr>
          <p:cNvSpPr/>
          <p:nvPr/>
        </p:nvSpPr>
        <p:spPr>
          <a:xfrm>
            <a:off x="2201261" y="3191674"/>
            <a:ext cx="304162" cy="228600"/>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Mũi tên: Phải Có Khía 2">
            <a:extLst>
              <a:ext uri="{FF2B5EF4-FFF2-40B4-BE49-F238E27FC236}">
                <a16:creationId xmlns:a16="http://schemas.microsoft.com/office/drawing/2014/main" id="{2D13A076-3A8B-013C-8A40-473A87D860C6}"/>
              </a:ext>
            </a:extLst>
          </p:cNvPr>
          <p:cNvSpPr/>
          <p:nvPr/>
        </p:nvSpPr>
        <p:spPr>
          <a:xfrm>
            <a:off x="4518776" y="3183029"/>
            <a:ext cx="304162" cy="228600"/>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Mũi tên: Phải Có Khía 7">
            <a:extLst>
              <a:ext uri="{FF2B5EF4-FFF2-40B4-BE49-F238E27FC236}">
                <a16:creationId xmlns:a16="http://schemas.microsoft.com/office/drawing/2014/main" id="{88D833FA-38C3-A255-2D9F-B57EC61DBD5C}"/>
              </a:ext>
            </a:extLst>
          </p:cNvPr>
          <p:cNvSpPr/>
          <p:nvPr/>
        </p:nvSpPr>
        <p:spPr>
          <a:xfrm>
            <a:off x="6898497" y="3200400"/>
            <a:ext cx="304162" cy="228600"/>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Mũi tên: Phải Có Khía 8">
            <a:extLst>
              <a:ext uri="{FF2B5EF4-FFF2-40B4-BE49-F238E27FC236}">
                <a16:creationId xmlns:a16="http://schemas.microsoft.com/office/drawing/2014/main" id="{8DD03A26-7B80-BDC4-DD3D-06EE20A8F74E}"/>
              </a:ext>
            </a:extLst>
          </p:cNvPr>
          <p:cNvSpPr/>
          <p:nvPr/>
        </p:nvSpPr>
        <p:spPr>
          <a:xfrm>
            <a:off x="9174654" y="3221005"/>
            <a:ext cx="304162" cy="228600"/>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 b="-1"/>
          <a:stretch/>
        </p:blipFill>
        <p:spPr>
          <a:xfrm>
            <a:off x="0" y="0"/>
            <a:ext cx="12191695" cy="6858000"/>
          </a:xfrm>
          <a:prstGeom prst="rect">
            <a:avLst/>
          </a:prstGeom>
        </p:spPr>
      </p:pic>
      <p:pic>
        <p:nvPicPr>
          <p:cNvPr id="3" name="Image 1" descr="preencoded.png"/>
          <p:cNvPicPr>
            <a:picLocks noChangeAspect="1"/>
          </p:cNvPicPr>
          <p:nvPr/>
        </p:nvPicPr>
        <p:blipFill>
          <a:blip r:embed="rId4"/>
          <a:srcRect t="-1" b="-1"/>
          <a:stretch/>
        </p:blipFill>
        <p:spPr>
          <a:xfrm>
            <a:off x="0" y="0"/>
            <a:ext cx="12191695" cy="6858000"/>
          </a:xfrm>
          <a:prstGeom prst="rect">
            <a:avLst/>
          </a:prstGeom>
        </p:spPr>
      </p:pic>
      <p:pic>
        <p:nvPicPr>
          <p:cNvPr id="4" name="Image 2" descr="preencoded.png"/>
          <p:cNvPicPr>
            <a:picLocks noChangeAspect="1"/>
          </p:cNvPicPr>
          <p:nvPr/>
        </p:nvPicPr>
        <p:blipFill>
          <a:blip r:embed="rId5"/>
          <a:srcRect t="-1" b="-1"/>
          <a:stretch/>
        </p:blipFill>
        <p:spPr>
          <a:xfrm>
            <a:off x="0" y="0"/>
            <a:ext cx="12191695" cy="922564"/>
          </a:xfrm>
          <a:prstGeom prst="rect">
            <a:avLst/>
          </a:prstGeom>
        </p:spPr>
      </p:pic>
      <p:sp>
        <p:nvSpPr>
          <p:cNvPr id="5" name="Shape 0"/>
          <p:cNvSpPr/>
          <p:nvPr/>
        </p:nvSpPr>
        <p:spPr>
          <a:xfrm>
            <a:off x="381305" y="333756"/>
            <a:ext cx="476402" cy="476402"/>
          </a:xfrm>
          <a:prstGeom prst="roundRect">
            <a:avLst>
              <a:gd name="adj" fmla="val 76775"/>
            </a:avLst>
          </a:prstGeom>
          <a:solidFill>
            <a:srgbClr val="FFFFFF">
              <a:alpha val="20000"/>
            </a:srgbClr>
          </a:solidFill>
          <a:ln w="12700">
            <a:solidFill>
              <a:srgbClr val="FFFFFF">
                <a:alpha val="0"/>
              </a:srgbClr>
            </a:solidFill>
            <a:prstDash val="solid"/>
          </a:ln>
        </p:spPr>
      </p:sp>
      <p:pic>
        <p:nvPicPr>
          <p:cNvPr id="6" name="Image 3" descr="preencoded.png"/>
          <p:cNvPicPr>
            <a:picLocks noChangeAspect="1"/>
          </p:cNvPicPr>
          <p:nvPr/>
        </p:nvPicPr>
        <p:blipFill>
          <a:blip r:embed="rId6"/>
          <a:srcRect l="-80" r="-80"/>
          <a:stretch/>
        </p:blipFill>
        <p:spPr>
          <a:xfrm>
            <a:off x="467478" y="419100"/>
            <a:ext cx="286207" cy="228600"/>
          </a:xfrm>
          <a:prstGeom prst="rect">
            <a:avLst/>
          </a:prstGeom>
        </p:spPr>
      </p:pic>
      <p:sp>
        <p:nvSpPr>
          <p:cNvPr id="7" name="Text 1"/>
          <p:cNvSpPr txBox="1"/>
          <p:nvPr/>
        </p:nvSpPr>
        <p:spPr>
          <a:xfrm>
            <a:off x="926947" y="423333"/>
            <a:ext cx="10248596" cy="342900"/>
          </a:xfrm>
          <a:prstGeom prst="rect">
            <a:avLst/>
          </a:prstGeom>
          <a:noFill/>
          <a:ln/>
        </p:spPr>
        <p:txBody>
          <a:bodyPr wrap="square" lIns="0" tIns="0" rIns="0" bIns="0" rtlCol="0" anchor="ctr"/>
          <a:lstStyle/>
          <a:p>
            <a:pPr algn="ctr"/>
            <a:r>
              <a:rPr lang="en-US" sz="2000" b="1">
                <a:solidFill>
                  <a:srgbClr val="FFFF00"/>
                </a:solidFill>
                <a:latin typeface="Times New Roman" panose="02020603050405020304" pitchFamily="18" charset="0"/>
                <a:ea typeface="Roboto" pitchFamily="34" charset="-122"/>
                <a:cs typeface="Times New Roman" panose="02020603050405020304" pitchFamily="18" charset="0"/>
              </a:rPr>
              <a:t>MỘT SỐ LƯU Ý VỀ KỲ THI VÀ TUYỂN SINH VÀO LỚP 10 THPT NĂM HỌC 2026-2027</a:t>
            </a:r>
            <a:endParaRPr lang="en-US" sz="2000" dirty="0">
              <a:solidFill>
                <a:srgbClr val="FFFF00"/>
              </a:solidFill>
              <a:latin typeface="Times New Roman" panose="02020603050405020304" pitchFamily="18" charset="0"/>
              <a:cs typeface="Times New Roman" panose="02020603050405020304" pitchFamily="18" charset="0"/>
            </a:endParaRPr>
          </a:p>
        </p:txBody>
      </p:sp>
      <p:sp>
        <p:nvSpPr>
          <p:cNvPr id="44" name="Text 5"/>
          <p:cNvSpPr txBox="1"/>
          <p:nvPr/>
        </p:nvSpPr>
        <p:spPr>
          <a:xfrm>
            <a:off x="610581" y="1066800"/>
            <a:ext cx="7542819" cy="342900"/>
          </a:xfrm>
          <a:prstGeom prst="rect">
            <a:avLst/>
          </a:prstGeom>
          <a:noFill/>
          <a:ln/>
        </p:spPr>
        <p:txBody>
          <a:bodyPr wrap="square" lIns="0" tIns="0" rIns="0" bIns="0" rtlCol="0" anchor="ctr"/>
          <a:lstStyle/>
          <a:p>
            <a:pPr marL="0" indent="0" algn="ctr">
              <a:buNone/>
            </a:pPr>
            <a:r>
              <a:rPr lang="en-US" b="1">
                <a:solidFill>
                  <a:srgbClr val="1E3A8A"/>
                </a:solidFill>
                <a:latin typeface="Times New Roman" panose="02020603050405020304" pitchFamily="18" charset="0"/>
                <a:ea typeface="Montserrat" pitchFamily="34" charset="-122"/>
                <a:cs typeface="Times New Roman" panose="02020603050405020304" pitchFamily="18" charset="0"/>
              </a:rPr>
              <a:t>1. Một số điểm mới được thực hiện trong Kỳ thi, tuyển sinh vào lớp 10 THPT</a:t>
            </a:r>
            <a:endParaRPr lang="en-US" dirty="0">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37A69D74-891D-6478-6C68-94471F52BF09}"/>
              </a:ext>
            </a:extLst>
          </p:cNvPr>
          <p:cNvSpPr txBox="1"/>
          <p:nvPr/>
        </p:nvSpPr>
        <p:spPr>
          <a:xfrm>
            <a:off x="467478" y="1524000"/>
            <a:ext cx="11343522" cy="4893647"/>
          </a:xfrm>
          <a:prstGeom prst="rect">
            <a:avLst/>
          </a:prstGeom>
          <a:noFill/>
        </p:spPr>
        <p:txBody>
          <a:bodyPr wrap="square">
            <a:spAutoFit/>
          </a:bodyPr>
          <a:lstStyle/>
          <a:p>
            <a:pPr marL="0" marR="0" indent="360045" algn="just">
              <a:spcBef>
                <a:spcPts val="600"/>
              </a:spcBef>
              <a:spcAft>
                <a:spcPts val="600"/>
              </a:spcAft>
              <a:buNone/>
            </a:pPr>
            <a:r>
              <a:rPr lang="en-US" sz="1800" b="1">
                <a:solidFill>
                  <a:srgbClr val="0000FF"/>
                </a:solidFill>
                <a:effectLst/>
                <a:latin typeface="Times New Roman" panose="02020603050405020304" pitchFamily="18" charset="0"/>
                <a:ea typeface="Times New Roman" panose="02020603050405020304" pitchFamily="18" charset="0"/>
              </a:rPr>
              <a:t>(1)</a:t>
            </a:r>
            <a:r>
              <a:rPr lang="en-US" sz="1800">
                <a:solidFill>
                  <a:srgbClr val="0000FF"/>
                </a:solidFill>
                <a:effectLst/>
                <a:latin typeface="Times New Roman" panose="02020603050405020304" pitchFamily="18" charset="0"/>
                <a:ea typeface="Times New Roman" panose="02020603050405020304" pitchFamily="18" charset="0"/>
              </a:rPr>
              <a:t> Bỏ điều kiện nơi thường trú </a:t>
            </a:r>
            <a:r>
              <a:rPr lang="en-US" sz="1800" i="1">
                <a:solidFill>
                  <a:srgbClr val="0000FF"/>
                </a:solidFill>
                <a:effectLst/>
                <a:latin typeface="Times New Roman" panose="02020603050405020304" pitchFamily="18" charset="0"/>
                <a:ea typeface="Times New Roman" panose="02020603050405020304" pitchFamily="18" charset="0"/>
              </a:rPr>
              <a:t>(hộ khẩu thường trú)</a:t>
            </a:r>
            <a:r>
              <a:rPr lang="en-US" sz="1800">
                <a:solidFill>
                  <a:srgbClr val="0000FF"/>
                </a:solidFill>
                <a:effectLst/>
                <a:latin typeface="Times New Roman" panose="02020603050405020304" pitchFamily="18" charset="0"/>
                <a:ea typeface="Times New Roman" panose="02020603050405020304" pitchFamily="18" charset="0"/>
              </a:rPr>
              <a:t> khi đăng ký vào các trường THPT công lập như mọi năm: học sinh chỉ cần cư trú trên địa bàn Hà Nội có thể đăng ký tuyển sinh vào trường THPT công lập theo chủ trương tuyển sinh phi địa giới hành chính, tăng cơ hội học tập cho HS, thúc đẩy giáo dục bình đẳng, công bằng.</a:t>
            </a:r>
            <a:endParaRPr lang="en-SG" sz="1600">
              <a:solidFill>
                <a:srgbClr val="0000FF"/>
              </a:solidFill>
              <a:effectLst/>
              <a:latin typeface="Times New Roman" panose="02020603050405020304" pitchFamily="18" charset="0"/>
              <a:ea typeface="Times New Roman" panose="02020603050405020304" pitchFamily="18" charset="0"/>
            </a:endParaRPr>
          </a:p>
          <a:p>
            <a:pPr marL="0" marR="0" indent="360045" algn="just">
              <a:spcBef>
                <a:spcPts val="600"/>
              </a:spcBef>
              <a:spcAft>
                <a:spcPts val="600"/>
              </a:spcAft>
              <a:buNone/>
            </a:pPr>
            <a:r>
              <a:rPr lang="en-US" sz="1800" b="1">
                <a:solidFill>
                  <a:srgbClr val="0000FF"/>
                </a:solidFill>
                <a:effectLst/>
                <a:latin typeface="Times New Roman" panose="02020603050405020304" pitchFamily="18" charset="0"/>
                <a:ea typeface="Times New Roman" panose="02020603050405020304" pitchFamily="18" charset="0"/>
              </a:rPr>
              <a:t>(2)</a:t>
            </a:r>
            <a:r>
              <a:rPr lang="en-US" sz="1800">
                <a:solidFill>
                  <a:srgbClr val="0000FF"/>
                </a:solidFill>
                <a:effectLst/>
                <a:latin typeface="Times New Roman" panose="02020603050405020304" pitchFamily="18" charset="0"/>
                <a:ea typeface="Times New Roman" panose="02020603050405020304" pitchFamily="18" charset="0"/>
              </a:rPr>
              <a:t> Bỏ khu vực tuyển sinh: học sinh được đăng ký tối đa 3 nguyện vọng bất kỳ đảm bảo phù hợp với năng lực, điều kiện của HS/PHHS, tăng cơ hội trúng tuyển theo nguyện vọng.</a:t>
            </a:r>
            <a:endParaRPr lang="en-SG" sz="1600">
              <a:solidFill>
                <a:srgbClr val="0000FF"/>
              </a:solidFill>
              <a:effectLst/>
              <a:latin typeface="Times New Roman" panose="02020603050405020304" pitchFamily="18" charset="0"/>
              <a:ea typeface="Times New Roman" panose="02020603050405020304" pitchFamily="18" charset="0"/>
            </a:endParaRPr>
          </a:p>
          <a:p>
            <a:pPr marL="0" marR="0" indent="360045" algn="just">
              <a:spcBef>
                <a:spcPts val="600"/>
              </a:spcBef>
              <a:spcAft>
                <a:spcPts val="600"/>
              </a:spcAft>
              <a:buNone/>
            </a:pPr>
            <a:r>
              <a:rPr lang="en-US" sz="1800" b="1">
                <a:solidFill>
                  <a:srgbClr val="0000FF"/>
                </a:solidFill>
                <a:effectLst/>
                <a:latin typeface="Times New Roman" panose="02020603050405020304" pitchFamily="18" charset="0"/>
                <a:ea typeface="Times New Roman" panose="02020603050405020304" pitchFamily="18" charset="0"/>
              </a:rPr>
              <a:t>(3)</a:t>
            </a:r>
            <a:r>
              <a:rPr lang="en-US" sz="1800">
                <a:solidFill>
                  <a:srgbClr val="0000FF"/>
                </a:solidFill>
                <a:effectLst/>
                <a:latin typeface="Times New Roman" panose="02020603050405020304" pitchFamily="18" charset="0"/>
                <a:ea typeface="Times New Roman" panose="02020603050405020304" pitchFamily="18" charset="0"/>
              </a:rPr>
              <a:t> Giảm mức điểm chênh lệch khi xét tuyển giữa các nguyện vọng (0.5 điểm): tăng cơ hội trúng tuyển cho HS, giảm rủi ro khi đăng ký nguyện vọng đối với HS có năng lực.</a:t>
            </a:r>
            <a:endParaRPr lang="en-SG" sz="1600">
              <a:solidFill>
                <a:srgbClr val="0000FF"/>
              </a:solidFill>
              <a:effectLst/>
              <a:latin typeface="Times New Roman" panose="02020603050405020304" pitchFamily="18" charset="0"/>
              <a:ea typeface="Times New Roman" panose="02020603050405020304" pitchFamily="18" charset="0"/>
            </a:endParaRPr>
          </a:p>
          <a:p>
            <a:pPr marL="0" marR="0" indent="360045" algn="just">
              <a:spcBef>
                <a:spcPts val="600"/>
              </a:spcBef>
              <a:spcAft>
                <a:spcPts val="600"/>
              </a:spcAft>
              <a:buNone/>
            </a:pPr>
            <a:r>
              <a:rPr lang="en-US" sz="1800" b="1">
                <a:solidFill>
                  <a:srgbClr val="0000FF"/>
                </a:solidFill>
                <a:effectLst/>
                <a:latin typeface="Times New Roman" panose="02020603050405020304" pitchFamily="18" charset="0"/>
                <a:ea typeface="Times New Roman" panose="02020603050405020304" pitchFamily="18" charset="0"/>
              </a:rPr>
              <a:t>(4) </a:t>
            </a:r>
            <a:r>
              <a:rPr lang="en-US" sz="1800">
                <a:solidFill>
                  <a:srgbClr val="0000FF"/>
                </a:solidFill>
                <a:effectLst/>
                <a:latin typeface="Times New Roman" panose="02020603050405020304" pitchFamily="18" charset="0"/>
                <a:ea typeface="Times New Roman" panose="02020603050405020304" pitchFamily="18" charset="0"/>
              </a:rPr>
              <a:t>Học sinh tuyển thẳng sẽ được tuyển vào trường THPT gần nhất trên địa bàn cư trú. Nếu trên địa bàn cư trú không có trường THPT thì sẽ được tuyển vào trường THPT gần nơi cư trú nhất khác địa bàn.</a:t>
            </a:r>
            <a:endParaRPr lang="en-SG" sz="1600">
              <a:solidFill>
                <a:srgbClr val="0000FF"/>
              </a:solidFill>
              <a:effectLst/>
              <a:latin typeface="Times New Roman" panose="02020603050405020304" pitchFamily="18" charset="0"/>
              <a:ea typeface="Times New Roman" panose="02020603050405020304" pitchFamily="18" charset="0"/>
            </a:endParaRPr>
          </a:p>
          <a:p>
            <a:pPr marL="0" marR="0" indent="360045" algn="just">
              <a:spcBef>
                <a:spcPts val="600"/>
              </a:spcBef>
              <a:spcAft>
                <a:spcPts val="600"/>
              </a:spcAft>
              <a:buNone/>
            </a:pPr>
            <a:r>
              <a:rPr lang="en-US" sz="1800" b="1">
                <a:solidFill>
                  <a:srgbClr val="0000FF"/>
                </a:solidFill>
                <a:effectLst/>
                <a:latin typeface="Times New Roman" panose="02020603050405020304" pitchFamily="18" charset="0"/>
                <a:ea typeface="Times New Roman" panose="02020603050405020304" pitchFamily="18" charset="0"/>
              </a:rPr>
              <a:t>(5) </a:t>
            </a:r>
            <a:r>
              <a:rPr lang="en-US">
                <a:solidFill>
                  <a:srgbClr val="0000FF"/>
                </a:solidFill>
                <a:latin typeface="Times New Roman" panose="02020603050405020304" pitchFamily="18" charset="0"/>
                <a:ea typeface="Times New Roman" panose="02020603050405020304" pitchFamily="18" charset="0"/>
              </a:rPr>
              <a:t>Đẩy mạnh, t</a:t>
            </a:r>
            <a:r>
              <a:rPr lang="en-US" sz="1800">
                <a:solidFill>
                  <a:srgbClr val="0000FF"/>
                </a:solidFill>
                <a:effectLst/>
                <a:latin typeface="Times New Roman" panose="02020603050405020304" pitchFamily="18" charset="0"/>
                <a:ea typeface="Times New Roman" panose="02020603050405020304" pitchFamily="18" charset="0"/>
              </a:rPr>
              <a:t>ăng cường việc ứng dụng công nghệ thông tin trong tất cả các khâu tổ chức Kỳ thi. </a:t>
            </a:r>
            <a:endParaRPr lang="en-SG" sz="1600">
              <a:solidFill>
                <a:srgbClr val="0000FF"/>
              </a:solidFill>
              <a:effectLst/>
              <a:latin typeface="Times New Roman" panose="02020603050405020304" pitchFamily="18" charset="0"/>
              <a:ea typeface="Times New Roman" panose="02020603050405020304" pitchFamily="18" charset="0"/>
            </a:endParaRPr>
          </a:p>
          <a:p>
            <a:pPr marL="0" marR="0" indent="360045" algn="just">
              <a:spcBef>
                <a:spcPts val="600"/>
              </a:spcBef>
              <a:spcAft>
                <a:spcPts val="600"/>
              </a:spcAft>
              <a:buNone/>
            </a:pPr>
            <a:r>
              <a:rPr lang="en-US" sz="1800" b="1">
                <a:solidFill>
                  <a:srgbClr val="0000FF"/>
                </a:solidFill>
                <a:effectLst/>
                <a:latin typeface="Times New Roman" panose="02020603050405020304" pitchFamily="18" charset="0"/>
                <a:ea typeface="Times New Roman" panose="02020603050405020304" pitchFamily="18" charset="0"/>
              </a:rPr>
              <a:t>(6)</a:t>
            </a:r>
            <a:r>
              <a:rPr lang="en-US" sz="1800">
                <a:solidFill>
                  <a:srgbClr val="0000FF"/>
                </a:solidFill>
                <a:effectLst/>
                <a:latin typeface="Times New Roman" panose="02020603050405020304" pitchFamily="18" charset="0"/>
                <a:ea typeface="Times New Roman" panose="02020603050405020304" pitchFamily="18" charset="0"/>
              </a:rPr>
              <a:t> Thành lập thêm 03 trường THPT mới: THPT Việt Hùng, THPT Hoàng Quán Chi, TH, THCS và THPT Minh Châu và 02 trường THPT Hoàng Cầu và THPT Lê Lợi được đăng ký thi tuyển sinh như các trường công lập khác.</a:t>
            </a:r>
          </a:p>
          <a:p>
            <a:pPr indent="360045" algn="just">
              <a:spcBef>
                <a:spcPts val="600"/>
              </a:spcBef>
              <a:spcAft>
                <a:spcPts val="600"/>
              </a:spcAft>
            </a:pPr>
            <a:r>
              <a:rPr lang="en-US" sz="1600" b="1">
                <a:solidFill>
                  <a:srgbClr val="0000FF"/>
                </a:solidFill>
                <a:latin typeface="Times New Roman" panose="02020603050405020304" pitchFamily="18" charset="0"/>
                <a:ea typeface="Times New Roman" panose="02020603050405020304" pitchFamily="18" charset="0"/>
              </a:rPr>
              <a:t>(7) </a:t>
            </a:r>
            <a:r>
              <a:rPr lang="en-US">
                <a:solidFill>
                  <a:srgbClr val="0000FF"/>
                </a:solidFill>
                <a:latin typeface="Times New Roman" panose="02020603050405020304" pitchFamily="18" charset="0"/>
              </a:rPr>
              <a:t>Từ năm học 2025-2026 không cấp bằng tốt nghiệp THCS thay bằng Chứng nhận hoàn thành chương trình giáo dục trung học cơ sở</a:t>
            </a:r>
            <a:endParaRPr lang="en-SG">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1131806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 b="-1"/>
          <a:stretch/>
        </p:blipFill>
        <p:spPr>
          <a:xfrm>
            <a:off x="0" y="0"/>
            <a:ext cx="12191695" cy="6858000"/>
          </a:xfrm>
          <a:prstGeom prst="rect">
            <a:avLst/>
          </a:prstGeom>
        </p:spPr>
      </p:pic>
      <p:pic>
        <p:nvPicPr>
          <p:cNvPr id="3" name="Image 1" descr="preencoded.png"/>
          <p:cNvPicPr>
            <a:picLocks noChangeAspect="1"/>
          </p:cNvPicPr>
          <p:nvPr/>
        </p:nvPicPr>
        <p:blipFill>
          <a:blip r:embed="rId4"/>
          <a:srcRect t="-1" b="-1"/>
          <a:stretch/>
        </p:blipFill>
        <p:spPr>
          <a:xfrm>
            <a:off x="0" y="0"/>
            <a:ext cx="12191695" cy="6858000"/>
          </a:xfrm>
          <a:prstGeom prst="rect">
            <a:avLst/>
          </a:prstGeom>
        </p:spPr>
      </p:pic>
      <p:pic>
        <p:nvPicPr>
          <p:cNvPr id="4" name="Image 2" descr="preencoded.png"/>
          <p:cNvPicPr>
            <a:picLocks noChangeAspect="1"/>
          </p:cNvPicPr>
          <p:nvPr/>
        </p:nvPicPr>
        <p:blipFill>
          <a:blip r:embed="rId5"/>
          <a:srcRect t="-1" b="-1"/>
          <a:stretch/>
        </p:blipFill>
        <p:spPr>
          <a:xfrm>
            <a:off x="0" y="0"/>
            <a:ext cx="12191695" cy="922564"/>
          </a:xfrm>
          <a:prstGeom prst="rect">
            <a:avLst/>
          </a:prstGeom>
        </p:spPr>
      </p:pic>
      <p:sp>
        <p:nvSpPr>
          <p:cNvPr id="5" name="Shape 0"/>
          <p:cNvSpPr/>
          <p:nvPr/>
        </p:nvSpPr>
        <p:spPr>
          <a:xfrm>
            <a:off x="381305" y="333756"/>
            <a:ext cx="476402" cy="476402"/>
          </a:xfrm>
          <a:prstGeom prst="roundRect">
            <a:avLst>
              <a:gd name="adj" fmla="val 76775"/>
            </a:avLst>
          </a:prstGeom>
          <a:solidFill>
            <a:srgbClr val="FFFFFF">
              <a:alpha val="20000"/>
            </a:srgbClr>
          </a:solidFill>
          <a:ln w="12700">
            <a:solidFill>
              <a:srgbClr val="FFFFFF">
                <a:alpha val="0"/>
              </a:srgbClr>
            </a:solidFill>
            <a:prstDash val="solid"/>
          </a:ln>
        </p:spPr>
      </p:sp>
      <p:pic>
        <p:nvPicPr>
          <p:cNvPr id="6" name="Image 3" descr="preencoded.png"/>
          <p:cNvPicPr>
            <a:picLocks noChangeAspect="1"/>
          </p:cNvPicPr>
          <p:nvPr/>
        </p:nvPicPr>
        <p:blipFill>
          <a:blip r:embed="rId6"/>
          <a:srcRect l="-80" r="-80"/>
          <a:stretch/>
        </p:blipFill>
        <p:spPr>
          <a:xfrm>
            <a:off x="467478" y="419100"/>
            <a:ext cx="286207" cy="228600"/>
          </a:xfrm>
          <a:prstGeom prst="rect">
            <a:avLst/>
          </a:prstGeom>
        </p:spPr>
      </p:pic>
      <p:sp>
        <p:nvSpPr>
          <p:cNvPr id="7" name="Text 1"/>
          <p:cNvSpPr txBox="1"/>
          <p:nvPr/>
        </p:nvSpPr>
        <p:spPr>
          <a:xfrm>
            <a:off x="926947" y="423333"/>
            <a:ext cx="10248596" cy="342900"/>
          </a:xfrm>
          <a:prstGeom prst="rect">
            <a:avLst/>
          </a:prstGeom>
          <a:noFill/>
          <a:ln/>
        </p:spPr>
        <p:txBody>
          <a:bodyPr wrap="square" lIns="0" tIns="0" rIns="0" bIns="0" rtlCol="0" anchor="ctr"/>
          <a:lstStyle/>
          <a:p>
            <a:pPr algn="ctr"/>
            <a:r>
              <a:rPr lang="en-US" sz="2000" b="1">
                <a:solidFill>
                  <a:srgbClr val="FFFF00"/>
                </a:solidFill>
                <a:latin typeface="Times New Roman" panose="02020603050405020304" pitchFamily="18" charset="0"/>
                <a:ea typeface="Roboto" pitchFamily="34" charset="-122"/>
                <a:cs typeface="Times New Roman" panose="02020603050405020304" pitchFamily="18" charset="0"/>
              </a:rPr>
              <a:t>MỘT SỐ LƯU Ý VỀ KỲ THI VÀ TUYỂN SINH VÀO LỚP 10 THPT NĂM HỌC 2026-2027</a:t>
            </a:r>
            <a:endParaRPr lang="en-US" sz="2000" dirty="0">
              <a:solidFill>
                <a:srgbClr val="FFFF00"/>
              </a:solidFill>
              <a:latin typeface="Times New Roman" panose="02020603050405020304" pitchFamily="18" charset="0"/>
              <a:cs typeface="Times New Roman" panose="02020603050405020304" pitchFamily="18" charset="0"/>
            </a:endParaRPr>
          </a:p>
        </p:txBody>
      </p:sp>
      <p:sp>
        <p:nvSpPr>
          <p:cNvPr id="44" name="Text 5"/>
          <p:cNvSpPr txBox="1"/>
          <p:nvPr/>
        </p:nvSpPr>
        <p:spPr>
          <a:xfrm>
            <a:off x="610581" y="1174447"/>
            <a:ext cx="6018819" cy="342900"/>
          </a:xfrm>
          <a:prstGeom prst="rect">
            <a:avLst/>
          </a:prstGeom>
          <a:noFill/>
          <a:ln/>
        </p:spPr>
        <p:txBody>
          <a:bodyPr wrap="square" lIns="0" tIns="0" rIns="0" bIns="0" rtlCol="0" anchor="ctr"/>
          <a:lstStyle/>
          <a:p>
            <a:pPr marL="0" indent="0" algn="ctr">
              <a:buNone/>
            </a:pPr>
            <a:r>
              <a:rPr lang="en-US" sz="1400" b="1">
                <a:solidFill>
                  <a:srgbClr val="1E3A8A"/>
                </a:solidFill>
                <a:latin typeface="Montserrat" pitchFamily="34" charset="0"/>
                <a:ea typeface="Montserrat" pitchFamily="34" charset="-122"/>
                <a:cs typeface="Montserrat" pitchFamily="34" charset="-120"/>
              </a:rPr>
              <a:t>2. Các mốc thời gian học sinh chuẩn bị cho Kỳ thi và Tuyển sinh</a:t>
            </a:r>
            <a:endParaRPr lang="en-US" sz="1400" dirty="0"/>
          </a:p>
        </p:txBody>
      </p:sp>
      <p:pic>
        <p:nvPicPr>
          <p:cNvPr id="9" name="Picture 10">
            <a:extLst>
              <a:ext uri="{FF2B5EF4-FFF2-40B4-BE49-F238E27FC236}">
                <a16:creationId xmlns:a16="http://schemas.microsoft.com/office/drawing/2014/main" id="{BADD8DA1-337B-A924-1069-D762430B74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648" y="1774552"/>
            <a:ext cx="11038397" cy="3256280"/>
          </a:xfrm>
          <a:prstGeom prst="rect">
            <a:avLst/>
          </a:prstGeom>
        </p:spPr>
      </p:pic>
    </p:spTree>
    <p:extLst>
      <p:ext uri="{BB962C8B-B14F-4D97-AF65-F5344CB8AC3E}">
        <p14:creationId xmlns:p14="http://schemas.microsoft.com/office/powerpoint/2010/main" val="2163936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2" descr="preencoded.png">
            <a:extLst>
              <a:ext uri="{FF2B5EF4-FFF2-40B4-BE49-F238E27FC236}">
                <a16:creationId xmlns:a16="http://schemas.microsoft.com/office/drawing/2014/main" id="{02E36BE6-A3DE-ECF5-4F45-396EFF55E4A1}"/>
              </a:ext>
            </a:extLst>
          </p:cNvPr>
          <p:cNvPicPr>
            <a:picLocks noChangeAspect="1"/>
          </p:cNvPicPr>
          <p:nvPr/>
        </p:nvPicPr>
        <p:blipFill>
          <a:blip r:embed="rId3"/>
          <a:srcRect t="-1" b="-1"/>
          <a:stretch/>
        </p:blipFill>
        <p:spPr>
          <a:xfrm>
            <a:off x="-113843" y="-1"/>
            <a:ext cx="12305843" cy="1063447"/>
          </a:xfrm>
          <a:prstGeom prst="rect">
            <a:avLst/>
          </a:prstGeom>
        </p:spPr>
      </p:pic>
      <p:sp>
        <p:nvSpPr>
          <p:cNvPr id="2" name="Shape 0"/>
          <p:cNvSpPr/>
          <p:nvPr/>
        </p:nvSpPr>
        <p:spPr>
          <a:xfrm>
            <a:off x="0" y="0"/>
            <a:ext cx="12191695" cy="6858000"/>
          </a:xfrm>
          <a:prstGeom prst="rect">
            <a:avLst/>
          </a:prstGeom>
          <a:solidFill>
            <a:srgbClr val="F5F7FA"/>
          </a:solidFill>
          <a:ln w="12700">
            <a:solidFill>
              <a:srgbClr val="FFFFFF">
                <a:alpha val="0"/>
              </a:srgbClr>
            </a:solidFill>
            <a:prstDash val="solid"/>
          </a:ln>
        </p:spPr>
        <p:txBody>
          <a:bodyPr/>
          <a:lstStyle/>
          <a:p>
            <a:endParaRPr lang="en-US"/>
          </a:p>
        </p:txBody>
      </p:sp>
      <p:pic>
        <p:nvPicPr>
          <p:cNvPr id="3" name="Image 0" descr="preencoded.png"/>
          <p:cNvPicPr>
            <a:picLocks noChangeAspect="1"/>
          </p:cNvPicPr>
          <p:nvPr/>
        </p:nvPicPr>
        <p:blipFill>
          <a:blip r:embed="rId4"/>
          <a:srcRect t="-1" b="-1"/>
          <a:stretch/>
        </p:blipFill>
        <p:spPr>
          <a:xfrm>
            <a:off x="-113843" y="0"/>
            <a:ext cx="12305843" cy="6858000"/>
          </a:xfrm>
          <a:prstGeom prst="rect">
            <a:avLst/>
          </a:prstGeom>
        </p:spPr>
      </p:pic>
      <p:sp>
        <p:nvSpPr>
          <p:cNvPr id="4" name="Shape 1"/>
          <p:cNvSpPr/>
          <p:nvPr/>
        </p:nvSpPr>
        <p:spPr>
          <a:xfrm>
            <a:off x="571500" y="1047902"/>
            <a:ext cx="11048695" cy="28346"/>
          </a:xfrm>
          <a:prstGeom prst="rect">
            <a:avLst/>
          </a:prstGeom>
          <a:solidFill>
            <a:srgbClr val="1565C0"/>
          </a:solidFill>
          <a:ln w="12700">
            <a:solidFill>
              <a:srgbClr val="1565C0">
                <a:alpha val="0"/>
              </a:srgbClr>
            </a:solidFill>
            <a:prstDash val="solid"/>
          </a:ln>
        </p:spPr>
        <p:txBody>
          <a:bodyPr/>
          <a:lstStyle/>
          <a:p>
            <a:endParaRPr lang="en-US"/>
          </a:p>
        </p:txBody>
      </p:sp>
      <p:sp>
        <p:nvSpPr>
          <p:cNvPr id="5" name="Text 2"/>
          <p:cNvSpPr txBox="1"/>
          <p:nvPr/>
        </p:nvSpPr>
        <p:spPr>
          <a:xfrm>
            <a:off x="1095451" y="381305"/>
            <a:ext cx="5824894" cy="324612"/>
          </a:xfrm>
          <a:prstGeom prst="rect">
            <a:avLst/>
          </a:prstGeom>
          <a:noFill/>
          <a:ln/>
        </p:spPr>
        <p:txBody>
          <a:bodyPr wrap="square" lIns="0" tIns="0" rIns="0" bIns="0" rtlCol="0" anchor="ctr"/>
          <a:lstStyle/>
          <a:p>
            <a:pPr marL="0" indent="0" algn="l">
              <a:buNone/>
            </a:pPr>
            <a:r>
              <a:rPr lang="en-US" sz="2100" b="1" dirty="0">
                <a:solidFill>
                  <a:srgbClr val="1565C0"/>
                </a:solidFill>
                <a:latin typeface="Montserrat" pitchFamily="34" charset="0"/>
                <a:ea typeface="Montserrat" pitchFamily="34" charset="-122"/>
                <a:cs typeface="Montserrat" pitchFamily="34" charset="-120"/>
              </a:rPr>
              <a:t> ĐĂNG KÝ DỰ TUYỂN TRỰC TUYẾN </a:t>
            </a:r>
            <a:endParaRPr lang="en-US" sz="2100" dirty="0"/>
          </a:p>
        </p:txBody>
      </p:sp>
      <p:pic>
        <p:nvPicPr>
          <p:cNvPr id="6" name="Image 1" descr="preencoded.png"/>
          <p:cNvPicPr>
            <a:picLocks noChangeAspect="1"/>
          </p:cNvPicPr>
          <p:nvPr/>
        </p:nvPicPr>
        <p:blipFill>
          <a:blip r:embed="rId5"/>
          <a:srcRect l="-90" r="-90"/>
          <a:stretch/>
        </p:blipFill>
        <p:spPr>
          <a:xfrm>
            <a:off x="571500" y="390449"/>
            <a:ext cx="381305" cy="304495"/>
          </a:xfrm>
          <a:prstGeom prst="rect">
            <a:avLst/>
          </a:prstGeom>
        </p:spPr>
      </p:pic>
      <p:sp>
        <p:nvSpPr>
          <p:cNvPr id="7" name="Text 3"/>
          <p:cNvSpPr txBox="1"/>
          <p:nvPr/>
        </p:nvSpPr>
        <p:spPr>
          <a:xfrm>
            <a:off x="571500" y="752551"/>
            <a:ext cx="5315407" cy="152705"/>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Quy trình đăng ký dự tuyển vào lớp 10 THPT năm học 2026-2027</a:t>
            </a:r>
            <a:endParaRPr lang="en-US" sz="1000" dirty="0"/>
          </a:p>
        </p:txBody>
      </p:sp>
      <p:sp>
        <p:nvSpPr>
          <p:cNvPr id="10" name="Text 6"/>
          <p:cNvSpPr txBox="1"/>
          <p:nvPr/>
        </p:nvSpPr>
        <p:spPr>
          <a:xfrm>
            <a:off x="915314" y="2400300"/>
            <a:ext cx="1219810" cy="181051"/>
          </a:xfrm>
          <a:prstGeom prst="rect">
            <a:avLst/>
          </a:prstGeom>
          <a:noFill/>
          <a:ln/>
        </p:spPr>
        <p:txBody>
          <a:bodyPr wrap="square" lIns="0" tIns="0" rIns="0" bIns="0" rtlCol="0" anchor="ctr"/>
          <a:lstStyle/>
          <a:p>
            <a:pPr marL="0" indent="0" algn="ctr">
              <a:buNone/>
            </a:pPr>
            <a:r>
              <a:rPr lang="en-US" sz="1000" b="1" dirty="0">
                <a:solidFill>
                  <a:srgbClr val="333333"/>
                </a:solidFill>
                <a:latin typeface="Montserrat" pitchFamily="34" charset="0"/>
                <a:ea typeface="Montserrat" pitchFamily="34" charset="-122"/>
                <a:cs typeface="Montserrat" pitchFamily="34" charset="-120"/>
              </a:rPr>
              <a:t>Truy cập cổng</a:t>
            </a:r>
            <a:endParaRPr lang="en-US" sz="1000" dirty="0"/>
          </a:p>
        </p:txBody>
      </p:sp>
      <p:sp>
        <p:nvSpPr>
          <p:cNvPr id="11" name="Text 7"/>
          <p:cNvSpPr txBox="1"/>
          <p:nvPr/>
        </p:nvSpPr>
        <p:spPr>
          <a:xfrm>
            <a:off x="714282" y="2621585"/>
            <a:ext cx="1721815" cy="152705"/>
          </a:xfrm>
          <a:prstGeom prst="rect">
            <a:avLst/>
          </a:prstGeom>
          <a:noFill/>
          <a:ln/>
        </p:spPr>
        <p:txBody>
          <a:bodyPr wrap="square" lIns="0" tIns="0" rIns="0" bIns="0" rtlCol="0" anchor="ctr"/>
          <a:lstStyle/>
          <a:p>
            <a:pPr marL="0" indent="0" algn="ctr">
              <a:buNone/>
            </a:pPr>
            <a:r>
              <a:rPr lang="en-US" sz="900" b="1">
                <a:solidFill>
                  <a:srgbClr val="FF0000"/>
                </a:solidFill>
                <a:latin typeface="Roboto" pitchFamily="34" charset="0"/>
                <a:ea typeface="Roboto" pitchFamily="34" charset="-122"/>
                <a:cs typeface="Roboto" pitchFamily="34" charset="-120"/>
              </a:rPr>
              <a:t>https://tsdaucap.hanoi.gov.vn</a:t>
            </a:r>
            <a:endParaRPr lang="en-US" sz="900" b="1" dirty="0">
              <a:solidFill>
                <a:srgbClr val="FF0000"/>
              </a:solidFill>
            </a:endParaRPr>
          </a:p>
        </p:txBody>
      </p:sp>
      <p:pic>
        <p:nvPicPr>
          <p:cNvPr id="12" name="Image 2" descr="preencoded.png"/>
          <p:cNvPicPr>
            <a:picLocks noChangeAspect="1"/>
          </p:cNvPicPr>
          <p:nvPr/>
        </p:nvPicPr>
        <p:blipFill>
          <a:blip r:embed="rId6"/>
          <a:srcRect l="-57" r="-57"/>
          <a:stretch/>
        </p:blipFill>
        <p:spPr>
          <a:xfrm>
            <a:off x="2566721" y="2190902"/>
            <a:ext cx="200254" cy="228600"/>
          </a:xfrm>
          <a:prstGeom prst="rect">
            <a:avLst/>
          </a:prstGeom>
        </p:spPr>
      </p:pic>
      <p:sp>
        <p:nvSpPr>
          <p:cNvPr id="13" name="Text 8"/>
          <p:cNvSpPr txBox="1"/>
          <p:nvPr/>
        </p:nvSpPr>
        <p:spPr>
          <a:xfrm>
            <a:off x="3387852" y="2400300"/>
            <a:ext cx="848563" cy="181051"/>
          </a:xfrm>
          <a:prstGeom prst="rect">
            <a:avLst/>
          </a:prstGeom>
          <a:noFill/>
          <a:ln/>
        </p:spPr>
        <p:txBody>
          <a:bodyPr wrap="square" lIns="0" tIns="0" rIns="0" bIns="0" rtlCol="0" anchor="ctr"/>
          <a:lstStyle/>
          <a:p>
            <a:pPr marL="0" indent="0" algn="ctr">
              <a:buNone/>
            </a:pPr>
            <a:r>
              <a:rPr lang="en-US" sz="1000" b="1" dirty="0">
                <a:solidFill>
                  <a:srgbClr val="333333"/>
                </a:solidFill>
                <a:latin typeface="Montserrat" pitchFamily="34" charset="0"/>
                <a:ea typeface="Montserrat" pitchFamily="34" charset="-122"/>
                <a:cs typeface="Montserrat" pitchFamily="34" charset="-120"/>
              </a:rPr>
              <a:t>Đăng nhập</a:t>
            </a:r>
            <a:endParaRPr lang="en-US" sz="1000" dirty="0"/>
          </a:p>
        </p:txBody>
      </p:sp>
      <p:sp>
        <p:nvSpPr>
          <p:cNvPr id="14" name="Text 9"/>
          <p:cNvSpPr txBox="1"/>
          <p:nvPr/>
        </p:nvSpPr>
        <p:spPr>
          <a:xfrm>
            <a:off x="3387852" y="2621585"/>
            <a:ext cx="848563" cy="152705"/>
          </a:xfrm>
          <a:prstGeom prst="rect">
            <a:avLst/>
          </a:prstGeom>
          <a:noFill/>
          <a:ln/>
        </p:spPr>
        <p:txBody>
          <a:bodyPr wrap="square" lIns="0" tIns="0" rIns="0" bIns="0" rtlCol="0" anchor="ctr"/>
          <a:lstStyle/>
          <a:p>
            <a:pPr marL="0" indent="0" algn="ctr">
              <a:buNone/>
            </a:pPr>
            <a:r>
              <a:rPr lang="en-US" sz="900">
                <a:solidFill>
                  <a:srgbClr val="666666"/>
                </a:solidFill>
                <a:latin typeface="Roboto" pitchFamily="34" charset="0"/>
                <a:ea typeface="Roboto" pitchFamily="34" charset="-122"/>
                <a:cs typeface="Roboto" pitchFamily="34" charset="-120"/>
              </a:rPr>
              <a:t>Qua VNeID</a:t>
            </a:r>
            <a:endParaRPr lang="en-US" sz="900" dirty="0"/>
          </a:p>
        </p:txBody>
      </p:sp>
      <p:pic>
        <p:nvPicPr>
          <p:cNvPr id="15" name="Image 3" descr="preencoded.png"/>
          <p:cNvPicPr>
            <a:picLocks noChangeAspect="1"/>
          </p:cNvPicPr>
          <p:nvPr/>
        </p:nvPicPr>
        <p:blipFill>
          <a:blip r:embed="rId6"/>
          <a:srcRect l="-57" r="-57"/>
          <a:stretch/>
        </p:blipFill>
        <p:spPr>
          <a:xfrm>
            <a:off x="4852721" y="2190902"/>
            <a:ext cx="200254" cy="228600"/>
          </a:xfrm>
          <a:prstGeom prst="rect">
            <a:avLst/>
          </a:prstGeom>
        </p:spPr>
      </p:pic>
      <p:sp>
        <p:nvSpPr>
          <p:cNvPr id="16" name="Text 10"/>
          <p:cNvSpPr txBox="1"/>
          <p:nvPr/>
        </p:nvSpPr>
        <p:spPr>
          <a:xfrm>
            <a:off x="5333695" y="2400300"/>
            <a:ext cx="1530706" cy="181051"/>
          </a:xfrm>
          <a:prstGeom prst="rect">
            <a:avLst/>
          </a:prstGeom>
          <a:noFill/>
          <a:ln/>
        </p:spPr>
        <p:txBody>
          <a:bodyPr wrap="square" lIns="0" tIns="0" rIns="0" bIns="0" rtlCol="0" anchor="ctr"/>
          <a:lstStyle/>
          <a:p>
            <a:pPr marL="0" indent="0" algn="ctr">
              <a:buNone/>
            </a:pPr>
            <a:r>
              <a:rPr lang="en-US" sz="1000" b="1">
                <a:solidFill>
                  <a:srgbClr val="333333"/>
                </a:solidFill>
                <a:latin typeface="Montserrat" pitchFamily="34" charset="0"/>
                <a:ea typeface="Montserrat" pitchFamily="34" charset="-122"/>
              </a:rPr>
              <a:t>Đăng ký nguyện vọng</a:t>
            </a:r>
            <a:endParaRPr lang="en-US" sz="1000" dirty="0"/>
          </a:p>
        </p:txBody>
      </p:sp>
      <p:sp>
        <p:nvSpPr>
          <p:cNvPr id="17" name="Text 11"/>
          <p:cNvSpPr txBox="1"/>
          <p:nvPr/>
        </p:nvSpPr>
        <p:spPr>
          <a:xfrm>
            <a:off x="5417820" y="2621585"/>
            <a:ext cx="1362456" cy="152705"/>
          </a:xfrm>
          <a:prstGeom prst="rect">
            <a:avLst/>
          </a:prstGeom>
          <a:noFill/>
          <a:ln/>
        </p:spPr>
        <p:txBody>
          <a:bodyPr wrap="square" lIns="0" tIns="0" rIns="0" bIns="0" rtlCol="0" anchor="ctr"/>
          <a:lstStyle/>
          <a:p>
            <a:pPr marL="0" indent="0" algn="ctr">
              <a:buNone/>
            </a:pPr>
            <a:r>
              <a:rPr lang="en-US" sz="900">
                <a:solidFill>
                  <a:srgbClr val="666666"/>
                </a:solidFill>
                <a:latin typeface="Roboto" pitchFamily="34" charset="0"/>
                <a:ea typeface="Roboto" pitchFamily="34" charset="-122"/>
                <a:cs typeface="Roboto" pitchFamily="34" charset="-120"/>
              </a:rPr>
              <a:t>Điền phiếu ĐKDT</a:t>
            </a:r>
            <a:endParaRPr lang="en-US" sz="900" dirty="0"/>
          </a:p>
        </p:txBody>
      </p:sp>
      <p:pic>
        <p:nvPicPr>
          <p:cNvPr id="18" name="Image 4" descr="preencoded.png"/>
          <p:cNvPicPr>
            <a:picLocks noChangeAspect="1"/>
          </p:cNvPicPr>
          <p:nvPr/>
        </p:nvPicPr>
        <p:blipFill>
          <a:blip r:embed="rId6"/>
          <a:srcRect l="-57" r="-57"/>
          <a:stretch/>
        </p:blipFill>
        <p:spPr>
          <a:xfrm>
            <a:off x="7138721" y="2190902"/>
            <a:ext cx="200254" cy="228600"/>
          </a:xfrm>
          <a:prstGeom prst="rect">
            <a:avLst/>
          </a:prstGeom>
        </p:spPr>
      </p:pic>
      <p:sp>
        <p:nvSpPr>
          <p:cNvPr id="19" name="Text 12"/>
          <p:cNvSpPr txBox="1"/>
          <p:nvPr/>
        </p:nvSpPr>
        <p:spPr>
          <a:xfrm>
            <a:off x="7887614" y="2400300"/>
            <a:ext cx="991210" cy="181051"/>
          </a:xfrm>
          <a:prstGeom prst="rect">
            <a:avLst/>
          </a:prstGeom>
          <a:noFill/>
          <a:ln/>
        </p:spPr>
        <p:txBody>
          <a:bodyPr wrap="square" lIns="0" tIns="0" rIns="0" bIns="0" rtlCol="0" anchor="ctr"/>
          <a:lstStyle/>
          <a:p>
            <a:pPr marL="0" indent="0" algn="ctr">
              <a:buNone/>
            </a:pPr>
            <a:r>
              <a:rPr lang="en-US" sz="1000" b="1" dirty="0">
                <a:solidFill>
                  <a:srgbClr val="333333"/>
                </a:solidFill>
                <a:latin typeface="Montserrat" pitchFamily="34" charset="0"/>
                <a:ea typeface="Montserrat" pitchFamily="34" charset="-122"/>
                <a:cs typeface="Montserrat" pitchFamily="34" charset="-120"/>
              </a:rPr>
              <a:t>Xác nhận</a:t>
            </a:r>
            <a:endParaRPr lang="en-US" sz="1000" dirty="0"/>
          </a:p>
        </p:txBody>
      </p:sp>
      <p:sp>
        <p:nvSpPr>
          <p:cNvPr id="20" name="Text 13"/>
          <p:cNvSpPr txBox="1"/>
          <p:nvPr/>
        </p:nvSpPr>
        <p:spPr>
          <a:xfrm>
            <a:off x="7839151" y="2621585"/>
            <a:ext cx="1088136" cy="152705"/>
          </a:xfrm>
          <a:prstGeom prst="rect">
            <a:avLst/>
          </a:prstGeom>
          <a:noFill/>
          <a:ln/>
        </p:spPr>
        <p:txBody>
          <a:bodyPr wrap="square" lIns="0" tIns="0" rIns="0" bIns="0" rtlCol="0" anchor="ctr"/>
          <a:lstStyle/>
          <a:p>
            <a:pPr marL="0" indent="0" algn="ctr">
              <a:buNone/>
            </a:pPr>
            <a:r>
              <a:rPr lang="en-US" sz="900" dirty="0">
                <a:solidFill>
                  <a:srgbClr val="666666"/>
                </a:solidFill>
                <a:latin typeface="Roboto" pitchFamily="34" charset="0"/>
                <a:ea typeface="Roboto" pitchFamily="34" charset="-122"/>
                <a:cs typeface="Roboto" pitchFamily="34" charset="-120"/>
              </a:rPr>
              <a:t>Chốt nguyện vọng</a:t>
            </a:r>
            <a:endParaRPr lang="en-US" sz="900" dirty="0"/>
          </a:p>
        </p:txBody>
      </p:sp>
      <p:pic>
        <p:nvPicPr>
          <p:cNvPr id="21" name="Image 5" descr="preencoded.png"/>
          <p:cNvPicPr>
            <a:picLocks noChangeAspect="1"/>
          </p:cNvPicPr>
          <p:nvPr/>
        </p:nvPicPr>
        <p:blipFill>
          <a:blip r:embed="rId6"/>
          <a:srcRect l="-57" r="-57"/>
          <a:stretch/>
        </p:blipFill>
        <p:spPr>
          <a:xfrm>
            <a:off x="9424721" y="2190902"/>
            <a:ext cx="200254" cy="228600"/>
          </a:xfrm>
          <a:prstGeom prst="rect">
            <a:avLst/>
          </a:prstGeom>
        </p:spPr>
      </p:pic>
      <p:sp>
        <p:nvSpPr>
          <p:cNvPr id="22" name="Text 14"/>
          <p:cNvSpPr txBox="1"/>
          <p:nvPr/>
        </p:nvSpPr>
        <p:spPr>
          <a:xfrm>
            <a:off x="10098240" y="2305202"/>
            <a:ext cx="1171869" cy="276149"/>
          </a:xfrm>
          <a:prstGeom prst="rect">
            <a:avLst/>
          </a:prstGeom>
          <a:noFill/>
          <a:ln/>
        </p:spPr>
        <p:txBody>
          <a:bodyPr wrap="square" lIns="0" tIns="0" rIns="0" bIns="0" rtlCol="0" anchor="ctr"/>
          <a:lstStyle/>
          <a:p>
            <a:pPr marL="0" indent="0" algn="ctr">
              <a:buNone/>
            </a:pPr>
            <a:r>
              <a:rPr lang="en-US" sz="1000" b="1">
                <a:solidFill>
                  <a:srgbClr val="333333"/>
                </a:solidFill>
                <a:latin typeface="Montserrat" pitchFamily="34" charset="0"/>
                <a:ea typeface="Montserrat" pitchFamily="34" charset="-122"/>
                <a:cs typeface="Montserrat" pitchFamily="34" charset="-120"/>
              </a:rPr>
              <a:t>Ký xác nhận </a:t>
            </a:r>
          </a:p>
          <a:p>
            <a:pPr marL="0" indent="0" algn="ctr">
              <a:buNone/>
            </a:pPr>
            <a:r>
              <a:rPr lang="en-US" sz="1000" b="1">
                <a:solidFill>
                  <a:srgbClr val="333333"/>
                </a:solidFill>
                <a:latin typeface="Montserrat" pitchFamily="34" charset="0"/>
                <a:ea typeface="Montserrat" pitchFamily="34" charset="-122"/>
                <a:cs typeface="Montserrat" pitchFamily="34" charset="-120"/>
              </a:rPr>
              <a:t>Phiếu ĐKDT</a:t>
            </a:r>
            <a:endParaRPr lang="en-US" sz="1000" dirty="0"/>
          </a:p>
        </p:txBody>
      </p:sp>
      <p:sp>
        <p:nvSpPr>
          <p:cNvPr id="23" name="Text 15"/>
          <p:cNvSpPr txBox="1"/>
          <p:nvPr/>
        </p:nvSpPr>
        <p:spPr>
          <a:xfrm>
            <a:off x="10283342" y="2621585"/>
            <a:ext cx="770839" cy="152705"/>
          </a:xfrm>
          <a:prstGeom prst="rect">
            <a:avLst/>
          </a:prstGeom>
          <a:noFill/>
          <a:ln/>
        </p:spPr>
        <p:txBody>
          <a:bodyPr wrap="square" lIns="0" tIns="0" rIns="0" bIns="0" rtlCol="0" anchor="ctr"/>
          <a:lstStyle/>
          <a:p>
            <a:pPr marL="0" indent="0" algn="ctr">
              <a:buNone/>
            </a:pPr>
            <a:r>
              <a:rPr lang="en-US" sz="900" dirty="0">
                <a:solidFill>
                  <a:srgbClr val="666666"/>
                </a:solidFill>
                <a:latin typeface="Roboto" pitchFamily="34" charset="0"/>
                <a:ea typeface="Roboto" pitchFamily="34" charset="-122"/>
                <a:cs typeface="Roboto" pitchFamily="34" charset="-120"/>
              </a:rPr>
              <a:t>Nhận báo thi</a:t>
            </a:r>
            <a:endParaRPr lang="en-US" sz="900" dirty="0"/>
          </a:p>
        </p:txBody>
      </p:sp>
      <p:sp>
        <p:nvSpPr>
          <p:cNvPr id="24" name="Shape 16"/>
          <p:cNvSpPr/>
          <p:nvPr/>
        </p:nvSpPr>
        <p:spPr>
          <a:xfrm>
            <a:off x="571500" y="2980439"/>
            <a:ext cx="3590849" cy="1790395"/>
          </a:xfrm>
          <a:prstGeom prst="roundRect">
            <a:avLst>
              <a:gd name="adj" fmla="val 4347"/>
            </a:avLst>
          </a:prstGeom>
          <a:solidFill>
            <a:srgbClr val="FFFFFF"/>
          </a:solidFill>
          <a:ln/>
        </p:spPr>
        <p:txBody>
          <a:bodyPr/>
          <a:lstStyle/>
          <a:p>
            <a:endParaRPr lang="en-US"/>
          </a:p>
        </p:txBody>
      </p:sp>
      <p:sp>
        <p:nvSpPr>
          <p:cNvPr id="25" name="Shape 17"/>
          <p:cNvSpPr/>
          <p:nvPr/>
        </p:nvSpPr>
        <p:spPr>
          <a:xfrm>
            <a:off x="571500" y="2980439"/>
            <a:ext cx="28346" cy="1790395"/>
          </a:xfrm>
          <a:prstGeom prst="roundRect">
            <a:avLst>
              <a:gd name="adj" fmla="val 274541"/>
            </a:avLst>
          </a:prstGeom>
          <a:solidFill>
            <a:srgbClr val="1565C0"/>
          </a:solidFill>
          <a:ln w="12700">
            <a:solidFill>
              <a:srgbClr val="1565C0">
                <a:alpha val="0"/>
              </a:srgbClr>
            </a:solidFill>
            <a:prstDash val="solid"/>
          </a:ln>
        </p:spPr>
        <p:txBody>
          <a:bodyPr/>
          <a:lstStyle/>
          <a:p>
            <a:endParaRPr lang="en-US"/>
          </a:p>
        </p:txBody>
      </p:sp>
      <p:sp>
        <p:nvSpPr>
          <p:cNvPr id="26" name="Shape 18"/>
          <p:cNvSpPr/>
          <p:nvPr/>
        </p:nvSpPr>
        <p:spPr>
          <a:xfrm>
            <a:off x="743407" y="3123086"/>
            <a:ext cx="286207" cy="286207"/>
          </a:xfrm>
          <a:prstGeom prst="roundRect">
            <a:avLst>
              <a:gd name="adj" fmla="val 127796"/>
            </a:avLst>
          </a:prstGeom>
          <a:solidFill>
            <a:srgbClr val="E3F2FD"/>
          </a:solidFill>
          <a:ln w="12700">
            <a:solidFill>
              <a:srgbClr val="FFFFFF">
                <a:alpha val="0"/>
              </a:srgbClr>
            </a:solidFill>
            <a:prstDash val="solid"/>
          </a:ln>
        </p:spPr>
        <p:txBody>
          <a:bodyPr/>
          <a:lstStyle/>
          <a:p>
            <a:endParaRPr lang="en-US"/>
          </a:p>
        </p:txBody>
      </p:sp>
      <p:pic>
        <p:nvPicPr>
          <p:cNvPr id="27" name="Image 6" descr="preencoded.png"/>
          <p:cNvPicPr>
            <a:picLocks noChangeAspect="1"/>
          </p:cNvPicPr>
          <p:nvPr/>
        </p:nvPicPr>
        <p:blipFill>
          <a:blip r:embed="rId7"/>
          <a:srcRect t="-1100" b="-1100"/>
          <a:stretch/>
        </p:blipFill>
        <p:spPr>
          <a:xfrm>
            <a:off x="828446" y="3198981"/>
            <a:ext cx="114300" cy="133502"/>
          </a:xfrm>
          <a:prstGeom prst="rect">
            <a:avLst/>
          </a:prstGeom>
        </p:spPr>
      </p:pic>
      <p:sp>
        <p:nvSpPr>
          <p:cNvPr id="28" name="Text 19"/>
          <p:cNvSpPr txBox="1"/>
          <p:nvPr/>
        </p:nvSpPr>
        <p:spPr>
          <a:xfrm>
            <a:off x="1123798" y="3189837"/>
            <a:ext cx="1351483" cy="152705"/>
          </a:xfrm>
          <a:prstGeom prst="rect">
            <a:avLst/>
          </a:prstGeom>
          <a:noFill/>
          <a:ln/>
        </p:spPr>
        <p:txBody>
          <a:bodyPr wrap="square" lIns="0" tIns="0" rIns="0" bIns="0" rtlCol="0" anchor="ctr"/>
          <a:lstStyle/>
          <a:p>
            <a:pPr marL="0" indent="0" algn="l">
              <a:buNone/>
            </a:pPr>
            <a:r>
              <a:rPr lang="en-US" sz="900" b="1" dirty="0">
                <a:solidFill>
                  <a:srgbClr val="333333"/>
                </a:solidFill>
                <a:latin typeface="Montserrat" pitchFamily="34" charset="0"/>
                <a:ea typeface="Montserrat" pitchFamily="34" charset="-122"/>
                <a:cs typeface="Montserrat" pitchFamily="34" charset="-120"/>
              </a:rPr>
              <a:t>Thời gian đăng ký</a:t>
            </a:r>
            <a:endParaRPr lang="en-US" sz="900" dirty="0"/>
          </a:p>
        </p:txBody>
      </p:sp>
      <p:sp>
        <p:nvSpPr>
          <p:cNvPr id="29" name="Text 20"/>
          <p:cNvSpPr txBox="1"/>
          <p:nvPr/>
        </p:nvSpPr>
        <p:spPr>
          <a:xfrm>
            <a:off x="743407" y="3522678"/>
            <a:ext cx="3391510" cy="162763"/>
          </a:xfrm>
          <a:prstGeom prst="rect">
            <a:avLst/>
          </a:prstGeom>
          <a:noFill/>
          <a:ln/>
        </p:spPr>
        <p:txBody>
          <a:bodyPr wrap="square" lIns="0" tIns="0" rIns="0" bIns="0" rtlCol="0" anchor="ctr"/>
          <a:lstStyle/>
          <a:p>
            <a:pPr marL="0" indent="0" algn="l">
              <a:buNone/>
            </a:pPr>
            <a:r>
              <a:rPr lang="en-US" sz="900" b="1" dirty="0">
                <a:solidFill>
                  <a:srgbClr val="666666"/>
                </a:solidFill>
                <a:latin typeface="Roboto" pitchFamily="34" charset="0"/>
                <a:ea typeface="Roboto" pitchFamily="34" charset="-122"/>
                <a:cs typeface="Roboto" pitchFamily="34" charset="-120"/>
              </a:rPr>
              <a:t>Thử nghiệm:</a:t>
            </a:r>
            <a:r>
              <a:rPr lang="en-US" sz="900" dirty="0">
                <a:solidFill>
                  <a:srgbClr val="666666"/>
                </a:solidFill>
                <a:latin typeface="Roboto" pitchFamily="34" charset="0"/>
                <a:ea typeface="Roboto" pitchFamily="34" charset="-122"/>
                <a:cs typeface="Roboto" pitchFamily="34" charset="-120"/>
              </a:rPr>
              <a:t> 04/4 - 06/4/2026</a:t>
            </a:r>
            <a:endParaRPr lang="en-US" sz="900" dirty="0"/>
          </a:p>
        </p:txBody>
      </p:sp>
      <p:sp>
        <p:nvSpPr>
          <p:cNvPr id="30" name="Text 21"/>
          <p:cNvSpPr txBox="1"/>
          <p:nvPr/>
        </p:nvSpPr>
        <p:spPr>
          <a:xfrm>
            <a:off x="743407" y="3796998"/>
            <a:ext cx="3391510" cy="162763"/>
          </a:xfrm>
          <a:prstGeom prst="rect">
            <a:avLst/>
          </a:prstGeom>
          <a:noFill/>
          <a:ln/>
        </p:spPr>
        <p:txBody>
          <a:bodyPr wrap="square" lIns="0" tIns="0" rIns="0" bIns="0" rtlCol="0" anchor="ctr"/>
          <a:lstStyle/>
          <a:p>
            <a:pPr marL="0" indent="0" algn="l">
              <a:buNone/>
            </a:pPr>
            <a:r>
              <a:rPr lang="en-US" sz="900" b="1" dirty="0">
                <a:solidFill>
                  <a:srgbClr val="666666"/>
                </a:solidFill>
                <a:latin typeface="Roboto" pitchFamily="34" charset="0"/>
                <a:ea typeface="Roboto" pitchFamily="34" charset="-122"/>
                <a:cs typeface="Roboto" pitchFamily="34" charset="-120"/>
              </a:rPr>
              <a:t>Chính thức:</a:t>
            </a:r>
            <a:r>
              <a:rPr lang="en-US" sz="900" dirty="0">
                <a:solidFill>
                  <a:srgbClr val="666666"/>
                </a:solidFill>
                <a:latin typeface="Roboto" pitchFamily="34" charset="0"/>
                <a:ea typeface="Roboto" pitchFamily="34" charset="-122"/>
                <a:cs typeface="Roboto" pitchFamily="34" charset="-120"/>
              </a:rPr>
              <a:t> 10/4 - 17/4/2026</a:t>
            </a:r>
            <a:endParaRPr lang="en-US" sz="900" dirty="0"/>
          </a:p>
        </p:txBody>
      </p:sp>
      <p:sp>
        <p:nvSpPr>
          <p:cNvPr id="31" name="Text 22"/>
          <p:cNvSpPr txBox="1"/>
          <p:nvPr/>
        </p:nvSpPr>
        <p:spPr>
          <a:xfrm>
            <a:off x="743407" y="4071318"/>
            <a:ext cx="3391510" cy="162763"/>
          </a:xfrm>
          <a:prstGeom prst="rect">
            <a:avLst/>
          </a:prstGeom>
          <a:noFill/>
          <a:ln/>
        </p:spPr>
        <p:txBody>
          <a:bodyPr wrap="square" lIns="0" tIns="0" rIns="0" bIns="0" rtlCol="0" anchor="ctr"/>
          <a:lstStyle/>
          <a:p>
            <a:pPr marL="0" indent="0" algn="l">
              <a:buNone/>
            </a:pPr>
            <a:r>
              <a:rPr lang="en-US" sz="900" b="1" dirty="0">
                <a:solidFill>
                  <a:srgbClr val="666666"/>
                </a:solidFill>
                <a:latin typeface="Roboto" pitchFamily="34" charset="0"/>
                <a:ea typeface="Roboto" pitchFamily="34" charset="-122"/>
                <a:cs typeface="Roboto" pitchFamily="34" charset="-120"/>
              </a:rPr>
              <a:t>Lưu ý:</a:t>
            </a:r>
            <a:r>
              <a:rPr lang="en-US" sz="900" dirty="0">
                <a:solidFill>
                  <a:srgbClr val="666666"/>
                </a:solidFill>
                <a:latin typeface="Roboto" pitchFamily="34" charset="0"/>
                <a:ea typeface="Roboto" pitchFamily="34" charset="-122"/>
                <a:cs typeface="Roboto" pitchFamily="34" charset="-120"/>
              </a:rPr>
              <a:t> Sau 17/4 không được đổi NV</a:t>
            </a:r>
            <a:endParaRPr lang="en-US" sz="900" dirty="0"/>
          </a:p>
        </p:txBody>
      </p:sp>
      <p:sp>
        <p:nvSpPr>
          <p:cNvPr id="32" name="Shape 23"/>
          <p:cNvSpPr/>
          <p:nvPr/>
        </p:nvSpPr>
        <p:spPr>
          <a:xfrm>
            <a:off x="4302252" y="2980439"/>
            <a:ext cx="3590849" cy="1790395"/>
          </a:xfrm>
          <a:prstGeom prst="roundRect">
            <a:avLst>
              <a:gd name="adj" fmla="val 4347"/>
            </a:avLst>
          </a:prstGeom>
          <a:solidFill>
            <a:srgbClr val="FFFFFF"/>
          </a:solidFill>
          <a:ln/>
        </p:spPr>
        <p:txBody>
          <a:bodyPr/>
          <a:lstStyle/>
          <a:p>
            <a:endParaRPr lang="en-US"/>
          </a:p>
        </p:txBody>
      </p:sp>
      <p:sp>
        <p:nvSpPr>
          <p:cNvPr id="33" name="Shape 24"/>
          <p:cNvSpPr/>
          <p:nvPr/>
        </p:nvSpPr>
        <p:spPr>
          <a:xfrm>
            <a:off x="4302252" y="2980439"/>
            <a:ext cx="28346" cy="1790395"/>
          </a:xfrm>
          <a:prstGeom prst="roundRect">
            <a:avLst>
              <a:gd name="adj" fmla="val 274541"/>
            </a:avLst>
          </a:prstGeom>
          <a:solidFill>
            <a:srgbClr val="1565C0"/>
          </a:solidFill>
          <a:ln w="12700">
            <a:solidFill>
              <a:srgbClr val="1565C0">
                <a:alpha val="0"/>
              </a:srgbClr>
            </a:solidFill>
            <a:prstDash val="solid"/>
          </a:ln>
        </p:spPr>
        <p:txBody>
          <a:bodyPr/>
          <a:lstStyle/>
          <a:p>
            <a:endParaRPr lang="en-US"/>
          </a:p>
        </p:txBody>
      </p:sp>
      <p:sp>
        <p:nvSpPr>
          <p:cNvPr id="34" name="Shape 25"/>
          <p:cNvSpPr/>
          <p:nvPr/>
        </p:nvSpPr>
        <p:spPr>
          <a:xfrm>
            <a:off x="4473245" y="3123086"/>
            <a:ext cx="286207" cy="286207"/>
          </a:xfrm>
          <a:prstGeom prst="roundRect">
            <a:avLst>
              <a:gd name="adj" fmla="val 127796"/>
            </a:avLst>
          </a:prstGeom>
          <a:solidFill>
            <a:srgbClr val="E3F2FD"/>
          </a:solidFill>
          <a:ln w="12700">
            <a:solidFill>
              <a:srgbClr val="FFFFFF">
                <a:alpha val="0"/>
              </a:srgbClr>
            </a:solidFill>
            <a:prstDash val="solid"/>
          </a:ln>
        </p:spPr>
        <p:txBody>
          <a:bodyPr/>
          <a:lstStyle/>
          <a:p>
            <a:endParaRPr lang="en-US"/>
          </a:p>
        </p:txBody>
      </p:sp>
      <p:pic>
        <p:nvPicPr>
          <p:cNvPr id="35" name="Image 7" descr="preencoded.png"/>
          <p:cNvPicPr>
            <a:picLocks noChangeAspect="1"/>
          </p:cNvPicPr>
          <p:nvPr/>
        </p:nvPicPr>
        <p:blipFill>
          <a:blip r:embed="rId8"/>
          <a:srcRect l="-2512" r="-2512"/>
          <a:stretch/>
        </p:blipFill>
        <p:spPr>
          <a:xfrm>
            <a:off x="4563770" y="3198981"/>
            <a:ext cx="105156" cy="133502"/>
          </a:xfrm>
          <a:prstGeom prst="rect">
            <a:avLst/>
          </a:prstGeom>
        </p:spPr>
      </p:pic>
      <p:sp>
        <p:nvSpPr>
          <p:cNvPr id="36" name="Text 26"/>
          <p:cNvSpPr txBox="1"/>
          <p:nvPr/>
        </p:nvSpPr>
        <p:spPr>
          <a:xfrm>
            <a:off x="4854550" y="3189837"/>
            <a:ext cx="1431036" cy="152705"/>
          </a:xfrm>
          <a:prstGeom prst="rect">
            <a:avLst/>
          </a:prstGeom>
          <a:noFill/>
          <a:ln/>
        </p:spPr>
        <p:txBody>
          <a:bodyPr wrap="square" lIns="0" tIns="0" rIns="0" bIns="0" rtlCol="0" anchor="ctr"/>
          <a:lstStyle/>
          <a:p>
            <a:pPr marL="0" indent="0" algn="l">
              <a:buNone/>
            </a:pPr>
            <a:r>
              <a:rPr lang="en-US" sz="900" b="1" dirty="0">
                <a:solidFill>
                  <a:srgbClr val="333333"/>
                </a:solidFill>
                <a:latin typeface="Montserrat" pitchFamily="34" charset="0"/>
                <a:ea typeface="Montserrat" pitchFamily="34" charset="-122"/>
                <a:cs typeface="Montserrat" pitchFamily="34" charset="-120"/>
              </a:rPr>
              <a:t>Hồ sơ cần chuẩn bị</a:t>
            </a:r>
            <a:endParaRPr lang="en-US" sz="900" dirty="0"/>
          </a:p>
        </p:txBody>
      </p:sp>
      <p:sp>
        <p:nvSpPr>
          <p:cNvPr id="37" name="Text 27"/>
          <p:cNvSpPr txBox="1"/>
          <p:nvPr/>
        </p:nvSpPr>
        <p:spPr>
          <a:xfrm>
            <a:off x="4473245" y="3522678"/>
            <a:ext cx="3391510" cy="162763"/>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 Phiếu đăng ký dự tuyển</a:t>
            </a:r>
            <a:endParaRPr lang="en-US" sz="900" dirty="0"/>
          </a:p>
        </p:txBody>
      </p:sp>
      <p:sp>
        <p:nvSpPr>
          <p:cNvPr id="38" name="Text 28"/>
          <p:cNvSpPr txBox="1"/>
          <p:nvPr/>
        </p:nvSpPr>
        <p:spPr>
          <a:xfrm>
            <a:off x="4473245" y="3796998"/>
            <a:ext cx="3391510" cy="162763"/>
          </a:xfrm>
          <a:prstGeom prst="rect">
            <a:avLst/>
          </a:prstGeom>
          <a:noFill/>
          <a:ln/>
        </p:spPr>
        <p:txBody>
          <a:bodyPr wrap="square" lIns="0" tIns="0" rIns="0" bIns="0" rtlCol="0" anchor="ctr"/>
          <a:lstStyle/>
          <a:p>
            <a:pPr marL="0" indent="0" algn="l">
              <a:buNone/>
            </a:pPr>
            <a:r>
              <a:rPr lang="en-US" sz="900">
                <a:solidFill>
                  <a:srgbClr val="666666"/>
                </a:solidFill>
                <a:latin typeface="Roboto" pitchFamily="34" charset="0"/>
                <a:ea typeface="Roboto" pitchFamily="34" charset="-122"/>
                <a:cs typeface="Roboto" pitchFamily="34" charset="-120"/>
              </a:rPr>
              <a:t>• CCCD/CMND/Mã định danh hoặc minh chứng hợp lệ khác</a:t>
            </a:r>
            <a:endParaRPr lang="en-US" sz="900" dirty="0"/>
          </a:p>
        </p:txBody>
      </p:sp>
      <p:sp>
        <p:nvSpPr>
          <p:cNvPr id="39" name="Text 29"/>
          <p:cNvSpPr txBox="1"/>
          <p:nvPr/>
        </p:nvSpPr>
        <p:spPr>
          <a:xfrm>
            <a:off x="4473245" y="4071318"/>
            <a:ext cx="3391510" cy="162763"/>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 Giấy khai sinh</a:t>
            </a:r>
            <a:endParaRPr lang="en-US" sz="900" dirty="0"/>
          </a:p>
        </p:txBody>
      </p:sp>
      <p:sp>
        <p:nvSpPr>
          <p:cNvPr id="40" name="Text 30"/>
          <p:cNvSpPr txBox="1"/>
          <p:nvPr/>
        </p:nvSpPr>
        <p:spPr>
          <a:xfrm>
            <a:off x="4473245" y="4345638"/>
            <a:ext cx="3391510" cy="162763"/>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 Học bạ THCS</a:t>
            </a:r>
            <a:endParaRPr lang="en-US" sz="900" dirty="0"/>
          </a:p>
        </p:txBody>
      </p:sp>
      <p:sp>
        <p:nvSpPr>
          <p:cNvPr id="41" name="Shape 31"/>
          <p:cNvSpPr/>
          <p:nvPr/>
        </p:nvSpPr>
        <p:spPr>
          <a:xfrm>
            <a:off x="8033004" y="2980439"/>
            <a:ext cx="3595421" cy="1790395"/>
          </a:xfrm>
          <a:prstGeom prst="roundRect">
            <a:avLst>
              <a:gd name="adj" fmla="val 4347"/>
            </a:avLst>
          </a:prstGeom>
          <a:solidFill>
            <a:srgbClr val="FFF8E1"/>
          </a:solidFill>
          <a:ln/>
        </p:spPr>
        <p:txBody>
          <a:bodyPr/>
          <a:lstStyle/>
          <a:p>
            <a:endParaRPr lang="en-US"/>
          </a:p>
        </p:txBody>
      </p:sp>
      <p:sp>
        <p:nvSpPr>
          <p:cNvPr id="42" name="Shape 32"/>
          <p:cNvSpPr/>
          <p:nvPr/>
        </p:nvSpPr>
        <p:spPr>
          <a:xfrm>
            <a:off x="8033004" y="2980439"/>
            <a:ext cx="28346" cy="1790395"/>
          </a:xfrm>
          <a:prstGeom prst="roundRect">
            <a:avLst>
              <a:gd name="adj" fmla="val 274541"/>
            </a:avLst>
          </a:prstGeom>
          <a:solidFill>
            <a:srgbClr val="FF6F00"/>
          </a:solidFill>
          <a:ln w="12700">
            <a:solidFill>
              <a:srgbClr val="FF6F00">
                <a:alpha val="0"/>
              </a:srgbClr>
            </a:solidFill>
            <a:prstDash val="solid"/>
          </a:ln>
        </p:spPr>
        <p:txBody>
          <a:bodyPr/>
          <a:lstStyle/>
          <a:p>
            <a:endParaRPr lang="en-US"/>
          </a:p>
        </p:txBody>
      </p:sp>
      <p:sp>
        <p:nvSpPr>
          <p:cNvPr id="43" name="Shape 33"/>
          <p:cNvSpPr/>
          <p:nvPr/>
        </p:nvSpPr>
        <p:spPr>
          <a:xfrm>
            <a:off x="8203997" y="3123086"/>
            <a:ext cx="286207" cy="286207"/>
          </a:xfrm>
          <a:prstGeom prst="roundRect">
            <a:avLst>
              <a:gd name="adj" fmla="val 127796"/>
            </a:avLst>
          </a:prstGeom>
          <a:solidFill>
            <a:srgbClr val="FFECB3"/>
          </a:solidFill>
          <a:ln w="12700">
            <a:solidFill>
              <a:srgbClr val="FFFFFF">
                <a:alpha val="0"/>
              </a:srgbClr>
            </a:solidFill>
            <a:prstDash val="solid"/>
          </a:ln>
        </p:spPr>
        <p:txBody>
          <a:bodyPr/>
          <a:lstStyle/>
          <a:p>
            <a:endParaRPr lang="en-US"/>
          </a:p>
        </p:txBody>
      </p:sp>
      <p:pic>
        <p:nvPicPr>
          <p:cNvPr id="44" name="Image 8" descr="preencoded.png"/>
          <p:cNvPicPr>
            <a:picLocks noChangeAspect="1"/>
          </p:cNvPicPr>
          <p:nvPr/>
        </p:nvPicPr>
        <p:blipFill>
          <a:blip r:embed="rId9"/>
          <a:srcRect/>
          <a:stretch/>
        </p:blipFill>
        <p:spPr>
          <a:xfrm>
            <a:off x="8280806" y="3198981"/>
            <a:ext cx="133502" cy="133502"/>
          </a:xfrm>
          <a:prstGeom prst="rect">
            <a:avLst/>
          </a:prstGeom>
        </p:spPr>
      </p:pic>
      <p:sp>
        <p:nvSpPr>
          <p:cNvPr id="45" name="Text 34"/>
          <p:cNvSpPr txBox="1"/>
          <p:nvPr/>
        </p:nvSpPr>
        <p:spPr>
          <a:xfrm>
            <a:off x="8585302" y="3189837"/>
            <a:ext cx="1272845" cy="152705"/>
          </a:xfrm>
          <a:prstGeom prst="rect">
            <a:avLst/>
          </a:prstGeom>
          <a:noFill/>
          <a:ln/>
        </p:spPr>
        <p:txBody>
          <a:bodyPr wrap="square" lIns="0" tIns="0" rIns="0" bIns="0" rtlCol="0" anchor="ctr"/>
          <a:lstStyle/>
          <a:p>
            <a:pPr marL="0" indent="0" algn="l">
              <a:buNone/>
            </a:pPr>
            <a:r>
              <a:rPr lang="en-US" sz="900" b="1" dirty="0">
                <a:solidFill>
                  <a:srgbClr val="333333"/>
                </a:solidFill>
                <a:latin typeface="Montserrat" pitchFamily="34" charset="0"/>
                <a:ea typeface="Montserrat" pitchFamily="34" charset="-122"/>
                <a:cs typeface="Montserrat" pitchFamily="34" charset="-120"/>
              </a:rPr>
              <a:t>Lưu ý quan trọng</a:t>
            </a:r>
            <a:endParaRPr lang="en-US" sz="900" dirty="0"/>
          </a:p>
        </p:txBody>
      </p:sp>
      <p:sp>
        <p:nvSpPr>
          <p:cNvPr id="46" name="Text 35"/>
          <p:cNvSpPr txBox="1"/>
          <p:nvPr/>
        </p:nvSpPr>
        <p:spPr>
          <a:xfrm>
            <a:off x="8203997" y="3522678"/>
            <a:ext cx="3391510" cy="162763"/>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 Bảo mật tài khoản VNeID</a:t>
            </a:r>
            <a:endParaRPr lang="en-US" sz="900" dirty="0"/>
          </a:p>
        </p:txBody>
      </p:sp>
      <p:sp>
        <p:nvSpPr>
          <p:cNvPr id="47" name="Text 36"/>
          <p:cNvSpPr txBox="1"/>
          <p:nvPr/>
        </p:nvSpPr>
        <p:spPr>
          <a:xfrm>
            <a:off x="8203997" y="3796998"/>
            <a:ext cx="3391510" cy="162763"/>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 Kiểm </a:t>
            </a:r>
            <a:r>
              <a:rPr lang="en-US" sz="900">
                <a:solidFill>
                  <a:srgbClr val="666666"/>
                </a:solidFill>
                <a:latin typeface="Roboto" pitchFamily="34" charset="0"/>
                <a:ea typeface="Roboto" pitchFamily="34" charset="-122"/>
                <a:cs typeface="Roboto" pitchFamily="34" charset="-120"/>
              </a:rPr>
              <a:t>tra  kỹ thông tin đăng ký (nguyện vọng, ngoại ngữ thi…)</a:t>
            </a:r>
            <a:endParaRPr lang="en-US" sz="900" dirty="0"/>
          </a:p>
        </p:txBody>
      </p:sp>
      <p:sp>
        <p:nvSpPr>
          <p:cNvPr id="48" name="Text 37"/>
          <p:cNvSpPr txBox="1"/>
          <p:nvPr/>
        </p:nvSpPr>
        <p:spPr>
          <a:xfrm>
            <a:off x="8203997" y="4071318"/>
            <a:ext cx="3391510" cy="162763"/>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 Không được sửa sau chốt</a:t>
            </a:r>
            <a:endParaRPr lang="en-US" sz="900" dirty="0"/>
          </a:p>
        </p:txBody>
      </p:sp>
      <p:sp>
        <p:nvSpPr>
          <p:cNvPr id="52" name="Text 40"/>
          <p:cNvSpPr txBox="1"/>
          <p:nvPr/>
        </p:nvSpPr>
        <p:spPr>
          <a:xfrm>
            <a:off x="8438998" y="6534302"/>
            <a:ext cx="3797503" cy="133502"/>
          </a:xfrm>
          <a:prstGeom prst="rect">
            <a:avLst/>
          </a:prstGeom>
          <a:noFill/>
          <a:ln/>
        </p:spPr>
        <p:txBody>
          <a:bodyPr wrap="square" lIns="0" tIns="0" rIns="0" bIns="0" rtlCol="0" anchor="ctr"/>
          <a:lstStyle/>
          <a:p>
            <a:pPr marL="0" indent="0" algn="l">
              <a:buNone/>
            </a:pPr>
            <a:r>
              <a:rPr lang="en-US" sz="900" dirty="0">
                <a:solidFill>
                  <a:srgbClr val="999999"/>
                </a:solidFill>
                <a:latin typeface="Roboto" pitchFamily="34" charset="0"/>
                <a:ea typeface="Roboto" pitchFamily="34" charset="-122"/>
                <a:cs typeface="Roboto" pitchFamily="34" charset="-120"/>
              </a:rPr>
              <a:t> Tài liệu hướng dẫn tuyển sinh lớp 10 THPT năm học 2026-2027 </a:t>
            </a:r>
            <a:endParaRPr lang="en-US" sz="900" dirty="0"/>
          </a:p>
        </p:txBody>
      </p:sp>
      <p:pic>
        <p:nvPicPr>
          <p:cNvPr id="53" name="Image 10" descr="preencoded.png"/>
          <p:cNvPicPr>
            <a:picLocks noChangeAspect="1"/>
          </p:cNvPicPr>
          <p:nvPr/>
        </p:nvPicPr>
        <p:blipFill>
          <a:blip r:embed="rId10"/>
          <a:srcRect/>
          <a:stretch/>
        </p:blipFill>
        <p:spPr>
          <a:xfrm>
            <a:off x="8299094" y="6538874"/>
            <a:ext cx="114300" cy="114300"/>
          </a:xfrm>
          <a:prstGeom prst="rect">
            <a:avLst/>
          </a:prstGeom>
        </p:spPr>
      </p:pic>
      <p:pic>
        <p:nvPicPr>
          <p:cNvPr id="54" name="Image 11" descr="preencoded.png"/>
          <p:cNvPicPr>
            <a:picLocks noChangeAspect="1"/>
          </p:cNvPicPr>
          <p:nvPr/>
        </p:nvPicPr>
        <p:blipFill>
          <a:blip r:embed="rId11"/>
          <a:srcRect t="-401" b="-401"/>
          <a:stretch/>
        </p:blipFill>
        <p:spPr>
          <a:xfrm>
            <a:off x="0" y="6819595"/>
            <a:ext cx="12191695" cy="38405"/>
          </a:xfrm>
          <a:prstGeom prst="rect">
            <a:avLst/>
          </a:prstGeom>
        </p:spPr>
      </p:pic>
      <p:pic>
        <p:nvPicPr>
          <p:cNvPr id="55" name="Image 12" descr="preencoded.png"/>
          <p:cNvPicPr>
            <a:picLocks noChangeAspect="1"/>
          </p:cNvPicPr>
          <p:nvPr/>
        </p:nvPicPr>
        <p:blipFill>
          <a:blip r:embed="rId12"/>
          <a:srcRect t="-398" b="-398"/>
          <a:stretch/>
        </p:blipFill>
        <p:spPr>
          <a:xfrm>
            <a:off x="0" y="6819595"/>
            <a:ext cx="9753905" cy="38405"/>
          </a:xfrm>
          <a:prstGeom prst="rect">
            <a:avLst/>
          </a:prstGeom>
        </p:spPr>
      </p:pic>
      <p:pic>
        <p:nvPicPr>
          <p:cNvPr id="56" name="Image 13" descr="preencoded.png"/>
          <p:cNvPicPr>
            <a:picLocks noChangeAspect="1"/>
          </p:cNvPicPr>
          <p:nvPr/>
        </p:nvPicPr>
        <p:blipFill>
          <a:blip r:embed="rId13"/>
          <a:srcRect/>
          <a:stretch/>
        </p:blipFill>
        <p:spPr>
          <a:xfrm>
            <a:off x="1218895" y="1600200"/>
            <a:ext cx="609905" cy="609905"/>
          </a:xfrm>
          <a:prstGeom prst="rect">
            <a:avLst/>
          </a:prstGeom>
        </p:spPr>
      </p:pic>
      <p:pic>
        <p:nvPicPr>
          <p:cNvPr id="57" name="Image 14" descr="preencoded.png"/>
          <p:cNvPicPr>
            <a:picLocks noChangeAspect="1"/>
          </p:cNvPicPr>
          <p:nvPr/>
        </p:nvPicPr>
        <p:blipFill>
          <a:blip r:embed="rId14"/>
          <a:srcRect/>
          <a:stretch/>
        </p:blipFill>
        <p:spPr>
          <a:xfrm>
            <a:off x="1410005" y="1790395"/>
            <a:ext cx="228600" cy="228600"/>
          </a:xfrm>
          <a:prstGeom prst="rect">
            <a:avLst/>
          </a:prstGeom>
        </p:spPr>
      </p:pic>
      <p:sp>
        <p:nvSpPr>
          <p:cNvPr id="58" name="Shape 41"/>
          <p:cNvSpPr/>
          <p:nvPr/>
        </p:nvSpPr>
        <p:spPr>
          <a:xfrm>
            <a:off x="1657807" y="1543507"/>
            <a:ext cx="228600" cy="228600"/>
          </a:xfrm>
          <a:prstGeom prst="ellipse">
            <a:avLst/>
          </a:prstGeom>
          <a:solidFill>
            <a:srgbClr val="FF6F00"/>
          </a:solidFill>
          <a:ln w="12700">
            <a:solidFill>
              <a:srgbClr val="FFFFFF">
                <a:alpha val="0"/>
              </a:srgbClr>
            </a:solidFill>
            <a:prstDash val="solid"/>
          </a:ln>
        </p:spPr>
        <p:txBody>
          <a:bodyPr/>
          <a:lstStyle/>
          <a:p>
            <a:endParaRPr lang="en-US"/>
          </a:p>
        </p:txBody>
      </p:sp>
      <p:sp>
        <p:nvSpPr>
          <p:cNvPr id="59" name="Text 42"/>
          <p:cNvSpPr/>
          <p:nvPr/>
        </p:nvSpPr>
        <p:spPr>
          <a:xfrm>
            <a:off x="1628546" y="1543507"/>
            <a:ext cx="286207" cy="22860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1</a:t>
            </a:r>
            <a:endParaRPr lang="en-US" sz="900" dirty="0"/>
          </a:p>
        </p:txBody>
      </p:sp>
      <p:pic>
        <p:nvPicPr>
          <p:cNvPr id="60" name="Image 15" descr="preencoded.png"/>
          <p:cNvPicPr>
            <a:picLocks noChangeAspect="1"/>
          </p:cNvPicPr>
          <p:nvPr/>
        </p:nvPicPr>
        <p:blipFill>
          <a:blip r:embed="rId13"/>
          <a:srcRect/>
          <a:stretch/>
        </p:blipFill>
        <p:spPr>
          <a:xfrm>
            <a:off x="3504895" y="1600200"/>
            <a:ext cx="609905" cy="609905"/>
          </a:xfrm>
          <a:prstGeom prst="rect">
            <a:avLst/>
          </a:prstGeom>
        </p:spPr>
      </p:pic>
      <p:pic>
        <p:nvPicPr>
          <p:cNvPr id="61" name="Image 16" descr="preencoded.png"/>
          <p:cNvPicPr>
            <a:picLocks noChangeAspect="1"/>
          </p:cNvPicPr>
          <p:nvPr/>
        </p:nvPicPr>
        <p:blipFill>
          <a:blip r:embed="rId15"/>
          <a:srcRect l="-57" r="-57"/>
          <a:stretch/>
        </p:blipFill>
        <p:spPr>
          <a:xfrm>
            <a:off x="3709721" y="1790395"/>
            <a:ext cx="200254" cy="228600"/>
          </a:xfrm>
          <a:prstGeom prst="rect">
            <a:avLst/>
          </a:prstGeom>
        </p:spPr>
      </p:pic>
      <p:sp>
        <p:nvSpPr>
          <p:cNvPr id="62" name="Shape 43"/>
          <p:cNvSpPr/>
          <p:nvPr/>
        </p:nvSpPr>
        <p:spPr>
          <a:xfrm>
            <a:off x="3943807" y="1543507"/>
            <a:ext cx="228600" cy="228600"/>
          </a:xfrm>
          <a:prstGeom prst="ellipse">
            <a:avLst/>
          </a:prstGeom>
          <a:solidFill>
            <a:srgbClr val="FF6F00"/>
          </a:solidFill>
          <a:ln w="12700">
            <a:solidFill>
              <a:srgbClr val="FFFFFF">
                <a:alpha val="0"/>
              </a:srgbClr>
            </a:solidFill>
            <a:prstDash val="solid"/>
          </a:ln>
        </p:spPr>
        <p:txBody>
          <a:bodyPr/>
          <a:lstStyle/>
          <a:p>
            <a:endParaRPr lang="en-US"/>
          </a:p>
        </p:txBody>
      </p:sp>
      <p:sp>
        <p:nvSpPr>
          <p:cNvPr id="63" name="Text 44"/>
          <p:cNvSpPr/>
          <p:nvPr/>
        </p:nvSpPr>
        <p:spPr>
          <a:xfrm>
            <a:off x="3914546" y="1543507"/>
            <a:ext cx="286207" cy="22860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2</a:t>
            </a:r>
            <a:endParaRPr lang="en-US" sz="900" dirty="0"/>
          </a:p>
        </p:txBody>
      </p:sp>
      <p:pic>
        <p:nvPicPr>
          <p:cNvPr id="64" name="Image 17" descr="preencoded.png"/>
          <p:cNvPicPr>
            <a:picLocks noChangeAspect="1"/>
          </p:cNvPicPr>
          <p:nvPr/>
        </p:nvPicPr>
        <p:blipFill>
          <a:blip r:embed="rId13"/>
          <a:srcRect/>
          <a:stretch/>
        </p:blipFill>
        <p:spPr>
          <a:xfrm>
            <a:off x="5790895" y="1600200"/>
            <a:ext cx="609905" cy="609905"/>
          </a:xfrm>
          <a:prstGeom prst="rect">
            <a:avLst/>
          </a:prstGeom>
        </p:spPr>
      </p:pic>
      <p:pic>
        <p:nvPicPr>
          <p:cNvPr id="65" name="Image 18" descr="preencoded.png"/>
          <p:cNvPicPr>
            <a:picLocks noChangeAspect="1"/>
          </p:cNvPicPr>
          <p:nvPr/>
        </p:nvPicPr>
        <p:blipFill>
          <a:blip r:embed="rId16"/>
          <a:srcRect/>
          <a:stretch/>
        </p:blipFill>
        <p:spPr>
          <a:xfrm>
            <a:off x="5982005" y="1790395"/>
            <a:ext cx="228600" cy="228600"/>
          </a:xfrm>
          <a:prstGeom prst="rect">
            <a:avLst/>
          </a:prstGeom>
        </p:spPr>
      </p:pic>
      <p:sp>
        <p:nvSpPr>
          <p:cNvPr id="66" name="Shape 45"/>
          <p:cNvSpPr/>
          <p:nvPr/>
        </p:nvSpPr>
        <p:spPr>
          <a:xfrm>
            <a:off x="6229807" y="1543507"/>
            <a:ext cx="228600" cy="228600"/>
          </a:xfrm>
          <a:prstGeom prst="ellipse">
            <a:avLst/>
          </a:prstGeom>
          <a:solidFill>
            <a:srgbClr val="FF6F00"/>
          </a:solidFill>
          <a:ln w="12700">
            <a:solidFill>
              <a:srgbClr val="FFFFFF">
                <a:alpha val="0"/>
              </a:srgbClr>
            </a:solidFill>
            <a:prstDash val="solid"/>
          </a:ln>
        </p:spPr>
        <p:txBody>
          <a:bodyPr/>
          <a:lstStyle/>
          <a:p>
            <a:endParaRPr lang="en-US"/>
          </a:p>
        </p:txBody>
      </p:sp>
      <p:sp>
        <p:nvSpPr>
          <p:cNvPr id="67" name="Text 46"/>
          <p:cNvSpPr/>
          <p:nvPr/>
        </p:nvSpPr>
        <p:spPr>
          <a:xfrm>
            <a:off x="6200546" y="1543507"/>
            <a:ext cx="286207" cy="22860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3</a:t>
            </a:r>
            <a:endParaRPr lang="en-US" sz="900" dirty="0"/>
          </a:p>
        </p:txBody>
      </p:sp>
      <p:pic>
        <p:nvPicPr>
          <p:cNvPr id="68" name="Image 19" descr="preencoded.png"/>
          <p:cNvPicPr>
            <a:picLocks noChangeAspect="1"/>
          </p:cNvPicPr>
          <p:nvPr/>
        </p:nvPicPr>
        <p:blipFill>
          <a:blip r:embed="rId13"/>
          <a:srcRect/>
          <a:stretch/>
        </p:blipFill>
        <p:spPr>
          <a:xfrm>
            <a:off x="8076895" y="1600200"/>
            <a:ext cx="609905" cy="609905"/>
          </a:xfrm>
          <a:prstGeom prst="rect">
            <a:avLst/>
          </a:prstGeom>
        </p:spPr>
      </p:pic>
      <p:pic>
        <p:nvPicPr>
          <p:cNvPr id="69" name="Image 20" descr="preencoded.png"/>
          <p:cNvPicPr>
            <a:picLocks noChangeAspect="1"/>
          </p:cNvPicPr>
          <p:nvPr/>
        </p:nvPicPr>
        <p:blipFill>
          <a:blip r:embed="rId17"/>
          <a:srcRect/>
          <a:stretch/>
        </p:blipFill>
        <p:spPr>
          <a:xfrm>
            <a:off x="8268005" y="1790395"/>
            <a:ext cx="228600" cy="228600"/>
          </a:xfrm>
          <a:prstGeom prst="rect">
            <a:avLst/>
          </a:prstGeom>
        </p:spPr>
      </p:pic>
      <p:sp>
        <p:nvSpPr>
          <p:cNvPr id="70" name="Shape 47"/>
          <p:cNvSpPr/>
          <p:nvPr/>
        </p:nvSpPr>
        <p:spPr>
          <a:xfrm>
            <a:off x="8515807" y="1543507"/>
            <a:ext cx="228600" cy="228600"/>
          </a:xfrm>
          <a:prstGeom prst="ellipse">
            <a:avLst/>
          </a:prstGeom>
          <a:solidFill>
            <a:srgbClr val="FF6F00"/>
          </a:solidFill>
          <a:ln w="12700">
            <a:solidFill>
              <a:srgbClr val="FFFFFF">
                <a:alpha val="0"/>
              </a:srgbClr>
            </a:solidFill>
            <a:prstDash val="solid"/>
          </a:ln>
        </p:spPr>
        <p:txBody>
          <a:bodyPr/>
          <a:lstStyle/>
          <a:p>
            <a:endParaRPr lang="en-US"/>
          </a:p>
        </p:txBody>
      </p:sp>
      <p:sp>
        <p:nvSpPr>
          <p:cNvPr id="71" name="Text 48"/>
          <p:cNvSpPr/>
          <p:nvPr/>
        </p:nvSpPr>
        <p:spPr>
          <a:xfrm>
            <a:off x="8486546" y="1543507"/>
            <a:ext cx="286207" cy="22860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4</a:t>
            </a:r>
            <a:endParaRPr lang="en-US" sz="900" dirty="0"/>
          </a:p>
        </p:txBody>
      </p:sp>
      <p:pic>
        <p:nvPicPr>
          <p:cNvPr id="72" name="Image 21" descr="preencoded.png"/>
          <p:cNvPicPr>
            <a:picLocks noChangeAspect="1"/>
          </p:cNvPicPr>
          <p:nvPr/>
        </p:nvPicPr>
        <p:blipFill>
          <a:blip r:embed="rId13"/>
          <a:srcRect/>
          <a:stretch/>
        </p:blipFill>
        <p:spPr>
          <a:xfrm>
            <a:off x="10362895" y="1600200"/>
            <a:ext cx="609905" cy="609905"/>
          </a:xfrm>
          <a:prstGeom prst="rect">
            <a:avLst/>
          </a:prstGeom>
        </p:spPr>
      </p:pic>
      <p:pic>
        <p:nvPicPr>
          <p:cNvPr id="73" name="Image 22" descr="preencoded.png"/>
          <p:cNvPicPr>
            <a:picLocks noChangeAspect="1"/>
          </p:cNvPicPr>
          <p:nvPr/>
        </p:nvPicPr>
        <p:blipFill>
          <a:blip r:embed="rId18"/>
          <a:srcRect/>
          <a:stretch/>
        </p:blipFill>
        <p:spPr>
          <a:xfrm>
            <a:off x="10554005" y="1790395"/>
            <a:ext cx="228600" cy="228600"/>
          </a:xfrm>
          <a:prstGeom prst="rect">
            <a:avLst/>
          </a:prstGeom>
        </p:spPr>
      </p:pic>
      <p:sp>
        <p:nvSpPr>
          <p:cNvPr id="74" name="Shape 49"/>
          <p:cNvSpPr/>
          <p:nvPr/>
        </p:nvSpPr>
        <p:spPr>
          <a:xfrm>
            <a:off x="10801807" y="1543507"/>
            <a:ext cx="228600" cy="228600"/>
          </a:xfrm>
          <a:prstGeom prst="ellipse">
            <a:avLst/>
          </a:prstGeom>
          <a:solidFill>
            <a:srgbClr val="FF6F00"/>
          </a:solidFill>
          <a:ln w="12700">
            <a:solidFill>
              <a:srgbClr val="FFFFFF">
                <a:alpha val="0"/>
              </a:srgbClr>
            </a:solidFill>
            <a:prstDash val="solid"/>
          </a:ln>
        </p:spPr>
        <p:txBody>
          <a:bodyPr/>
          <a:lstStyle/>
          <a:p>
            <a:endParaRPr lang="en-US"/>
          </a:p>
        </p:txBody>
      </p:sp>
      <p:sp>
        <p:nvSpPr>
          <p:cNvPr id="75" name="Text 50"/>
          <p:cNvSpPr/>
          <p:nvPr/>
        </p:nvSpPr>
        <p:spPr>
          <a:xfrm>
            <a:off x="10772546" y="1543507"/>
            <a:ext cx="286207" cy="22860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5</a:t>
            </a:r>
            <a:endParaRPr lang="en-US" sz="900" dirty="0"/>
          </a:p>
        </p:txBody>
      </p:sp>
      <p:pic>
        <p:nvPicPr>
          <p:cNvPr id="77" name="Image 2" descr="preencoded.png">
            <a:extLst>
              <a:ext uri="{FF2B5EF4-FFF2-40B4-BE49-F238E27FC236}">
                <a16:creationId xmlns:a16="http://schemas.microsoft.com/office/drawing/2014/main" id="{E6D44B95-B8F9-0524-FEC0-69D6E22CD116}"/>
              </a:ext>
            </a:extLst>
          </p:cNvPr>
          <p:cNvPicPr>
            <a:picLocks noChangeAspect="1"/>
          </p:cNvPicPr>
          <p:nvPr/>
        </p:nvPicPr>
        <p:blipFill>
          <a:blip r:embed="rId19">
            <a:alphaModFix amt="3000"/>
            <a:extLst>
              <a:ext uri="{BEBA8EAE-BF5A-486C-A8C5-ECC9F3942E4B}">
                <a14:imgProps xmlns:a14="http://schemas.microsoft.com/office/drawing/2010/main">
                  <a14:imgLayer r:embed="rId20">
                    <a14:imgEffect>
                      <a14:artisticPencilGrayscale/>
                    </a14:imgEffect>
                  </a14:imgLayer>
                </a14:imgProps>
              </a:ext>
            </a:extLst>
          </a:blip>
          <a:srcRect/>
          <a:stretch/>
        </p:blipFill>
        <p:spPr>
          <a:xfrm>
            <a:off x="4714889" y="3821883"/>
            <a:ext cx="2768317" cy="2539960"/>
          </a:xfrm>
          <a:prstGeom prst="rect">
            <a:avLst/>
          </a:prstGeom>
        </p:spPr>
      </p:pic>
      <p:sp>
        <p:nvSpPr>
          <p:cNvPr id="78" name="Shape 51"/>
          <p:cNvSpPr/>
          <p:nvPr/>
        </p:nvSpPr>
        <p:spPr>
          <a:xfrm>
            <a:off x="571500" y="4906736"/>
            <a:ext cx="11048695" cy="1554530"/>
          </a:xfrm>
          <a:prstGeom prst="roundRect">
            <a:avLst>
              <a:gd name="adj" fmla="val 7353"/>
            </a:avLst>
          </a:prstGeom>
          <a:solidFill>
            <a:srgbClr val="F8F9FA"/>
          </a:solidFill>
          <a:ln/>
          <a:effectLst>
            <a:outerShdw blurRad="76200" dist="25400" dir="16200000" algn="bl" rotWithShape="0">
              <a:srgbClr val="000000">
                <a:alpha val="5000"/>
              </a:srgbClr>
            </a:outerShdw>
          </a:effectLst>
        </p:spPr>
        <p:txBody>
          <a:bodyPr/>
          <a:lstStyle/>
          <a:p>
            <a:endParaRPr lang="en-US"/>
          </a:p>
        </p:txBody>
      </p:sp>
      <p:sp>
        <p:nvSpPr>
          <p:cNvPr id="79" name="Shape 52"/>
          <p:cNvSpPr/>
          <p:nvPr/>
        </p:nvSpPr>
        <p:spPr>
          <a:xfrm>
            <a:off x="571500" y="4906736"/>
            <a:ext cx="38405" cy="1554530"/>
          </a:xfrm>
          <a:prstGeom prst="roundRect">
            <a:avLst>
              <a:gd name="adj" fmla="val 322839"/>
            </a:avLst>
          </a:prstGeom>
          <a:solidFill>
            <a:srgbClr val="1565C0"/>
          </a:solidFill>
          <a:ln w="12700">
            <a:solidFill>
              <a:srgbClr val="1565C0">
                <a:alpha val="0"/>
              </a:srgbClr>
            </a:solidFill>
            <a:prstDash val="solid"/>
          </a:ln>
        </p:spPr>
        <p:txBody>
          <a:bodyPr/>
          <a:lstStyle/>
          <a:p>
            <a:endParaRPr lang="en-US"/>
          </a:p>
        </p:txBody>
      </p:sp>
      <p:sp>
        <p:nvSpPr>
          <p:cNvPr id="80" name="Text 54"/>
          <p:cNvSpPr txBox="1"/>
          <p:nvPr/>
        </p:nvSpPr>
        <p:spPr>
          <a:xfrm>
            <a:off x="1276502" y="5079109"/>
            <a:ext cx="1597327" cy="212347"/>
          </a:xfrm>
          <a:prstGeom prst="rect">
            <a:avLst/>
          </a:prstGeom>
          <a:noFill/>
          <a:ln/>
        </p:spPr>
        <p:txBody>
          <a:bodyPr wrap="square" lIns="0" tIns="0" rIns="0" bIns="0" rtlCol="0" anchor="ctr"/>
          <a:lstStyle/>
          <a:p>
            <a:pPr marL="0" indent="0" algn="l">
              <a:buNone/>
            </a:pPr>
            <a:r>
              <a:rPr lang="en-US" sz="1200" b="1">
                <a:solidFill>
                  <a:schemeClr val="accent6">
                    <a:lumMod val="75000"/>
                  </a:schemeClr>
                </a:solidFill>
                <a:latin typeface="Montserrat" pitchFamily="34" charset="0"/>
                <a:ea typeface="Montserrat" pitchFamily="34" charset="-122"/>
                <a:cs typeface="Montserrat" pitchFamily="34" charset="-120"/>
              </a:rPr>
              <a:t>Lưu ý</a:t>
            </a:r>
            <a:endParaRPr lang="en-US" sz="1200" dirty="0">
              <a:solidFill>
                <a:schemeClr val="accent6">
                  <a:lumMod val="75000"/>
                </a:schemeClr>
              </a:solidFill>
            </a:endParaRPr>
          </a:p>
        </p:txBody>
      </p:sp>
      <p:sp>
        <p:nvSpPr>
          <p:cNvPr id="81" name="Rectangle 80"/>
          <p:cNvSpPr/>
          <p:nvPr/>
        </p:nvSpPr>
        <p:spPr>
          <a:xfrm>
            <a:off x="858363" y="5449348"/>
            <a:ext cx="10343494" cy="701731"/>
          </a:xfrm>
          <a:prstGeom prst="rect">
            <a:avLst/>
          </a:prstGeom>
        </p:spPr>
        <p:txBody>
          <a:bodyPr wrap="square">
            <a:spAutoFit/>
          </a:bodyPr>
          <a:lstStyle/>
          <a:p>
            <a:pPr>
              <a:lnSpc>
                <a:spcPct val="120000"/>
              </a:lnSpc>
            </a:pPr>
            <a:r>
              <a:rPr lang="en-US" sz="1100"/>
              <a:t>-</a:t>
            </a:r>
            <a:r>
              <a:rPr lang="vi-VN" sz="1100"/>
              <a:t> </a:t>
            </a:r>
            <a:r>
              <a:rPr lang="en-US" sz="1100"/>
              <a:t>Học sinh được đăng ký tối đa 3 NV bất kỳ vào trường THPT công lập không chuyên</a:t>
            </a:r>
            <a:endParaRPr lang="vi-VN" sz="1100"/>
          </a:p>
          <a:p>
            <a:pPr>
              <a:lnSpc>
                <a:spcPct val="120000"/>
              </a:lnSpc>
            </a:pPr>
            <a:r>
              <a:rPr lang="en-US" sz="1100"/>
              <a:t>-</a:t>
            </a:r>
            <a:r>
              <a:rPr lang="vi-VN" sz="1100"/>
              <a:t> </a:t>
            </a:r>
            <a:r>
              <a:rPr lang="en-US" sz="1100"/>
              <a:t>Học sinh được đăng ký tối đa 2 trường THPT chuyên, có thể đăng ký dự thi môn chuyên không trùng buổi thi để vào lớp chuyên</a:t>
            </a:r>
          </a:p>
          <a:p>
            <a:pPr>
              <a:lnSpc>
                <a:spcPct val="120000"/>
              </a:lnSpc>
            </a:pPr>
            <a:r>
              <a:rPr lang="en-US" sz="1100"/>
              <a:t>- Học sinh có thể tham khảo thống kê nguyện vọng theo thời gian thực của từng trường.</a:t>
            </a:r>
            <a:endParaRPr lang="vi-VN" sz="1100"/>
          </a:p>
        </p:txBody>
      </p:sp>
      <p:sp>
        <p:nvSpPr>
          <p:cNvPr id="82" name="Shape 32"/>
          <p:cNvSpPr/>
          <p:nvPr/>
        </p:nvSpPr>
        <p:spPr>
          <a:xfrm>
            <a:off x="775864" y="5006532"/>
            <a:ext cx="428854" cy="395377"/>
          </a:xfrm>
          <a:prstGeom prst="roundRect">
            <a:avLst>
              <a:gd name="adj" fmla="val 94764"/>
            </a:avLst>
          </a:prstGeom>
          <a:solidFill>
            <a:srgbClr val="E8F5E9"/>
          </a:solidFill>
          <a:ln w="12700">
            <a:solidFill>
              <a:srgbClr val="FFFFFF">
                <a:alpha val="0"/>
              </a:srgbClr>
            </a:solidFill>
            <a:prstDash val="solid"/>
          </a:ln>
        </p:spPr>
        <p:txBody>
          <a:bodyPr/>
          <a:lstStyle/>
          <a:p>
            <a:endParaRPr lang="en-US"/>
          </a:p>
        </p:txBody>
      </p:sp>
      <p:pic>
        <p:nvPicPr>
          <p:cNvPr id="83" name="Image 10" descr="preencoded.png"/>
          <p:cNvPicPr>
            <a:picLocks noChangeAspect="1"/>
          </p:cNvPicPr>
          <p:nvPr/>
        </p:nvPicPr>
        <p:blipFill>
          <a:blip r:embed="rId21"/>
          <a:srcRect/>
          <a:stretch/>
        </p:blipFill>
        <p:spPr>
          <a:xfrm>
            <a:off x="884612" y="5098405"/>
            <a:ext cx="209398" cy="193052"/>
          </a:xfrm>
          <a:prstGeom prst="rect">
            <a:avLst/>
          </a:prstGeom>
        </p:spPr>
      </p:pic>
      <p:pic>
        <p:nvPicPr>
          <p:cNvPr id="76" name="Image 2" descr="preencoded.png">
            <a:extLst>
              <a:ext uri="{FF2B5EF4-FFF2-40B4-BE49-F238E27FC236}">
                <a16:creationId xmlns:a16="http://schemas.microsoft.com/office/drawing/2014/main" id="{E6D44B95-B8F9-0524-FEC0-69D6E22CD116}"/>
              </a:ext>
            </a:extLst>
          </p:cNvPr>
          <p:cNvPicPr>
            <a:picLocks noChangeAspect="1"/>
          </p:cNvPicPr>
          <p:nvPr/>
        </p:nvPicPr>
        <p:blipFill>
          <a:blip r:embed="rId19">
            <a:alphaModFix amt="3000"/>
            <a:extLst>
              <a:ext uri="{BEBA8EAE-BF5A-486C-A8C5-ECC9F3942E4B}">
                <a14:imgProps xmlns:a14="http://schemas.microsoft.com/office/drawing/2010/main">
                  <a14:imgLayer r:embed="rId20">
                    <a14:imgEffect>
                      <a14:artisticPencilGrayscale/>
                    </a14:imgEffect>
                  </a14:imgLayer>
                </a14:imgProps>
              </a:ext>
            </a:extLst>
          </a:blip>
          <a:srcRect/>
          <a:stretch/>
        </p:blipFill>
        <p:spPr>
          <a:xfrm>
            <a:off x="10531301" y="28805"/>
            <a:ext cx="1097124" cy="1006623"/>
          </a:xfrm>
          <a:prstGeom prst="rect">
            <a:avLst/>
          </a:prstGeom>
        </p:spPr>
      </p:pic>
    </p:spTree>
    <p:extLst>
      <p:ext uri="{BB962C8B-B14F-4D97-AF65-F5344CB8AC3E}">
        <p14:creationId xmlns:p14="http://schemas.microsoft.com/office/powerpoint/2010/main" val="2348674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 b="-1"/>
          <a:stretch/>
        </p:blipFill>
        <p:spPr>
          <a:xfrm>
            <a:off x="0" y="0"/>
            <a:ext cx="12191695" cy="6858000"/>
          </a:xfrm>
          <a:prstGeom prst="rect">
            <a:avLst/>
          </a:prstGeom>
        </p:spPr>
      </p:pic>
      <p:pic>
        <p:nvPicPr>
          <p:cNvPr id="3" name="Image 1" descr="preencoded.png"/>
          <p:cNvPicPr>
            <a:picLocks noChangeAspect="1"/>
          </p:cNvPicPr>
          <p:nvPr/>
        </p:nvPicPr>
        <p:blipFill>
          <a:blip r:embed="rId4"/>
          <a:srcRect t="-1" b="-1"/>
          <a:stretch/>
        </p:blipFill>
        <p:spPr>
          <a:xfrm>
            <a:off x="0" y="0"/>
            <a:ext cx="12191695" cy="6858000"/>
          </a:xfrm>
          <a:prstGeom prst="rect">
            <a:avLst/>
          </a:prstGeom>
        </p:spPr>
      </p:pic>
      <p:pic>
        <p:nvPicPr>
          <p:cNvPr id="4" name="Image 2" descr="preencoded.png"/>
          <p:cNvPicPr>
            <a:picLocks noChangeAspect="1"/>
          </p:cNvPicPr>
          <p:nvPr/>
        </p:nvPicPr>
        <p:blipFill>
          <a:blip r:embed="rId5"/>
          <a:srcRect t="-1" b="-1"/>
          <a:stretch/>
        </p:blipFill>
        <p:spPr>
          <a:xfrm>
            <a:off x="0" y="0"/>
            <a:ext cx="12191695" cy="922564"/>
          </a:xfrm>
          <a:prstGeom prst="rect">
            <a:avLst/>
          </a:prstGeom>
        </p:spPr>
      </p:pic>
      <p:sp>
        <p:nvSpPr>
          <p:cNvPr id="5" name="Shape 0"/>
          <p:cNvSpPr/>
          <p:nvPr/>
        </p:nvSpPr>
        <p:spPr>
          <a:xfrm>
            <a:off x="381305" y="333756"/>
            <a:ext cx="476402" cy="476402"/>
          </a:xfrm>
          <a:prstGeom prst="roundRect">
            <a:avLst>
              <a:gd name="adj" fmla="val 76775"/>
            </a:avLst>
          </a:prstGeom>
          <a:solidFill>
            <a:srgbClr val="FFFFFF">
              <a:alpha val="20000"/>
            </a:srgbClr>
          </a:solidFill>
          <a:ln w="12700">
            <a:solidFill>
              <a:srgbClr val="FFFFFF">
                <a:alpha val="0"/>
              </a:srgbClr>
            </a:solidFill>
            <a:prstDash val="solid"/>
          </a:ln>
        </p:spPr>
      </p:sp>
      <p:pic>
        <p:nvPicPr>
          <p:cNvPr id="6" name="Image 3" descr="preencoded.png"/>
          <p:cNvPicPr>
            <a:picLocks noChangeAspect="1"/>
          </p:cNvPicPr>
          <p:nvPr/>
        </p:nvPicPr>
        <p:blipFill>
          <a:blip r:embed="rId6"/>
          <a:srcRect l="-80" r="-80"/>
          <a:stretch/>
        </p:blipFill>
        <p:spPr>
          <a:xfrm>
            <a:off x="476402" y="457200"/>
            <a:ext cx="286207" cy="228600"/>
          </a:xfrm>
          <a:prstGeom prst="rect">
            <a:avLst/>
          </a:prstGeom>
        </p:spPr>
      </p:pic>
      <p:sp>
        <p:nvSpPr>
          <p:cNvPr id="7" name="Text 1"/>
          <p:cNvSpPr txBox="1"/>
          <p:nvPr/>
        </p:nvSpPr>
        <p:spPr>
          <a:xfrm>
            <a:off x="1000353" y="299923"/>
            <a:ext cx="9996939" cy="342900"/>
          </a:xfrm>
          <a:prstGeom prst="rect">
            <a:avLst/>
          </a:prstGeom>
          <a:noFill/>
          <a:ln/>
        </p:spPr>
        <p:txBody>
          <a:bodyPr wrap="square" lIns="0" tIns="0" rIns="0" bIns="0" rtlCol="0" anchor="ctr"/>
          <a:lstStyle/>
          <a:p>
            <a:pPr marL="0" indent="0" algn="l">
              <a:buNone/>
            </a:pPr>
            <a:r>
              <a:rPr lang="en-US" sz="1800" b="1">
                <a:solidFill>
                  <a:srgbClr val="FFFFFF"/>
                </a:solidFill>
                <a:latin typeface="Montserrat" pitchFamily="34" charset="0"/>
                <a:ea typeface="Montserrat" pitchFamily="34" charset="-122"/>
                <a:cs typeface="Montserrat" pitchFamily="34" charset="-120"/>
              </a:rPr>
              <a:t>MỘT SỐ HÌNH ẢNH MINH HỌA VỀ QUY TRÌNH ĐĂNG KÝ DỰ THI</a:t>
            </a:r>
            <a:endParaRPr lang="en-US" sz="1800" dirty="0"/>
          </a:p>
        </p:txBody>
      </p:sp>
      <p:sp>
        <p:nvSpPr>
          <p:cNvPr id="8" name="Text 2"/>
          <p:cNvSpPr txBox="1"/>
          <p:nvPr/>
        </p:nvSpPr>
        <p:spPr>
          <a:xfrm>
            <a:off x="1000354" y="642823"/>
            <a:ext cx="4362602" cy="200254"/>
          </a:xfrm>
          <a:prstGeom prst="rect">
            <a:avLst/>
          </a:prstGeom>
          <a:noFill/>
          <a:ln/>
        </p:spPr>
        <p:txBody>
          <a:bodyPr wrap="square" lIns="0" tIns="0" rIns="0" bIns="0" rtlCol="0" anchor="ctr"/>
          <a:lstStyle/>
          <a:p>
            <a:pPr marL="0" indent="0" algn="l">
              <a:buNone/>
            </a:pPr>
            <a:r>
              <a:rPr lang="en-US" sz="1000">
                <a:solidFill>
                  <a:srgbClr val="FFFFFF">
                    <a:alpha val="80000"/>
                  </a:srgbClr>
                </a:solidFill>
                <a:latin typeface="Roboto" pitchFamily="34" charset="0"/>
                <a:ea typeface="Roboto" pitchFamily="34" charset="-122"/>
                <a:cs typeface="Roboto" pitchFamily="34" charset="-120"/>
              </a:rPr>
              <a:t>Kỳ thi tuyển sinh vào lớp 10 THPT năm học 2026-2027</a:t>
            </a:r>
            <a:endParaRPr lang="en-US" sz="1000" dirty="0"/>
          </a:p>
        </p:txBody>
      </p:sp>
      <p:sp>
        <p:nvSpPr>
          <p:cNvPr id="44" name="Text 5"/>
          <p:cNvSpPr txBox="1"/>
          <p:nvPr/>
        </p:nvSpPr>
        <p:spPr>
          <a:xfrm>
            <a:off x="1179988" y="1076742"/>
            <a:ext cx="10150952" cy="342900"/>
          </a:xfrm>
          <a:prstGeom prst="rect">
            <a:avLst/>
          </a:prstGeom>
          <a:noFill/>
          <a:ln/>
        </p:spPr>
        <p:txBody>
          <a:bodyPr wrap="square" lIns="0" tIns="0" rIns="0" bIns="0" rtlCol="0" anchor="ctr"/>
          <a:lstStyle/>
          <a:p>
            <a:pPr marL="0" indent="0" algn="ctr">
              <a:buNone/>
            </a:pPr>
            <a:r>
              <a:rPr lang="en-US" sz="1400" b="1">
                <a:solidFill>
                  <a:srgbClr val="1E3A8A"/>
                </a:solidFill>
                <a:latin typeface="Montserrat" pitchFamily="34" charset="0"/>
                <a:ea typeface="Montserrat" pitchFamily="34" charset="-122"/>
                <a:cs typeface="Montserrat" pitchFamily="34" charset="-120"/>
              </a:rPr>
              <a:t>DÀNH CHO NHÀ TRƯỜNG, GIÁO VIÊN CHỦ NHIỆM RÀ SOÁT DỮ LIỆU TRƯỚC KHI HỌC SINH ĐĂNG KÝ DỰ THI</a:t>
            </a:r>
            <a:endParaRPr lang="en-US" sz="1400" dirty="0"/>
          </a:p>
        </p:txBody>
      </p:sp>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3506" y="1611439"/>
            <a:ext cx="4979364" cy="2323747"/>
          </a:xfrm>
          <a:prstGeom prst="rect">
            <a:avLst/>
          </a:prstGeom>
          <a:ln>
            <a:solidFill>
              <a:schemeClr val="accent1"/>
            </a:solidFill>
          </a:ln>
          <a:effectLst>
            <a:outerShdw blurRad="292100" dist="139700" dir="2700000" algn="tl" rotWithShape="0">
              <a:srgbClr val="333333">
                <a:alpha val="65000"/>
              </a:srgbClr>
            </a:outerShdw>
          </a:effectLst>
        </p:spPr>
      </p:pic>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3506" y="4122963"/>
            <a:ext cx="4979363" cy="2436915"/>
          </a:xfrm>
          <a:prstGeom prst="rect">
            <a:avLst/>
          </a:prstGeom>
          <a:ln>
            <a:solidFill>
              <a:schemeClr val="accent1"/>
            </a:solidFill>
          </a:ln>
          <a:effectLst>
            <a:outerShdw blurRad="292100" dist="139700" dir="2700000" algn="tl" rotWithShape="0">
              <a:srgbClr val="333333">
                <a:alpha val="65000"/>
              </a:srgbClr>
            </a:outerShdw>
          </a:effectLst>
        </p:spPr>
      </p:pic>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6402" y="4122964"/>
            <a:ext cx="5914830" cy="2436915"/>
          </a:xfrm>
          <a:prstGeom prst="rect">
            <a:avLst/>
          </a:prstGeom>
          <a:ln>
            <a:solidFill>
              <a:schemeClr val="accent1"/>
            </a:solid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6402" y="1611438"/>
            <a:ext cx="5914830" cy="23237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4272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 b="-1"/>
          <a:stretch/>
        </p:blipFill>
        <p:spPr>
          <a:xfrm>
            <a:off x="0" y="0"/>
            <a:ext cx="12191695" cy="6858000"/>
          </a:xfrm>
          <a:prstGeom prst="rect">
            <a:avLst/>
          </a:prstGeom>
        </p:spPr>
      </p:pic>
      <p:pic>
        <p:nvPicPr>
          <p:cNvPr id="3" name="Image 1" descr="preencoded.png"/>
          <p:cNvPicPr>
            <a:picLocks noChangeAspect="1"/>
          </p:cNvPicPr>
          <p:nvPr/>
        </p:nvPicPr>
        <p:blipFill>
          <a:blip r:embed="rId4"/>
          <a:srcRect t="-1" b="-1"/>
          <a:stretch/>
        </p:blipFill>
        <p:spPr>
          <a:xfrm>
            <a:off x="0" y="0"/>
            <a:ext cx="12191695" cy="6858000"/>
          </a:xfrm>
          <a:prstGeom prst="rect">
            <a:avLst/>
          </a:prstGeom>
        </p:spPr>
      </p:pic>
      <p:pic>
        <p:nvPicPr>
          <p:cNvPr id="4" name="Image 2" descr="preencoded.png"/>
          <p:cNvPicPr>
            <a:picLocks noChangeAspect="1"/>
          </p:cNvPicPr>
          <p:nvPr/>
        </p:nvPicPr>
        <p:blipFill>
          <a:blip r:embed="rId5"/>
          <a:srcRect t="-1" b="-1"/>
          <a:stretch/>
        </p:blipFill>
        <p:spPr>
          <a:xfrm>
            <a:off x="0" y="0"/>
            <a:ext cx="12191695" cy="922564"/>
          </a:xfrm>
          <a:prstGeom prst="rect">
            <a:avLst/>
          </a:prstGeom>
        </p:spPr>
      </p:pic>
      <p:sp>
        <p:nvSpPr>
          <p:cNvPr id="5" name="Shape 0"/>
          <p:cNvSpPr/>
          <p:nvPr/>
        </p:nvSpPr>
        <p:spPr>
          <a:xfrm>
            <a:off x="381305" y="333756"/>
            <a:ext cx="476402" cy="476402"/>
          </a:xfrm>
          <a:prstGeom prst="roundRect">
            <a:avLst>
              <a:gd name="adj" fmla="val 76775"/>
            </a:avLst>
          </a:prstGeom>
          <a:solidFill>
            <a:srgbClr val="FFFFFF">
              <a:alpha val="20000"/>
            </a:srgbClr>
          </a:solidFill>
          <a:ln w="12700">
            <a:solidFill>
              <a:srgbClr val="FFFFFF">
                <a:alpha val="0"/>
              </a:srgbClr>
            </a:solidFill>
            <a:prstDash val="solid"/>
          </a:ln>
        </p:spPr>
      </p:sp>
      <p:pic>
        <p:nvPicPr>
          <p:cNvPr id="6" name="Image 3" descr="preencoded.png"/>
          <p:cNvPicPr>
            <a:picLocks noChangeAspect="1"/>
          </p:cNvPicPr>
          <p:nvPr/>
        </p:nvPicPr>
        <p:blipFill>
          <a:blip r:embed="rId6"/>
          <a:srcRect l="-80" r="-80"/>
          <a:stretch/>
        </p:blipFill>
        <p:spPr>
          <a:xfrm>
            <a:off x="476402" y="457200"/>
            <a:ext cx="286207" cy="228600"/>
          </a:xfrm>
          <a:prstGeom prst="rect">
            <a:avLst/>
          </a:prstGeom>
        </p:spPr>
      </p:pic>
      <p:sp>
        <p:nvSpPr>
          <p:cNvPr id="7" name="Text 1"/>
          <p:cNvSpPr txBox="1"/>
          <p:nvPr/>
        </p:nvSpPr>
        <p:spPr>
          <a:xfrm>
            <a:off x="1000353" y="299923"/>
            <a:ext cx="9996939" cy="342900"/>
          </a:xfrm>
          <a:prstGeom prst="rect">
            <a:avLst/>
          </a:prstGeom>
          <a:noFill/>
          <a:ln/>
        </p:spPr>
        <p:txBody>
          <a:bodyPr wrap="square" lIns="0" tIns="0" rIns="0" bIns="0" rtlCol="0" anchor="ctr"/>
          <a:lstStyle/>
          <a:p>
            <a:pPr marL="0" indent="0" algn="l">
              <a:buNone/>
            </a:pPr>
            <a:r>
              <a:rPr lang="en-US" sz="1800" b="1">
                <a:solidFill>
                  <a:srgbClr val="FFFFFF"/>
                </a:solidFill>
                <a:latin typeface="Montserrat" pitchFamily="34" charset="0"/>
                <a:ea typeface="Montserrat" pitchFamily="34" charset="-122"/>
                <a:cs typeface="Montserrat" pitchFamily="34" charset="-120"/>
              </a:rPr>
              <a:t>MỘT SỐ HÌNH ẢNH MINH HỌA VỀ QUY TRÌNH ĐĂNG KÝ DỰ THI</a:t>
            </a:r>
            <a:endParaRPr lang="en-US" sz="1800" dirty="0"/>
          </a:p>
        </p:txBody>
      </p:sp>
      <p:sp>
        <p:nvSpPr>
          <p:cNvPr id="8" name="Text 2"/>
          <p:cNvSpPr txBox="1"/>
          <p:nvPr/>
        </p:nvSpPr>
        <p:spPr>
          <a:xfrm>
            <a:off x="1000354" y="642823"/>
            <a:ext cx="4362602" cy="200254"/>
          </a:xfrm>
          <a:prstGeom prst="rect">
            <a:avLst/>
          </a:prstGeom>
          <a:noFill/>
          <a:ln/>
        </p:spPr>
        <p:txBody>
          <a:bodyPr wrap="square" lIns="0" tIns="0" rIns="0" bIns="0" rtlCol="0" anchor="ctr"/>
          <a:lstStyle/>
          <a:p>
            <a:pPr marL="0" indent="0" algn="l">
              <a:buNone/>
            </a:pPr>
            <a:r>
              <a:rPr lang="en-US" sz="1000">
                <a:solidFill>
                  <a:srgbClr val="FFFFFF">
                    <a:alpha val="80000"/>
                  </a:srgbClr>
                </a:solidFill>
                <a:latin typeface="Roboto" pitchFamily="34" charset="0"/>
                <a:ea typeface="Roboto" pitchFamily="34" charset="-122"/>
                <a:cs typeface="Roboto" pitchFamily="34" charset="-120"/>
              </a:rPr>
              <a:t>Kỳ thi tuyển sinh vào lớp 10 THPT năm học 2026-2027</a:t>
            </a:r>
            <a:endParaRPr lang="en-US" sz="1000" dirty="0"/>
          </a:p>
        </p:txBody>
      </p:sp>
      <p:sp>
        <p:nvSpPr>
          <p:cNvPr id="44" name="Text 5"/>
          <p:cNvSpPr txBox="1"/>
          <p:nvPr/>
        </p:nvSpPr>
        <p:spPr>
          <a:xfrm>
            <a:off x="289560" y="1512812"/>
            <a:ext cx="4335102" cy="258838"/>
          </a:xfrm>
          <a:prstGeom prst="rect">
            <a:avLst/>
          </a:prstGeom>
          <a:noFill/>
          <a:ln/>
        </p:spPr>
        <p:txBody>
          <a:bodyPr wrap="square" lIns="0" tIns="0" rIns="0" bIns="0" rtlCol="0" anchor="ctr"/>
          <a:lstStyle/>
          <a:p>
            <a:pPr marL="0" indent="0" algn="ctr">
              <a:buNone/>
            </a:pPr>
            <a:r>
              <a:rPr lang="en-US" sz="1400" b="1">
                <a:solidFill>
                  <a:srgbClr val="1E3A8A"/>
                </a:solidFill>
                <a:latin typeface="Montserrat" pitchFamily="34" charset="0"/>
                <a:ea typeface="Montserrat" pitchFamily="34" charset="-122"/>
                <a:cs typeface="Montserrat" pitchFamily="34" charset="-120"/>
              </a:rPr>
              <a:t>DÀNH CHO HỌC SINH/PHỤ HUYNH HỌC SINH</a:t>
            </a:r>
            <a:endParaRPr lang="en-US" sz="1400" dirty="0"/>
          </a:p>
        </p:txBody>
      </p:sp>
      <p:sp>
        <p:nvSpPr>
          <p:cNvPr id="15" name="TextBox 14"/>
          <p:cNvSpPr txBox="1"/>
          <p:nvPr/>
        </p:nvSpPr>
        <p:spPr>
          <a:xfrm>
            <a:off x="928065" y="1988040"/>
            <a:ext cx="3017133" cy="646331"/>
          </a:xfrm>
          <a:prstGeom prst="rect">
            <a:avLst/>
          </a:prstGeom>
          <a:noFill/>
        </p:spPr>
        <p:txBody>
          <a:bodyPr wrap="square" rtlCol="0">
            <a:spAutoFit/>
          </a:bodyPr>
          <a:lstStyle/>
          <a:p>
            <a:pPr algn="ctr"/>
            <a:r>
              <a:rPr lang="en-US" b="1"/>
              <a:t>Cách 1: Đăng ký qua VNeID của học sinh</a:t>
            </a: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2651" y="1382544"/>
            <a:ext cx="6650240" cy="2503656"/>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607" y="2903769"/>
            <a:ext cx="3348051" cy="283580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78981" y="4084447"/>
            <a:ext cx="6650240" cy="2520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2638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 b="-1"/>
          <a:stretch/>
        </p:blipFill>
        <p:spPr>
          <a:xfrm>
            <a:off x="0" y="0"/>
            <a:ext cx="12191695" cy="6858000"/>
          </a:xfrm>
          <a:prstGeom prst="rect">
            <a:avLst/>
          </a:prstGeom>
        </p:spPr>
      </p:pic>
      <p:pic>
        <p:nvPicPr>
          <p:cNvPr id="3" name="Image 1" descr="preencoded.png"/>
          <p:cNvPicPr>
            <a:picLocks noChangeAspect="1"/>
          </p:cNvPicPr>
          <p:nvPr/>
        </p:nvPicPr>
        <p:blipFill>
          <a:blip r:embed="rId4"/>
          <a:srcRect t="-1" b="-1"/>
          <a:stretch/>
        </p:blipFill>
        <p:spPr>
          <a:xfrm>
            <a:off x="0" y="0"/>
            <a:ext cx="12191695" cy="6858000"/>
          </a:xfrm>
          <a:prstGeom prst="rect">
            <a:avLst/>
          </a:prstGeom>
        </p:spPr>
      </p:pic>
      <p:pic>
        <p:nvPicPr>
          <p:cNvPr id="4" name="Image 2" descr="preencoded.png"/>
          <p:cNvPicPr>
            <a:picLocks noChangeAspect="1"/>
          </p:cNvPicPr>
          <p:nvPr/>
        </p:nvPicPr>
        <p:blipFill>
          <a:blip r:embed="rId5"/>
          <a:srcRect t="-1" b="-1"/>
          <a:stretch/>
        </p:blipFill>
        <p:spPr>
          <a:xfrm>
            <a:off x="0" y="0"/>
            <a:ext cx="12191695" cy="922564"/>
          </a:xfrm>
          <a:prstGeom prst="rect">
            <a:avLst/>
          </a:prstGeom>
        </p:spPr>
      </p:pic>
      <p:sp>
        <p:nvSpPr>
          <p:cNvPr id="5" name="Shape 0"/>
          <p:cNvSpPr/>
          <p:nvPr/>
        </p:nvSpPr>
        <p:spPr>
          <a:xfrm>
            <a:off x="381305" y="333756"/>
            <a:ext cx="476402" cy="476402"/>
          </a:xfrm>
          <a:prstGeom prst="roundRect">
            <a:avLst>
              <a:gd name="adj" fmla="val 76775"/>
            </a:avLst>
          </a:prstGeom>
          <a:solidFill>
            <a:srgbClr val="FFFFFF">
              <a:alpha val="20000"/>
            </a:srgbClr>
          </a:solidFill>
          <a:ln w="12700">
            <a:solidFill>
              <a:srgbClr val="FFFFFF">
                <a:alpha val="0"/>
              </a:srgbClr>
            </a:solidFill>
            <a:prstDash val="solid"/>
          </a:ln>
        </p:spPr>
      </p:sp>
      <p:pic>
        <p:nvPicPr>
          <p:cNvPr id="6" name="Image 3" descr="preencoded.png"/>
          <p:cNvPicPr>
            <a:picLocks noChangeAspect="1"/>
          </p:cNvPicPr>
          <p:nvPr/>
        </p:nvPicPr>
        <p:blipFill>
          <a:blip r:embed="rId6"/>
          <a:srcRect l="-80" r="-80"/>
          <a:stretch/>
        </p:blipFill>
        <p:spPr>
          <a:xfrm>
            <a:off x="476402" y="457200"/>
            <a:ext cx="286207" cy="228600"/>
          </a:xfrm>
          <a:prstGeom prst="rect">
            <a:avLst/>
          </a:prstGeom>
        </p:spPr>
      </p:pic>
      <p:sp>
        <p:nvSpPr>
          <p:cNvPr id="7" name="Text 1"/>
          <p:cNvSpPr txBox="1"/>
          <p:nvPr/>
        </p:nvSpPr>
        <p:spPr>
          <a:xfrm>
            <a:off x="1000353" y="299923"/>
            <a:ext cx="9996939" cy="342900"/>
          </a:xfrm>
          <a:prstGeom prst="rect">
            <a:avLst/>
          </a:prstGeom>
          <a:noFill/>
          <a:ln/>
        </p:spPr>
        <p:txBody>
          <a:bodyPr wrap="square" lIns="0" tIns="0" rIns="0" bIns="0" rtlCol="0" anchor="ctr"/>
          <a:lstStyle/>
          <a:p>
            <a:pPr marL="0" indent="0" algn="l">
              <a:buNone/>
            </a:pPr>
            <a:r>
              <a:rPr lang="en-US" sz="1800" b="1">
                <a:solidFill>
                  <a:srgbClr val="FFFFFF"/>
                </a:solidFill>
                <a:latin typeface="Montserrat" pitchFamily="34" charset="0"/>
                <a:ea typeface="Montserrat" pitchFamily="34" charset="-122"/>
                <a:cs typeface="Montserrat" pitchFamily="34" charset="-120"/>
              </a:rPr>
              <a:t>MỘT SỐ HÌNH ẢNH MINH HỌA VỀ QUY TRÌNH ĐĂNG KÝ DỰ THI</a:t>
            </a:r>
            <a:endParaRPr lang="en-US" sz="1800" dirty="0"/>
          </a:p>
        </p:txBody>
      </p:sp>
      <p:sp>
        <p:nvSpPr>
          <p:cNvPr id="8" name="Text 2"/>
          <p:cNvSpPr txBox="1"/>
          <p:nvPr/>
        </p:nvSpPr>
        <p:spPr>
          <a:xfrm>
            <a:off x="1000354" y="642823"/>
            <a:ext cx="4362602" cy="200254"/>
          </a:xfrm>
          <a:prstGeom prst="rect">
            <a:avLst/>
          </a:prstGeom>
          <a:noFill/>
          <a:ln/>
        </p:spPr>
        <p:txBody>
          <a:bodyPr wrap="square" lIns="0" tIns="0" rIns="0" bIns="0" rtlCol="0" anchor="ctr"/>
          <a:lstStyle/>
          <a:p>
            <a:pPr marL="0" indent="0" algn="l">
              <a:buNone/>
            </a:pPr>
            <a:r>
              <a:rPr lang="en-US" sz="1000">
                <a:solidFill>
                  <a:srgbClr val="FFFFFF">
                    <a:alpha val="80000"/>
                  </a:srgbClr>
                </a:solidFill>
                <a:latin typeface="Roboto" pitchFamily="34" charset="0"/>
                <a:ea typeface="Roboto" pitchFamily="34" charset="-122"/>
                <a:cs typeface="Roboto" pitchFamily="34" charset="-120"/>
              </a:rPr>
              <a:t>Kỳ thi tuyển sinh vào lớp 10 THPT năm học 2026-2027</a:t>
            </a:r>
            <a:endParaRPr lang="en-US" sz="1000" dirty="0"/>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967" y="1580154"/>
            <a:ext cx="5986665" cy="4597954"/>
          </a:xfrm>
          <a:prstGeom prst="rect">
            <a:avLst/>
          </a:prstGeom>
          <a:ln>
            <a:solidFill>
              <a:schemeClr val="accent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1802" y="1580154"/>
            <a:ext cx="5374576" cy="2338970"/>
          </a:xfrm>
          <a:prstGeom prst="rect">
            <a:avLst/>
          </a:prstGeom>
          <a:ln>
            <a:solidFill>
              <a:schemeClr val="accent1"/>
            </a:solid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1801" y="4180101"/>
            <a:ext cx="5374575" cy="1998007"/>
          </a:xfrm>
          <a:prstGeom prst="rect">
            <a:avLst/>
          </a:prstGeom>
          <a:ln>
            <a:solidFill>
              <a:schemeClr val="accent1"/>
            </a:solidFill>
          </a:ln>
          <a:effectLst>
            <a:outerShdw blurRad="292100" dist="139700" dir="2700000" algn="tl" rotWithShape="0">
              <a:srgbClr val="333333">
                <a:alpha val="65000"/>
              </a:srgbClr>
            </a:outerShdw>
          </a:effectLst>
        </p:spPr>
      </p:pic>
      <p:sp>
        <p:nvSpPr>
          <p:cNvPr id="14" name="Text 5"/>
          <p:cNvSpPr txBox="1"/>
          <p:nvPr/>
        </p:nvSpPr>
        <p:spPr>
          <a:xfrm>
            <a:off x="4074616" y="1104598"/>
            <a:ext cx="4172752" cy="258838"/>
          </a:xfrm>
          <a:prstGeom prst="rect">
            <a:avLst/>
          </a:prstGeom>
          <a:noFill/>
          <a:ln/>
        </p:spPr>
        <p:txBody>
          <a:bodyPr wrap="square" lIns="0" tIns="0" rIns="0" bIns="0" rtlCol="0" anchor="ctr"/>
          <a:lstStyle/>
          <a:p>
            <a:pPr marL="0" indent="0" algn="ctr">
              <a:buNone/>
            </a:pPr>
            <a:r>
              <a:rPr lang="en-US" sz="1400" b="1">
                <a:solidFill>
                  <a:srgbClr val="1E3A8A"/>
                </a:solidFill>
                <a:latin typeface="Montserrat" pitchFamily="34" charset="0"/>
                <a:ea typeface="Montserrat" pitchFamily="34" charset="-122"/>
                <a:cs typeface="Montserrat" pitchFamily="34" charset="-120"/>
              </a:rPr>
              <a:t>GIAO DIỆN ĐĂNG KÝ NGUYỆN VỌNG</a:t>
            </a:r>
            <a:endParaRPr lang="en-US" sz="1400" dirty="0"/>
          </a:p>
        </p:txBody>
      </p:sp>
    </p:spTree>
    <p:extLst>
      <p:ext uri="{BB962C8B-B14F-4D97-AF65-F5344CB8AC3E}">
        <p14:creationId xmlns:p14="http://schemas.microsoft.com/office/powerpoint/2010/main" val="1051246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 b="-1"/>
          <a:stretch/>
        </p:blipFill>
        <p:spPr>
          <a:xfrm>
            <a:off x="0" y="0"/>
            <a:ext cx="12191695" cy="6858000"/>
          </a:xfrm>
          <a:prstGeom prst="rect">
            <a:avLst/>
          </a:prstGeom>
        </p:spPr>
      </p:pic>
      <p:pic>
        <p:nvPicPr>
          <p:cNvPr id="3" name="Image 1" descr="preencoded.png"/>
          <p:cNvPicPr>
            <a:picLocks noChangeAspect="1"/>
          </p:cNvPicPr>
          <p:nvPr/>
        </p:nvPicPr>
        <p:blipFill>
          <a:blip r:embed="rId4"/>
          <a:srcRect t="-1" b="-1"/>
          <a:stretch/>
        </p:blipFill>
        <p:spPr>
          <a:xfrm>
            <a:off x="0" y="0"/>
            <a:ext cx="12191695" cy="6858000"/>
          </a:xfrm>
          <a:prstGeom prst="rect">
            <a:avLst/>
          </a:prstGeom>
        </p:spPr>
      </p:pic>
      <p:pic>
        <p:nvPicPr>
          <p:cNvPr id="4" name="Image 2" descr="preencoded.png"/>
          <p:cNvPicPr>
            <a:picLocks noChangeAspect="1"/>
          </p:cNvPicPr>
          <p:nvPr/>
        </p:nvPicPr>
        <p:blipFill>
          <a:blip r:embed="rId5"/>
          <a:srcRect t="-1" b="-1"/>
          <a:stretch/>
        </p:blipFill>
        <p:spPr>
          <a:xfrm>
            <a:off x="0" y="0"/>
            <a:ext cx="12191695" cy="922564"/>
          </a:xfrm>
          <a:prstGeom prst="rect">
            <a:avLst/>
          </a:prstGeom>
        </p:spPr>
      </p:pic>
      <p:sp>
        <p:nvSpPr>
          <p:cNvPr id="5" name="Shape 0"/>
          <p:cNvSpPr/>
          <p:nvPr/>
        </p:nvSpPr>
        <p:spPr>
          <a:xfrm>
            <a:off x="381305" y="333756"/>
            <a:ext cx="476402" cy="476402"/>
          </a:xfrm>
          <a:prstGeom prst="roundRect">
            <a:avLst>
              <a:gd name="adj" fmla="val 76775"/>
            </a:avLst>
          </a:prstGeom>
          <a:solidFill>
            <a:srgbClr val="FFFFFF">
              <a:alpha val="20000"/>
            </a:srgbClr>
          </a:solidFill>
          <a:ln w="12700">
            <a:solidFill>
              <a:srgbClr val="FFFFFF">
                <a:alpha val="0"/>
              </a:srgbClr>
            </a:solidFill>
            <a:prstDash val="solid"/>
          </a:ln>
        </p:spPr>
      </p:sp>
      <p:pic>
        <p:nvPicPr>
          <p:cNvPr id="6" name="Image 3" descr="preencoded.png"/>
          <p:cNvPicPr>
            <a:picLocks noChangeAspect="1"/>
          </p:cNvPicPr>
          <p:nvPr/>
        </p:nvPicPr>
        <p:blipFill>
          <a:blip r:embed="rId6"/>
          <a:srcRect l="-80" r="-80"/>
          <a:stretch/>
        </p:blipFill>
        <p:spPr>
          <a:xfrm>
            <a:off x="476402" y="457200"/>
            <a:ext cx="286207" cy="228600"/>
          </a:xfrm>
          <a:prstGeom prst="rect">
            <a:avLst/>
          </a:prstGeom>
        </p:spPr>
      </p:pic>
      <p:sp>
        <p:nvSpPr>
          <p:cNvPr id="7" name="Text 1"/>
          <p:cNvSpPr txBox="1"/>
          <p:nvPr/>
        </p:nvSpPr>
        <p:spPr>
          <a:xfrm>
            <a:off x="1000353" y="299923"/>
            <a:ext cx="9996939" cy="342900"/>
          </a:xfrm>
          <a:prstGeom prst="rect">
            <a:avLst/>
          </a:prstGeom>
          <a:noFill/>
          <a:ln/>
        </p:spPr>
        <p:txBody>
          <a:bodyPr wrap="square" lIns="0" tIns="0" rIns="0" bIns="0" rtlCol="0" anchor="ctr"/>
          <a:lstStyle/>
          <a:p>
            <a:pPr marL="0" indent="0" algn="l">
              <a:buNone/>
            </a:pPr>
            <a:r>
              <a:rPr lang="en-US" sz="1800" b="1">
                <a:solidFill>
                  <a:srgbClr val="FFFFFF"/>
                </a:solidFill>
                <a:latin typeface="Montserrat" pitchFamily="34" charset="0"/>
                <a:ea typeface="Montserrat" pitchFamily="34" charset="-122"/>
                <a:cs typeface="Montserrat" pitchFamily="34" charset="-120"/>
              </a:rPr>
              <a:t>MỘT SỐ HÌNH ẢNH MINH HỌA VỀ QUY TRÌNH ĐĂNG KÝ DỰ THI</a:t>
            </a:r>
            <a:endParaRPr lang="en-US" sz="1800" dirty="0"/>
          </a:p>
        </p:txBody>
      </p:sp>
      <p:sp>
        <p:nvSpPr>
          <p:cNvPr id="8" name="Text 2"/>
          <p:cNvSpPr txBox="1"/>
          <p:nvPr/>
        </p:nvSpPr>
        <p:spPr>
          <a:xfrm>
            <a:off x="1000354" y="642823"/>
            <a:ext cx="4362602" cy="200254"/>
          </a:xfrm>
          <a:prstGeom prst="rect">
            <a:avLst/>
          </a:prstGeom>
          <a:noFill/>
          <a:ln/>
        </p:spPr>
        <p:txBody>
          <a:bodyPr wrap="square" lIns="0" tIns="0" rIns="0" bIns="0" rtlCol="0" anchor="ctr"/>
          <a:lstStyle/>
          <a:p>
            <a:pPr marL="0" indent="0" algn="l">
              <a:buNone/>
            </a:pPr>
            <a:r>
              <a:rPr lang="en-US" sz="1000">
                <a:solidFill>
                  <a:srgbClr val="FFFFFF">
                    <a:alpha val="80000"/>
                  </a:srgbClr>
                </a:solidFill>
                <a:latin typeface="Roboto" pitchFamily="34" charset="0"/>
                <a:ea typeface="Roboto" pitchFamily="34" charset="-122"/>
                <a:cs typeface="Roboto" pitchFamily="34" charset="-120"/>
              </a:rPr>
              <a:t>Kỳ thi tuyển sinh vào lớp 10 THPT năm học 2026-2027</a:t>
            </a:r>
            <a:endParaRPr lang="en-US" sz="1000" dirty="0"/>
          </a:p>
        </p:txBody>
      </p:sp>
      <p:sp>
        <p:nvSpPr>
          <p:cNvPr id="14" name="Text 5"/>
          <p:cNvSpPr txBox="1"/>
          <p:nvPr/>
        </p:nvSpPr>
        <p:spPr>
          <a:xfrm>
            <a:off x="1282430" y="1453467"/>
            <a:ext cx="4172752" cy="258838"/>
          </a:xfrm>
          <a:prstGeom prst="rect">
            <a:avLst/>
          </a:prstGeom>
          <a:noFill/>
          <a:ln/>
        </p:spPr>
        <p:txBody>
          <a:bodyPr wrap="square" lIns="0" tIns="0" rIns="0" bIns="0" rtlCol="0" anchor="ctr"/>
          <a:lstStyle/>
          <a:p>
            <a:pPr marL="0" indent="0" algn="ctr">
              <a:buNone/>
            </a:pPr>
            <a:r>
              <a:rPr lang="en-US" sz="1400" b="1">
                <a:solidFill>
                  <a:srgbClr val="1E3A8A"/>
                </a:solidFill>
                <a:latin typeface="Montserrat" pitchFamily="34" charset="0"/>
                <a:ea typeface="Montserrat" pitchFamily="34" charset="-122"/>
              </a:rPr>
              <a:t>XÁC NHẬN NGUYỆN VỌNG</a:t>
            </a:r>
            <a:endParaRPr lang="en-US" sz="1400" dirty="0"/>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609" y="1992310"/>
            <a:ext cx="5080663" cy="3450177"/>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9401" y="1477960"/>
            <a:ext cx="4735097" cy="5017492"/>
          </a:xfrm>
          <a:prstGeom prst="rect">
            <a:avLst/>
          </a:prstGeom>
          <a:ln>
            <a:noFill/>
          </a:ln>
          <a:effectLst>
            <a:outerShdw blurRad="292100" dist="139700" dir="2700000" algn="tl" rotWithShape="0">
              <a:srgbClr val="333333">
                <a:alpha val="65000"/>
              </a:srgbClr>
            </a:outerShdw>
          </a:effectLst>
        </p:spPr>
      </p:pic>
      <p:sp>
        <p:nvSpPr>
          <p:cNvPr id="16" name="Right Arrow 15"/>
          <p:cNvSpPr/>
          <p:nvPr/>
        </p:nvSpPr>
        <p:spPr>
          <a:xfrm>
            <a:off x="5935436" y="3575957"/>
            <a:ext cx="628650" cy="220436"/>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96324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6245</TotalTime>
  <Words>940</Words>
  <Application>Microsoft Office PowerPoint</Application>
  <PresentationFormat>Màn hình rộng</PresentationFormat>
  <Paragraphs>94</Paragraphs>
  <Slides>11</Slides>
  <Notes>10</Notes>
  <HiddenSlides>0</HiddenSlides>
  <MMClips>0</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11</vt:i4>
      </vt:variant>
    </vt:vector>
  </HeadingPairs>
  <TitlesOfParts>
    <vt:vector size="18" baseType="lpstr">
      <vt:lpstr>Arial</vt:lpstr>
      <vt:lpstr>Calibri</vt:lpstr>
      <vt:lpstr>Calibri Light</vt:lpstr>
      <vt:lpstr>Montserrat</vt:lpstr>
      <vt:lpstr>Roboto</vt:lpstr>
      <vt:lpstr>Times New Roman</vt:lpstr>
      <vt:lpstr>Office Theme</vt:lpstr>
      <vt:lpstr>HƯỚNG DẪN ĐĂNG KÝ TUYỂN SINH VÀO LỚP 10 THPT  NĂM HỌC 2026-2027</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TRÂN TRỌNG 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HƯỚNG DẪN COI THI TUYỂN SINH VÀO LỚP 10 THPT NĂM HỌC 2021-2022</dc:title>
  <dc:creator>binh nghiem</dc:creator>
  <cp:lastModifiedBy>MAC</cp:lastModifiedBy>
  <cp:revision>300</cp:revision>
  <cp:lastPrinted>2025-04-08T04:22:12Z</cp:lastPrinted>
  <dcterms:created xsi:type="dcterms:W3CDTF">2021-06-08T08:14:43Z</dcterms:created>
  <dcterms:modified xsi:type="dcterms:W3CDTF">2026-04-03T05:31:08Z</dcterms:modified>
</cp:coreProperties>
</file>