
<file path=[Content_Types].xml><?xml version="1.0" encoding="utf-8"?>
<Types xmlns="http://schemas.openxmlformats.org/package/2006/content-types">
  <Default Extension="png" ContentType="image/png"/>
  <Default Extension="bin" ContentType="application/vnd.ms-office.activeX"/>
  <Default Extension="mp3" ContentType="audio/mpeg"/>
  <Default Extension="tmp"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715" r:id="rId3"/>
  </p:sldMasterIdLst>
  <p:notesMasterIdLst>
    <p:notesMasterId r:id="rId74"/>
  </p:notesMasterIdLst>
  <p:sldIdLst>
    <p:sldId id="257" r:id="rId4"/>
    <p:sldId id="258" r:id="rId5"/>
    <p:sldId id="259" r:id="rId6"/>
    <p:sldId id="260" r:id="rId7"/>
    <p:sldId id="261" r:id="rId8"/>
    <p:sldId id="262" r:id="rId9"/>
    <p:sldId id="263" r:id="rId10"/>
    <p:sldId id="264" r:id="rId11"/>
    <p:sldId id="327" r:id="rId12"/>
    <p:sldId id="275" r:id="rId13"/>
    <p:sldId id="277" r:id="rId14"/>
    <p:sldId id="328" r:id="rId15"/>
    <p:sldId id="272" r:id="rId16"/>
    <p:sldId id="279" r:id="rId17"/>
    <p:sldId id="273" r:id="rId18"/>
    <p:sldId id="282" r:id="rId19"/>
    <p:sldId id="329" r:id="rId20"/>
    <p:sldId id="281" r:id="rId21"/>
    <p:sldId id="285" r:id="rId22"/>
    <p:sldId id="284" r:id="rId23"/>
    <p:sldId id="287" r:id="rId24"/>
    <p:sldId id="268" r:id="rId25"/>
    <p:sldId id="269" r:id="rId26"/>
    <p:sldId id="270" r:id="rId27"/>
    <p:sldId id="271" r:id="rId28"/>
    <p:sldId id="274" r:id="rId29"/>
    <p:sldId id="276" r:id="rId30"/>
    <p:sldId id="278" r:id="rId31"/>
    <p:sldId id="280" r:id="rId32"/>
    <p:sldId id="283" r:id="rId33"/>
    <p:sldId id="286" r:id="rId34"/>
    <p:sldId id="288" r:id="rId35"/>
    <p:sldId id="289" r:id="rId36"/>
    <p:sldId id="290" r:id="rId37"/>
    <p:sldId id="291" r:id="rId38"/>
    <p:sldId id="292" r:id="rId39"/>
    <p:sldId id="293" r:id="rId40"/>
    <p:sldId id="314" r:id="rId41"/>
    <p:sldId id="315" r:id="rId42"/>
    <p:sldId id="316" r:id="rId43"/>
    <p:sldId id="317" r:id="rId44"/>
    <p:sldId id="318" r:id="rId45"/>
    <p:sldId id="319" r:id="rId46"/>
    <p:sldId id="320" r:id="rId47"/>
    <p:sldId id="321" r:id="rId48"/>
    <p:sldId id="322" r:id="rId49"/>
    <p:sldId id="330" r:id="rId50"/>
    <p:sldId id="323" r:id="rId51"/>
    <p:sldId id="324" r:id="rId52"/>
    <p:sldId id="325" r:id="rId53"/>
    <p:sldId id="326" r:id="rId54"/>
    <p:sldId id="313" r:id="rId55"/>
    <p:sldId id="294"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E0368-FE00-49BB-B280-CED699CF47FA}" type="datetimeFigureOut">
              <a:rPr lang="en-US" smtClean="0"/>
              <a:t>30-Nov-25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AB617-7B08-487D-B6A2-58F6EDA23999}" type="slidenum">
              <a:rPr lang="en-US" smtClean="0"/>
              <a:t>‹#›</a:t>
            </a:fld>
            <a:endParaRPr lang="en-US"/>
          </a:p>
        </p:txBody>
      </p:sp>
    </p:spTree>
    <p:extLst>
      <p:ext uri="{BB962C8B-B14F-4D97-AF65-F5344CB8AC3E}">
        <p14:creationId xmlns:p14="http://schemas.microsoft.com/office/powerpoint/2010/main" val="252599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dirty="0"/>
          </a:p>
        </p:txBody>
      </p:sp>
    </p:spTree>
    <p:extLst>
      <p:ext uri="{BB962C8B-B14F-4D97-AF65-F5344CB8AC3E}">
        <p14:creationId xmlns:p14="http://schemas.microsoft.com/office/powerpoint/2010/main" val="1386444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13F8F-41F3-4107-9304-65A289301D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12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13F8F-41F3-4107-9304-65A289301D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41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650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9204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820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0146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743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861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847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dirty="0"/>
          </a:p>
        </p:txBody>
      </p:sp>
    </p:spTree>
    <p:extLst>
      <p:ext uri="{BB962C8B-B14F-4D97-AF65-F5344CB8AC3E}">
        <p14:creationId xmlns:p14="http://schemas.microsoft.com/office/powerpoint/2010/main" val="244523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3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5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27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237541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GV </a:t>
            </a:r>
            <a:r>
              <a:rPr lang="en-GB" b="1" dirty="0" err="1"/>
              <a:t>nhấn</a:t>
            </a:r>
            <a:r>
              <a:rPr lang="en-GB" b="1" baseline="0" dirty="0"/>
              <a:t> </a:t>
            </a:r>
            <a:r>
              <a:rPr lang="en-GB" b="1" baseline="0" dirty="0" err="1"/>
              <a:t>vào</a:t>
            </a:r>
            <a:r>
              <a:rPr lang="en-GB" b="1" baseline="0" dirty="0"/>
              <a:t> </a:t>
            </a:r>
            <a:r>
              <a:rPr lang="en-GB" b="1" baseline="0" dirty="0" err="1"/>
              <a:t>biểu</a:t>
            </a:r>
            <a:r>
              <a:rPr lang="en-GB" b="1" baseline="0" dirty="0"/>
              <a:t> </a:t>
            </a:r>
            <a:r>
              <a:rPr lang="en-GB" b="1" baseline="0" dirty="0" err="1"/>
              <a:t>tượng</a:t>
            </a:r>
            <a:r>
              <a:rPr lang="en-GB" b="1" baseline="0" dirty="0"/>
              <a:t> </a:t>
            </a:r>
            <a:r>
              <a:rPr lang="en-GB" b="1" baseline="0" dirty="0" err="1"/>
              <a:t>dấu</a:t>
            </a:r>
            <a:r>
              <a:rPr lang="en-GB" b="1" baseline="0" dirty="0"/>
              <a:t> </a:t>
            </a:r>
            <a:r>
              <a:rPr lang="en-GB" b="1" baseline="0" dirty="0" err="1"/>
              <a:t>câu</a:t>
            </a:r>
            <a:r>
              <a:rPr lang="en-GB" b="1" baseline="0" dirty="0"/>
              <a:t> </a:t>
            </a:r>
            <a:r>
              <a:rPr lang="en-GB" b="1" baseline="0" dirty="0" err="1"/>
              <a:t>để</a:t>
            </a:r>
            <a:r>
              <a:rPr lang="en-GB" b="1" baseline="0" dirty="0"/>
              <a:t> </a:t>
            </a:r>
            <a:r>
              <a:rPr lang="en-GB" b="1" baseline="0" dirty="0" err="1"/>
              <a:t>đến</a:t>
            </a:r>
            <a:r>
              <a:rPr lang="en-GB" b="1" baseline="0" dirty="0"/>
              <a:t> slide </a:t>
            </a:r>
            <a:r>
              <a:rPr lang="en-GB" b="1" baseline="0" dirty="0" err="1"/>
              <a:t>câu</a:t>
            </a:r>
            <a:r>
              <a:rPr lang="en-GB" b="1" baseline="0" dirty="0"/>
              <a:t> </a:t>
            </a:r>
            <a:r>
              <a:rPr lang="en-GB" b="1" baseline="0" dirty="0" err="1"/>
              <a:t>hỏi</a:t>
            </a:r>
            <a:r>
              <a:rPr lang="en-GB" b="1" baseline="0" dirty="0"/>
              <a:t>. </a:t>
            </a:r>
            <a:r>
              <a:rPr lang="en-GB" b="1" baseline="0"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a:t>
            </a:r>
            <a:r>
              <a:rPr lang="en-GB" b="1" baseline="0" dirty="0" err="1"/>
              <a:t>đến</a:t>
            </a:r>
            <a:r>
              <a:rPr lang="en-GB" b="1" baseline="0" dirty="0"/>
              <a:t> </a:t>
            </a:r>
            <a:r>
              <a:rPr lang="en-GB" b="1" baseline="0" dirty="0" err="1"/>
              <a:t>bài</a:t>
            </a:r>
            <a:r>
              <a:rPr lang="en-GB" b="1" baseline="0" dirty="0"/>
              <a:t> </a:t>
            </a:r>
            <a:r>
              <a:rPr lang="en-GB" b="1" baseline="0" dirty="0" err="1"/>
              <a:t>mới</a:t>
            </a:r>
            <a:r>
              <a:rPr lang="en-GB" b="1" baseline="0" dirty="0"/>
              <a:t>.</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13F8F-41F3-4107-9304-65A289301D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13F8F-41F3-4107-9304-65A289301D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92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err="1"/>
              <a:t>Nhấn</a:t>
            </a:r>
            <a:r>
              <a:rPr lang="en-GB" b="1" baseline="0" dirty="0"/>
              <a:t> </a:t>
            </a:r>
            <a:r>
              <a:rPr lang="en-GB" b="1" baseline="0" dirty="0" err="1"/>
              <a:t>vào</a:t>
            </a:r>
            <a:r>
              <a:rPr lang="en-GB" b="1" baseline="0" dirty="0"/>
              <a:t> </a:t>
            </a:r>
            <a:r>
              <a:rPr lang="en-GB" b="1" baseline="0" dirty="0" err="1"/>
              <a:t>hình</a:t>
            </a:r>
            <a:r>
              <a:rPr lang="en-GB" b="1" baseline="0" dirty="0"/>
              <a:t> </a:t>
            </a:r>
            <a:r>
              <a:rPr lang="en-GB" b="1" baseline="0" dirty="0" err="1"/>
              <a:t>mặt</a:t>
            </a:r>
            <a:r>
              <a:rPr lang="en-GB" b="1" baseline="0" dirty="0"/>
              <a:t> </a:t>
            </a:r>
            <a:r>
              <a:rPr lang="en-GB" b="1" baseline="0" dirty="0" err="1"/>
              <a:t>trời</a:t>
            </a:r>
            <a:r>
              <a:rPr lang="en-GB" b="1" baseline="0" dirty="0"/>
              <a:t> </a:t>
            </a:r>
            <a:r>
              <a:rPr lang="en-GB" b="1" baseline="0" dirty="0" err="1"/>
              <a:t>để</a:t>
            </a:r>
            <a:r>
              <a:rPr lang="en-GB" b="1" baseline="0" dirty="0"/>
              <a:t> quay </a:t>
            </a:r>
            <a:r>
              <a:rPr lang="en-GB" b="1" baseline="0" dirty="0" err="1"/>
              <a:t>về</a:t>
            </a:r>
            <a:r>
              <a:rPr lang="en-GB" b="1" baseline="0" dirty="0"/>
              <a:t> slide </a:t>
            </a:r>
            <a:r>
              <a:rPr lang="en-GB" b="1" baseline="0" dirty="0" err="1"/>
              <a:t>trò</a:t>
            </a:r>
            <a:r>
              <a:rPr lang="en-GB" b="1" baseline="0" dirty="0"/>
              <a:t> </a:t>
            </a:r>
            <a:r>
              <a:rPr lang="en-GB" b="1" baseline="0" dirty="0" err="1"/>
              <a:t>chơi</a:t>
            </a:r>
            <a:r>
              <a:rPr lang="en-GB" b="1" baseline="0" dirty="0"/>
              <a:t>.</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13F8F-41F3-4107-9304-65A289301D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705D62-7120-4315-AC70-5DA82BC818B6}" type="datetimeFigureOut">
              <a:rPr lang="en-US" smtClean="0"/>
              <a:t>30-Nov-25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273891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05D62-7120-4315-AC70-5DA82BC818B6}" type="datetimeFigureOut">
              <a:rPr lang="en-US" smtClean="0"/>
              <a:t>30-Nov-25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394188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05D62-7120-4315-AC70-5DA82BC818B6}" type="datetimeFigureOut">
              <a:rPr lang="en-US" smtClean="0"/>
              <a:t>30-Nov-25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3653526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58891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031413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3068114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327600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847864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2185379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247157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03516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05D62-7120-4315-AC70-5DA82BC818B6}" type="datetimeFigureOut">
              <a:rPr lang="en-US" smtClean="0"/>
              <a:t>30-Nov-25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134054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202455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426181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2454223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854812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3801408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376046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654765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390782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533294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4489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705D62-7120-4315-AC70-5DA82BC818B6}" type="datetimeFigureOut">
              <a:rPr lang="en-US" smtClean="0"/>
              <a:t>30-Nov-25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1890722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033838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128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49" y="-895350"/>
            <a:ext cx="15533050" cy="11778210"/>
          </a:xfrm>
          <a:prstGeom prst="rect">
            <a:avLst/>
          </a:prstGeom>
        </p:spPr>
      </p:pic>
    </p:spTree>
    <p:extLst>
      <p:ext uri="{BB962C8B-B14F-4D97-AF65-F5344CB8AC3E}">
        <p14:creationId xmlns:p14="http://schemas.microsoft.com/office/powerpoint/2010/main" val="1452156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6566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3210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9521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0427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54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8200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5932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705D62-7120-4315-AC70-5DA82BC818B6}" type="datetimeFigureOut">
              <a:rPr lang="en-US" smtClean="0"/>
              <a:t>30-Nov-25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2790103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29622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108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227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0007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04542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15868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8620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1760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0708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9368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705D62-7120-4315-AC70-5DA82BC818B6}" type="datetimeFigureOut">
              <a:rPr lang="en-US" smtClean="0"/>
              <a:t>30-Nov-25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3262178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08780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24131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121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3698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1209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94218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75443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7779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14368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3861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705D62-7120-4315-AC70-5DA82BC818B6}" type="datetimeFigureOut">
              <a:rPr lang="en-US" smtClean="0"/>
              <a:t>30-Nov-25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3460807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0576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8286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9062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1896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2025/11/30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14205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0318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5432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225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7635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0719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05D62-7120-4315-AC70-5DA82BC818B6}" type="datetimeFigureOut">
              <a:rPr lang="en-US" smtClean="0"/>
              <a:t>30-Nov-25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42700566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2091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331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49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2214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8079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7CA6D3-FF0F-47C6-899C-C987CA877EDA}"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30/11/2025</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9535CB-F6C0-4ADF-99C7-A33D643A923F}"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0192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705D62-7120-4315-AC70-5DA82BC818B6}" type="datetimeFigureOut">
              <a:rPr lang="en-US" smtClean="0"/>
              <a:t>30-Nov-25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288004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705D62-7120-4315-AC70-5DA82BC818B6}" type="datetimeFigureOut">
              <a:rPr lang="en-US" smtClean="0"/>
              <a:t>30-Nov-25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70EA99-AE96-4AFE-AA4B-38628C887D59}" type="slidenum">
              <a:rPr lang="en-US" smtClean="0"/>
              <a:t>‹#›</a:t>
            </a:fld>
            <a:endParaRPr lang="en-US"/>
          </a:p>
        </p:txBody>
      </p:sp>
    </p:spTree>
    <p:extLst>
      <p:ext uri="{BB962C8B-B14F-4D97-AF65-F5344CB8AC3E}">
        <p14:creationId xmlns:p14="http://schemas.microsoft.com/office/powerpoint/2010/main" val="21163466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05D62-7120-4315-AC70-5DA82BC818B6}" type="datetimeFigureOut">
              <a:rPr lang="en-US" smtClean="0"/>
              <a:t>30-Nov-25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0EA99-AE96-4AFE-AA4B-38628C887D59}" type="slidenum">
              <a:rPr lang="en-US" smtClean="0"/>
              <a:t>‹#›</a:t>
            </a:fld>
            <a:endParaRPr lang="en-US"/>
          </a:p>
        </p:txBody>
      </p:sp>
    </p:spTree>
    <p:extLst>
      <p:ext uri="{BB962C8B-B14F-4D97-AF65-F5344CB8AC3E}">
        <p14:creationId xmlns:p14="http://schemas.microsoft.com/office/powerpoint/2010/main" val="2577041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99647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7197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10"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slide" Target="slide46.xml"/><Relationship Id="rId2" Type="http://schemas.openxmlformats.org/officeDocument/2006/relationships/slide" Target="slide6.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 Target="slide3.xml"/><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27.png"/><Relationship Id="rId5" Type="http://schemas.microsoft.com/office/2007/relationships/hdphoto" Target="../media/hdphoto9.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3.png"/><Relationship Id="rId7" Type="http://schemas.microsoft.com/office/2007/relationships/hdphoto" Target="../media/hdphoto10.wdp"/><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27.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7.wdp"/><Relationship Id="rId7" Type="http://schemas.microsoft.com/office/2007/relationships/hdphoto" Target="../media/hdphoto4.wdp"/><Relationship Id="rId12"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image" Target="../media/image36.png"/><Relationship Id="rId1" Type="http://schemas.openxmlformats.org/officeDocument/2006/relationships/slideLayout" Target="../slideLayouts/slideLayout21.xml"/><Relationship Id="rId6" Type="http://schemas.openxmlformats.org/officeDocument/2006/relationships/image" Target="../media/image17.png"/><Relationship Id="rId11" Type="http://schemas.microsoft.com/office/2007/relationships/hdphoto" Target="../media/hdphoto6.wdp"/><Relationship Id="rId5" Type="http://schemas.openxmlformats.org/officeDocument/2006/relationships/image" Target="../media/image16.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image" Target="../media/image3.pn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29.png"/><Relationship Id="rId2" Type="http://schemas.openxmlformats.org/officeDocument/2006/relationships/notesSlide" Target="../notesSlides/notesSlide5.xml"/><Relationship Id="rId16" Type="http://schemas.microsoft.com/office/2007/relationships/hdphoto" Target="../media/hdphoto12.wdp"/><Relationship Id="rId1" Type="http://schemas.openxmlformats.org/officeDocument/2006/relationships/slideLayout" Target="../slideLayouts/slideLayout22.xml"/><Relationship Id="rId6" Type="http://schemas.openxmlformats.org/officeDocument/2006/relationships/image" Target="../media/image18.png"/><Relationship Id="rId11" Type="http://schemas.openxmlformats.org/officeDocument/2006/relationships/image" Target="../media/image17.png"/><Relationship Id="rId5" Type="http://schemas.openxmlformats.org/officeDocument/2006/relationships/image" Target="../media/image9.svg"/><Relationship Id="rId15" Type="http://schemas.openxmlformats.org/officeDocument/2006/relationships/image" Target="../media/image44.png"/><Relationship Id="rId10" Type="http://schemas.openxmlformats.org/officeDocument/2006/relationships/image" Target="../media/image16.png"/><Relationship Id="rId9" Type="http://schemas.microsoft.com/office/2007/relationships/hdphoto" Target="../media/hdphoto6.wdp"/><Relationship Id="rId14" Type="http://schemas.microsoft.com/office/2007/relationships/hdphoto" Target="../media/hdphoto11.wdp"/></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52.gif"/><Relationship Id="rId5" Type="http://schemas.openxmlformats.org/officeDocument/2006/relationships/image" Target="../media/image47.png"/><Relationship Id="rId10" Type="http://schemas.openxmlformats.org/officeDocument/2006/relationships/image" Target="../media/image51.gif"/><Relationship Id="rId4" Type="http://schemas.openxmlformats.org/officeDocument/2006/relationships/image" Target="../media/image46.jpe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7.png"/><Relationship Id="rId7" Type="http://schemas.microsoft.com/office/2007/relationships/hdphoto" Target="../media/hdphoto4.wdp"/><Relationship Id="rId12"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image" Target="../media/image17.png"/><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9.xml"/><Relationship Id="rId6" Type="http://schemas.microsoft.com/office/2007/relationships/hdphoto" Target="../media/hdphoto14.wdp"/><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5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61.png"/><Relationship Id="rId5" Type="http://schemas.microsoft.com/office/2007/relationships/hdphoto" Target="../media/hdphoto9.wdp"/><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64.jp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slide" Target="slide4.xml"/><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slide" Target="slide14.xml"/><Relationship Id="rId4" Type="http://schemas.openxmlformats.org/officeDocument/2006/relationships/slide" Target="slide3.xml"/><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70.png"/><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microsoft.com/office/2007/relationships/hdphoto" Target="../media/hdphoto15.wdp"/><Relationship Id="rId5" Type="http://schemas.openxmlformats.org/officeDocument/2006/relationships/image" Target="../media/image70.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slide" Target="slide2.xml"/><Relationship Id="rId5" Type="http://schemas.microsoft.com/office/2007/relationships/hdphoto" Target="../media/hdphoto15.wdp"/><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6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2.png"/><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jpg"/><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2.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66.xml"/><Relationship Id="rId4" Type="http://schemas.openxmlformats.org/officeDocument/2006/relationships/image" Target="../media/image82.tmp"/></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6.jpg"/><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4.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3.png"/><Relationship Id="rId1" Type="http://schemas.openxmlformats.org/officeDocument/2006/relationships/slideLayout" Target="../slideLayouts/slideLayout39.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6.png"/><Relationship Id="rId10" Type="http://schemas.openxmlformats.org/officeDocument/2006/relationships/image" Target="../media/image94.png"/><Relationship Id="rId19" Type="http://schemas.openxmlformats.org/officeDocument/2006/relationships/image" Target="../media/image77.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1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9.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3.png"/><Relationship Id="rId1" Type="http://schemas.openxmlformats.org/officeDocument/2006/relationships/slideLayout" Target="../slideLayouts/slideLayout3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7.wdp"/><Relationship Id="rId7" Type="http://schemas.microsoft.com/office/2007/relationships/hdphoto" Target="../media/hdphoto4.wdp"/><Relationship Id="rId12"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17.png"/><Relationship Id="rId11" Type="http://schemas.microsoft.com/office/2007/relationships/hdphoto" Target="../media/hdphoto6.wdp"/><Relationship Id="rId5" Type="http://schemas.openxmlformats.org/officeDocument/2006/relationships/image" Target="../media/image16.png"/><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83.png"/><Relationship Id="rId1" Type="http://schemas.openxmlformats.org/officeDocument/2006/relationships/slideLayout" Target="../slideLayouts/slideLayout39.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9193" y="446304"/>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45081" y="1672074"/>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52401"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57400" y="228601"/>
            <a:ext cx="8610600" cy="2140669"/>
          </a:xfrm>
          <a:prstGeom prst="rect">
            <a:avLst/>
          </a:prstGeom>
        </p:spPr>
      </p:pic>
    </p:spTree>
    <p:extLst>
      <p:ext uri="{BB962C8B-B14F-4D97-AF65-F5344CB8AC3E}">
        <p14:creationId xmlns:p14="http://schemas.microsoft.com/office/powerpoint/2010/main" val="1682262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15110" y="2217676"/>
            <a:ext cx="11761778" cy="449127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dirty="0">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39114" y="149684"/>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dirty="0">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81000"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365234" y="2278119"/>
            <a:ext cx="11580122" cy="4340932"/>
          </a:xfrm>
          <a:prstGeom prst="rect">
            <a:avLst/>
          </a:prstGeom>
          <a:noFill/>
        </p:spPr>
        <p:txBody>
          <a:bodyPr wrap="square" rtlCol="0">
            <a:spAutoFit/>
          </a:bodyPr>
          <a:lstStyle/>
          <a:p>
            <a:pPr algn="just" defTabSz="912114">
              <a:lnSpc>
                <a:spcPct val="120000"/>
              </a:lnSpc>
            </a:pPr>
            <a:r>
              <a:rPr lang="vi-VN" sz="2900" b="1" dirty="0">
                <a:solidFill>
                  <a:srgbClr val="FF0000"/>
                </a:solidFill>
                <a:latin typeface="Calibri" panose="020F0502020204030204" pitchFamily="34" charset="0"/>
                <a:cs typeface="Calibri" panose="020F0502020204030204" pitchFamily="34" charset="0"/>
              </a:rPr>
              <a:t>Tên sách: </a:t>
            </a:r>
            <a:r>
              <a:rPr lang="vi-VN" sz="29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900" b="1" dirty="0">
                <a:solidFill>
                  <a:srgbClr val="FF0000"/>
                </a:solidFill>
                <a:latin typeface="Calibri" panose="020F0502020204030204" pitchFamily="34" charset="0"/>
                <a:cs typeface="Calibri" panose="020F0502020204030204" pitchFamily="34" charset="0"/>
              </a:rPr>
              <a:t>Tên Tác giả: </a:t>
            </a:r>
            <a:r>
              <a:rPr lang="vi-VN" sz="29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900" b="1" dirty="0">
                <a:solidFill>
                  <a:srgbClr val="FF0000"/>
                </a:solidFill>
                <a:latin typeface="Calibri" panose="020F0502020204030204" pitchFamily="34" charset="0"/>
                <a:cs typeface="Calibri" panose="020F0502020204030204" pitchFamily="34" charset="0"/>
              </a:rPr>
              <a:t>Số chương: </a:t>
            </a:r>
            <a:r>
              <a:rPr lang="vi-VN" sz="29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900" b="1" dirty="0">
                <a:solidFill>
                  <a:srgbClr val="FF0000"/>
                </a:solidFill>
                <a:latin typeface="Calibri" panose="020F0502020204030204" pitchFamily="34" charset="0"/>
                <a:cs typeface="Calibri" panose="020F0502020204030204" pitchFamily="34" charset="0"/>
              </a:rPr>
              <a:t>Nội dung chính: </a:t>
            </a:r>
            <a:r>
              <a:rPr lang="vi-VN" sz="29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a:t>
            </a:r>
            <a:r>
              <a:rPr lang="vi-VN" sz="2900" dirty="0" smtClean="0">
                <a:solidFill>
                  <a:srgbClr val="FF0000"/>
                </a:solidFill>
                <a:latin typeface="Calibri" panose="020F0502020204030204" pitchFamily="34" charset="0"/>
                <a:cs typeface="Calibri" panose="020F0502020204030204" pitchFamily="34" charset="0"/>
              </a:rPr>
              <a:t>ngh</a:t>
            </a:r>
            <a:r>
              <a:rPr lang="en-US" sz="2900" dirty="0">
                <a:solidFill>
                  <a:srgbClr val="FF0000"/>
                </a:solidFill>
                <a:latin typeface="Calibri" panose="020F0502020204030204" pitchFamily="34" charset="0"/>
                <a:cs typeface="Calibri" panose="020F0502020204030204" pitchFamily="34" charset="0"/>
              </a:rPr>
              <a:t>ĩ</a:t>
            </a:r>
            <a:r>
              <a:rPr lang="vi-VN" sz="2900" dirty="0" smtClean="0">
                <a:solidFill>
                  <a:srgbClr val="FF0000"/>
                </a:solidFill>
                <a:latin typeface="Calibri" panose="020F0502020204030204" pitchFamily="34" charset="0"/>
                <a:cs typeface="Calibri" panose="020F0502020204030204" pitchFamily="34" charset="0"/>
              </a:rPr>
              <a:t>nh</a:t>
            </a:r>
            <a:r>
              <a:rPr lang="vi-VN" sz="2900" dirty="0">
                <a:solidFill>
                  <a:srgbClr val="FF0000"/>
                </a:solidFill>
                <a:latin typeface="Calibri" panose="020F0502020204030204" pitchFamily="34" charset="0"/>
                <a:cs typeface="Calibri" panose="020F0502020204030204" pitchFamily="34" charset="0"/>
              </a:rPr>
              <a:t>.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2"/>
          <a:stretch>
            <a:fillRect/>
          </a:stretch>
        </p:blipFill>
        <p:spPr>
          <a:xfrm>
            <a:off x="1637460" y="1066801"/>
            <a:ext cx="9308083" cy="825061"/>
          </a:xfrm>
          <a:prstGeom prst="rect">
            <a:avLst/>
          </a:prstGeom>
        </p:spPr>
      </p:pic>
    </p:spTree>
    <p:extLst>
      <p:ext uri="{BB962C8B-B14F-4D97-AF65-F5344CB8AC3E}">
        <p14:creationId xmlns:p14="http://schemas.microsoft.com/office/powerpoint/2010/main" val="1980138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82233"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15112" y="411838"/>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21306" y="487866"/>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85800"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a:t>
            </a:r>
            <a:r>
              <a:rPr lang="vi-VN" sz="3990" dirty="0" smtClean="0">
                <a:solidFill>
                  <a:prstClr val="black"/>
                </a:solidFill>
                <a:latin typeface="Calibri"/>
              </a:rPr>
              <a:t>mạn</a:t>
            </a:r>
            <a:r>
              <a:rPr lang="en-US" sz="3990" dirty="0" smtClean="0">
                <a:solidFill>
                  <a:prstClr val="black"/>
                </a:solidFill>
                <a:latin typeface="Calibri"/>
              </a:rPr>
              <a:t>,</a:t>
            </a:r>
            <a:r>
              <a:rPr lang="vi-VN" sz="3990" dirty="0" smtClean="0">
                <a:solidFill>
                  <a:prstClr val="black"/>
                </a:solidFill>
                <a:latin typeface="Calibri"/>
              </a:rPr>
              <a:t> </a:t>
            </a:r>
            <a:r>
              <a:rPr lang="vi-VN" sz="3990" dirty="0">
                <a:solidFill>
                  <a:prstClr val="black"/>
                </a:solidFill>
                <a:latin typeface="Calibri"/>
              </a:rPr>
              <a:t>gây hậu quả tai hại cho chính mình và bạn bè xung quanh. Nhưng trên những chặng đường phiêu </a:t>
            </a:r>
            <a:r>
              <a:rPr lang="vi-VN" sz="3990" dirty="0" smtClean="0">
                <a:solidFill>
                  <a:prstClr val="black"/>
                </a:solidFill>
                <a:latin typeface="Calibri"/>
              </a:rPr>
              <a:t>lưu</a:t>
            </a:r>
            <a:r>
              <a:rPr lang="en-US" sz="3990" dirty="0" smtClean="0">
                <a:solidFill>
                  <a:prstClr val="black"/>
                </a:solidFill>
                <a:latin typeface="Calibri"/>
              </a:rPr>
              <a:t>,</a:t>
            </a:r>
            <a:r>
              <a:rPr lang="vi-VN" sz="3990" dirty="0" smtClean="0">
                <a:solidFill>
                  <a:prstClr val="black"/>
                </a:solidFill>
                <a:latin typeface="Calibri"/>
              </a:rPr>
              <a:t> </a:t>
            </a:r>
            <a:r>
              <a:rPr lang="vi-VN" sz="3990" dirty="0">
                <a:solidFill>
                  <a:prstClr val="black"/>
                </a:solidFill>
                <a:latin typeface="Calibri"/>
              </a:rPr>
              <a:t>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92753"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08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205756"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8975"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232117" y="1508226"/>
            <a:ext cx="11754129" cy="3970318"/>
          </a:xfrm>
          <a:prstGeom prst="rect">
            <a:avLst/>
          </a:prstGeom>
          <a:noFill/>
        </p:spPr>
        <p:txBody>
          <a:bodyPr wrap="square" rtlCol="0">
            <a:spAutoFit/>
          </a:bodyPr>
          <a:lstStyle/>
          <a:p>
            <a:pPr algn="just"/>
            <a:r>
              <a:rPr lang="en-US" sz="2800" i="1" dirty="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    </a:t>
            </a:r>
            <a:r>
              <a:rPr lang="vi-VN" sz="2800" i="1" dirty="0" smtClean="0">
                <a:solidFill>
                  <a:srgbClr val="000000"/>
                </a:solidFill>
                <a:latin typeface="Cambria" panose="02040503050406030204" pitchFamily="18" charset="0"/>
                <a:ea typeface="Cambria" panose="02040503050406030204" pitchFamily="18" charset="0"/>
              </a:rPr>
              <a:t>Dế </a:t>
            </a:r>
            <a:r>
              <a:rPr lang="vi-VN" sz="2800" i="1" dirty="0">
                <a:solidFill>
                  <a:srgbClr val="000000"/>
                </a:solidFill>
                <a:latin typeface="Cambria" panose="02040503050406030204" pitchFamily="18" charset="0"/>
                <a:ea typeface="Cambria" panose="02040503050406030204" pitchFamily="18" charset="0"/>
              </a:rPr>
              <a:t>Mèn phiêu lưu kí</a:t>
            </a:r>
            <a:r>
              <a:rPr lang="vi-VN" sz="2800" dirty="0">
                <a:solidFill>
                  <a:srgbClr val="000000"/>
                </a:solidFill>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2"/>
          <a:stretch>
            <a:fillRect/>
          </a:stretch>
        </p:blipFill>
        <p:spPr>
          <a:xfrm>
            <a:off x="1958659" y="289032"/>
            <a:ext cx="8061287" cy="1114097"/>
          </a:xfrm>
          <a:prstGeom prst="rect">
            <a:avLst/>
          </a:prstGeom>
        </p:spPr>
      </p:pic>
      <p:sp>
        <p:nvSpPr>
          <p:cNvPr id="3" name="TextBox 2"/>
          <p:cNvSpPr txBox="1"/>
          <p:nvPr/>
        </p:nvSpPr>
        <p:spPr>
          <a:xfrm>
            <a:off x="394141" y="1403135"/>
            <a:ext cx="540000" cy="646331"/>
          </a:xfrm>
          <a:prstGeom prst="rect">
            <a:avLst/>
          </a:prstGeom>
          <a:noFill/>
        </p:spPr>
        <p:txBody>
          <a:bodyPr wrap="square" rtlCol="0">
            <a:spAutoFit/>
          </a:bodyPr>
          <a:lstStyle/>
          <a:p>
            <a:r>
              <a:rPr lang="en-US" sz="3600" b="1" i="1" dirty="0" smtClean="0">
                <a:ln>
                  <a:solidFill>
                    <a:schemeClr val="accent2">
                      <a:lumMod val="75000"/>
                    </a:schemeClr>
                  </a:solidFill>
                </a:ln>
                <a:solidFill>
                  <a:srgbClr val="FFC000"/>
                </a:solidFill>
                <a:latin typeface="Algerian" panose="04020705040A02060702" pitchFamily="82" charset="0"/>
                <a:cs typeface="Times New Roman" panose="02020603050405020304" pitchFamily="18" charset="0"/>
              </a:rPr>
              <a:t>1</a:t>
            </a:r>
            <a:endParaRPr lang="en-US" sz="3600" b="1" i="1" dirty="0">
              <a:ln>
                <a:solidFill>
                  <a:schemeClr val="accent2">
                    <a:lumMod val="75000"/>
                  </a:schemeClr>
                </a:solidFill>
              </a:ln>
              <a:solidFill>
                <a:srgbClr val="FFC000"/>
              </a:solidFill>
              <a:latin typeface="Algerian" panose="04020705040A02060702" pitchFamily="82" charset="0"/>
              <a:cs typeface="Times New Roman" panose="02020603050405020304" pitchFamily="18" charset="0"/>
            </a:endParaRPr>
          </a:p>
        </p:txBody>
      </p:sp>
      <p:cxnSp>
        <p:nvCxnSpPr>
          <p:cNvPr id="7" name="Straight Connector 6"/>
          <p:cNvCxnSpPr/>
          <p:nvPr/>
        </p:nvCxnSpPr>
        <p:spPr>
          <a:xfrm flipV="1">
            <a:off x="2853559" y="-15766"/>
            <a:ext cx="0" cy="15766"/>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9240252" y="2390269"/>
            <a:ext cx="136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1349786" y="2398291"/>
            <a:ext cx="5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5010" y="2823405"/>
            <a:ext cx="10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932948" y="2812377"/>
            <a:ext cx="133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641431" y="2823407"/>
            <a:ext cx="133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258926" y="2831429"/>
            <a:ext cx="90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36885" y="3240501"/>
            <a:ext cx="16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911644" y="3681657"/>
            <a:ext cx="12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860630" y="3673637"/>
            <a:ext cx="12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408692" y="3681659"/>
            <a:ext cx="11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0828419" y="3673639"/>
            <a:ext cx="10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9072" y="4095745"/>
            <a:ext cx="7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41092" y="4523867"/>
            <a:ext cx="12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922291" y="4531889"/>
            <a:ext cx="93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646817" y="4523869"/>
            <a:ext cx="183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962145" y="4945975"/>
            <a:ext cx="237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60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84026" y="1731411"/>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62001"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91000" y="2209801"/>
            <a:ext cx="7086600" cy="1200329"/>
          </a:xfrm>
          <a:prstGeom prst="rect">
            <a:avLst/>
          </a:prstGeom>
          <a:noFill/>
        </p:spPr>
        <p:txBody>
          <a:bodyPr wrap="square" rtlCol="0">
            <a:spAutoFit/>
          </a:bodyPr>
          <a:lstStyle/>
          <a:p>
            <a:pPr algn="ctr" defTabSz="912114">
              <a:defRPr/>
            </a:pPr>
            <a:r>
              <a:rPr lang="en-US" sz="3600" b="1" dirty="0" err="1" smtClean="0">
                <a:solidFill>
                  <a:srgbClr val="0070C0"/>
                </a:solidFill>
              </a:rPr>
              <a:t>Tôn</a:t>
            </a:r>
            <a:r>
              <a:rPr lang="en-US" sz="3600" b="1" dirty="0" smtClean="0">
                <a:solidFill>
                  <a:srgbClr val="0070C0"/>
                </a:solidFill>
              </a:rPr>
              <a:t> </a:t>
            </a:r>
            <a:r>
              <a:rPr lang="vi-VN" sz="3600" b="1" dirty="0" smtClean="0">
                <a:solidFill>
                  <a:srgbClr val="0070C0"/>
                </a:solidFill>
              </a:rPr>
              <a:t>trọng </a:t>
            </a:r>
            <a:r>
              <a:rPr lang="vi-VN" sz="3600" b="1" dirty="0">
                <a:solidFill>
                  <a:srgbClr val="0070C0"/>
                </a:solidFill>
              </a:rPr>
              <a:t>điều phải, dựa vào lẽ phải để hành động.</a:t>
            </a:r>
            <a:endParaRPr lang="en-US" sz="360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70060" y="2062"/>
            <a:ext cx="9900594" cy="1264941"/>
          </a:xfrm>
          <a:prstGeom prst="rect">
            <a:avLst/>
          </a:prstGeom>
        </p:spPr>
      </p:pic>
    </p:spTree>
    <p:extLst>
      <p:ext uri="{BB962C8B-B14F-4D97-AF65-F5344CB8AC3E}">
        <p14:creationId xmlns:p14="http://schemas.microsoft.com/office/powerpoint/2010/main" val="17651198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2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82233"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15112" y="411838"/>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21306" y="487866"/>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18268" y="2277407"/>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92753"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27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84026" y="1731411"/>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62001" y="2122239"/>
            <a:ext cx="4724399"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Thế</a:t>
              </a:r>
              <a:r>
                <a:rPr lang="en-US" sz="4400" b="1" dirty="0">
                  <a:solidFill>
                    <a:prstClr val="black"/>
                  </a:solidFill>
                  <a:latin typeface="Calibri"/>
                </a:rPr>
                <a:t> </a:t>
              </a:r>
              <a:r>
                <a:rPr lang="en-US" sz="4400" b="1" dirty="0" err="1">
                  <a:solidFill>
                    <a:prstClr val="black"/>
                  </a:solidFill>
                  <a:latin typeface="Calibri"/>
                </a:rPr>
                <a:t>giới</a:t>
              </a:r>
              <a:r>
                <a:rPr lang="en-US" sz="4400" b="1" dirty="0">
                  <a:solidFill>
                    <a:prstClr val="black"/>
                  </a:solidFill>
                  <a:latin typeface="Calibri"/>
                </a:rPr>
                <a:t> </a:t>
              </a:r>
              <a:r>
                <a:rPr lang="en-US" sz="4400" b="1" dirty="0" err="1">
                  <a:solidFill>
                    <a:prstClr val="black"/>
                  </a:solidFill>
                  <a:latin typeface="Calibri"/>
                </a:rPr>
                <a:t>đại</a:t>
              </a:r>
              <a:r>
                <a:rPr lang="en-US" sz="4400" b="1" dirty="0">
                  <a:solidFill>
                    <a:prstClr val="black"/>
                  </a:solidFill>
                  <a:latin typeface="Calibri"/>
                </a:rPr>
                <a:t> </a:t>
              </a:r>
              <a:r>
                <a:rPr lang="en-US" sz="4400" b="1" dirty="0" err="1">
                  <a:solidFill>
                    <a:prstClr val="black"/>
                  </a:solidFill>
                  <a:latin typeface="Calibri"/>
                </a:rPr>
                <a:t>đồng</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86200" y="3124200"/>
            <a:ext cx="7924800" cy="3416320"/>
          </a:xfrm>
          <a:prstGeom prst="rect">
            <a:avLst/>
          </a:prstGeom>
          <a:noFill/>
        </p:spPr>
        <p:txBody>
          <a:bodyPr wrap="square" rtlCol="0">
            <a:spAutoFit/>
          </a:bodyPr>
          <a:lstStyle/>
          <a:p>
            <a:pPr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lang="en-US" sz="3600" b="1" dirty="0">
              <a:solidFill>
                <a:srgbClr val="0070C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4"/>
          <a:stretch>
            <a:fillRect/>
          </a:stretch>
        </p:blipFill>
        <p:spPr>
          <a:xfrm>
            <a:off x="1970060" y="2062"/>
            <a:ext cx="9900594" cy="1264941"/>
          </a:xfrm>
          <a:prstGeom prst="rect">
            <a:avLst/>
          </a:prstGeom>
        </p:spPr>
      </p:pic>
    </p:spTree>
    <p:extLst>
      <p:ext uri="{BB962C8B-B14F-4D97-AF65-F5344CB8AC3E}">
        <p14:creationId xmlns:p14="http://schemas.microsoft.com/office/powerpoint/2010/main" val="36360152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2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129" y="674220"/>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50494" y="2842075"/>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09699" y="3539169"/>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4312" y="4473791"/>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2801" y="2971800"/>
            <a:ext cx="5233101" cy="286232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a:t>
            </a:r>
            <a:r>
              <a:rPr lang="vi-VN" sz="6000" dirty="0" smtClean="0">
                <a:solidFill>
                  <a:prstClr val="black"/>
                </a:solidFill>
                <a:latin typeface="Calibri"/>
              </a:rPr>
              <a:t>tin</a:t>
            </a:r>
            <a:r>
              <a:rPr lang="en-US" sz="6000" dirty="0" smtClean="0">
                <a:solidFill>
                  <a:prstClr val="black"/>
                </a:solidFill>
                <a:latin typeface="Calibri"/>
              </a:rPr>
              <a:t> </a:t>
            </a:r>
            <a:r>
              <a:rPr lang="en-US" sz="6000" dirty="0" err="1" smtClean="0">
                <a:solidFill>
                  <a:prstClr val="black"/>
                </a:solidFill>
                <a:latin typeface="Calibri"/>
              </a:rPr>
              <a:t>và</a:t>
            </a:r>
            <a:r>
              <a:rPr lang="en-US" sz="6000" dirty="0" smtClean="0">
                <a:solidFill>
                  <a:prstClr val="black"/>
                </a:solidFill>
                <a:latin typeface="Calibri"/>
              </a:rPr>
              <a:t> </a:t>
            </a:r>
            <a:r>
              <a:rPr lang="en-US" sz="6000" dirty="0" err="1" smtClean="0">
                <a:solidFill>
                  <a:prstClr val="black"/>
                </a:solidFill>
                <a:latin typeface="Calibri"/>
              </a:rPr>
              <a:t>nội</a:t>
            </a:r>
            <a:r>
              <a:rPr lang="en-US" sz="6000" dirty="0" smtClean="0">
                <a:solidFill>
                  <a:prstClr val="black"/>
                </a:solidFill>
                <a:latin typeface="Calibri"/>
              </a:rPr>
              <a:t> dung </a:t>
            </a:r>
            <a:r>
              <a:rPr lang="vi-VN" sz="6000" dirty="0" smtClean="0">
                <a:solidFill>
                  <a:prstClr val="black"/>
                </a:solidFill>
                <a:latin typeface="Calibri"/>
              </a:rPr>
              <a:t>sách</a:t>
            </a:r>
            <a:r>
              <a:rPr lang="vi-VN" sz="6000" dirty="0">
                <a:solidFill>
                  <a:prstClr val="black"/>
                </a:solidFill>
                <a:latin typeface="Calibri"/>
              </a:rPr>
              <a:t>.</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472" y="4577372"/>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914401" y="152400"/>
            <a:ext cx="9888569" cy="2127688"/>
          </a:xfrm>
          <a:prstGeom prst="rect">
            <a:avLst/>
          </a:prstGeom>
        </p:spPr>
      </p:pic>
    </p:spTree>
    <p:extLst>
      <p:ext uri="{BB962C8B-B14F-4D97-AF65-F5344CB8AC3E}">
        <p14:creationId xmlns:p14="http://schemas.microsoft.com/office/powerpoint/2010/main" val="261152275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205756"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8975"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232117" y="1923379"/>
            <a:ext cx="11754129" cy="2769989"/>
          </a:xfrm>
          <a:prstGeom prst="rect">
            <a:avLst/>
          </a:prstGeom>
          <a:noFill/>
        </p:spPr>
        <p:txBody>
          <a:bodyPr wrap="square" rtlCol="0">
            <a:spAutoFit/>
          </a:bodyPr>
          <a:lstStyle/>
          <a:p>
            <a:pPr algn="just"/>
            <a:r>
              <a:rPr lang="en-US" sz="2900" i="1" dirty="0">
                <a:solidFill>
                  <a:srgbClr val="000000"/>
                </a:solidFill>
                <a:latin typeface="Cambria" panose="02040503050406030204" pitchFamily="18" charset="0"/>
                <a:ea typeface="Cambria" panose="02040503050406030204" pitchFamily="18" charset="0"/>
              </a:rPr>
              <a:t> </a:t>
            </a:r>
            <a:r>
              <a:rPr lang="en-US" sz="2900" i="1" dirty="0" smtClean="0">
                <a:solidFill>
                  <a:srgbClr val="000000"/>
                </a:solidFill>
                <a:latin typeface="Cambria" panose="02040503050406030204" pitchFamily="18" charset="0"/>
                <a:ea typeface="Cambria" panose="02040503050406030204" pitchFamily="18" charset="0"/>
              </a:rPr>
              <a:t>       </a:t>
            </a:r>
            <a:r>
              <a:rPr lang="vi-VN" sz="2900" i="1" dirty="0" smtClean="0">
                <a:solidFill>
                  <a:srgbClr val="000000"/>
                </a:solidFill>
                <a:latin typeface="Cambria" panose="02040503050406030204" pitchFamily="18" charset="0"/>
                <a:ea typeface="Cambria" panose="02040503050406030204" pitchFamily="18" charset="0"/>
              </a:rPr>
              <a:t>Dế </a:t>
            </a:r>
            <a:r>
              <a:rPr lang="vi-VN" sz="2900" i="1" dirty="0">
                <a:solidFill>
                  <a:srgbClr val="000000"/>
                </a:solidFill>
                <a:latin typeface="Cambria" panose="02040503050406030204" pitchFamily="18" charset="0"/>
                <a:ea typeface="Cambria" panose="02040503050406030204" pitchFamily="18" charset="0"/>
              </a:rPr>
              <a:t>Mèn phiêu lưu kí</a:t>
            </a:r>
            <a:r>
              <a:rPr lang="vi-VN" sz="2900" dirty="0">
                <a:solidFill>
                  <a:srgbClr val="000000"/>
                </a:solidFill>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900" dirty="0">
                <a:solidFill>
                  <a:srgbClr val="000000"/>
                </a:solidFill>
                <a:latin typeface="Cambria" panose="02040503050406030204" pitchFamily="18" charset="0"/>
                <a:ea typeface="Cambria" panose="02040503050406030204" pitchFamily="18" charset="0"/>
              </a:rPr>
              <a:t>   </a:t>
            </a:r>
            <a:r>
              <a:rPr lang="en-US" sz="2900" dirty="0" smtClean="0">
                <a:solidFill>
                  <a:srgbClr val="000000"/>
                </a:solidFill>
                <a:latin typeface="Cambria" panose="02040503050406030204" pitchFamily="18" charset="0"/>
                <a:ea typeface="Cambria" panose="02040503050406030204" pitchFamily="18" charset="0"/>
              </a:rPr>
              <a:t>     </a:t>
            </a:r>
            <a:r>
              <a:rPr lang="vi-VN" sz="2900" dirty="0" smtClean="0">
                <a:solidFill>
                  <a:srgbClr val="000000"/>
                </a:solidFill>
                <a:latin typeface="Cambria" panose="02040503050406030204" pitchFamily="18" charset="0"/>
                <a:ea typeface="Cambria" panose="02040503050406030204" pitchFamily="18" charset="0"/>
              </a:rPr>
              <a:t>Hãy </a:t>
            </a:r>
            <a:r>
              <a:rPr lang="vi-VN" sz="2900" dirty="0">
                <a:solidFill>
                  <a:srgbClr val="000000"/>
                </a:solidFill>
                <a:latin typeface="Cambria" panose="02040503050406030204" pitchFamily="18" charset="0"/>
                <a:ea typeface="Cambria" panose="02040503050406030204" pitchFamily="18" charset="0"/>
              </a:rPr>
              <a:t>cùng mở trang sách, để bước vào hành trình phiêu lưu đầy hấp dẫn cùng Dế Mèn và những người bạn</a:t>
            </a:r>
            <a:r>
              <a:rPr lang="vi-VN" sz="2900" dirty="0" smtClean="0">
                <a:solidFill>
                  <a:srgbClr val="000000"/>
                </a:solidFill>
                <a:latin typeface="Cambria" panose="02040503050406030204" pitchFamily="18" charset="0"/>
                <a:ea typeface="Cambria" panose="02040503050406030204" pitchFamily="18" charset="0"/>
              </a:rPr>
              <a:t>.</a:t>
            </a:r>
            <a:endParaRPr lang="en-US" sz="2900" dirty="0" smtClean="0">
              <a:solidFill>
                <a:srgbClr val="000000"/>
              </a:solidFill>
              <a:latin typeface="Cambria" panose="02040503050406030204" pitchFamily="18" charset="0"/>
              <a:ea typeface="Cambria" panose="02040503050406030204" pitchFamily="18" charset="0"/>
            </a:endParaRPr>
          </a:p>
        </p:txBody>
      </p:sp>
      <p:sp>
        <p:nvSpPr>
          <p:cNvPr id="8" name="TextBox 7"/>
          <p:cNvSpPr txBox="1"/>
          <p:nvPr/>
        </p:nvSpPr>
        <p:spPr>
          <a:xfrm>
            <a:off x="388884" y="1854419"/>
            <a:ext cx="509750" cy="646331"/>
          </a:xfrm>
          <a:prstGeom prst="rect">
            <a:avLst/>
          </a:prstGeom>
          <a:noFill/>
        </p:spPr>
        <p:txBody>
          <a:bodyPr wrap="square" rtlCol="0">
            <a:spAutoFit/>
          </a:bodyPr>
          <a:lstStyle/>
          <a:p>
            <a:r>
              <a:rPr lang="en-US" sz="3600" b="1" i="1" dirty="0" smtClean="0">
                <a:ln>
                  <a:solidFill>
                    <a:schemeClr val="accent2">
                      <a:lumMod val="75000"/>
                    </a:schemeClr>
                  </a:solidFill>
                </a:ln>
                <a:solidFill>
                  <a:srgbClr val="FFC000"/>
                </a:solidFill>
                <a:latin typeface="Algerian" panose="04020705040A02060702" pitchFamily="82" charset="0"/>
                <a:cs typeface="Times New Roman" panose="02020603050405020304" pitchFamily="18" charset="0"/>
              </a:rPr>
              <a:t>2</a:t>
            </a:r>
            <a:endParaRPr lang="en-US" sz="3600" b="1" i="1" dirty="0">
              <a:ln>
                <a:solidFill>
                  <a:schemeClr val="accent2">
                    <a:lumMod val="75000"/>
                  </a:schemeClr>
                </a:solidFill>
              </a:ln>
              <a:solidFill>
                <a:srgbClr val="FFC000"/>
              </a:solidFill>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4412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82233" y="2743201"/>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15112" y="411838"/>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21306"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92753"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5"/>
          <a:stretch>
            <a:fillRect/>
          </a:stretch>
        </p:blipFill>
        <p:spPr>
          <a:xfrm>
            <a:off x="4648200" y="1066801"/>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nvPr>
        </p:nvGraphicFramePr>
        <p:xfrm>
          <a:off x="2286000"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3904951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129" y="674220"/>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50494" y="2842075"/>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09699" y="3539169"/>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4312" y="4473791"/>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29001"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71601" y="228600"/>
            <a:ext cx="9888569" cy="2127688"/>
          </a:xfrm>
          <a:prstGeom prst="rect">
            <a:avLst/>
          </a:prstGeom>
        </p:spPr>
      </p:pic>
    </p:spTree>
    <p:extLst>
      <p:ext uri="{BB962C8B-B14F-4D97-AF65-F5344CB8AC3E}">
        <p14:creationId xmlns:p14="http://schemas.microsoft.com/office/powerpoint/2010/main" val="207401740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82962"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25114"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54784" y="-4813325"/>
            <a:ext cx="8409466" cy="2210509"/>
          </a:xfrm>
          <a:prstGeom prst="rect">
            <a:avLst/>
          </a:prstGeom>
          <a:noFill/>
        </p:spPr>
        <p:txBody>
          <a:bodyPr wrap="square">
            <a:spAutoFit/>
          </a:bodyPr>
          <a:lstStyle/>
          <a:p>
            <a:pPr algn="ctr" defTabSz="912114">
              <a:defRPr/>
            </a:pPr>
            <a:r>
              <a:rPr lang="en-US" sz="13766" b="1" dirty="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65033" y="3339285"/>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42000"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52417"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54549" y="8484"/>
            <a:ext cx="10642531" cy="3800903"/>
          </a:xfrm>
          <a:prstGeom prst="rect">
            <a:avLst/>
          </a:prstGeom>
        </p:spPr>
      </p:pic>
    </p:spTree>
    <p:extLst>
      <p:ext uri="{BB962C8B-B14F-4D97-AF65-F5344CB8AC3E}">
        <p14:creationId xmlns:p14="http://schemas.microsoft.com/office/powerpoint/2010/main" val="3747035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91108" y="2472856"/>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15111" y="485734"/>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15566" y="560701"/>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91717"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1714315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97324"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26402"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11836" y="2362201"/>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09699" y="3539169"/>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744159" y="3469141"/>
            <a:ext cx="8000695" cy="2062103"/>
          </a:xfrm>
          <a:prstGeom prst="rect">
            <a:avLst/>
          </a:prstGeom>
          <a:noFill/>
        </p:spPr>
        <p:txBody>
          <a:bodyPr wrap="square" rtlCol="0">
            <a:spAutoFit/>
          </a:bodyPr>
          <a:lstStyle/>
          <a:p>
            <a:pPr algn="just" defTabSz="912114"/>
            <a:r>
              <a:rPr lang="vi-VN" sz="3200" dirty="0">
                <a:solidFill>
                  <a:srgbClr val="FF0000"/>
                </a:solidFill>
                <a:latin typeface="Cambria" panose="02040503050406030204" pitchFamily="18" charset="0"/>
                <a:ea typeface="Cambria" panose="02040503050406030204" pitchFamily="18" charset="0"/>
              </a:rPr>
              <a:t>Bài đọc </a:t>
            </a:r>
            <a:r>
              <a:rPr lang="vi-VN" sz="3200" dirty="0" smtClean="0">
                <a:solidFill>
                  <a:srgbClr val="FF0000"/>
                </a:solidFill>
                <a:latin typeface="Cambria" panose="02040503050406030204" pitchFamily="18" charset="0"/>
                <a:ea typeface="Cambria" panose="02040503050406030204" pitchFamily="18" charset="0"/>
              </a:rPr>
              <a:t>giới </a:t>
            </a:r>
            <a:r>
              <a:rPr lang="vi-VN" sz="3200" dirty="0">
                <a:solidFill>
                  <a:srgbClr val="FF0000"/>
                </a:solidFill>
                <a:latin typeface="Cambria" panose="02040503050406030204" pitchFamily="18" charset="0"/>
                <a:ea typeface="Cambria" panose="02040503050406030204" pitchFamily="18" charset="0"/>
              </a:rPr>
              <a:t>thiệu về số chương, nội dung chính, </a:t>
            </a:r>
            <a:r>
              <a:rPr lang="vi-VN" sz="3200" dirty="0" smtClean="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của cuốn sách </a:t>
            </a:r>
            <a:r>
              <a:rPr lang="en-US" sz="3200" dirty="0" smtClean="0">
                <a:solidFill>
                  <a:srgbClr val="FF0000"/>
                </a:solidFill>
                <a:latin typeface="Cambria" panose="02040503050406030204" pitchFamily="18" charset="0"/>
                <a:ea typeface="Cambria" panose="02040503050406030204" pitchFamily="18" charset="0"/>
              </a:rPr>
              <a:t>“</a:t>
            </a:r>
            <a:r>
              <a:rPr lang="vi-VN" sz="3200" dirty="0" smtClean="0">
                <a:solidFill>
                  <a:srgbClr val="FF0000"/>
                </a:solidFill>
                <a:latin typeface="Cambria" panose="02040503050406030204" pitchFamily="18" charset="0"/>
                <a:ea typeface="Cambria" panose="02040503050406030204" pitchFamily="18" charset="0"/>
              </a:rPr>
              <a:t>Dế </a:t>
            </a:r>
            <a:r>
              <a:rPr lang="vi-VN" sz="3200" dirty="0">
                <a:solidFill>
                  <a:srgbClr val="FF0000"/>
                </a:solidFill>
                <a:latin typeface="Cambria" panose="02040503050406030204" pitchFamily="18" charset="0"/>
                <a:ea typeface="Cambria" panose="02040503050406030204" pitchFamily="18" charset="0"/>
              </a:rPr>
              <a:t>Mèn phiêu lưu </a:t>
            </a:r>
            <a:r>
              <a:rPr lang="vi-VN" sz="3200" dirty="0" smtClean="0">
                <a:solidFill>
                  <a:srgbClr val="FF0000"/>
                </a:solidFill>
                <a:latin typeface="Cambria" panose="02040503050406030204" pitchFamily="18" charset="0"/>
                <a:ea typeface="Cambria" panose="02040503050406030204" pitchFamily="18" charset="0"/>
              </a:rPr>
              <a:t>kí</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nhằm</a:t>
            </a:r>
            <a:r>
              <a:rPr lang="en-US" sz="3200" dirty="0" smtClean="0">
                <a:solidFill>
                  <a:srgbClr val="FF0000"/>
                </a:solidFill>
                <a:latin typeface="Cambria" panose="02040503050406030204" pitchFamily="18" charset="0"/>
                <a:ea typeface="Cambria" panose="02040503050406030204" pitchFamily="18" charset="0"/>
              </a:rPr>
              <a:t> </a:t>
            </a:r>
            <a:r>
              <a:rPr lang="vi-VN" sz="3200" dirty="0" smtClean="0">
                <a:solidFill>
                  <a:srgbClr val="FF0000"/>
                </a:solidFill>
                <a:latin typeface="Cambria" panose="02040503050406030204" pitchFamily="18" charset="0"/>
                <a:ea typeface="Cambria" panose="02040503050406030204" pitchFamily="18" charset="0"/>
              </a:rPr>
              <a:t>khuyến </a:t>
            </a:r>
            <a:r>
              <a:rPr lang="vi-VN" sz="3200" dirty="0">
                <a:solidFill>
                  <a:srgbClr val="FF0000"/>
                </a:solidFill>
                <a:latin typeface="Cambria" panose="02040503050406030204" pitchFamily="18" charset="0"/>
                <a:ea typeface="Cambria" panose="02040503050406030204" pitchFamily="18" charset="0"/>
              </a:rPr>
              <a:t>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50494" y="2842075"/>
            <a:ext cx="1493665" cy="3805515"/>
          </a:xfrm>
          <a:prstGeom prst="rect">
            <a:avLst/>
          </a:prstGeom>
        </p:spPr>
      </p:pic>
    </p:spTree>
    <p:extLst>
      <p:ext uri="{BB962C8B-B14F-4D97-AF65-F5344CB8AC3E}">
        <p14:creationId xmlns:p14="http://schemas.microsoft.com/office/powerpoint/2010/main" val="479287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311819" y="3144483"/>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56991"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38102" y="2687154"/>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73153" y="3499534"/>
            <a:ext cx="5361458" cy="2578976"/>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29594"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34650"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39707"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8398" y="3106750"/>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00800"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79494" y="2671414"/>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63904" y="3515402"/>
            <a:ext cx="5361458" cy="2578976"/>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27431" y="362582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22631" y="4311620"/>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99031" y="522602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47670" y="287701"/>
            <a:ext cx="9134332" cy="2335275"/>
          </a:xfrm>
          <a:prstGeom prst="rect">
            <a:avLst/>
          </a:prstGeom>
        </p:spPr>
      </p:pic>
    </p:spTree>
    <p:extLst>
      <p:ext uri="{BB962C8B-B14F-4D97-AF65-F5344CB8AC3E}">
        <p14:creationId xmlns:p14="http://schemas.microsoft.com/office/powerpoint/2010/main" val="2608583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9900" y="2822885"/>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91531"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41932" y="3799129"/>
            <a:ext cx="5361458" cy="2578976"/>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62600" y="3962401"/>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20752" y="4756643"/>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91400" y="5486401"/>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5"/>
          <a:srcRect/>
          <a:stretch>
            <a:fillRect/>
          </a:stretch>
        </p:blipFill>
        <p:spPr>
          <a:xfrm>
            <a:off x="589159" y="2552084"/>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6"/>
          <a:srcRect/>
          <a:stretch>
            <a:fillRect/>
          </a:stretch>
        </p:blipFill>
        <p:spPr>
          <a:xfrm>
            <a:off x="10037464" y="2552084"/>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7"/>
          <a:stretch>
            <a:fillRect/>
          </a:stretch>
        </p:blipFill>
        <p:spPr>
          <a:xfrm>
            <a:off x="1202183" y="1193021"/>
            <a:ext cx="10654693" cy="1277104"/>
          </a:xfrm>
          <a:prstGeom prst="rect">
            <a:avLst/>
          </a:prstGeom>
        </p:spPr>
      </p:pic>
    </p:spTree>
    <p:extLst>
      <p:ext uri="{BB962C8B-B14F-4D97-AF65-F5344CB8AC3E}">
        <p14:creationId xmlns:p14="http://schemas.microsoft.com/office/powerpoint/2010/main" val="3426903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5215" y="2552434"/>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15143"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47548"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47548" y="2452946"/>
            <a:ext cx="4840764" cy="4207430"/>
          </a:xfrm>
          <a:prstGeom prst="rect">
            <a:avLst/>
          </a:prstGeom>
        </p:spPr>
      </p:pic>
    </p:spTree>
    <p:controls>
      <mc:AlternateContent xmlns:mc="http://schemas.openxmlformats.org/markup-compatibility/2006">
        <mc:Choice xmlns:v="urn:schemas-microsoft-com:vml" Requires="v">
          <p:control spid="1066"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6131" y="3381565"/>
                  <a:ext cx="3392780" cy="1424753"/>
                </a:xfrm>
                <a:prstGeom prst="rect">
                  <a:avLst/>
                </a:prstGeom>
              </p:spPr>
            </p:pic>
          </p:control>
        </mc:Fallback>
      </mc:AlternateContent>
    </p:controls>
    <p:extLst>
      <p:ext uri="{BB962C8B-B14F-4D97-AF65-F5344CB8AC3E}">
        <p14:creationId xmlns:p14="http://schemas.microsoft.com/office/powerpoint/2010/main" val="161798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105"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813"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286"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797"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15531" y="5717627"/>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267"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347"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804"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208"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223"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05189" y="3399985"/>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65593" y="3505305"/>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5792"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69830"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89158"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54687" y="2483896"/>
            <a:ext cx="1811085" cy="3832985"/>
          </a:xfrm>
          <a:prstGeom prst="rect">
            <a:avLst/>
          </a:prstGeom>
        </p:spPr>
      </p:pic>
    </p:spTree>
    <p:extLst>
      <p:ext uri="{BB962C8B-B14F-4D97-AF65-F5344CB8AC3E}">
        <p14:creationId xmlns:p14="http://schemas.microsoft.com/office/powerpoint/2010/main" val="175883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9193" y="446304"/>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39362" y="2967439"/>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99765" y="3072759"/>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72233" y="4118177"/>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99106" y="-247891"/>
            <a:ext cx="609321" cy="970394"/>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20002" y="2728928"/>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4232" y="4122439"/>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82134"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68655" y="151385"/>
            <a:ext cx="10654693" cy="2219728"/>
          </a:xfrm>
          <a:prstGeom prst="rect">
            <a:avLst/>
          </a:prstGeom>
        </p:spPr>
      </p:pic>
    </p:spTree>
    <p:extLst>
      <p:ext uri="{BB962C8B-B14F-4D97-AF65-F5344CB8AC3E}">
        <p14:creationId xmlns:p14="http://schemas.microsoft.com/office/powerpoint/2010/main" val="2409462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5372" y="980434"/>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5005417" y="2445834"/>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40732"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262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77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6623" y="529252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4620" y="4917450"/>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4588" y="460468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886" y="438163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3151" y="499471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919" y="50797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449"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47" y="4913090"/>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1998" y="4097380"/>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868" y="4648012"/>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95298" y="2793206"/>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2832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5372" y="980434"/>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32482" y="2291936"/>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40732"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262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77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6623" y="529252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4620" y="4917450"/>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4588" y="460468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886" y="438163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3151" y="499471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919" y="50797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449"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47" y="4913090"/>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1998" y="4097380"/>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868" y="4648012"/>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29774" y="4281387"/>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1590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5372" y="980434"/>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5005417" y="2445834"/>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40732"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262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77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6623" y="529252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4620" y="4917450"/>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4588" y="460468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886" y="438163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3151" y="499471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919" y="50797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449"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47" y="4913090"/>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1998" y="4097380"/>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868" y="4648012"/>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95298" y="2793206"/>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724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25340" y="679919"/>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13010"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29000"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33600"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45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5372" y="980434"/>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5005417" y="2445834"/>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40732"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262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77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6623" y="529252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4620" y="4917450"/>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4588" y="460468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886" y="438163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3151" y="499471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919" y="50797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449"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47" y="4913090"/>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1998" y="4097380"/>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868" y="4648012"/>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29774" y="4281387"/>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336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5372" y="980434"/>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5005417" y="2445834"/>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40732"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4262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71770" y="476356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26623" y="529252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4620" y="4917450"/>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04588" y="4604683"/>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886" y="4381636"/>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63151" y="499471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88919" y="50797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9449"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47" y="4913090"/>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1998" y="4097380"/>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7868" y="4648012"/>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95298" y="2793206"/>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4922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9193" y="446304"/>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813"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286"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797"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15531" y="5717627"/>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267"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347"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804"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208"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223"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05189" y="3399985"/>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65593" y="3505305"/>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97312"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41778" y="1973936"/>
            <a:ext cx="1843739" cy="4697424"/>
          </a:xfrm>
          <a:prstGeom prst="rect">
            <a:avLst/>
          </a:prstGeom>
        </p:spPr>
      </p:pic>
    </p:spTree>
    <p:extLst>
      <p:ext uri="{BB962C8B-B14F-4D97-AF65-F5344CB8AC3E}">
        <p14:creationId xmlns:p14="http://schemas.microsoft.com/office/powerpoint/2010/main" val="279761627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14143"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90600" y="1752601"/>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76200" y="1371601"/>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82631" y="4982097"/>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95601"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46064" y="362888"/>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371805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15143"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51334" y="8485"/>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5"/>
          <a:srcRect/>
          <a:stretch>
            <a:fillRect/>
          </a:stretch>
        </p:blipFill>
        <p:spPr>
          <a:xfrm>
            <a:off x="947548"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43644"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6">
            <a:extLst>
              <a:ext uri="{28A0092B-C50C-407E-A947-70E740481C1C}">
                <a14:useLocalDpi xmlns:a14="http://schemas.microsoft.com/office/drawing/2010/main" val="0"/>
              </a:ext>
            </a:extLst>
          </a:blip>
          <a:srcRect b="8304"/>
          <a:stretch/>
        </p:blipFill>
        <p:spPr>
          <a:xfrm flipH="1">
            <a:off x="7015215" y="2552434"/>
            <a:ext cx="5245388" cy="4276719"/>
          </a:xfrm>
          <a:prstGeom prst="rect">
            <a:avLst/>
          </a:prstGeom>
        </p:spPr>
      </p:pic>
    </p:spTree>
    <p:controls>
      <mc:AlternateContent xmlns:mc="http://schemas.openxmlformats.org/markup-compatibility/2006">
        <mc:Choice xmlns:v="urn:schemas-microsoft-com:vml" Requires="v">
          <p:control spid="2090"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6131" y="3381565"/>
                  <a:ext cx="3392780" cy="1424753"/>
                </a:xfrm>
                <a:prstGeom prst="rect">
                  <a:avLst/>
                </a:prstGeom>
              </p:spPr>
            </p:pic>
          </p:control>
        </mc:Fallback>
      </mc:AlternateContent>
    </p:controls>
    <p:extLst>
      <p:ext uri="{BB962C8B-B14F-4D97-AF65-F5344CB8AC3E}">
        <p14:creationId xmlns:p14="http://schemas.microsoft.com/office/powerpoint/2010/main" val="33117790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24613"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57604" y="2223590"/>
            <a:ext cx="9326897" cy="829201"/>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2"/>
          <a:stretch>
            <a:fillRect/>
          </a:stretch>
        </p:blipFill>
        <p:spPr>
          <a:xfrm rot="737208" flipH="1">
            <a:off x="768438"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57604" y="3202176"/>
            <a:ext cx="9326897" cy="829201"/>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2"/>
          <a:stretch>
            <a:fillRect/>
          </a:stretch>
        </p:blipFill>
        <p:spPr>
          <a:xfrm rot="737208" flipH="1">
            <a:off x="768438"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57604" y="4180761"/>
            <a:ext cx="9326897" cy="829201"/>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2"/>
          <a:stretch>
            <a:fillRect/>
          </a:stretch>
        </p:blipFill>
        <p:spPr>
          <a:xfrm rot="737208" flipH="1">
            <a:off x="768438"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57604" y="5159346"/>
            <a:ext cx="9326897" cy="829201"/>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2"/>
          <a:stretch>
            <a:fillRect/>
          </a:stretch>
        </p:blipFill>
        <p:spPr>
          <a:xfrm rot="737208" flipH="1">
            <a:off x="768438"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3"/>
          <a:stretch>
            <a:fillRect/>
          </a:stretch>
        </p:blipFill>
        <p:spPr>
          <a:xfrm>
            <a:off x="2818102" y="235591"/>
            <a:ext cx="6555799" cy="1581176"/>
          </a:xfrm>
          <a:prstGeom prst="rect">
            <a:avLst/>
          </a:prstGeom>
        </p:spPr>
      </p:pic>
    </p:spTree>
    <p:extLst>
      <p:ext uri="{BB962C8B-B14F-4D97-AF65-F5344CB8AC3E}">
        <p14:creationId xmlns:p14="http://schemas.microsoft.com/office/powerpoint/2010/main" val="19343495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25"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62509" y="3719143"/>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99610" y="2850683"/>
            <a:ext cx="8520105" cy="3040723"/>
          </a:xfrm>
          <a:prstGeom prst="rect">
            <a:avLst/>
          </a:prstGeom>
        </p:spPr>
      </p:pic>
    </p:spTree>
    <p:extLst>
      <p:ext uri="{BB962C8B-B14F-4D97-AF65-F5344CB8AC3E}">
        <p14:creationId xmlns:p14="http://schemas.microsoft.com/office/powerpoint/2010/main" val="176813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64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126687" y="475277"/>
            <a:ext cx="5529551" cy="3651821"/>
          </a:xfrm>
          <a:prstGeom prst="rect">
            <a:avLst/>
          </a:prstGeom>
        </p:spPr>
      </p:pic>
    </p:spTree>
    <p:extLst>
      <p:ext uri="{BB962C8B-B14F-4D97-AF65-F5344CB8AC3E}">
        <p14:creationId xmlns:p14="http://schemas.microsoft.com/office/powerpoint/2010/main" val="37345613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1563" y="564914"/>
            <a:ext cx="3318069" cy="1015663"/>
          </a:xfrm>
          <a:custGeom>
            <a:avLst/>
            <a:gdLst>
              <a:gd name="connsiteX0" fmla="*/ 0 w 2868173"/>
              <a:gd name="connsiteY0" fmla="*/ 0 h 1446550"/>
              <a:gd name="connsiteX1" fmla="*/ 2868173 w 2868173"/>
              <a:gd name="connsiteY1" fmla="*/ 0 h 1446550"/>
              <a:gd name="connsiteX2" fmla="*/ 2868173 w 2868173"/>
              <a:gd name="connsiteY2" fmla="*/ 1446550 h 1446550"/>
              <a:gd name="connsiteX3" fmla="*/ 0 w 2868173"/>
              <a:gd name="connsiteY3" fmla="*/ 1446550 h 1446550"/>
              <a:gd name="connsiteX4" fmla="*/ 0 w 2868173"/>
              <a:gd name="connsiteY4" fmla="*/ 0 h 1446550"/>
              <a:gd name="connsiteX0" fmla="*/ 0 w 2868173"/>
              <a:gd name="connsiteY0" fmla="*/ 495 h 1447045"/>
              <a:gd name="connsiteX1" fmla="*/ 1509994 w 2868173"/>
              <a:gd name="connsiteY1" fmla="*/ 71304 h 1447045"/>
              <a:gd name="connsiteX2" fmla="*/ 2868173 w 2868173"/>
              <a:gd name="connsiteY2" fmla="*/ 495 h 1447045"/>
              <a:gd name="connsiteX3" fmla="*/ 2868173 w 2868173"/>
              <a:gd name="connsiteY3" fmla="*/ 1447045 h 1447045"/>
              <a:gd name="connsiteX4" fmla="*/ 0 w 2868173"/>
              <a:gd name="connsiteY4" fmla="*/ 1447045 h 1447045"/>
              <a:gd name="connsiteX5" fmla="*/ 0 w 2868173"/>
              <a:gd name="connsiteY5" fmla="*/ 495 h 1447045"/>
              <a:gd name="connsiteX0" fmla="*/ 147918 w 2868173"/>
              <a:gd name="connsiteY0" fmla="*/ 53788 h 1446550"/>
              <a:gd name="connsiteX1" fmla="*/ 1509994 w 2868173"/>
              <a:gd name="connsiteY1" fmla="*/ 70809 h 1446550"/>
              <a:gd name="connsiteX2" fmla="*/ 2868173 w 2868173"/>
              <a:gd name="connsiteY2" fmla="*/ 0 h 1446550"/>
              <a:gd name="connsiteX3" fmla="*/ 2868173 w 2868173"/>
              <a:gd name="connsiteY3" fmla="*/ 1446550 h 1446550"/>
              <a:gd name="connsiteX4" fmla="*/ 0 w 2868173"/>
              <a:gd name="connsiteY4" fmla="*/ 1446550 h 1446550"/>
              <a:gd name="connsiteX5" fmla="*/ 147918 w 2868173"/>
              <a:gd name="connsiteY5" fmla="*/ 53788 h 1446550"/>
              <a:gd name="connsiteX0" fmla="*/ 147918 w 3137114"/>
              <a:gd name="connsiteY0" fmla="*/ 53788 h 1446550"/>
              <a:gd name="connsiteX1" fmla="*/ 1509994 w 3137114"/>
              <a:gd name="connsiteY1" fmla="*/ 70809 h 1446550"/>
              <a:gd name="connsiteX2" fmla="*/ 2868173 w 3137114"/>
              <a:gd name="connsiteY2" fmla="*/ 0 h 1446550"/>
              <a:gd name="connsiteX3" fmla="*/ 3137114 w 3137114"/>
              <a:gd name="connsiteY3" fmla="*/ 1352420 h 1446550"/>
              <a:gd name="connsiteX4" fmla="*/ 0 w 3137114"/>
              <a:gd name="connsiteY4" fmla="*/ 1446550 h 1446550"/>
              <a:gd name="connsiteX5" fmla="*/ 147918 w 3137114"/>
              <a:gd name="connsiteY5" fmla="*/ 53788 h 1446550"/>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471799"/>
              <a:gd name="connsiteX1" fmla="*/ 1509994 w 3137114"/>
              <a:gd name="connsiteY1" fmla="*/ 70809 h 1471799"/>
              <a:gd name="connsiteX2" fmla="*/ 2868173 w 3137114"/>
              <a:gd name="connsiteY2" fmla="*/ 0 h 1471799"/>
              <a:gd name="connsiteX3" fmla="*/ 3137114 w 3137114"/>
              <a:gd name="connsiteY3" fmla="*/ 1352420 h 1471799"/>
              <a:gd name="connsiteX4" fmla="*/ 0 w 3137114"/>
              <a:gd name="connsiteY4" fmla="*/ 1446550 h 1471799"/>
              <a:gd name="connsiteX5" fmla="*/ 147918 w 3137114"/>
              <a:gd name="connsiteY5" fmla="*/ 53788 h 1471799"/>
              <a:gd name="connsiteX0" fmla="*/ 147918 w 3137114"/>
              <a:gd name="connsiteY0" fmla="*/ 53788 h 1535721"/>
              <a:gd name="connsiteX1" fmla="*/ 1509994 w 3137114"/>
              <a:gd name="connsiteY1" fmla="*/ 70809 h 1535721"/>
              <a:gd name="connsiteX2" fmla="*/ 2868173 w 3137114"/>
              <a:gd name="connsiteY2" fmla="*/ 0 h 1535721"/>
              <a:gd name="connsiteX3" fmla="*/ 3137114 w 3137114"/>
              <a:gd name="connsiteY3" fmla="*/ 1352420 h 1535721"/>
              <a:gd name="connsiteX4" fmla="*/ 1012452 w 3137114"/>
              <a:gd name="connsiteY4" fmla="*/ 1361726 h 1535721"/>
              <a:gd name="connsiteX5" fmla="*/ 0 w 3137114"/>
              <a:gd name="connsiteY5" fmla="*/ 1446550 h 1535721"/>
              <a:gd name="connsiteX6" fmla="*/ 147918 w 3137114"/>
              <a:gd name="connsiteY6" fmla="*/ 53788 h 1535721"/>
              <a:gd name="connsiteX0" fmla="*/ 164622 w 3153818"/>
              <a:gd name="connsiteY0" fmla="*/ 53788 h 1509352"/>
              <a:gd name="connsiteX1" fmla="*/ 1526698 w 3153818"/>
              <a:gd name="connsiteY1" fmla="*/ 70809 h 1509352"/>
              <a:gd name="connsiteX2" fmla="*/ 2884877 w 3153818"/>
              <a:gd name="connsiteY2" fmla="*/ 0 h 1509352"/>
              <a:gd name="connsiteX3" fmla="*/ 3153818 w 3153818"/>
              <a:gd name="connsiteY3" fmla="*/ 1352420 h 1509352"/>
              <a:gd name="connsiteX4" fmla="*/ 1029156 w 3153818"/>
              <a:gd name="connsiteY4" fmla="*/ 1361726 h 1509352"/>
              <a:gd name="connsiteX5" fmla="*/ 16704 w 3153818"/>
              <a:gd name="connsiteY5" fmla="*/ 1446550 h 1509352"/>
              <a:gd name="connsiteX6" fmla="*/ 7179 w 3153818"/>
              <a:gd name="connsiteY6" fmla="*/ 339750 h 1509352"/>
              <a:gd name="connsiteX7" fmla="*/ 164622 w 3153818"/>
              <a:gd name="connsiteY7"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884877 w 3153818"/>
              <a:gd name="connsiteY3" fmla="*/ 0 h 1509352"/>
              <a:gd name="connsiteX4" fmla="*/ 3153818 w 3153818"/>
              <a:gd name="connsiteY4" fmla="*/ 1352420 h 1509352"/>
              <a:gd name="connsiteX5" fmla="*/ 1029156 w 3153818"/>
              <a:gd name="connsiteY5" fmla="*/ 1361726 h 1509352"/>
              <a:gd name="connsiteX6" fmla="*/ 16704 w 3153818"/>
              <a:gd name="connsiteY6" fmla="*/ 1446550 h 1509352"/>
              <a:gd name="connsiteX7" fmla="*/ 7179 w 3153818"/>
              <a:gd name="connsiteY7" fmla="*/ 339750 h 1509352"/>
              <a:gd name="connsiteX8" fmla="*/ 164622 w 3153818"/>
              <a:gd name="connsiteY8" fmla="*/ 53788 h 1509352"/>
              <a:gd name="connsiteX0" fmla="*/ 164622 w 3153818"/>
              <a:gd name="connsiteY0" fmla="*/ 53788 h 1509352"/>
              <a:gd name="connsiteX1" fmla="*/ 1217415 w 3153818"/>
              <a:gd name="connsiteY1" fmla="*/ 164938 h 1509352"/>
              <a:gd name="connsiteX2" fmla="*/ 1526698 w 3153818"/>
              <a:gd name="connsiteY2" fmla="*/ 70809 h 1509352"/>
              <a:gd name="connsiteX3" fmla="*/ 2441097 w 3153818"/>
              <a:gd name="connsiteY3" fmla="*/ 124597 h 1509352"/>
              <a:gd name="connsiteX4" fmla="*/ 2884877 w 3153818"/>
              <a:gd name="connsiteY4" fmla="*/ 0 h 1509352"/>
              <a:gd name="connsiteX5" fmla="*/ 3153818 w 3153818"/>
              <a:gd name="connsiteY5" fmla="*/ 1352420 h 1509352"/>
              <a:gd name="connsiteX6" fmla="*/ 1029156 w 3153818"/>
              <a:gd name="connsiteY6" fmla="*/ 1361726 h 1509352"/>
              <a:gd name="connsiteX7" fmla="*/ 16704 w 3153818"/>
              <a:gd name="connsiteY7" fmla="*/ 1446550 h 1509352"/>
              <a:gd name="connsiteX8" fmla="*/ 7179 w 3153818"/>
              <a:gd name="connsiteY8" fmla="*/ 339750 h 1509352"/>
              <a:gd name="connsiteX9" fmla="*/ 164622 w 3153818"/>
              <a:gd name="connsiteY9" fmla="*/ 53788 h 1509352"/>
              <a:gd name="connsiteX0" fmla="*/ 164622 w 3283297"/>
              <a:gd name="connsiteY0" fmla="*/ 53788 h 1509352"/>
              <a:gd name="connsiteX1" fmla="*/ 1217415 w 3283297"/>
              <a:gd name="connsiteY1" fmla="*/ 164938 h 1509352"/>
              <a:gd name="connsiteX2" fmla="*/ 1526698 w 3283297"/>
              <a:gd name="connsiteY2" fmla="*/ 70809 h 1509352"/>
              <a:gd name="connsiteX3" fmla="*/ 2441097 w 3283297"/>
              <a:gd name="connsiteY3" fmla="*/ 124597 h 1509352"/>
              <a:gd name="connsiteX4" fmla="*/ 2884877 w 3283297"/>
              <a:gd name="connsiteY4" fmla="*/ 0 h 1509352"/>
              <a:gd name="connsiteX5" fmla="*/ 3059662 w 3283297"/>
              <a:gd name="connsiteY5" fmla="*/ 380091 h 1509352"/>
              <a:gd name="connsiteX6" fmla="*/ 3153818 w 3283297"/>
              <a:gd name="connsiteY6" fmla="*/ 1352420 h 1509352"/>
              <a:gd name="connsiteX7" fmla="*/ 1029156 w 3283297"/>
              <a:gd name="connsiteY7" fmla="*/ 1361726 h 1509352"/>
              <a:gd name="connsiteX8" fmla="*/ 16704 w 3283297"/>
              <a:gd name="connsiteY8" fmla="*/ 1446550 h 1509352"/>
              <a:gd name="connsiteX9" fmla="*/ 7179 w 3283297"/>
              <a:gd name="connsiteY9" fmla="*/ 339750 h 1509352"/>
              <a:gd name="connsiteX10" fmla="*/ 164622 w 3283297"/>
              <a:gd name="connsiteY10" fmla="*/ 53788 h 15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3297" h="1509352">
                <a:moveTo>
                  <a:pt x="164622" y="53788"/>
                </a:moveTo>
                <a:cubicBezTo>
                  <a:pt x="281163" y="2241"/>
                  <a:pt x="990402" y="162101"/>
                  <a:pt x="1217415" y="164938"/>
                </a:cubicBezTo>
                <a:cubicBezTo>
                  <a:pt x="1444428" y="167775"/>
                  <a:pt x="1324992" y="95462"/>
                  <a:pt x="1526698" y="70809"/>
                </a:cubicBezTo>
                <a:cubicBezTo>
                  <a:pt x="1827015" y="52879"/>
                  <a:pt x="2140780" y="142527"/>
                  <a:pt x="2441097" y="124597"/>
                </a:cubicBezTo>
                <a:lnTo>
                  <a:pt x="2884877" y="0"/>
                </a:lnTo>
                <a:cubicBezTo>
                  <a:pt x="2970042" y="42582"/>
                  <a:pt x="3014839" y="154688"/>
                  <a:pt x="3059662" y="380091"/>
                </a:cubicBezTo>
                <a:cubicBezTo>
                  <a:pt x="3104486" y="605494"/>
                  <a:pt x="3474306" y="1188814"/>
                  <a:pt x="3153818" y="1352420"/>
                </a:cubicBezTo>
                <a:cubicBezTo>
                  <a:pt x="2846772" y="1597304"/>
                  <a:pt x="1552008" y="1346038"/>
                  <a:pt x="1029156" y="1361726"/>
                </a:cubicBezTo>
                <a:cubicBezTo>
                  <a:pt x="506304" y="1377414"/>
                  <a:pt x="171345" y="1621362"/>
                  <a:pt x="16704" y="1446550"/>
                </a:cubicBezTo>
                <a:cubicBezTo>
                  <a:pt x="44906" y="1068652"/>
                  <a:pt x="-21023" y="717648"/>
                  <a:pt x="7179" y="339750"/>
                </a:cubicBezTo>
                <a:lnTo>
                  <a:pt x="164622" y="53788"/>
                </a:lnTo>
                <a:close/>
              </a:path>
            </a:pathLst>
          </a:custGeom>
          <a:solidFill>
            <a:schemeClr val="accent2">
              <a:alpha val="74000"/>
            </a:schemeClr>
          </a:solidFill>
          <a:ln>
            <a:solidFill>
              <a:schemeClr val="accent2">
                <a:lumMod val="50000"/>
              </a:schemeClr>
            </a:solidFill>
            <a:prstDash val="lgDashDotDot"/>
          </a:ln>
        </p:spPr>
        <p:txBody>
          <a:bodyPr wrap="square" lIns="36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w="22225">
                  <a:solidFill>
                    <a:prstClr val="black"/>
                  </a:solidFill>
                </a:ln>
                <a:solidFill>
                  <a:srgbClr val="C00000"/>
                </a:solidFill>
                <a:effectLst/>
                <a:uLnTx/>
                <a:uFillTx/>
                <a:latin typeface="Calibri" panose="020F0502020204030204"/>
                <a:ea typeface="+mn-ea"/>
                <a:cs typeface="+mn-cs"/>
              </a:rPr>
              <a:t>Trò</a:t>
            </a:r>
            <a:r>
              <a:rPr kumimoji="0" lang="en-GB" sz="6000" b="1" i="0" u="none" strike="noStrike" kern="1200" cap="none" spc="0" normalizeH="0" baseline="0" noProof="0" dirty="0">
                <a:ln w="22225">
                  <a:solidFill>
                    <a:prstClr val="black"/>
                  </a:solidFill>
                </a:ln>
                <a:solidFill>
                  <a:srgbClr val="C00000"/>
                </a:solidFill>
                <a:effectLst/>
                <a:uLnTx/>
                <a:uFillTx/>
                <a:latin typeface="Calibri" panose="020F0502020204030204"/>
                <a:ea typeface="+mn-ea"/>
                <a:cs typeface="+mn-cs"/>
              </a:rPr>
              <a:t> </a:t>
            </a:r>
            <a:r>
              <a:rPr kumimoji="0" lang="en-GB" sz="6000" b="1" i="0" u="none" strike="noStrike" kern="1200" cap="none" spc="0" normalizeH="0" baseline="0" noProof="0" dirty="0" err="1">
                <a:ln w="22225">
                  <a:solidFill>
                    <a:prstClr val="black"/>
                  </a:solidFill>
                </a:ln>
                <a:solidFill>
                  <a:srgbClr val="C00000"/>
                </a:solidFill>
                <a:effectLst/>
                <a:uLnTx/>
                <a:uFillTx/>
                <a:latin typeface="Calibri" panose="020F0502020204030204"/>
                <a:ea typeface="+mn-ea"/>
                <a:cs typeface="+mn-cs"/>
              </a:rPr>
              <a:t>chơi</a:t>
            </a:r>
            <a:r>
              <a:rPr kumimoji="0" lang="en-GB" sz="6000" b="1" i="0" u="none" strike="noStrike" kern="1200" cap="none" spc="0" normalizeH="0" baseline="0" noProof="0" dirty="0">
                <a:ln w="22225">
                  <a:solidFill>
                    <a:prstClr val="black"/>
                  </a:solidFill>
                </a:ln>
                <a:solidFill>
                  <a:srgbClr val="C00000"/>
                </a:solidFill>
                <a:effectLst/>
                <a:uLnTx/>
                <a:uFillTx/>
                <a:latin typeface="Calibri" panose="020F0502020204030204"/>
                <a:ea typeface="+mn-ea"/>
                <a:cs typeface="+mn-cs"/>
              </a:rPr>
              <a:t>:</a:t>
            </a:r>
          </a:p>
        </p:txBody>
      </p:sp>
      <p:pic>
        <p:nvPicPr>
          <p:cNvPr id="31" name="Picture 30">
            <a:hlinkClick r:id="rId4" action="ppaction://hlinksldjump"/>
          </p:cNvPr>
          <p:cNvPicPr>
            <a:picLocks noChangeAspect="1"/>
          </p:cNvPicPr>
          <p:nvPr/>
        </p:nvPicPr>
        <p:blipFill rotWithShape="1">
          <a:blip r:embed="rId5"/>
          <a:srcRect l="26600" t="39317" r="46733" b="29743"/>
          <a:stretch/>
        </p:blipFill>
        <p:spPr>
          <a:xfrm>
            <a:off x="1200470" y="3631357"/>
            <a:ext cx="1620254" cy="2037347"/>
          </a:xfrm>
          <a:prstGeom prst="rect">
            <a:avLst/>
          </a:prstGeom>
        </p:spPr>
      </p:pic>
      <p:pic>
        <p:nvPicPr>
          <p:cNvPr id="32" name="Picture 31">
            <a:hlinkClick r:id="rId6" action="ppaction://hlinksldjump"/>
          </p:cNvPr>
          <p:cNvPicPr>
            <a:picLocks noChangeAspect="1"/>
          </p:cNvPicPr>
          <p:nvPr/>
        </p:nvPicPr>
        <p:blipFill rotWithShape="1">
          <a:blip r:embed="rId7"/>
          <a:srcRect l="29592" t="42523" r="46462" b="38125"/>
          <a:stretch/>
        </p:blipFill>
        <p:spPr>
          <a:xfrm>
            <a:off x="3622830" y="4026599"/>
            <a:ext cx="1411705" cy="1235242"/>
          </a:xfrm>
          <a:prstGeom prst="rect">
            <a:avLst/>
          </a:prstGeom>
        </p:spPr>
      </p:pic>
      <p:pic>
        <p:nvPicPr>
          <p:cNvPr id="33" name="Picture 32">
            <a:hlinkClick r:id="rId8" action="ppaction://hlinksldjump"/>
          </p:cNvPr>
          <p:cNvPicPr>
            <a:picLocks noChangeAspect="1"/>
          </p:cNvPicPr>
          <p:nvPr/>
        </p:nvPicPr>
        <p:blipFill rotWithShape="1">
          <a:blip r:embed="rId9"/>
          <a:srcRect l="33733" t="20407" r="36285" b="38125"/>
          <a:stretch/>
        </p:blipFill>
        <p:spPr>
          <a:xfrm>
            <a:off x="5614734" y="2971449"/>
            <a:ext cx="1507959" cy="2646948"/>
          </a:xfrm>
          <a:prstGeom prst="rect">
            <a:avLst/>
          </a:prstGeom>
        </p:spPr>
      </p:pic>
      <p:sp>
        <p:nvSpPr>
          <p:cNvPr id="9" name="TextBox 8"/>
          <p:cNvSpPr txBox="1"/>
          <p:nvPr/>
        </p:nvSpPr>
        <p:spPr>
          <a:xfrm>
            <a:off x="7315198" y="3114159"/>
            <a:ext cx="463350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Mỗi</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dấu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câu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dưới</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đây</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chứa</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một</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câu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hỏi</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em</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hãy</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chọn</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dấu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câu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mình</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thích</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và</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trả</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lời</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câu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hỏi</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chứa</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trong</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dấu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câu</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đó</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GB"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nhé</a:t>
            </a:r>
            <a:r>
              <a:rPr kumimoji="0" lang="en-GB"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p>
        </p:txBody>
      </p:sp>
      <p:pic>
        <p:nvPicPr>
          <p:cNvPr id="10" name="Picture 9">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7927" y="-559213"/>
            <a:ext cx="3033489" cy="3033489"/>
          </a:xfrm>
          <a:prstGeom prst="rect">
            <a:avLst/>
          </a:prstGeom>
        </p:spPr>
      </p:pic>
      <p:pic>
        <p:nvPicPr>
          <p:cNvPr id="2" name="Picture 1">
            <a:extLst>
              <a:ext uri="{FF2B5EF4-FFF2-40B4-BE49-F238E27FC236}">
                <a16:creationId xmlns:a16="http://schemas.microsoft.com/office/drawing/2014/main" id="{0D240EC2-688C-DDA2-A201-9CAC455D49B5}"/>
              </a:ext>
            </a:extLst>
          </p:cNvPr>
          <p:cNvPicPr>
            <a:picLocks noChangeAspect="1"/>
          </p:cNvPicPr>
          <p:nvPr/>
        </p:nvPicPr>
        <p:blipFill>
          <a:blip r:embed="rId12"/>
          <a:stretch>
            <a:fillRect/>
          </a:stretch>
        </p:blipFill>
        <p:spPr>
          <a:xfrm>
            <a:off x="3377564" y="125767"/>
            <a:ext cx="6663506" cy="2145978"/>
          </a:xfrm>
          <a:prstGeom prst="rect">
            <a:avLst/>
          </a:prstGeom>
        </p:spPr>
      </p:pic>
    </p:spTree>
    <p:extLst>
      <p:ext uri="{BB962C8B-B14F-4D97-AF65-F5344CB8AC3E}">
        <p14:creationId xmlns:p14="http://schemas.microsoft.com/office/powerpoint/2010/main" val="28705922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32" presetClass="emph" presetSubtype="0" fill="hold" nodeType="withEffect">
                                  <p:stCondLst>
                                    <p:cond delay="0"/>
                                  </p:stCondLst>
                                  <p:childTnLst>
                                    <p:animRot by="120000">
                                      <p:cBhvr>
                                        <p:cTn id="30" dur="100" fill="hold">
                                          <p:stCondLst>
                                            <p:cond delay="0"/>
                                          </p:stCondLst>
                                        </p:cTn>
                                        <p:tgtEl>
                                          <p:spTgt spid="31"/>
                                        </p:tgtEl>
                                        <p:attrNameLst>
                                          <p:attrName>r</p:attrName>
                                        </p:attrNameLst>
                                      </p:cBhvr>
                                    </p:animRot>
                                    <p:animRot by="-240000">
                                      <p:cBhvr>
                                        <p:cTn id="31" dur="200" fill="hold">
                                          <p:stCondLst>
                                            <p:cond delay="200"/>
                                          </p:stCondLst>
                                        </p:cTn>
                                        <p:tgtEl>
                                          <p:spTgt spid="31"/>
                                        </p:tgtEl>
                                        <p:attrNameLst>
                                          <p:attrName>r</p:attrName>
                                        </p:attrNameLst>
                                      </p:cBhvr>
                                    </p:animRot>
                                    <p:animRot by="240000">
                                      <p:cBhvr>
                                        <p:cTn id="32" dur="200" fill="hold">
                                          <p:stCondLst>
                                            <p:cond delay="400"/>
                                          </p:stCondLst>
                                        </p:cTn>
                                        <p:tgtEl>
                                          <p:spTgt spid="31"/>
                                        </p:tgtEl>
                                        <p:attrNameLst>
                                          <p:attrName>r</p:attrName>
                                        </p:attrNameLst>
                                      </p:cBhvr>
                                    </p:animRot>
                                    <p:animRot by="-240000">
                                      <p:cBhvr>
                                        <p:cTn id="33" dur="200" fill="hold">
                                          <p:stCondLst>
                                            <p:cond delay="600"/>
                                          </p:stCondLst>
                                        </p:cTn>
                                        <p:tgtEl>
                                          <p:spTgt spid="31"/>
                                        </p:tgtEl>
                                        <p:attrNameLst>
                                          <p:attrName>r</p:attrName>
                                        </p:attrNameLst>
                                      </p:cBhvr>
                                    </p:animRot>
                                    <p:animRot by="120000">
                                      <p:cBhvr>
                                        <p:cTn id="34" dur="200" fill="hold">
                                          <p:stCondLst>
                                            <p:cond delay="800"/>
                                          </p:stCondLst>
                                        </p:cTn>
                                        <p:tgtEl>
                                          <p:spTgt spid="31"/>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32"/>
                                        </p:tgtEl>
                                        <p:attrNameLst>
                                          <p:attrName>r</p:attrName>
                                        </p:attrNameLst>
                                      </p:cBhvr>
                                    </p:animRot>
                                    <p:animRot by="-240000">
                                      <p:cBhvr>
                                        <p:cTn id="37" dur="200" fill="hold">
                                          <p:stCondLst>
                                            <p:cond delay="200"/>
                                          </p:stCondLst>
                                        </p:cTn>
                                        <p:tgtEl>
                                          <p:spTgt spid="32"/>
                                        </p:tgtEl>
                                        <p:attrNameLst>
                                          <p:attrName>r</p:attrName>
                                        </p:attrNameLst>
                                      </p:cBhvr>
                                    </p:animRot>
                                    <p:animRot by="240000">
                                      <p:cBhvr>
                                        <p:cTn id="38" dur="200" fill="hold">
                                          <p:stCondLst>
                                            <p:cond delay="400"/>
                                          </p:stCondLst>
                                        </p:cTn>
                                        <p:tgtEl>
                                          <p:spTgt spid="32"/>
                                        </p:tgtEl>
                                        <p:attrNameLst>
                                          <p:attrName>r</p:attrName>
                                        </p:attrNameLst>
                                      </p:cBhvr>
                                    </p:animRot>
                                    <p:animRot by="-240000">
                                      <p:cBhvr>
                                        <p:cTn id="39" dur="200" fill="hold">
                                          <p:stCondLst>
                                            <p:cond delay="600"/>
                                          </p:stCondLst>
                                        </p:cTn>
                                        <p:tgtEl>
                                          <p:spTgt spid="32"/>
                                        </p:tgtEl>
                                        <p:attrNameLst>
                                          <p:attrName>r</p:attrName>
                                        </p:attrNameLst>
                                      </p:cBhvr>
                                    </p:animRot>
                                    <p:animRot by="120000">
                                      <p:cBhvr>
                                        <p:cTn id="40" dur="200" fill="hold">
                                          <p:stCondLst>
                                            <p:cond delay="800"/>
                                          </p:stCondLst>
                                        </p:cTn>
                                        <p:tgtEl>
                                          <p:spTgt spid="32"/>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3"/>
                                        </p:tgtEl>
                                        <p:attrNameLst>
                                          <p:attrName>r</p:attrName>
                                        </p:attrNameLst>
                                      </p:cBhvr>
                                    </p:animRot>
                                    <p:animRot by="-240000">
                                      <p:cBhvr>
                                        <p:cTn id="43" dur="200" fill="hold">
                                          <p:stCondLst>
                                            <p:cond delay="200"/>
                                          </p:stCondLst>
                                        </p:cTn>
                                        <p:tgtEl>
                                          <p:spTgt spid="33"/>
                                        </p:tgtEl>
                                        <p:attrNameLst>
                                          <p:attrName>r</p:attrName>
                                        </p:attrNameLst>
                                      </p:cBhvr>
                                    </p:animRot>
                                    <p:animRot by="240000">
                                      <p:cBhvr>
                                        <p:cTn id="44" dur="200" fill="hold">
                                          <p:stCondLst>
                                            <p:cond delay="400"/>
                                          </p:stCondLst>
                                        </p:cTn>
                                        <p:tgtEl>
                                          <p:spTgt spid="33"/>
                                        </p:tgtEl>
                                        <p:attrNameLst>
                                          <p:attrName>r</p:attrName>
                                        </p:attrNameLst>
                                      </p:cBhvr>
                                    </p:animRot>
                                    <p:animRot by="-240000">
                                      <p:cBhvr>
                                        <p:cTn id="45" dur="200" fill="hold">
                                          <p:stCondLst>
                                            <p:cond delay="600"/>
                                          </p:stCondLst>
                                        </p:cTn>
                                        <p:tgtEl>
                                          <p:spTgt spid="33"/>
                                        </p:tgtEl>
                                        <p:attrNameLst>
                                          <p:attrName>r</p:attrName>
                                        </p:attrNameLst>
                                      </p:cBhvr>
                                    </p:animRot>
                                    <p:animRot by="120000">
                                      <p:cBhvr>
                                        <p:cTn id="46" dur="200" fill="hold">
                                          <p:stCondLst>
                                            <p:cond delay="800"/>
                                          </p:stCondLst>
                                        </p:cTn>
                                        <p:tgtEl>
                                          <p:spTgt spid="33"/>
                                        </p:tgtEl>
                                        <p:attrNameLst>
                                          <p:attrName>r</p:attrName>
                                        </p:attrNameLst>
                                      </p:cBhvr>
                                    </p:animRot>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9"/>
                                        </p:tgtEl>
                                        <p:attrNameLst>
                                          <p:attrName>ppt_x</p:attrName>
                                        </p:attrNameLst>
                                      </p:cBhvr>
                                      <p:tavLst>
                                        <p:tav tm="0">
                                          <p:val>
                                            <p:strVal val="ppt_x"/>
                                          </p:val>
                                        </p:tav>
                                        <p:tav tm="100000">
                                          <p:val>
                                            <p:strVal val="ppt_x"/>
                                          </p:val>
                                        </p:tav>
                                      </p:tavLst>
                                    </p:anim>
                                    <p:anim calcmode="lin" valueType="num">
                                      <p:cBhvr additive="base">
                                        <p:cTn id="57" dur="500"/>
                                        <p:tgtEl>
                                          <p:spTgt spid="9"/>
                                        </p:tgtEl>
                                        <p:attrNameLst>
                                          <p:attrName>ppt_y</p:attrName>
                                        </p:attrNameLst>
                                      </p:cBhvr>
                                      <p:tavLst>
                                        <p:tav tm="0">
                                          <p:val>
                                            <p:strVal val="ppt_y"/>
                                          </p:val>
                                        </p:tav>
                                        <p:tav tm="100000">
                                          <p:val>
                                            <p:strVal val="1+ppt_h/2"/>
                                          </p:val>
                                        </p:tav>
                                      </p:tavLst>
                                    </p:anim>
                                    <p:set>
                                      <p:cBhvr>
                                        <p:cTn id="5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1"/>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31"/>
                                        </p:tgtEl>
                                      </p:cBhvr>
                                    </p:animEffect>
                                    <p:anim calcmode="lin" valueType="num">
                                      <p:cBhvr>
                                        <p:cTn id="64" dur="1000"/>
                                        <p:tgtEl>
                                          <p:spTgt spid="31"/>
                                        </p:tgtEl>
                                        <p:attrNameLst>
                                          <p:attrName>ppt_x</p:attrName>
                                        </p:attrNameLst>
                                      </p:cBhvr>
                                      <p:tavLst>
                                        <p:tav tm="0">
                                          <p:val>
                                            <p:strVal val="ppt_x"/>
                                          </p:val>
                                        </p:tav>
                                        <p:tav tm="100000">
                                          <p:val>
                                            <p:strVal val="ppt_x"/>
                                          </p:val>
                                        </p:tav>
                                      </p:tavLst>
                                    </p:anim>
                                    <p:anim calcmode="lin" valueType="num">
                                      <p:cBhvr>
                                        <p:cTn id="65" dur="1000"/>
                                        <p:tgtEl>
                                          <p:spTgt spid="31"/>
                                        </p:tgtEl>
                                        <p:attrNameLst>
                                          <p:attrName>ppt_y</p:attrName>
                                        </p:attrNameLst>
                                      </p:cBhvr>
                                      <p:tavLst>
                                        <p:tav tm="0">
                                          <p:val>
                                            <p:strVal val="ppt_y"/>
                                          </p:val>
                                        </p:tav>
                                        <p:tav tm="100000">
                                          <p:val>
                                            <p:strVal val="ppt_y+.1"/>
                                          </p:val>
                                        </p:tav>
                                      </p:tavLst>
                                    </p:anim>
                                    <p:set>
                                      <p:cBhvr>
                                        <p:cTn id="66"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3" restart="whenNotActive" fill="hold" evtFilter="cancelBubble" nodeType="interactiveSeq">
                <p:stCondLst>
                  <p:cond evt="onClick" delay="0">
                    <p:tgtEl>
                      <p:spTgt spid="33"/>
                    </p:tgtEl>
                  </p:cond>
                </p:stCondLst>
                <p:endSync evt="end" delay="0">
                  <p:rtn val="all"/>
                </p:endSync>
                <p:childTnLst>
                  <p:par>
                    <p:cTn id="74" fill="hold">
                      <p:stCondLst>
                        <p:cond delay="0"/>
                      </p:stCondLst>
                      <p:childTnLst>
                        <p:par>
                          <p:cTn id="75" fill="hold">
                            <p:stCondLst>
                              <p:cond delay="0"/>
                            </p:stCondLst>
                            <p:childTnLst>
                              <p:par>
                                <p:cTn id="76" presetID="22" presetClass="exit" presetSubtype="4" fill="hold" nodeType="clickEffect">
                                  <p:stCondLst>
                                    <p:cond delay="0"/>
                                  </p:stCondLst>
                                  <p:childTnLst>
                                    <p:animEffect transition="out" filter="wipe(down)">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5" grpId="0" animBg="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25340" y="679919"/>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24200"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23496"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33600"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50747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802104" y="366240"/>
            <a:ext cx="9873371" cy="2152371"/>
            <a:chOff x="802104" y="366240"/>
            <a:chExt cx="9873371" cy="2152371"/>
          </a:xfrm>
        </p:grpSpPr>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12" name="TextBox 11"/>
            <p:cNvSpPr txBox="1"/>
            <p:nvPr/>
          </p:nvSpPr>
          <p:spPr>
            <a:xfrm>
              <a:off x="2855495" y="679607"/>
              <a:ext cx="707456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câu a"/>
          <p:cNvGrpSpPr/>
          <p:nvPr/>
        </p:nvGrpSpPr>
        <p:grpSpPr>
          <a:xfrm>
            <a:off x="4239928" y="2701491"/>
            <a:ext cx="3410552" cy="1155032"/>
            <a:chOff x="2045368" y="2518611"/>
            <a:chExt cx="7956884" cy="1155032"/>
          </a:xfrm>
        </p:grpSpPr>
        <p:sp>
          <p:nvSpPr>
            <p:cNvPr id="4" name="Rectangle 3"/>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550695" y="2687054"/>
              <a:ext cx="71587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phần</a:t>
              </a:r>
              <a:endParaRPr kumimoji="0" lang="en-GB"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7433577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5920A2-F863-9C56-83BE-3C96DCF086A5}"/>
              </a:ext>
            </a:extLst>
          </p:cNvPr>
          <p:cNvGrpSpPr/>
          <p:nvPr/>
        </p:nvGrpSpPr>
        <p:grpSpPr>
          <a:xfrm>
            <a:off x="802104" y="366240"/>
            <a:ext cx="9873371" cy="2152371"/>
            <a:chOff x="802104" y="366240"/>
            <a:chExt cx="9873371" cy="2152371"/>
          </a:xfrm>
        </p:grpSpPr>
        <p:pic>
          <p:nvPicPr>
            <p:cNvPr id="5" name="Picture 4">
              <a:extLst>
                <a:ext uri="{FF2B5EF4-FFF2-40B4-BE49-F238E27FC236}">
                  <a16:creationId xmlns:a16="http://schemas.microsoft.com/office/drawing/2014/main" id="{1B2A5C6D-3EC2-9151-2B9A-6E9B0D31DD9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6" name="TextBox 5">
              <a:extLst>
                <a:ext uri="{FF2B5EF4-FFF2-40B4-BE49-F238E27FC236}">
                  <a16:creationId xmlns:a16="http://schemas.microsoft.com/office/drawing/2014/main" id="{945B192A-FF3A-39BC-A58F-E4CBFDC81C9D}"/>
                </a:ext>
              </a:extLst>
            </p:cNvPr>
            <p:cNvSpPr txBox="1"/>
            <p:nvPr/>
          </p:nvSpPr>
          <p:spPr>
            <a:xfrm>
              <a:off x="2631975" y="608487"/>
              <a:ext cx="70745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câu a">
            <a:extLst>
              <a:ext uri="{FF2B5EF4-FFF2-40B4-BE49-F238E27FC236}">
                <a16:creationId xmlns:a16="http://schemas.microsoft.com/office/drawing/2014/main" id="{C9EFF5B7-666C-F13F-FBEC-348269AC0C5A}"/>
              </a:ext>
            </a:extLst>
          </p:cNvPr>
          <p:cNvGrpSpPr/>
          <p:nvPr/>
        </p:nvGrpSpPr>
        <p:grpSpPr>
          <a:xfrm>
            <a:off x="2336800" y="2671011"/>
            <a:ext cx="8300720" cy="1138989"/>
            <a:chOff x="2045368" y="2518611"/>
            <a:chExt cx="7956884" cy="1155032"/>
          </a:xfrm>
        </p:grpSpPr>
        <p:sp>
          <p:nvSpPr>
            <p:cNvPr id="8" name="Rectangle 7">
              <a:extLst>
                <a:ext uri="{FF2B5EF4-FFF2-40B4-BE49-F238E27FC236}">
                  <a16:creationId xmlns:a16="http://schemas.microsoft.com/office/drawing/2014/main" id="{63B65C9C-A0E9-B553-D794-5C934E7CF00E}"/>
                </a:ext>
              </a:extLst>
            </p:cNvPr>
            <p:cNvSpPr/>
            <p:nvPr/>
          </p:nvSpPr>
          <p:spPr>
            <a:xfrm>
              <a:off x="2045368" y="2518611"/>
              <a:ext cx="7956884" cy="1155032"/>
            </a:xfrm>
            <a:prstGeom prst="rect">
              <a:avLst/>
            </a:prstGeom>
            <a:solidFill>
              <a:srgbClr val="EC7F97"/>
            </a:solidFill>
            <a:ln>
              <a:solidFill>
                <a:srgbClr val="EC7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289A3B1-7ACD-F42F-2374-C7239CA56F35}"/>
                </a:ext>
              </a:extLst>
            </p:cNvPr>
            <p:cNvSpPr txBox="1"/>
            <p:nvPr/>
          </p:nvSpPr>
          <p:spPr>
            <a:xfrm>
              <a:off x="2550695" y="2687054"/>
              <a:ext cx="7158790" cy="485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Mở đầu, triển khai, kết thúc.</a:t>
              </a:r>
              <a:endParaRPr kumimoji="0" lang="en-GB"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13" name="Picture 12">
            <a:hlinkClick r:id="rId7" action="ppaction://hlinksldjump"/>
            <a:extLst>
              <a:ext uri="{FF2B5EF4-FFF2-40B4-BE49-F238E27FC236}">
                <a16:creationId xmlns:a16="http://schemas.microsoft.com/office/drawing/2014/main" id="{CA02A238-5BD1-146B-02A1-703674063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2406014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6B398A3-5992-9F10-3096-BCC0E0957948}"/>
              </a:ext>
            </a:extLst>
          </p:cNvPr>
          <p:cNvGrpSpPr/>
          <p:nvPr/>
        </p:nvGrpSpPr>
        <p:grpSpPr>
          <a:xfrm>
            <a:off x="802104" y="366240"/>
            <a:ext cx="9873371" cy="2152371"/>
            <a:chOff x="802104" y="366240"/>
            <a:chExt cx="9873371" cy="2152371"/>
          </a:xfrm>
        </p:grpSpPr>
        <p:pic>
          <p:nvPicPr>
            <p:cNvPr id="25" name="Picture 24">
              <a:extLst>
                <a:ext uri="{FF2B5EF4-FFF2-40B4-BE49-F238E27FC236}">
                  <a16:creationId xmlns:a16="http://schemas.microsoft.com/office/drawing/2014/main" id="{7C369663-14E2-FB30-893C-53A38CEA8D7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481" b="33010" l="39294" r="72386"/>
                      </a14:imgEffect>
                    </a14:imgLayer>
                  </a14:imgProps>
                </a:ext>
                <a:ext uri="{28A0092B-C50C-407E-A947-70E740481C1C}">
                  <a14:useLocalDpi xmlns:a14="http://schemas.microsoft.com/office/drawing/2010/main" val="0"/>
                </a:ext>
              </a:extLst>
            </a:blip>
            <a:srcRect l="38113" t="13251" r="27275" b="64445"/>
            <a:stretch/>
          </p:blipFill>
          <p:spPr>
            <a:xfrm>
              <a:off x="802104" y="366240"/>
              <a:ext cx="9873371" cy="2152371"/>
            </a:xfrm>
            <a:prstGeom prst="rect">
              <a:avLst/>
            </a:prstGeom>
          </p:spPr>
        </p:pic>
        <p:sp>
          <p:nvSpPr>
            <p:cNvPr id="27" name="TextBox 26">
              <a:extLst>
                <a:ext uri="{FF2B5EF4-FFF2-40B4-BE49-F238E27FC236}">
                  <a16:creationId xmlns:a16="http://schemas.microsoft.com/office/drawing/2014/main" id="{F6802E70-38EF-3D25-612B-16429531D587}"/>
                </a:ext>
              </a:extLst>
            </p:cNvPr>
            <p:cNvSpPr txBox="1"/>
            <p:nvPr/>
          </p:nvSpPr>
          <p:spPr>
            <a:xfrm>
              <a:off x="2631975" y="608487"/>
              <a:ext cx="70745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2" name="Picture 31">
            <a:hlinkClick r:id="rId6" action="ppaction://hlinksldjump"/>
            <a:extLst>
              <a:ext uri="{FF2B5EF4-FFF2-40B4-BE49-F238E27FC236}">
                <a16:creationId xmlns:a16="http://schemas.microsoft.com/office/drawing/2014/main" id="{764D8BBF-1851-0E32-52C1-A352477874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641" y="-815887"/>
            <a:ext cx="3033489" cy="3033489"/>
          </a:xfrm>
          <a:prstGeom prst="rect">
            <a:avLst/>
          </a:prstGeom>
        </p:spPr>
      </p:pic>
    </p:spTree>
    <p:extLst>
      <p:ext uri="{BB962C8B-B14F-4D97-AF65-F5344CB8AC3E}">
        <p14:creationId xmlns:p14="http://schemas.microsoft.com/office/powerpoint/2010/main" val="1484000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AB6862-27EB-B9ED-5117-C34301935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2" y="-220794"/>
            <a:ext cx="1863497" cy="1863497"/>
          </a:xfrm>
          <a:prstGeom prst="rect">
            <a:avLst/>
          </a:prstGeom>
        </p:spPr>
      </p:pic>
      <p:pic>
        <p:nvPicPr>
          <p:cNvPr id="3" name="Picture 2">
            <a:extLst>
              <a:ext uri="{FF2B5EF4-FFF2-40B4-BE49-F238E27FC236}">
                <a16:creationId xmlns:a16="http://schemas.microsoft.com/office/drawing/2014/main" id="{5F308262-A7C4-2000-53B3-F7BB298D0E45}"/>
              </a:ext>
            </a:extLst>
          </p:cNvPr>
          <p:cNvPicPr>
            <a:picLocks noChangeAspect="1"/>
          </p:cNvPicPr>
          <p:nvPr/>
        </p:nvPicPr>
        <p:blipFill>
          <a:blip r:embed="rId4"/>
          <a:stretch>
            <a:fillRect/>
          </a:stretch>
        </p:blipFill>
        <p:spPr>
          <a:xfrm>
            <a:off x="2133259" y="2167047"/>
            <a:ext cx="7864522" cy="1853345"/>
          </a:xfrm>
          <a:prstGeom prst="rect">
            <a:avLst/>
          </a:prstGeom>
        </p:spPr>
      </p:pic>
      <p:pic>
        <p:nvPicPr>
          <p:cNvPr id="5" name="Picture 4" descr="A picture containing sitting, dark&#10;&#10;Description automatically generated">
            <a:extLst>
              <a:ext uri="{FF2B5EF4-FFF2-40B4-BE49-F238E27FC236}">
                <a16:creationId xmlns:a16="http://schemas.microsoft.com/office/drawing/2014/main" id="{C17DA53B-3800-41D0-9AAF-D01F51F1D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67" b="35118"/>
          <a:stretch/>
        </p:blipFill>
        <p:spPr>
          <a:xfrm>
            <a:off x="3616455" y="474018"/>
            <a:ext cx="4682293" cy="1675638"/>
          </a:xfrm>
          <a:prstGeom prst="rect">
            <a:avLst/>
          </a:prstGeom>
        </p:spPr>
      </p:pic>
      <p:pic>
        <p:nvPicPr>
          <p:cNvPr id="8" name="Picture 7">
            <a:extLst>
              <a:ext uri="{FF2B5EF4-FFF2-40B4-BE49-F238E27FC236}">
                <a16:creationId xmlns:a16="http://schemas.microsoft.com/office/drawing/2014/main" id="{7CC0A8D5-C5CD-2D6D-65CA-56EFBAF81807}"/>
              </a:ext>
            </a:extLst>
          </p:cNvPr>
          <p:cNvPicPr>
            <a:picLocks noChangeAspect="1"/>
          </p:cNvPicPr>
          <p:nvPr/>
        </p:nvPicPr>
        <p:blipFill>
          <a:blip r:embed="rId6"/>
          <a:stretch>
            <a:fillRect/>
          </a:stretch>
        </p:blipFill>
        <p:spPr>
          <a:xfrm>
            <a:off x="4333375" y="827336"/>
            <a:ext cx="3328704" cy="707197"/>
          </a:xfrm>
          <a:prstGeom prst="rect">
            <a:avLst/>
          </a:prstGeom>
        </p:spPr>
      </p:pic>
    </p:spTree>
    <p:extLst>
      <p:ext uri="{BB962C8B-B14F-4D97-AF65-F5344CB8AC3E}">
        <p14:creationId xmlns:p14="http://schemas.microsoft.com/office/powerpoint/2010/main" val="13920292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85812" y="637847"/>
            <a:ext cx="5797798" cy="7230483"/>
          </a:xfrm>
          <a:prstGeom prst="rect">
            <a:avLst/>
          </a:prstGeom>
        </p:spPr>
      </p:pic>
    </p:spTree>
    <p:extLst>
      <p:ext uri="{BB962C8B-B14F-4D97-AF65-F5344CB8AC3E}">
        <p14:creationId xmlns:p14="http://schemas.microsoft.com/office/powerpoint/2010/main" val="42706611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3824" y="162232"/>
            <a:ext cx="12721390" cy="651878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4756787" y="1722684"/>
            <a:ext cx="6152444" cy="3489396"/>
          </a:xfrm>
          <a:prstGeom prst="roundRect">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Đề</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Viết</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văn</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thể</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hiện</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tình</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cảm</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cảm</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xúc</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chuyện</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đọc</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đã</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4400" b="1" i="0" u="none" strike="noStrike" kern="1200" cap="none" spc="0" normalizeH="0" baseline="0" noProof="0" dirty="0" err="1">
                <a:ln>
                  <a:noFill/>
                </a:ln>
                <a:solidFill>
                  <a:prstClr val="white"/>
                </a:solidFill>
                <a:effectLst/>
                <a:uLnTx/>
                <a:uFillTx/>
                <a:latin typeface="Calibri" panose="020F0502020204030204"/>
                <a:ea typeface="+mn-ea"/>
                <a:cs typeface="+mn-cs"/>
              </a:rPr>
              <a:t>nghe</a:t>
            </a:r>
            <a:r>
              <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6" name="图片 6">
            <a:extLst>
              <a:ext uri="{FF2B5EF4-FFF2-40B4-BE49-F238E27FC236}">
                <a16:creationId xmlns:a16="http://schemas.microsoft.com/office/drawing/2014/main" id="{F229A6AE-CE32-080B-F2D3-5F17136E6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6838" y="1605280"/>
            <a:ext cx="5135131" cy="5135131"/>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1929348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0631"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28337" y="368968"/>
            <a:ext cx="1198345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Dựa vào các ý đã tìm được trong hoạt động Viết ở Bài 22, viết đoạn văn theo yêu cầu của đề bài.</a:t>
            </a:r>
            <a:endParaRPr kumimoji="0" lang="en-GB"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p:cNvGrpSpPr/>
          <p:nvPr/>
        </p:nvGrpSpPr>
        <p:grpSpPr>
          <a:xfrm>
            <a:off x="-50132" y="1615431"/>
            <a:ext cx="12248479" cy="4689349"/>
            <a:chOff x="10101" y="5937956"/>
            <a:chExt cx="12181899" cy="920044"/>
          </a:xfrm>
        </p:grpSpPr>
        <p:sp>
          <p:nvSpPr>
            <p:cNvPr id="2" name="Rounded Rectangle 1"/>
            <p:cNvSpPr/>
            <p:nvPr/>
          </p:nvSpPr>
          <p:spPr>
            <a:xfrm>
              <a:off x="10101" y="5937956"/>
              <a:ext cx="12181899" cy="920044"/>
            </a:xfrm>
            <a:prstGeom prst="roundRect">
              <a:avLst>
                <a:gd name="adj" fmla="val 10167"/>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34525" y="5946081"/>
              <a:ext cx="11983452" cy="8982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Đọc xong câu chuyện Tấm Cám, em yêu mến và ngưỡng mộ cô Tấm thật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nhiều!</a:t>
              </a:r>
              <a:r>
                <a:rPr kumimoji="0" lang="en-US"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C</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ô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Tấm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người</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con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gái</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quá</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đỗi</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hiền lành, nhẫn nại và nhường nhịn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Cám</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và</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dì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ghẻ đến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vậy</a:t>
              </a:r>
              <a:r>
                <a:rPr kumimoji="0" lang="en-US"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từ</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việc</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bắt</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cá</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ngoài</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đồng</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đi</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dự</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dạ</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hội</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hay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khi</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cá</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bống</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biến</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mất</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C</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òn</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về</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650" dirty="0" err="1" smtClean="0">
                  <a:solidFill>
                    <a:schemeClr val="tx1">
                      <a:lumMod val="95000"/>
                      <a:lumOff val="5000"/>
                    </a:schemeClr>
                  </a:solidFill>
                  <a:latin typeface="Cambria" panose="02040503050406030204" pitchFamily="18" charset="0"/>
                  <a:ea typeface="Cambria" panose="02040503050406030204" pitchFamily="18" charset="0"/>
                </a:rPr>
                <a:t>Cám</a:t>
              </a:r>
              <a:r>
                <a:rPr lang="en-US" sz="2650" dirty="0" smtClean="0">
                  <a:solidFill>
                    <a:schemeClr val="tx1">
                      <a:lumMod val="95000"/>
                      <a:lumOff val="5000"/>
                    </a:schemeClr>
                  </a:solidFill>
                  <a:latin typeface="Cambria" panose="02040503050406030204" pitchFamily="18" charset="0"/>
                  <a:ea typeface="Cambria" panose="02040503050406030204" pitchFamily="18" charset="0"/>
                </a:rPr>
                <a:t>, c</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ùng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là chị em, không hiểu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sao</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cô</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em</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gái</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ấy</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lại ác độc, so đo với Tấm như vậy. Cám đều muốn tranh những phần tốt về mình: bắt được nhiều cá hơn, được đi dự hội, được đi kén vợ, cướp công Tấm trước mặt nhà vua… Ấy vậy, Tấm vẫn đến được bờ thiện lương, tìm được hạnh phúc cuối cùng bên nhà vua. Thật vậy, cuộc sống tốt đẹp sẽ do chính bản thân ta gây dựng nên – làm những điều thiện, việc thiện, ắt sẽ có những người muốn yêu thương, giúp đỡ lại </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ta</a:t>
              </a:r>
              <a:r>
                <a:rPr kumimoji="0" lang="en-US"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đúng</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là</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minh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chứng</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cho</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câu</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“ở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hiền</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gặp</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en-US" sz="2650" i="0" u="none" strike="noStrike" kern="1200" cap="none" spc="0" normalizeH="0" noProof="0" dirty="0" err="1" smtClean="0">
                  <a:solidFill>
                    <a:schemeClr val="tx1">
                      <a:lumMod val="95000"/>
                      <a:lumOff val="5000"/>
                    </a:schemeClr>
                  </a:solidFill>
                  <a:effectLst/>
                  <a:uLnTx/>
                  <a:uFillTx/>
                  <a:latin typeface="Cambria" panose="02040503050406030204" pitchFamily="18" charset="0"/>
                  <a:ea typeface="Cambria" panose="02040503050406030204" pitchFamily="18" charset="0"/>
                </a:rPr>
                <a:t>lành</a:t>
              </a:r>
              <a:r>
                <a:rPr kumimoji="0" lang="en-US" sz="2650" i="0" u="none" strike="noStrike" kern="1200" cap="none" spc="0" normalizeH="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a:t>
              </a:r>
              <a:r>
                <a:rPr kumimoji="0" lang="vi-VN" sz="2650" i="0" u="none" strike="noStrike" kern="1200" cap="none" spc="0" normalizeH="0" baseline="0" noProof="0" dirty="0" smtClean="0">
                  <a:solidFill>
                    <a:schemeClr val="tx1">
                      <a:lumMod val="95000"/>
                      <a:lumOff val="5000"/>
                    </a:schemeClr>
                  </a:solidFill>
                  <a:effectLst/>
                  <a:uLnTx/>
                  <a:uFillTx/>
                  <a:latin typeface="Cambria" panose="02040503050406030204" pitchFamily="18" charset="0"/>
                  <a:ea typeface="Cambria" panose="02040503050406030204" pitchFamily="18" charset="0"/>
                </a:rPr>
                <a:t>. </a:t>
              </a:r>
              <a:r>
                <a:rPr kumimoji="0" lang="vi-VN"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rPr>
                <a:t>Em sẽ nỗ lực để rèn cho mình những đức tính tốt đẹp như cô Tấm và giới thiệu câu chuyện tới nhiều người bạn đọc hơn nữa.</a:t>
              </a:r>
              <a:endParaRPr kumimoji="0" lang="en-GB" sz="2650" i="0" u="none" strike="noStrike" kern="1200" cap="none" spc="0" normalizeH="0" baseline="0" noProof="0" dirty="0">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8762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t="26995" r="-653" b="35907"/>
          <a:stretch/>
        </p:blipFill>
        <p:spPr>
          <a:xfrm>
            <a:off x="1798818" y="-1"/>
            <a:ext cx="8379502" cy="6862821"/>
          </a:xfrm>
          <a:prstGeom prst="rect">
            <a:avLst/>
          </a:prstGeom>
        </p:spPr>
      </p:pic>
      <p:pic>
        <p:nvPicPr>
          <p:cNvPr id="5" name="Picture 4"/>
          <p:cNvPicPr>
            <a:picLocks noChangeAspect="1"/>
          </p:cNvPicPr>
          <p:nvPr/>
        </p:nvPicPr>
        <p:blipFill rotWithShape="1">
          <a:blip r:embed="rId3"/>
          <a:srcRect t="14778" r="-3584" b="71882"/>
          <a:stretch/>
        </p:blipFill>
        <p:spPr>
          <a:xfrm>
            <a:off x="1798818" y="1163087"/>
            <a:ext cx="8559385" cy="2449539"/>
          </a:xfrm>
          <a:prstGeom prst="rect">
            <a:avLst/>
          </a:prstGeom>
        </p:spPr>
      </p:pic>
    </p:spTree>
    <p:extLst>
      <p:ext uri="{BB962C8B-B14F-4D97-AF65-F5344CB8AC3E}">
        <p14:creationId xmlns:p14="http://schemas.microsoft.com/office/powerpoint/2010/main" val="22852311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nodeType="clickEffect">
                                  <p:stCondLst>
                                    <p:cond delay="0"/>
                                  </p:stCondLst>
                                  <p:childTnLst>
                                    <p:animEffect transition="out" filter="circle(out)">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5079" y="36896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28337" y="445168"/>
            <a:ext cx="1198345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Đọc soát và chỉnh sửa.</a:t>
            </a:r>
            <a:endParaRPr kumimoji="0" lang="en-GB"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5F2851C0-CCFE-9140-C8FB-844491484AD8}"/>
              </a:ext>
            </a:extLst>
          </p:cNvPr>
          <p:cNvPicPr>
            <a:picLocks noChangeAspect="1"/>
          </p:cNvPicPr>
          <p:nvPr/>
        </p:nvPicPr>
        <p:blipFill rotWithShape="1">
          <a:blip r:embed="rId3"/>
          <a:srcRect l="4783" r="4529"/>
          <a:stretch/>
        </p:blipFill>
        <p:spPr>
          <a:xfrm>
            <a:off x="495300" y="1938020"/>
            <a:ext cx="11372850" cy="3186430"/>
          </a:xfrm>
          <a:prstGeom prst="rect">
            <a:avLst/>
          </a:prstGeom>
        </p:spPr>
      </p:pic>
    </p:spTree>
    <p:extLst>
      <p:ext uri="{BB962C8B-B14F-4D97-AF65-F5344CB8AC3E}">
        <p14:creationId xmlns:p14="http://schemas.microsoft.com/office/powerpoint/2010/main" val="4225455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90367" y="349038"/>
            <a:ext cx="5102794" cy="3670110"/>
          </a:xfrm>
          <a:prstGeom prst="rect">
            <a:avLst/>
          </a:prstGeom>
        </p:spPr>
      </p:pic>
    </p:spTree>
    <p:extLst>
      <p:ext uri="{BB962C8B-B14F-4D97-AF65-F5344CB8AC3E}">
        <p14:creationId xmlns:p14="http://schemas.microsoft.com/office/powerpoint/2010/main" val="28661862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25340" y="679919"/>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76600" y="746700"/>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29582"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57400"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41487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035" y="814093"/>
            <a:ext cx="1758922" cy="1356278"/>
          </a:xfrm>
          <a:prstGeom prst="rect">
            <a:avLst/>
          </a:prstGeom>
        </p:spPr>
      </p:pic>
      <p:grpSp>
        <p:nvGrpSpPr>
          <p:cNvPr id="6" name="Group 5"/>
          <p:cNvGrpSpPr/>
          <p:nvPr/>
        </p:nvGrpSpPr>
        <p:grpSpPr>
          <a:xfrm>
            <a:off x="2527868" y="1217306"/>
            <a:ext cx="8423615" cy="4844817"/>
            <a:chOff x="2521135" y="1217306"/>
            <a:chExt cx="8135312" cy="4844817"/>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827900" y="1431903"/>
              <a:ext cx="7828547"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Tìm đọc truyện Dế Mèn phiêu lưu kí của nhà văn Tô Hoài. Chia sẻ với người thân suy nghĩ của em về nhân vật Dế Mèn.</a:t>
              </a:r>
              <a:endParaRPr kumimoji="0" lang="en-GB" sz="40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135085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03053F9-D414-AE10-6348-861BD1EF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7" name="Picture 6">
            <a:extLst>
              <a:ext uri="{FF2B5EF4-FFF2-40B4-BE49-F238E27FC236}">
                <a16:creationId xmlns:a16="http://schemas.microsoft.com/office/drawing/2014/main" id="{B11CE647-0D3A-D971-2E3E-FC76BC7FF380}"/>
              </a:ext>
            </a:extLst>
          </p:cNvPr>
          <p:cNvPicPr>
            <a:picLocks noChangeAspect="1"/>
          </p:cNvPicPr>
          <p:nvPr/>
        </p:nvPicPr>
        <p:blipFill>
          <a:blip r:embed="rId4"/>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13409288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06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1</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874733" y="1626174"/>
            <a:ext cx="9614225" cy="3615241"/>
          </a:xfrm>
          <a:prstGeom prst="rect">
            <a:avLst/>
          </a:prstGeom>
        </p:spPr>
      </p:pic>
    </p:spTree>
    <p:extLst>
      <p:ext uri="{BB962C8B-B14F-4D97-AF65-F5344CB8AC3E}">
        <p14:creationId xmlns:p14="http://schemas.microsoft.com/office/powerpoint/2010/main" val="4177508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4" name="TextBox 13"/>
          <p:cNvSpPr txBox="1"/>
          <p:nvPr/>
        </p:nvSpPr>
        <p:spPr>
          <a:xfrm>
            <a:off x="852755" y="652176"/>
            <a:ext cx="1070567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Cho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liệu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chuẩn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bị</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Nêu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kéo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kìm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dây</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thép</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liệu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bìa</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3" name="Rounded Rectangle 28">
            <a:extLst>
              <a:ext uri="{FF2B5EF4-FFF2-40B4-BE49-F238E27FC236}">
                <a16:creationId xmlns:a16="http://schemas.microsoft.com/office/drawing/2014/main" id="{AE49C3C2-D800-3666-48BF-073F366CD3FF}"/>
              </a:ext>
            </a:extLst>
          </p:cNvPr>
          <p:cNvSpPr/>
          <p:nvPr/>
        </p:nvSpPr>
        <p:spPr>
          <a:xfrm>
            <a:off x="708489" y="3081393"/>
            <a:ext cx="10675278" cy="1213206"/>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Em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nêu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gạch</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ngang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trên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6" name="Arrow: Curved Right 5">
            <a:extLst>
              <a:ext uri="{FF2B5EF4-FFF2-40B4-BE49-F238E27FC236}">
                <a16:creationId xmlns:a16="http://schemas.microsoft.com/office/drawing/2014/main" id="{C03B5597-3302-E6C7-C363-DEA96A1BD114}"/>
              </a:ext>
            </a:extLst>
          </p:cNvPr>
          <p:cNvSpPr/>
          <p:nvPr/>
        </p:nvSpPr>
        <p:spPr>
          <a:xfrm>
            <a:off x="770561" y="4345968"/>
            <a:ext cx="657547" cy="87330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矩形 24">
            <a:extLst>
              <a:ext uri="{FF2B5EF4-FFF2-40B4-BE49-F238E27FC236}">
                <a16:creationId xmlns:a16="http://schemas.microsoft.com/office/drawing/2014/main" id="{2DB6BD5C-9707-BF78-A089-D5C047C27B89}"/>
              </a:ext>
            </a:extLst>
          </p:cNvPr>
          <p:cNvSpPr/>
          <p:nvPr/>
        </p:nvSpPr>
        <p:spPr>
          <a:xfrm>
            <a:off x="1695359" y="4660925"/>
            <a:ext cx="8023994"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Những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gạch</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ngang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trên</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có</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công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dụng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đánh</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các</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ý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trong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một</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đoạn</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liệt</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kê</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endParaRPr kumimoji="0" lang="zh-CN" altLang="en-US"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650931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sp>
        <p:nvSpPr>
          <p:cNvPr id="14" name="TextBox 13"/>
          <p:cNvSpPr txBox="1"/>
          <p:nvPr/>
        </p:nvSpPr>
        <p:spPr>
          <a:xfrm>
            <a:off x="852755" y="652176"/>
            <a:ext cx="1070567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Cho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liệu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chuẩn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bị</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Nêu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kéo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kìm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dây</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thép</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liệu</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cần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ví</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bìa</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giấy</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3" name="Rounded Rectangle 28">
            <a:extLst>
              <a:ext uri="{FF2B5EF4-FFF2-40B4-BE49-F238E27FC236}">
                <a16:creationId xmlns:a16="http://schemas.microsoft.com/office/drawing/2014/main" id="{AE49C3C2-D800-3666-48BF-073F366CD3FF}"/>
              </a:ext>
            </a:extLst>
          </p:cNvPr>
          <p:cNvSpPr/>
          <p:nvPr/>
        </p:nvSpPr>
        <p:spPr>
          <a:xfrm>
            <a:off x="708489" y="3081393"/>
            <a:ext cx="10675278" cy="1213206"/>
          </a:xfrm>
          <a:prstGeom prst="roundRect">
            <a:avLst/>
          </a:prstGeom>
          <a:solidFill>
            <a:srgbClr val="D83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Ngoài</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trên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dấu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gạch</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ngang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còn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dùng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6" name="Arrow: Curved Right 5">
            <a:extLst>
              <a:ext uri="{FF2B5EF4-FFF2-40B4-BE49-F238E27FC236}">
                <a16:creationId xmlns:a16="http://schemas.microsoft.com/office/drawing/2014/main" id="{C03B5597-3302-E6C7-C363-DEA96A1BD114}"/>
              </a:ext>
            </a:extLst>
          </p:cNvPr>
          <p:cNvSpPr/>
          <p:nvPr/>
        </p:nvSpPr>
        <p:spPr>
          <a:xfrm>
            <a:off x="770561" y="4345968"/>
            <a:ext cx="657547" cy="87330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矩形 24">
            <a:extLst>
              <a:ext uri="{FF2B5EF4-FFF2-40B4-BE49-F238E27FC236}">
                <a16:creationId xmlns:a16="http://schemas.microsoft.com/office/drawing/2014/main" id="{2DB6BD5C-9707-BF78-A089-D5C047C27B89}"/>
              </a:ext>
            </a:extLst>
          </p:cNvPr>
          <p:cNvSpPr/>
          <p:nvPr/>
        </p:nvSpPr>
        <p:spPr>
          <a:xfrm>
            <a:off x="1695359" y="4660925"/>
            <a:ext cx="8424686" cy="1544666"/>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Ngoài ra, dấu gạch ngang còn dùng để đánh dấu chỗ bắt đầu lời nói của nhân vật và nối các từ ngữ trong một liên danh.</a:t>
            </a:r>
            <a:endParaRPr kumimoji="0" lang="zh-CN" altLang="en-US"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2025063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63A6537-AFE7-4C72-8D5B-8030C89F9B38}"/>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432122AE-2C63-4476-A488-121CF7EE8B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0F148231-90FA-45FF-A003-31641AE9B2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0" y="0"/>
            <a:ext cx="12192000" cy="6858000"/>
          </a:xfrm>
          <a:prstGeom prst="rect">
            <a:avLst/>
          </a:prstGeom>
        </p:spPr>
      </p:pic>
      <p:pic>
        <p:nvPicPr>
          <p:cNvPr id="7" name="图片 6">
            <a:extLst>
              <a:ext uri="{FF2B5EF4-FFF2-40B4-BE49-F238E27FC236}">
                <a16:creationId xmlns:a16="http://schemas.microsoft.com/office/drawing/2014/main" id="{3E51F534-8342-46C3-851E-F571FBADBE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17785" y="0"/>
            <a:ext cx="4937315" cy="1726671"/>
          </a:xfrm>
          <a:prstGeom prst="rect">
            <a:avLst/>
          </a:prstGeom>
        </p:spPr>
      </p:pic>
      <p:pic>
        <p:nvPicPr>
          <p:cNvPr id="8" name="图片 7">
            <a:extLst>
              <a:ext uri="{FF2B5EF4-FFF2-40B4-BE49-F238E27FC236}">
                <a16:creationId xmlns:a16="http://schemas.microsoft.com/office/drawing/2014/main" id="{44289225-26DF-4632-89E1-70FA3603B7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4257" y="4535186"/>
            <a:ext cx="3467743" cy="2322814"/>
          </a:xfrm>
          <a:prstGeom prst="rect">
            <a:avLst/>
          </a:prstGeom>
        </p:spPr>
      </p:pic>
      <p:pic>
        <p:nvPicPr>
          <p:cNvPr id="9" name="图片 8">
            <a:extLst>
              <a:ext uri="{FF2B5EF4-FFF2-40B4-BE49-F238E27FC236}">
                <a16:creationId xmlns:a16="http://schemas.microsoft.com/office/drawing/2014/main" id="{19405695-C3EB-4AB3-A262-C2C755C50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25458"/>
            <a:ext cx="936172" cy="1557128"/>
          </a:xfrm>
          <a:prstGeom prst="rect">
            <a:avLst/>
          </a:prstGeom>
        </p:spPr>
      </p:pic>
      <p:pic>
        <p:nvPicPr>
          <p:cNvPr id="10" name="图片 9">
            <a:extLst>
              <a:ext uri="{FF2B5EF4-FFF2-40B4-BE49-F238E27FC236}">
                <a16:creationId xmlns:a16="http://schemas.microsoft.com/office/drawing/2014/main" id="{CE5E2E05-809A-4DEC-8AC1-D14AF99BE1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044884" y="113977"/>
            <a:ext cx="1034142" cy="878056"/>
          </a:xfrm>
          <a:prstGeom prst="rect">
            <a:avLst/>
          </a:prstGeom>
        </p:spPr>
      </p:pic>
      <p:pic>
        <p:nvPicPr>
          <p:cNvPr id="11" name="图片 10">
            <a:extLst>
              <a:ext uri="{FF2B5EF4-FFF2-40B4-BE49-F238E27FC236}">
                <a16:creationId xmlns:a16="http://schemas.microsoft.com/office/drawing/2014/main" id="{71727C80-BA09-40F4-B7D8-59B22BA397B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14" name="图片 13">
            <a:extLst>
              <a:ext uri="{FF2B5EF4-FFF2-40B4-BE49-F238E27FC236}">
                <a16:creationId xmlns:a16="http://schemas.microsoft.com/office/drawing/2014/main" id="{C898C197-5498-415E-B0EE-9A83C3AC2E6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0428" y="5577159"/>
            <a:ext cx="1095770" cy="1288201"/>
          </a:xfrm>
          <a:prstGeom prst="rect">
            <a:avLst/>
          </a:prstGeom>
        </p:spPr>
      </p:pic>
      <p:pic>
        <p:nvPicPr>
          <p:cNvPr id="15" name="图片 14">
            <a:extLst>
              <a:ext uri="{FF2B5EF4-FFF2-40B4-BE49-F238E27FC236}">
                <a16:creationId xmlns:a16="http://schemas.microsoft.com/office/drawing/2014/main" id="{F08BE3D6-08B4-41A3-B4B0-8C252B4E19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298599" y="4564478"/>
            <a:ext cx="950744" cy="1001486"/>
          </a:xfrm>
          <a:prstGeom prst="rect">
            <a:avLst/>
          </a:prstGeom>
        </p:spPr>
      </p:pic>
      <p:pic>
        <p:nvPicPr>
          <p:cNvPr id="16" name="图片 15">
            <a:extLst>
              <a:ext uri="{FF2B5EF4-FFF2-40B4-BE49-F238E27FC236}">
                <a16:creationId xmlns:a16="http://schemas.microsoft.com/office/drawing/2014/main" id="{7F06B5C3-4C38-479F-B87B-CA57F01119F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17" name="图片 16">
            <a:extLst>
              <a:ext uri="{FF2B5EF4-FFF2-40B4-BE49-F238E27FC236}">
                <a16:creationId xmlns:a16="http://schemas.microsoft.com/office/drawing/2014/main" id="{F0D77264-9EBC-420F-A3E1-306895F85A71}"/>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0994" y="188394"/>
            <a:ext cx="2361159" cy="2153156"/>
          </a:xfrm>
          <a:prstGeom prst="rect">
            <a:avLst/>
          </a:prstGeom>
        </p:spPr>
      </p:pic>
      <p:pic>
        <p:nvPicPr>
          <p:cNvPr id="18" name="图片 17">
            <a:extLst>
              <a:ext uri="{FF2B5EF4-FFF2-40B4-BE49-F238E27FC236}">
                <a16:creationId xmlns:a16="http://schemas.microsoft.com/office/drawing/2014/main" id="{1F0C0603-7C09-476A-847D-430892FC96E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19" name="图片 18">
            <a:extLst>
              <a:ext uri="{FF2B5EF4-FFF2-40B4-BE49-F238E27FC236}">
                <a16:creationId xmlns:a16="http://schemas.microsoft.com/office/drawing/2014/main" id="{E49E2A7F-0E0B-4C4A-9283-FE4A2E5B0D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085171" y="1029985"/>
            <a:ext cx="1114029" cy="2100943"/>
          </a:xfrm>
          <a:prstGeom prst="rect">
            <a:avLst/>
          </a:prstGeom>
        </p:spPr>
      </p:pic>
      <p:pic>
        <p:nvPicPr>
          <p:cNvPr id="20" name="图片 19">
            <a:extLst>
              <a:ext uri="{FF2B5EF4-FFF2-40B4-BE49-F238E27FC236}">
                <a16:creationId xmlns:a16="http://schemas.microsoft.com/office/drawing/2014/main" id="{DF76EEB3-FA04-4E96-8D0C-30DE0B28E6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pic>
        <p:nvPicPr>
          <p:cNvPr id="12" name="图片 11">
            <a:extLst>
              <a:ext uri="{FF2B5EF4-FFF2-40B4-BE49-F238E27FC236}">
                <a16:creationId xmlns:a16="http://schemas.microsoft.com/office/drawing/2014/main" id="{260AAB0A-2507-4F0A-86D5-67DF6E209B96}"/>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3107" y="801384"/>
            <a:ext cx="1741714" cy="1926772"/>
          </a:xfrm>
          <a:prstGeom prst="rect">
            <a:avLst/>
          </a:prstGeom>
        </p:spPr>
      </p:pic>
      <p:pic>
        <p:nvPicPr>
          <p:cNvPr id="40" name="图片 39">
            <a:extLst>
              <a:ext uri="{FF2B5EF4-FFF2-40B4-BE49-F238E27FC236}">
                <a16:creationId xmlns:a16="http://schemas.microsoft.com/office/drawing/2014/main" id="{F4055C42-907C-4F0A-8670-90109A38A12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rot="2571227" flipH="1">
            <a:off x="433569" y="1505926"/>
            <a:ext cx="1285954" cy="2709174"/>
          </a:xfrm>
          <a:prstGeom prst="rect">
            <a:avLst/>
          </a:prstGeom>
        </p:spPr>
      </p:pic>
      <p:pic>
        <p:nvPicPr>
          <p:cNvPr id="21" name="图片 20">
            <a:extLst>
              <a:ext uri="{FF2B5EF4-FFF2-40B4-BE49-F238E27FC236}">
                <a16:creationId xmlns:a16="http://schemas.microsoft.com/office/drawing/2014/main" id="{5BAE110D-AAEE-41A7-BB86-7BE746758BC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1214213" y="4523012"/>
            <a:ext cx="950744" cy="2002973"/>
          </a:xfrm>
          <a:prstGeom prst="rect">
            <a:avLst/>
          </a:prstGeom>
        </p:spPr>
      </p:pic>
      <p:pic>
        <p:nvPicPr>
          <p:cNvPr id="32" name="图片 6">
            <a:extLst>
              <a:ext uri="{FF2B5EF4-FFF2-40B4-BE49-F238E27FC236}">
                <a16:creationId xmlns:a16="http://schemas.microsoft.com/office/drawing/2014/main" id="{245EE5CF-164A-4243-BC1A-2F58699E27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88037" y="4096897"/>
            <a:ext cx="3131194" cy="3131194"/>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036" y="-14721"/>
            <a:ext cx="1630815" cy="1630815"/>
          </a:xfrm>
          <a:prstGeom prst="rect">
            <a:avLst/>
          </a:prstGeom>
        </p:spPr>
      </p:pic>
      <p:pic>
        <p:nvPicPr>
          <p:cNvPr id="30" name="Picture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72057" y="5245173"/>
            <a:ext cx="574168" cy="976086"/>
          </a:xfrm>
          <a:prstGeom prst="rect">
            <a:avLst/>
          </a:prstGeom>
        </p:spPr>
      </p:pic>
      <p:pic>
        <p:nvPicPr>
          <p:cNvPr id="23" name="Picture 22">
            <a:extLst>
              <a:ext uri="{FF2B5EF4-FFF2-40B4-BE49-F238E27FC236}">
                <a16:creationId xmlns:a16="http://schemas.microsoft.com/office/drawing/2014/main" id="{AC71B6CD-8DD4-8789-3492-CFD58350C9BF}"/>
              </a:ext>
            </a:extLst>
          </p:cNvPr>
          <p:cNvPicPr>
            <a:picLocks noChangeAspect="1"/>
          </p:cNvPicPr>
          <p:nvPr/>
        </p:nvPicPr>
        <p:blipFill>
          <a:blip r:embed="rId22"/>
          <a:stretch>
            <a:fillRect/>
          </a:stretch>
        </p:blipFill>
        <p:spPr>
          <a:xfrm>
            <a:off x="2188395" y="3102865"/>
            <a:ext cx="9615945" cy="2949200"/>
          </a:xfrm>
          <a:prstGeom prst="rect">
            <a:avLst/>
          </a:prstGeom>
        </p:spPr>
      </p:pic>
      <p:pic>
        <p:nvPicPr>
          <p:cNvPr id="24" name="Picture 23">
            <a:extLst>
              <a:ext uri="{FF2B5EF4-FFF2-40B4-BE49-F238E27FC236}">
                <a16:creationId xmlns:a16="http://schemas.microsoft.com/office/drawing/2014/main" id="{4F90406E-E322-A300-5E98-AC159B4CE82B}"/>
              </a:ext>
            </a:extLst>
          </p:cNvPr>
          <p:cNvPicPr>
            <a:picLocks noChangeAspect="1"/>
          </p:cNvPicPr>
          <p:nvPr/>
        </p:nvPicPr>
        <p:blipFill>
          <a:blip r:embed="rId23"/>
          <a:stretch>
            <a:fillRect/>
          </a:stretch>
        </p:blipFill>
        <p:spPr>
          <a:xfrm>
            <a:off x="1658095" y="2068216"/>
            <a:ext cx="4334632" cy="1755800"/>
          </a:xfrm>
          <a:prstGeom prst="rect">
            <a:avLst/>
          </a:prstGeom>
        </p:spPr>
      </p:pic>
    </p:spTree>
    <p:extLst>
      <p:ext uri="{BB962C8B-B14F-4D97-AF65-F5344CB8AC3E}">
        <p14:creationId xmlns:p14="http://schemas.microsoft.com/office/powerpoint/2010/main" val="1234007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2</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5" name="Picture 4" descr="A logo with a black background&#10;&#10;Description automatically generated">
            <a:extLst>
              <a:ext uri="{FF2B5EF4-FFF2-40B4-BE49-F238E27FC236}">
                <a16:creationId xmlns:a16="http://schemas.microsoft.com/office/drawing/2014/main" id="{D32A0516-48DC-2D6D-8115-F22FBEA1E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722" y="1818526"/>
            <a:ext cx="6800406" cy="5254859"/>
          </a:xfrm>
          <a:prstGeom prst="rect">
            <a:avLst/>
          </a:prstGeom>
        </p:spPr>
      </p:pic>
    </p:spTree>
    <p:extLst>
      <p:ext uri="{BB962C8B-B14F-4D97-AF65-F5344CB8AC3E}">
        <p14:creationId xmlns:p14="http://schemas.microsoft.com/office/powerpoint/2010/main" val="3445648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Nêu công dụng của dấu gạch ngang trong mỗi trường hợp dưới đây:</a:t>
            </a:r>
          </a:p>
        </p:txBody>
      </p:sp>
      <p:pic>
        <p:nvPicPr>
          <p:cNvPr id="4" name="Picture 3">
            <a:extLst>
              <a:ext uri="{FF2B5EF4-FFF2-40B4-BE49-F238E27FC236}">
                <a16:creationId xmlns:a16="http://schemas.microsoft.com/office/drawing/2014/main" id="{A41AE1CD-FDF5-EF4A-F86C-89628606B814}"/>
              </a:ext>
            </a:extLst>
          </p:cNvPr>
          <p:cNvPicPr>
            <a:picLocks noChangeAspect="1"/>
          </p:cNvPicPr>
          <p:nvPr/>
        </p:nvPicPr>
        <p:blipFill>
          <a:blip r:embed="rId5"/>
          <a:stretch>
            <a:fillRect/>
          </a:stretch>
        </p:blipFill>
        <p:spPr>
          <a:xfrm>
            <a:off x="2856216" y="1802248"/>
            <a:ext cx="7005529" cy="4944609"/>
          </a:xfrm>
          <a:prstGeom prst="rect">
            <a:avLst/>
          </a:prstGeom>
        </p:spPr>
      </p:pic>
    </p:spTree>
    <p:extLst>
      <p:ext uri="{BB962C8B-B14F-4D97-AF65-F5344CB8AC3E}">
        <p14:creationId xmlns:p14="http://schemas.microsoft.com/office/powerpoint/2010/main" val="3232706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429CDA24-4B60-A039-6CD4-3A65C6802A40}"/>
              </a:ext>
            </a:extLst>
          </p:cNvPr>
          <p:cNvSpPr txBox="1"/>
          <p:nvPr/>
        </p:nvSpPr>
        <p:spPr>
          <a:xfrm>
            <a:off x="193202" y="19189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 Thầy Ngô Thì Sĩ nhà nghèo, lại hay mượn sách vào ban đêm, các bạn hỏi cậu lấy đèn dầu mà đọc. Cậu vui vẻ chỉ lên mặt trăng: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Đã có ngọn đèn lớn, ngọn đèn vĩnh cửu kia.</a:t>
            </a:r>
          </a:p>
        </p:txBody>
      </p:sp>
      <p:sp>
        <p:nvSpPr>
          <p:cNvPr id="4" name="矩形 24">
            <a:extLst>
              <a:ext uri="{FF2B5EF4-FFF2-40B4-BE49-F238E27FC236}">
                <a16:creationId xmlns:a16="http://schemas.microsoft.com/office/drawing/2014/main" id="{AC19C7CA-AD02-4A3A-BC22-55FA3A85CBC5}"/>
              </a:ext>
            </a:extLst>
          </p:cNvPr>
          <p:cNvSpPr/>
          <p:nvPr/>
        </p:nvSpPr>
        <p:spPr>
          <a:xfrm>
            <a:off x="2558265" y="3237695"/>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gạch</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ngang</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dùng</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để</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đánh</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lời</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nói</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trực</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tiếp</a:t>
            </a:r>
            <a:r>
              <a:rPr kumimoji="0" lang="en-US" altLang="zh-CN"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3710104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240"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705600" y="304801"/>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72201" y="2209801"/>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1600201"/>
            <a:ext cx="2057400" cy="1231627"/>
          </a:xfrm>
          <a:prstGeom prst="rect">
            <a:avLst/>
          </a:prstGeom>
        </p:spPr>
      </p:pic>
    </p:spTree>
    <p:extLst>
      <p:ext uri="{BB962C8B-B14F-4D97-AF65-F5344CB8AC3E}">
        <p14:creationId xmlns:p14="http://schemas.microsoft.com/office/powerpoint/2010/main" val="27642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429CDA24-4B60-A039-6CD4-3A65C6802A40}"/>
              </a:ext>
            </a:extLst>
          </p:cNvPr>
          <p:cNvSpPr txBox="1"/>
          <p:nvPr/>
        </p:nvSpPr>
        <p:spPr>
          <a:xfrm>
            <a:off x="117002" y="191891"/>
            <a:ext cx="11998798" cy="1754326"/>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 Việt Nam tự hào về Giáo sư Tạ Quang Bửu – nhà khoa học, nhà giáo dục đa tài, uyên bác.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(Gia Huy)</a:t>
            </a:r>
          </a:p>
        </p:txBody>
      </p:sp>
      <p:sp>
        <p:nvSpPr>
          <p:cNvPr id="4" name="矩形 24">
            <a:extLst>
              <a:ext uri="{FF2B5EF4-FFF2-40B4-BE49-F238E27FC236}">
                <a16:creationId xmlns:a16="http://schemas.microsoft.com/office/drawing/2014/main" id="{AC19C7CA-AD02-4A3A-BC22-55FA3A85CBC5}"/>
              </a:ext>
            </a:extLst>
          </p:cNvPr>
          <p:cNvSpPr/>
          <p:nvPr/>
        </p:nvSpPr>
        <p:spPr>
          <a:xfrm>
            <a:off x="2445249" y="3011664"/>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 gạch ngang dùng để đánh dấu bộ phận chú thích, giải thích.</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200476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429CDA24-4B60-A039-6CD4-3A65C6802A40}"/>
              </a:ext>
            </a:extLst>
          </p:cNvPr>
          <p:cNvSpPr txBox="1"/>
          <p:nvPr/>
        </p:nvSpPr>
        <p:spPr>
          <a:xfrm>
            <a:off x="193202" y="191891"/>
            <a:ext cx="1175114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 Theo hành trình Đại Tây Dương – Thái Bình Dương, đoàn thám hiểm đã thực hiện chuyến vòng quanh thế giới bằng đường biển.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(Ngọc Quảng)</a:t>
            </a:r>
          </a:p>
        </p:txBody>
      </p:sp>
      <p:sp>
        <p:nvSpPr>
          <p:cNvPr id="4" name="矩形 24">
            <a:extLst>
              <a:ext uri="{FF2B5EF4-FFF2-40B4-BE49-F238E27FC236}">
                <a16:creationId xmlns:a16="http://schemas.microsoft.com/office/drawing/2014/main" id="{AC19C7CA-AD02-4A3A-BC22-55FA3A85CBC5}"/>
              </a:ext>
            </a:extLst>
          </p:cNvPr>
          <p:cNvSpPr/>
          <p:nvPr/>
        </p:nvSpPr>
        <p:spPr>
          <a:xfrm>
            <a:off x="2445249" y="3011664"/>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 gạch ngang dùng để nối các từ ngữ trong một liên danh.</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186724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429CDA24-4B60-A039-6CD4-3A65C6802A40}"/>
              </a:ext>
            </a:extLst>
          </p:cNvPr>
          <p:cNvSpPr txBox="1"/>
          <p:nvPr/>
        </p:nvSpPr>
        <p:spPr>
          <a:xfrm>
            <a:off x="193202" y="191891"/>
            <a:ext cx="11808298" cy="2677656"/>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d. Trong cuốn Sống một đời tựa biển khơi, các tác giả đã vẽ nên một đại dương với vô vàn sinh vật kì thú: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San hô có muôn hình muôn dạng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Cá hề và hải quỳ có màu sắc sặc sỡ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Tôm gõ mõ tạo ra bản hợp xướng vang động biển khơi,...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Cao Sơn)</a:t>
            </a:r>
          </a:p>
        </p:txBody>
      </p:sp>
      <p:sp>
        <p:nvSpPr>
          <p:cNvPr id="4" name="矩形 24">
            <a:extLst>
              <a:ext uri="{FF2B5EF4-FFF2-40B4-BE49-F238E27FC236}">
                <a16:creationId xmlns:a16="http://schemas.microsoft.com/office/drawing/2014/main" id="{AC19C7CA-AD02-4A3A-BC22-55FA3A85CBC5}"/>
              </a:ext>
            </a:extLst>
          </p:cNvPr>
          <p:cNvSpPr/>
          <p:nvPr/>
        </p:nvSpPr>
        <p:spPr>
          <a:xfrm>
            <a:off x="2239766" y="3628113"/>
            <a:ext cx="8024117" cy="151924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 gạch ngang dùng để đánh dấu chuỗi liệt kê.</a:t>
            </a:r>
            <a:endParaRPr kumimoji="0" lang="zh-CN" altLang="en-US" sz="36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extLst>
      <p:ext uri="{BB962C8B-B14F-4D97-AF65-F5344CB8AC3E}">
        <p14:creationId xmlns:p14="http://schemas.microsoft.com/office/powerpoint/2010/main" val="237518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2</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469204" y="415077"/>
            <a:ext cx="10277479"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Cần thêm dấu gạch ngang vào những vị trí nào trong đoạn văn dưới đây?</a:t>
            </a: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3970318"/>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trí tuệ vĩ đại</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bộ sách viết về một số nhà khoa học nổi tiếng thế giới gồm 5 cuốn. Các bạn nhỏ có thể tìm thấy nhiều thông tin thú vị trong mỗi cuốn sách nhỏ ấy:</a:t>
            </a:r>
            <a:b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Tét-xla một kĩ sư diện người Mỹ đã phát minh ra dòng điện xoay chiều, Ma-ri Quy-ri người phụ nữ gốc Ba Lan đã khám phá ra chất phóng xạ...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Bảo Ngân)</a:t>
            </a:r>
          </a:p>
        </p:txBody>
      </p:sp>
    </p:spTree>
    <p:extLst>
      <p:ext uri="{BB962C8B-B14F-4D97-AF65-F5344CB8AC3E}">
        <p14:creationId xmlns:p14="http://schemas.microsoft.com/office/powerpoint/2010/main" val="423185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3"/>
          <a:stretch>
            <a:fillRect/>
          </a:stretch>
        </p:blipFill>
        <p:spPr>
          <a:xfrm>
            <a:off x="0" y="0"/>
            <a:ext cx="12192000" cy="6857999"/>
          </a:xfrm>
          <a:prstGeom prst="rect">
            <a:avLst/>
          </a:prstGeom>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5" name="TextBox 14">
            <a:extLst>
              <a:ext uri="{FF2B5EF4-FFF2-40B4-BE49-F238E27FC236}">
                <a16:creationId xmlns:a16="http://schemas.microsoft.com/office/drawing/2014/main" id="{F0E52632-629D-4EB3-8135-AF50704BC82C}"/>
              </a:ext>
            </a:extLst>
          </p:cNvPr>
          <p:cNvSpPr txBox="1"/>
          <p:nvPr/>
        </p:nvSpPr>
        <p:spPr>
          <a:xfrm>
            <a:off x="246297" y="167770"/>
            <a:ext cx="11678855" cy="3416320"/>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trí tuệ vĩ đại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bộ sách viết về một số nhà khoa học nổi tiếng thế giới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gồm 5 cuốn. Các bạn nhỏ có thể tìm thấy nhiều thông tin thú vị trong mỗi cuốn sách nhỏ ấy: Tét-xla</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kỹ sư điện người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ỹ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phát minh ra dòng điện xoay chiều, Ma-ri Quy-ri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phụ nữ gốc Ba Lan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khám phá ra chất phóng xạ,…</a:t>
            </a:r>
          </a:p>
        </p:txBody>
      </p:sp>
      <p:sp>
        <p:nvSpPr>
          <p:cNvPr id="3" name="Rectangle 2">
            <a:extLst>
              <a:ext uri="{FF2B5EF4-FFF2-40B4-BE49-F238E27FC236}">
                <a16:creationId xmlns:a16="http://schemas.microsoft.com/office/drawing/2014/main" id="{64606EE1-9B10-BF54-FB6B-83704F7514A5}"/>
              </a:ext>
            </a:extLst>
          </p:cNvPr>
          <p:cNvSpPr/>
          <p:nvPr/>
        </p:nvSpPr>
        <p:spPr>
          <a:xfrm>
            <a:off x="1506985" y="4056656"/>
            <a:ext cx="9537734" cy="1360757"/>
          </a:xfrm>
          <a:prstGeom prst="rect">
            <a:avLst/>
          </a:prstGeom>
          <a:solidFill>
            <a:schemeClr val="bg1"/>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Lí do: </a:t>
            </a: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Đó là vị trí đánh dấu bộ phận chú thích, giải thích.</a:t>
            </a:r>
          </a:p>
        </p:txBody>
      </p:sp>
      <p:cxnSp>
        <p:nvCxnSpPr>
          <p:cNvPr id="4" name="Straight Connector 3"/>
          <p:cNvCxnSpPr/>
          <p:nvPr/>
        </p:nvCxnSpPr>
        <p:spPr>
          <a:xfrm flipV="1">
            <a:off x="4752109" y="706583"/>
            <a:ext cx="69549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6336" y="1274619"/>
            <a:ext cx="327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16721" y="2369128"/>
            <a:ext cx="4716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634711" y="2909455"/>
            <a:ext cx="478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16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441960" y="1756881"/>
            <a:ext cx="11414760" cy="4963958"/>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20032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Viết 1 – 2 câu có sử dụng dấu gạch ngang với một trong những công dụng sau:</a:t>
            </a:r>
            <a:endParaRPr kumimoji="0" lang="en-US" sz="36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sp>
        <p:nvSpPr>
          <p:cNvPr id="6" name="Rectangle 5">
            <a:extLst>
              <a:ext uri="{FF2B5EF4-FFF2-40B4-BE49-F238E27FC236}">
                <a16:creationId xmlns:a16="http://schemas.microsoft.com/office/drawing/2014/main" id="{513B34FF-031D-3FDF-89A5-86BF51F3BEF0}"/>
              </a:ext>
            </a:extLst>
          </p:cNvPr>
          <p:cNvSpPr/>
          <p:nvPr/>
        </p:nvSpPr>
        <p:spPr>
          <a:xfrm>
            <a:off x="1275088" y="1952357"/>
            <a:ext cx="4963551" cy="69596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Đánh dấu các ý liệt kê.</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0FEC32EE-7CB8-23B6-B07C-0C4DC36E1D67}"/>
              </a:ext>
            </a:extLst>
          </p:cNvPr>
          <p:cNvSpPr/>
          <p:nvPr/>
        </p:nvSpPr>
        <p:spPr>
          <a:xfrm>
            <a:off x="1244266" y="3432004"/>
            <a:ext cx="7324381" cy="62889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Nối các từ ngữ trong một liên danh.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a:extLst>
              <a:ext uri="{FF2B5EF4-FFF2-40B4-BE49-F238E27FC236}">
                <a16:creationId xmlns:a16="http://schemas.microsoft.com/office/drawing/2014/main" id="{E4E88874-3386-547A-8EF5-1AD76C854254}"/>
              </a:ext>
            </a:extLst>
          </p:cNvPr>
          <p:cNvSpPr/>
          <p:nvPr/>
        </p:nvSpPr>
        <p:spPr>
          <a:xfrm>
            <a:off x="1203169" y="4993675"/>
            <a:ext cx="7324381" cy="62889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Đánh dấu bộ phận chú thích, giải thích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035680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390589" y="267128"/>
            <a:ext cx="11414760" cy="6196857"/>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Rectangle 5">
            <a:extLst>
              <a:ext uri="{FF2B5EF4-FFF2-40B4-BE49-F238E27FC236}">
                <a16:creationId xmlns:a16="http://schemas.microsoft.com/office/drawing/2014/main" id="{BCB4EC94-D80E-266E-F9B2-73BF6E33136E}"/>
              </a:ext>
            </a:extLst>
          </p:cNvPr>
          <p:cNvSpPr/>
          <p:nvPr/>
        </p:nvSpPr>
        <p:spPr>
          <a:xfrm>
            <a:off x="2312778" y="462604"/>
            <a:ext cx="4963551" cy="69596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Đánh dấu các ý liệt kê.</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A61F1E12-58FB-D983-A195-05789E37620E}"/>
              </a:ext>
            </a:extLst>
          </p:cNvPr>
          <p:cNvSpPr txBox="1"/>
          <p:nvPr/>
        </p:nvSpPr>
        <p:spPr>
          <a:xfrm>
            <a:off x="1530849" y="1428108"/>
            <a:ext cx="941112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chuối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ăn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bánh.</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Thân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dùng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thức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ăn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súc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cầm</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10" name="Rectangle 9">
            <a:extLst>
              <a:ext uri="{FF2B5EF4-FFF2-40B4-BE49-F238E27FC236}">
                <a16:creationId xmlns:a16="http://schemas.microsoft.com/office/drawing/2014/main" id="{0A08180D-EEB4-1EEF-DF1A-D5CBBD8DE489}"/>
              </a:ext>
            </a:extLst>
          </p:cNvPr>
          <p:cNvSpPr/>
          <p:nvPr/>
        </p:nvSpPr>
        <p:spPr>
          <a:xfrm>
            <a:off x="1891537" y="3698964"/>
            <a:ext cx="7735348" cy="69596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Nối các từ ngữ trong một liên danh.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AE610A71-583C-8B86-6FB6-EFD2678BFAB6}"/>
              </a:ext>
            </a:extLst>
          </p:cNvPr>
          <p:cNvSpPr txBox="1"/>
          <p:nvPr/>
        </p:nvSpPr>
        <p:spPr>
          <a:xfrm>
            <a:off x="986320" y="4890499"/>
            <a:ext cx="10161142"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Chuyến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tàu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Hà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Vinh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khởi</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lúc</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6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209202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283960-9722-4575-9F78-C81CE86831B0}"/>
              </a:ext>
            </a:extLst>
          </p:cNvPr>
          <p:cNvPicPr>
            <a:picLocks noChangeAspect="1"/>
          </p:cNvPicPr>
          <p:nvPr/>
        </p:nvPicPr>
        <p:blipFill>
          <a:blip r:embed="rId2"/>
          <a:stretch>
            <a:fillRect/>
          </a:stretch>
        </p:blipFill>
        <p:spPr>
          <a:xfrm>
            <a:off x="0" y="0"/>
            <a:ext cx="12192000" cy="6857999"/>
          </a:xfrm>
          <a:prstGeom prst="rect">
            <a:avLst/>
          </a:prstGeom>
        </p:spPr>
      </p:pic>
      <p:sp>
        <p:nvSpPr>
          <p:cNvPr id="2" name="矩形 1">
            <a:extLst>
              <a:ext uri="{FF2B5EF4-FFF2-40B4-BE49-F238E27FC236}">
                <a16:creationId xmlns:a16="http://schemas.microsoft.com/office/drawing/2014/main" id="{B3F2EB44-52FB-447C-8D63-39FD0B4792BE}"/>
              </a:ext>
            </a:extLst>
          </p:cNvPr>
          <p:cNvSpPr/>
          <p:nvPr/>
        </p:nvSpPr>
        <p:spPr>
          <a:xfrm>
            <a:off x="390589" y="267128"/>
            <a:ext cx="11414760" cy="6196857"/>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Rectangle 9">
            <a:extLst>
              <a:ext uri="{FF2B5EF4-FFF2-40B4-BE49-F238E27FC236}">
                <a16:creationId xmlns:a16="http://schemas.microsoft.com/office/drawing/2014/main" id="{0A08180D-EEB4-1EEF-DF1A-D5CBBD8DE489}"/>
              </a:ext>
            </a:extLst>
          </p:cNvPr>
          <p:cNvSpPr/>
          <p:nvPr/>
        </p:nvSpPr>
        <p:spPr>
          <a:xfrm>
            <a:off x="1799069" y="853022"/>
            <a:ext cx="8721668" cy="695960"/>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Đánh dấu bộ phận chú thích, giải thích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AE610A71-583C-8B86-6FB6-EFD2678BFAB6}"/>
              </a:ext>
            </a:extLst>
          </p:cNvPr>
          <p:cNvSpPr txBox="1"/>
          <p:nvPr/>
        </p:nvSpPr>
        <p:spPr>
          <a:xfrm>
            <a:off x="1150706" y="1972638"/>
            <a:ext cx="1016114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Mai – cô bạn thân nhất của tôi – đã xuất sắc giành được huy chương vàng môn điền kinh.</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84543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pic>
        <p:nvPicPr>
          <p:cNvPr id="8" name="图片 7">
            <a:extLst>
              <a:ext uri="{FF2B5EF4-FFF2-40B4-BE49-F238E27FC236}">
                <a16:creationId xmlns:a16="http://schemas.microsoft.com/office/drawing/2014/main" id="{4B9F73B0-ABBF-4CA1-9D34-781B471159A1}"/>
              </a:ext>
            </a:extLst>
          </p:cNvPr>
          <p:cNvPicPr>
            <a:picLocks noChangeAspect="1"/>
          </p:cNvPicPr>
          <p:nvPr/>
        </p:nvPicPr>
        <p:blipFill>
          <a:blip r:embed="rId3"/>
          <a:stretch>
            <a:fillRect/>
          </a:stretch>
        </p:blipFill>
        <p:spPr>
          <a:xfrm>
            <a:off x="0" y="-1064645"/>
            <a:ext cx="11363692" cy="8449003"/>
          </a:xfrm>
          <a:prstGeom prst="rect">
            <a:avLst/>
          </a:prstGeom>
        </p:spPr>
      </p:pic>
      <p:sp>
        <p:nvSpPr>
          <p:cNvPr id="11" name="爆炸形: 8 pt  10">
            <a:extLst>
              <a:ext uri="{FF2B5EF4-FFF2-40B4-BE49-F238E27FC236}">
                <a16:creationId xmlns:a16="http://schemas.microsoft.com/office/drawing/2014/main" id="{EF4B6ADB-E1BA-4E86-B2E1-5B4D4C4A1388}"/>
              </a:ext>
            </a:extLst>
          </p:cNvPr>
          <p:cNvSpPr/>
          <p:nvPr/>
        </p:nvSpPr>
        <p:spPr>
          <a:xfrm>
            <a:off x="3320254" y="918444"/>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rPr>
              <a:t>3</a:t>
            </a:r>
            <a:endParaRPr kumimoji="0" lang="zh-CN" altLang="en-US" sz="6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思源黑体 CN Medium" panose="020B0600000000000000" pitchFamily="34" charset="-122"/>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A40054B1-B7F0-0AD7-241D-49C498B84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479" y="2318533"/>
            <a:ext cx="7726166" cy="2565329"/>
          </a:xfrm>
          <a:prstGeom prst="rect">
            <a:avLst/>
          </a:prstGeom>
        </p:spPr>
      </p:pic>
    </p:spTree>
    <p:extLst>
      <p:ext uri="{BB962C8B-B14F-4D97-AF65-F5344CB8AC3E}">
        <p14:creationId xmlns:p14="http://schemas.microsoft.com/office/powerpoint/2010/main" val="454521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4796"/>
            <a:ext cx="12192000" cy="6857999"/>
          </a:xfrm>
          <a:prstGeom prst="rect">
            <a:avLst/>
          </a:prstGeom>
        </p:spPr>
      </p:pic>
      <p:sp>
        <p:nvSpPr>
          <p:cNvPr id="9" name="矩形: 圆角 3"/>
          <p:cNvSpPr/>
          <p:nvPr/>
        </p:nvSpPr>
        <p:spPr>
          <a:xfrm>
            <a:off x="190373" y="288075"/>
            <a:ext cx="11720273" cy="6300294"/>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4" name="Picture 3">
            <a:extLst>
              <a:ext uri="{FF2B5EF4-FFF2-40B4-BE49-F238E27FC236}">
                <a16:creationId xmlns:a16="http://schemas.microsoft.com/office/drawing/2014/main" id="{C9077A7B-5003-08CD-DA97-A539DBA83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299" y="379710"/>
            <a:ext cx="7187277" cy="5785757"/>
          </a:xfrm>
          <a:prstGeom prst="rect">
            <a:avLst/>
          </a:prstGeom>
          <a:ln>
            <a:noFill/>
          </a:ln>
        </p:spPr>
      </p:pic>
      <p:pic>
        <p:nvPicPr>
          <p:cNvPr id="5" name="Picture 20">
            <a:extLst>
              <a:ext uri="{FF2B5EF4-FFF2-40B4-BE49-F238E27FC236}">
                <a16:creationId xmlns:a16="http://schemas.microsoft.com/office/drawing/2014/main" id="{DFE2DA2B-0729-A647-AC0F-07E7BA37085F}"/>
              </a:ext>
            </a:extLst>
          </p:cNvPr>
          <p:cNvPicPr>
            <a:picLocks noChangeAspect="1"/>
          </p:cNvPicPr>
          <p:nvPr/>
        </p:nvPicPr>
        <p:blipFill>
          <a:blip r:embed="rId4"/>
          <a:srcRect/>
          <a:stretch>
            <a:fillRect/>
          </a:stretch>
        </p:blipFill>
        <p:spPr>
          <a:xfrm>
            <a:off x="626413" y="2552942"/>
            <a:ext cx="1497369" cy="3814953"/>
          </a:xfrm>
          <a:prstGeom prst="rect">
            <a:avLst/>
          </a:prstGeom>
        </p:spPr>
      </p:pic>
      <p:sp>
        <p:nvSpPr>
          <p:cNvPr id="8" name="TextBox 7">
            <a:extLst>
              <a:ext uri="{FF2B5EF4-FFF2-40B4-BE49-F238E27FC236}">
                <a16:creationId xmlns:a16="http://schemas.microsoft.com/office/drawing/2014/main" id="{44B0E57D-1541-ED36-9E52-D5A69131F1D1}"/>
              </a:ext>
            </a:extLst>
          </p:cNvPr>
          <p:cNvSpPr txBox="1"/>
          <p:nvPr/>
        </p:nvSpPr>
        <p:spPr>
          <a:xfrm>
            <a:off x="3801618" y="2584611"/>
            <a:ext cx="468483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gạch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701375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837"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813"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2286"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797"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15531" y="5717627"/>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8267"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347"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0804"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4208"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223"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05189" y="3399985"/>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65593" y="3505305"/>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5792"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48939" y="2176506"/>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50435" y="-48855"/>
            <a:ext cx="8568757" cy="3423854"/>
          </a:xfrm>
          <a:prstGeom prst="rect">
            <a:avLst/>
          </a:prstGeom>
        </p:spPr>
      </p:pic>
    </p:spTree>
    <p:extLst>
      <p:ext uri="{BB962C8B-B14F-4D97-AF65-F5344CB8AC3E}">
        <p14:creationId xmlns:p14="http://schemas.microsoft.com/office/powerpoint/2010/main" val="2528232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061DA6-B82E-46FE-9483-5608B8AEAD71}"/>
              </a:ext>
            </a:extLst>
          </p:cNvPr>
          <p:cNvPicPr>
            <a:picLocks noChangeAspect="1"/>
          </p:cNvPicPr>
          <p:nvPr/>
        </p:nvPicPr>
        <p:blipFill>
          <a:blip r:embed="rId2"/>
          <a:stretch>
            <a:fillRect/>
          </a:stretch>
        </p:blipFill>
        <p:spPr>
          <a:xfrm>
            <a:off x="0" y="1"/>
            <a:ext cx="12192000" cy="6857999"/>
          </a:xfrm>
          <a:prstGeom prst="rect">
            <a:avLst/>
          </a:prstGeom>
        </p:spPr>
      </p:pic>
      <p:pic>
        <p:nvPicPr>
          <p:cNvPr id="8" name="图片 7">
            <a:extLst>
              <a:ext uri="{FF2B5EF4-FFF2-40B4-BE49-F238E27FC236}">
                <a16:creationId xmlns:a16="http://schemas.microsoft.com/office/drawing/2014/main" id="{02F1AEF5-2BFD-4979-9ECC-DCDD42767BB1}"/>
              </a:ext>
            </a:extLst>
          </p:cNvPr>
          <p:cNvPicPr>
            <a:picLocks noChangeAspect="1"/>
          </p:cNvPicPr>
          <p:nvPr/>
        </p:nvPicPr>
        <p:blipFill>
          <a:blip r:embed="rId3" cstate="print">
            <a:extLst>
              <a:ext uri="{28A0092B-C50C-407E-A947-70E740481C1C}">
                <a14:useLocalDpi xmlns:a14="http://schemas.microsoft.com/office/drawing/2010/main" val="0"/>
              </a:ext>
            </a:extLst>
          </a:blip>
          <a:srcRect l="1492" t="20190" b="18095"/>
          <a:stretch>
            <a:fillRect/>
          </a:stretch>
        </p:blipFill>
        <p:spPr>
          <a:xfrm>
            <a:off x="1563188" y="427826"/>
            <a:ext cx="8752114" cy="5483117"/>
          </a:xfrm>
          <a:custGeom>
            <a:avLst/>
            <a:gdLst>
              <a:gd name="connsiteX0" fmla="*/ 0 w 6755674"/>
              <a:gd name="connsiteY0" fmla="*/ 0 h 4232366"/>
              <a:gd name="connsiteX1" fmla="*/ 6755674 w 6755674"/>
              <a:gd name="connsiteY1" fmla="*/ 0 h 4232366"/>
              <a:gd name="connsiteX2" fmla="*/ 6755674 w 6755674"/>
              <a:gd name="connsiteY2" fmla="*/ 4232366 h 4232366"/>
              <a:gd name="connsiteX3" fmla="*/ 0 w 6755674"/>
              <a:gd name="connsiteY3" fmla="*/ 4232366 h 4232366"/>
            </a:gdLst>
            <a:ahLst/>
            <a:cxnLst>
              <a:cxn ang="0">
                <a:pos x="connsiteX0" y="connsiteY0"/>
              </a:cxn>
              <a:cxn ang="0">
                <a:pos x="connsiteX1" y="connsiteY1"/>
              </a:cxn>
              <a:cxn ang="0">
                <a:pos x="connsiteX2" y="connsiteY2"/>
              </a:cxn>
              <a:cxn ang="0">
                <a:pos x="connsiteX3" y="connsiteY3"/>
              </a:cxn>
            </a:cxnLst>
            <a:rect l="l" t="t" r="r" b="b"/>
            <a:pathLst>
              <a:path w="6755674" h="4232366">
                <a:moveTo>
                  <a:pt x="0" y="0"/>
                </a:moveTo>
                <a:lnTo>
                  <a:pt x="6755674" y="0"/>
                </a:lnTo>
                <a:lnTo>
                  <a:pt x="6755674" y="4232366"/>
                </a:lnTo>
                <a:lnTo>
                  <a:pt x="0" y="4232366"/>
                </a:lnTo>
                <a:close/>
              </a:path>
            </a:pathLst>
          </a:custGeom>
        </p:spPr>
      </p:pic>
      <p:pic>
        <p:nvPicPr>
          <p:cNvPr id="3" name="Picture 2">
            <a:extLst>
              <a:ext uri="{FF2B5EF4-FFF2-40B4-BE49-F238E27FC236}">
                <a16:creationId xmlns:a16="http://schemas.microsoft.com/office/drawing/2014/main" id="{CF29E13E-D679-6C3D-67B4-92C1BBFE4535}"/>
              </a:ext>
            </a:extLst>
          </p:cNvPr>
          <p:cNvPicPr>
            <a:picLocks noChangeAspect="1"/>
          </p:cNvPicPr>
          <p:nvPr/>
        </p:nvPicPr>
        <p:blipFill>
          <a:blip r:embed="rId4"/>
          <a:stretch>
            <a:fillRect/>
          </a:stretch>
        </p:blipFill>
        <p:spPr>
          <a:xfrm>
            <a:off x="2870367" y="2385924"/>
            <a:ext cx="6163590" cy="1798476"/>
          </a:xfrm>
          <a:prstGeom prst="rect">
            <a:avLst/>
          </a:prstGeom>
        </p:spPr>
      </p:pic>
    </p:spTree>
    <p:extLst>
      <p:ext uri="{BB962C8B-B14F-4D97-AF65-F5344CB8AC3E}">
        <p14:creationId xmlns:p14="http://schemas.microsoft.com/office/powerpoint/2010/main" val="191848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205756"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dirty="0">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8975" y="487742"/>
            <a:ext cx="3849531" cy="367650"/>
          </a:xfrm>
          <a:prstGeom prst="rect">
            <a:avLst/>
          </a:prstGeom>
          <a:noFill/>
        </p:spPr>
        <p:txBody>
          <a:bodyPr wrap="square" rtlCol="0">
            <a:spAutoFit/>
          </a:bodyPr>
          <a:lstStyle/>
          <a:p>
            <a:pPr defTabSz="912114"/>
            <a:endParaRPr lang="en-US" sz="1795" dirty="0">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232117" y="704179"/>
            <a:ext cx="11754129" cy="6093976"/>
          </a:xfrm>
          <a:prstGeom prst="rect">
            <a:avLst/>
          </a:prstGeom>
          <a:noFill/>
        </p:spPr>
        <p:txBody>
          <a:bodyPr wrap="square" rtlCol="0">
            <a:spAutoFit/>
          </a:bodyPr>
          <a:lstStyle/>
          <a:p>
            <a:pPr algn="just"/>
            <a:r>
              <a:rPr lang="en-US" sz="2600" i="1" dirty="0">
                <a:solidFill>
                  <a:srgbClr val="000000"/>
                </a:solidFill>
                <a:latin typeface="Cambria" panose="02040503050406030204" pitchFamily="18" charset="0"/>
                <a:ea typeface="Cambria" panose="02040503050406030204" pitchFamily="18" charset="0"/>
              </a:rPr>
              <a:t>   </a:t>
            </a:r>
            <a:r>
              <a:rPr lang="en-US" sz="2600" i="1" dirty="0" smtClean="0">
                <a:solidFill>
                  <a:srgbClr val="000000"/>
                </a:solidFill>
                <a:latin typeface="Cambria" panose="02040503050406030204" pitchFamily="18" charset="0"/>
                <a:ea typeface="Cambria" panose="02040503050406030204" pitchFamily="18" charset="0"/>
              </a:rPr>
              <a:t>    </a:t>
            </a:r>
            <a:r>
              <a:rPr lang="vi-VN" sz="2600" i="1" dirty="0" smtClean="0">
                <a:solidFill>
                  <a:srgbClr val="000000"/>
                </a:solidFill>
                <a:latin typeface="Cambria" panose="02040503050406030204" pitchFamily="18" charset="0"/>
                <a:ea typeface="Cambria" panose="02040503050406030204" pitchFamily="18" charset="0"/>
              </a:rPr>
              <a:t>Dế </a:t>
            </a:r>
            <a:r>
              <a:rPr lang="vi-VN" sz="2600" i="1" dirty="0">
                <a:solidFill>
                  <a:srgbClr val="000000"/>
                </a:solidFill>
                <a:latin typeface="Cambria" panose="02040503050406030204" pitchFamily="18" charset="0"/>
                <a:ea typeface="Cambria" panose="02040503050406030204" pitchFamily="18" charset="0"/>
              </a:rPr>
              <a:t>Mèn phiêu lưu kí</a:t>
            </a:r>
            <a:r>
              <a:rPr lang="vi-VN" sz="2600" dirty="0">
                <a:solidFill>
                  <a:srgbClr val="000000"/>
                </a:solidFill>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600" i="1" dirty="0">
                <a:solidFill>
                  <a:srgbClr val="000000"/>
                </a:solidFill>
                <a:latin typeface="Cambria" panose="02040503050406030204" pitchFamily="18" charset="0"/>
                <a:ea typeface="Cambria" panose="02040503050406030204" pitchFamily="18" charset="0"/>
              </a:rPr>
              <a:t>   </a:t>
            </a:r>
            <a:r>
              <a:rPr lang="en-US" sz="2600" i="1" dirty="0" smtClean="0">
                <a:solidFill>
                  <a:srgbClr val="000000"/>
                </a:solidFill>
                <a:latin typeface="Cambria" panose="02040503050406030204" pitchFamily="18" charset="0"/>
                <a:ea typeface="Cambria" panose="02040503050406030204" pitchFamily="18" charset="0"/>
              </a:rPr>
              <a:t>    </a:t>
            </a:r>
            <a:r>
              <a:rPr lang="vi-VN" sz="2600" i="1" dirty="0" smtClean="0">
                <a:solidFill>
                  <a:srgbClr val="000000"/>
                </a:solidFill>
                <a:latin typeface="Cambria" panose="02040503050406030204" pitchFamily="18" charset="0"/>
                <a:ea typeface="Cambria" panose="02040503050406030204" pitchFamily="18" charset="0"/>
              </a:rPr>
              <a:t>Dế </a:t>
            </a:r>
            <a:r>
              <a:rPr lang="vi-VN" sz="2600" i="1" dirty="0">
                <a:solidFill>
                  <a:srgbClr val="000000"/>
                </a:solidFill>
                <a:latin typeface="Cambria" panose="02040503050406030204" pitchFamily="18" charset="0"/>
                <a:ea typeface="Cambria" panose="02040503050406030204" pitchFamily="18" charset="0"/>
              </a:rPr>
              <a:t>Mèn phiêu lưu kí</a:t>
            </a:r>
            <a:r>
              <a:rPr lang="vi-VN" sz="2600" dirty="0">
                <a:solidFill>
                  <a:srgbClr val="000000"/>
                </a:solidFill>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600" dirty="0">
                <a:solidFill>
                  <a:srgbClr val="000000"/>
                </a:solidFill>
                <a:latin typeface="Cambria" panose="02040503050406030204" pitchFamily="18" charset="0"/>
                <a:ea typeface="Cambria" panose="02040503050406030204" pitchFamily="18" charset="0"/>
              </a:rPr>
              <a:t>   </a:t>
            </a:r>
            <a:r>
              <a:rPr lang="en-US" sz="2600" dirty="0" smtClean="0">
                <a:solidFill>
                  <a:srgbClr val="000000"/>
                </a:solidFill>
                <a:latin typeface="Cambria" panose="02040503050406030204" pitchFamily="18" charset="0"/>
                <a:ea typeface="Cambria" panose="02040503050406030204" pitchFamily="18" charset="0"/>
              </a:rPr>
              <a:t>     </a:t>
            </a:r>
            <a:r>
              <a:rPr lang="vi-VN" sz="2600" dirty="0" smtClean="0">
                <a:solidFill>
                  <a:srgbClr val="000000"/>
                </a:solidFill>
                <a:latin typeface="Cambria" panose="02040503050406030204" pitchFamily="18" charset="0"/>
                <a:ea typeface="Cambria" panose="02040503050406030204" pitchFamily="18" charset="0"/>
              </a:rPr>
              <a:t>Hãy </a:t>
            </a:r>
            <a:r>
              <a:rPr lang="vi-VN" sz="2600" dirty="0">
                <a:solidFill>
                  <a:srgbClr val="000000"/>
                </a:solidFill>
                <a:latin typeface="Cambria" panose="02040503050406030204" pitchFamily="18" charset="0"/>
                <a:ea typeface="Cambria" panose="02040503050406030204" pitchFamily="18" charset="0"/>
              </a:rPr>
              <a:t>cùng mở trang sách, để bước vào hành trình phiêu lưu đầy hấp dẫn cùng Dế Mèn và những người bạn</a:t>
            </a:r>
            <a:r>
              <a:rPr lang="vi-VN" sz="2600" dirty="0" smtClean="0">
                <a:solidFill>
                  <a:srgbClr val="000000"/>
                </a:solidFill>
                <a:latin typeface="Cambria" panose="02040503050406030204" pitchFamily="18" charset="0"/>
                <a:ea typeface="Cambria" panose="02040503050406030204" pitchFamily="18" charset="0"/>
              </a:rPr>
              <a:t>.</a:t>
            </a:r>
            <a:endParaRPr lang="en-US" sz="2600" dirty="0" smtClean="0">
              <a:solidFill>
                <a:srgbClr val="000000"/>
              </a:solidFill>
              <a:latin typeface="Cambria" panose="02040503050406030204" pitchFamily="18" charset="0"/>
              <a:ea typeface="Cambria" panose="02040503050406030204" pitchFamily="18" charset="0"/>
            </a:endParaRPr>
          </a:p>
          <a:p>
            <a:pPr algn="just"/>
            <a:r>
              <a:rPr lang="en-US" sz="2600" dirty="0">
                <a:solidFill>
                  <a:srgbClr val="000000"/>
                </a:solidFill>
                <a:latin typeface="Cambria" panose="02040503050406030204" pitchFamily="18" charset="0"/>
                <a:ea typeface="Cambria" panose="02040503050406030204" pitchFamily="18" charset="0"/>
              </a:rPr>
              <a:t>	</a:t>
            </a:r>
            <a:r>
              <a:rPr lang="en-US" sz="2600" dirty="0" smtClean="0">
                <a:solidFill>
                  <a:srgbClr val="000000"/>
                </a:solidFill>
                <a:latin typeface="Cambria" panose="02040503050406030204" pitchFamily="18" charset="0"/>
                <a:ea typeface="Cambria" panose="02040503050406030204" pitchFamily="18" charset="0"/>
              </a:rPr>
              <a:t>							</a:t>
            </a:r>
            <a:r>
              <a:rPr lang="vi-VN" sz="2600" dirty="0" smtClean="0">
                <a:solidFill>
                  <a:srgbClr val="000000"/>
                </a:solidFill>
                <a:latin typeface="Cambria" panose="02040503050406030204" pitchFamily="18" charset="0"/>
                <a:ea typeface="Cambria" panose="02040503050406030204" pitchFamily="18" charset="0"/>
              </a:rPr>
              <a:t>(</a:t>
            </a:r>
            <a:r>
              <a:rPr lang="vi-VN" sz="2600" dirty="0">
                <a:solidFill>
                  <a:srgbClr val="000000"/>
                </a:solidFill>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2"/>
          <a:stretch>
            <a:fillRect/>
          </a:stretch>
        </p:blipFill>
        <p:spPr>
          <a:xfrm>
            <a:off x="1958659" y="5249"/>
            <a:ext cx="8061287" cy="1114097"/>
          </a:xfrm>
          <a:prstGeom prst="rect">
            <a:avLst/>
          </a:prstGeom>
        </p:spPr>
      </p:pic>
      <p:sp>
        <p:nvSpPr>
          <p:cNvPr id="3" name="TextBox 2"/>
          <p:cNvSpPr txBox="1"/>
          <p:nvPr/>
        </p:nvSpPr>
        <p:spPr>
          <a:xfrm>
            <a:off x="394141" y="599088"/>
            <a:ext cx="540000" cy="646331"/>
          </a:xfrm>
          <a:prstGeom prst="rect">
            <a:avLst/>
          </a:prstGeom>
          <a:noFill/>
        </p:spPr>
        <p:txBody>
          <a:bodyPr wrap="square" rtlCol="0">
            <a:spAutoFit/>
          </a:bodyPr>
          <a:lstStyle/>
          <a:p>
            <a:r>
              <a:rPr lang="en-US" sz="3600" b="1" i="1" dirty="0" smtClean="0">
                <a:ln>
                  <a:solidFill>
                    <a:schemeClr val="accent2">
                      <a:lumMod val="75000"/>
                    </a:schemeClr>
                  </a:solidFill>
                </a:ln>
                <a:solidFill>
                  <a:srgbClr val="FFC000"/>
                </a:solidFill>
                <a:latin typeface="Algerian" panose="04020705040A02060702" pitchFamily="82" charset="0"/>
                <a:cs typeface="Times New Roman" panose="02020603050405020304" pitchFamily="18" charset="0"/>
              </a:rPr>
              <a:t>1</a:t>
            </a:r>
            <a:endParaRPr lang="en-US" sz="3600" b="1" i="1" dirty="0">
              <a:ln>
                <a:solidFill>
                  <a:schemeClr val="accent2">
                    <a:lumMod val="75000"/>
                  </a:schemeClr>
                </a:solidFill>
              </a:ln>
              <a:solidFill>
                <a:srgbClr val="FFC000"/>
              </a:solidFill>
              <a:latin typeface="Algerian" panose="04020705040A02060702" pitchFamily="82" charset="0"/>
              <a:cs typeface="Times New Roman" panose="02020603050405020304" pitchFamily="18" charset="0"/>
            </a:endParaRPr>
          </a:p>
        </p:txBody>
      </p:sp>
      <p:sp>
        <p:nvSpPr>
          <p:cNvPr id="8" name="TextBox 7"/>
          <p:cNvSpPr txBox="1"/>
          <p:nvPr/>
        </p:nvSpPr>
        <p:spPr>
          <a:xfrm>
            <a:off x="388884" y="3778469"/>
            <a:ext cx="509750" cy="646331"/>
          </a:xfrm>
          <a:prstGeom prst="rect">
            <a:avLst/>
          </a:prstGeom>
          <a:noFill/>
        </p:spPr>
        <p:txBody>
          <a:bodyPr wrap="square" rtlCol="0">
            <a:spAutoFit/>
          </a:bodyPr>
          <a:lstStyle/>
          <a:p>
            <a:r>
              <a:rPr lang="en-US" sz="3600" b="1" i="1" dirty="0" smtClean="0">
                <a:ln>
                  <a:solidFill>
                    <a:schemeClr val="accent2">
                      <a:lumMod val="75000"/>
                    </a:schemeClr>
                  </a:solidFill>
                </a:ln>
                <a:solidFill>
                  <a:srgbClr val="FFC000"/>
                </a:solidFill>
                <a:latin typeface="Algerian" panose="04020705040A02060702" pitchFamily="82" charset="0"/>
                <a:cs typeface="Times New Roman" panose="02020603050405020304" pitchFamily="18" charset="0"/>
              </a:rPr>
              <a:t>2</a:t>
            </a:r>
            <a:endParaRPr lang="en-US" sz="3600" b="1" i="1" dirty="0">
              <a:ln>
                <a:solidFill>
                  <a:schemeClr val="accent2">
                    <a:lumMod val="75000"/>
                  </a:schemeClr>
                </a:solidFill>
              </a:ln>
              <a:solidFill>
                <a:srgbClr val="FFC000"/>
              </a:solidFill>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341452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205756"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dirty="0">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38975" y="487742"/>
            <a:ext cx="3849531" cy="367650"/>
          </a:xfrm>
          <a:prstGeom prst="rect">
            <a:avLst/>
          </a:prstGeom>
          <a:noFill/>
        </p:spPr>
        <p:txBody>
          <a:bodyPr wrap="square" rtlCol="0">
            <a:spAutoFit/>
          </a:bodyPr>
          <a:lstStyle/>
          <a:p>
            <a:pPr defTabSz="912114"/>
            <a:endParaRPr lang="en-US" sz="1795" dirty="0">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232117" y="1508226"/>
            <a:ext cx="11754129" cy="3970318"/>
          </a:xfrm>
          <a:prstGeom prst="rect">
            <a:avLst/>
          </a:prstGeom>
          <a:noFill/>
        </p:spPr>
        <p:txBody>
          <a:bodyPr wrap="square" rtlCol="0">
            <a:spAutoFit/>
          </a:bodyPr>
          <a:lstStyle/>
          <a:p>
            <a:pPr algn="just"/>
            <a:r>
              <a:rPr lang="en-US" sz="2800" i="1" dirty="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    </a:t>
            </a:r>
            <a:r>
              <a:rPr lang="vi-VN" sz="2800" i="1" dirty="0" smtClean="0">
                <a:solidFill>
                  <a:srgbClr val="000000"/>
                </a:solidFill>
                <a:latin typeface="Cambria" panose="02040503050406030204" pitchFamily="18" charset="0"/>
                <a:ea typeface="Cambria" panose="02040503050406030204" pitchFamily="18" charset="0"/>
              </a:rPr>
              <a:t>Dế </a:t>
            </a:r>
            <a:r>
              <a:rPr lang="vi-VN" sz="2800" i="1" dirty="0">
                <a:solidFill>
                  <a:srgbClr val="000000"/>
                </a:solidFill>
                <a:latin typeface="Cambria" panose="02040503050406030204" pitchFamily="18" charset="0"/>
                <a:ea typeface="Cambria" panose="02040503050406030204" pitchFamily="18" charset="0"/>
              </a:rPr>
              <a:t>Mèn phiêu lưu kí</a:t>
            </a:r>
            <a:r>
              <a:rPr lang="vi-VN" sz="2800" dirty="0">
                <a:solidFill>
                  <a:srgbClr val="000000"/>
                </a:solidFill>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r>
              <a:rPr lang="vi-VN" sz="2800" dirty="0" smtClean="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2"/>
          <a:stretch>
            <a:fillRect/>
          </a:stretch>
        </p:blipFill>
        <p:spPr>
          <a:xfrm>
            <a:off x="1958659" y="289032"/>
            <a:ext cx="8061287" cy="1114097"/>
          </a:xfrm>
          <a:prstGeom prst="rect">
            <a:avLst/>
          </a:prstGeom>
        </p:spPr>
      </p:pic>
      <p:sp>
        <p:nvSpPr>
          <p:cNvPr id="3" name="TextBox 2"/>
          <p:cNvSpPr txBox="1"/>
          <p:nvPr/>
        </p:nvSpPr>
        <p:spPr>
          <a:xfrm>
            <a:off x="394141" y="1403135"/>
            <a:ext cx="540000" cy="646331"/>
          </a:xfrm>
          <a:prstGeom prst="rect">
            <a:avLst/>
          </a:prstGeom>
          <a:noFill/>
        </p:spPr>
        <p:txBody>
          <a:bodyPr wrap="square" rtlCol="0">
            <a:spAutoFit/>
          </a:bodyPr>
          <a:lstStyle/>
          <a:p>
            <a:r>
              <a:rPr lang="en-US" sz="3600" b="1" i="1" dirty="0" smtClean="0">
                <a:ln>
                  <a:solidFill>
                    <a:schemeClr val="accent2">
                      <a:lumMod val="75000"/>
                    </a:schemeClr>
                  </a:solidFill>
                </a:ln>
                <a:solidFill>
                  <a:srgbClr val="FFC000"/>
                </a:solidFill>
                <a:latin typeface="Algerian" panose="04020705040A02060702" pitchFamily="82" charset="0"/>
                <a:cs typeface="Times New Roman" panose="02020603050405020304" pitchFamily="18" charset="0"/>
              </a:rPr>
              <a:t>1</a:t>
            </a:r>
            <a:endParaRPr lang="en-US" sz="3600" b="1" i="1" dirty="0">
              <a:ln>
                <a:solidFill>
                  <a:schemeClr val="accent2">
                    <a:lumMod val="75000"/>
                  </a:schemeClr>
                </a:solidFill>
              </a:ln>
              <a:solidFill>
                <a:srgbClr val="FFC000"/>
              </a:solidFill>
              <a:latin typeface="Algerian" panose="04020705040A02060702" pitchFamily="82" charset="0"/>
              <a:cs typeface="Times New Roman" panose="02020603050405020304" pitchFamily="18" charset="0"/>
            </a:endParaRPr>
          </a:p>
        </p:txBody>
      </p:sp>
      <p:pic>
        <p:nvPicPr>
          <p:cNvPr id="8" name="Picture 7">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1663634" y="6000194"/>
            <a:ext cx="8159239" cy="723229"/>
          </a:xfrm>
          <a:prstGeom prst="rect">
            <a:avLst/>
          </a:prstGeom>
        </p:spPr>
      </p:pic>
      <p:sp>
        <p:nvSpPr>
          <p:cNvPr id="9" name="TextBox 8">
            <a:extLst>
              <a:ext uri="{FF2B5EF4-FFF2-40B4-BE49-F238E27FC236}">
                <a16:creationId xmlns:a16="http://schemas.microsoft.com/office/drawing/2014/main" id="{78FA2C42-74FC-3B91-AC4B-02E3359D7BA1}"/>
              </a:ext>
            </a:extLst>
          </p:cNvPr>
          <p:cNvSpPr txBox="1"/>
          <p:nvPr/>
        </p:nvSpPr>
        <p:spPr>
          <a:xfrm>
            <a:off x="934141" y="5427476"/>
            <a:ext cx="11349386" cy="584775"/>
          </a:xfrm>
          <a:prstGeom prst="rect">
            <a:avLst/>
          </a:prstGeom>
          <a:noFill/>
        </p:spPr>
        <p:txBody>
          <a:bodyPr wrap="square" rtlCol="0">
            <a:spAutoFit/>
          </a:bodyPr>
          <a:lstStyle/>
          <a:p>
            <a:pPr algn="just" defTabSz="912114"/>
            <a:r>
              <a:rPr lang="en-US" sz="3200" dirty="0">
                <a:solidFill>
                  <a:srgbClr val="FF0000"/>
                </a:solidFill>
                <a:latin typeface="Cambria" panose="02040503050406030204" pitchFamily="18" charset="0"/>
                <a:ea typeface="Cambria" panose="02040503050406030204" pitchFamily="18" charset="0"/>
              </a:rPr>
              <a:t>1. </a:t>
            </a:r>
            <a:r>
              <a:rPr lang="vi-VN" sz="3200" dirty="0">
                <a:solidFill>
                  <a:srgbClr val="FF0000"/>
                </a:solidFill>
                <a:latin typeface="Cambria" panose="02040503050406030204" pitchFamily="18" charset="0"/>
                <a:ea typeface="Cambria" panose="02040503050406030204" pitchFamily="18" charset="0"/>
              </a:rPr>
              <a:t>Nêu những thông tin em biết qua lời giới thiệu sách.</a:t>
            </a:r>
          </a:p>
        </p:txBody>
      </p:sp>
    </p:spTree>
    <p:extLst>
      <p:ext uri="{BB962C8B-B14F-4D97-AF65-F5344CB8AC3E}">
        <p14:creationId xmlns:p14="http://schemas.microsoft.com/office/powerpoint/2010/main" val="55407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2089</Words>
  <Application>Microsoft Office PowerPoint</Application>
  <PresentationFormat>Widescreen</PresentationFormat>
  <Paragraphs>159</Paragraphs>
  <Slides>70</Slides>
  <Notes>18</Notes>
  <HiddenSlides>4</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70</vt:i4>
      </vt:variant>
    </vt:vector>
  </HeadingPairs>
  <TitlesOfParts>
    <vt:vector size="90" baseType="lpstr">
      <vt:lpstr>#9Slide07 FS North Land Sans</vt:lpstr>
      <vt:lpstr>Algerian</vt:lpstr>
      <vt:lpstr>Arial</vt:lpstr>
      <vt:lpstr>Arial-Rounded</vt:lpstr>
      <vt:lpstr>Calibri</vt:lpstr>
      <vt:lpstr>Calibri Light</vt:lpstr>
      <vt:lpstr>Cambria</vt:lpstr>
      <vt:lpstr>等线</vt:lpstr>
      <vt:lpstr>等线 Light</vt:lpstr>
      <vt:lpstr>LNTH-LuoLuoNotangYuanTi 1</vt:lpstr>
      <vt:lpstr>SVN-ARCO Typography</vt:lpstr>
      <vt:lpstr>SVN-Poky's</vt:lpstr>
      <vt:lpstr>Times New Roman</vt:lpstr>
      <vt:lpstr>UTM Cookies</vt:lpstr>
      <vt:lpstr>字魂115号-刀刀体</vt:lpstr>
      <vt:lpstr>字魂70号-灵悦黑体</vt:lpstr>
      <vt:lpstr>思源黑体 CN Medium</vt:lpstr>
      <vt:lpstr>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 ANH</dc:creator>
  <cp:lastModifiedBy>MAI ANHH</cp:lastModifiedBy>
  <cp:revision>38</cp:revision>
  <dcterms:created xsi:type="dcterms:W3CDTF">2024-12-01T07:32:31Z</dcterms:created>
  <dcterms:modified xsi:type="dcterms:W3CDTF">2025-11-30T00:32:22Z</dcterms:modified>
</cp:coreProperties>
</file>