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007577131" r:id="rId3"/>
    <p:sldId id="526" r:id="rId4"/>
    <p:sldId id="649" r:id="rId5"/>
    <p:sldId id="2007577134" r:id="rId6"/>
    <p:sldId id="3405" r:id="rId7"/>
    <p:sldId id="2007577136" r:id="rId8"/>
    <p:sldId id="275" r:id="rId9"/>
    <p:sldId id="284" r:id="rId10"/>
    <p:sldId id="3403" r:id="rId11"/>
    <p:sldId id="2007577135" r:id="rId12"/>
    <p:sldId id="3406" r:id="rId13"/>
    <p:sldId id="523" r:id="rId14"/>
    <p:sldId id="2007577125" r:id="rId15"/>
    <p:sldId id="528" r:id="rId16"/>
    <p:sldId id="314" r:id="rId17"/>
    <p:sldId id="525" r:id="rId18"/>
    <p:sldId id="2007577137" r:id="rId19"/>
    <p:sldId id="2007577129" r:id="rId20"/>
    <p:sldId id="2007577133" r:id="rId21"/>
    <p:sldId id="282" r:id="rId22"/>
    <p:sldId id="283" r:id="rId23"/>
    <p:sldId id="2007577130" r:id="rId24"/>
    <p:sldId id="29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528740-55D4-469E-BE45-9BA4895D16B3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1EE92-FD80-43E8-8E7A-DDDD5F226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26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029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số trên bông hoa → Hiện câu hỏi.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vào cánh hoa → Bông hoa biến mất.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Click vô cô bé sau khi đã thu hoạch hết bông hoa → hiện trang cuối.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79DF-6FC7-4DB0-9611-799F7BC123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28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134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</a:t>
            </a:r>
            <a:r>
              <a:rPr lang="en-US" baseline="0"/>
              <a:t> viên chủ động giải thích từ khó, cho hs luyện đọc từ. Từ khó có thể linh động theo vùng miền, không nhất thiết dạy theo giáo án soạn sẵn.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804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4FFBE-6A77-B804-990A-698A1B147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242EED-1974-6FCD-8946-077310C093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8FD88C-51C8-5B23-0CDD-EBDF69CA89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5B125A-4299-57BF-FF20-01033D09D7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charset="-122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375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5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5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456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23953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43CD7-97CD-4F57-B351-69A253B17F80}" type="slidenum">
              <a:rPr lang="en-US" altLang="zh-CN" smtClean="0"/>
              <a:pPr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1899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474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064C-D09F-6A08-07EE-0932BF9E67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C34F6E-1346-506D-D059-DCCD7498B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3F984-2050-BEAD-D7E0-EFB97A0A3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4DC0-445E-4320-9AC6-351CA9C8529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15A68-CED0-40D0-6287-8AAECEA62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70B3F-B971-ECF5-512A-770CED2C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F949-E39C-4B03-82F0-AE48A232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55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BD423-4C86-C6D3-35A6-515D242DF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891AB-9301-5061-6169-50DF6B1F9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6ACD0-BAA8-BA71-E653-E8A6F2F4E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4DC0-445E-4320-9AC6-351CA9C8529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3C645-60C3-02F7-B3AD-E8BAD9126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34E4C-CFEF-F7FC-F699-FF2F21CE1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F949-E39C-4B03-82F0-AE48A232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62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A75F2B-53DF-8EC7-A531-F755B13A85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9BF325-B4D6-BFD8-FB75-1CC9301DB6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2FE22-DADF-1480-B447-AB06D6C75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4DC0-445E-4320-9AC6-351CA9C8529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848C0-4C21-D56C-F6B5-97D0CC976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DE2A0-950E-FEA6-D44F-0F10B1945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F949-E39C-4B03-82F0-AE48A232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08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5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4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777407" y="777409"/>
            <a:ext cx="4495554" cy="294073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528" y="5342375"/>
            <a:ext cx="2210812" cy="150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1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26CAF-E78E-86D2-083B-6CF91E77D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298CE-5ED6-9732-C1F1-2BF101C97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89195-602C-EE0E-0B79-6181F053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4DC0-445E-4320-9AC6-351CA9C8529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DCBB0-B8C0-9C0D-DBB3-BE8D8A5B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BA216-F70F-7D91-277E-697FE6B8A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F949-E39C-4B03-82F0-AE48A232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92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94E5-BEF5-7AE0-E6A6-FBAE237D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51513-93BA-B9A0-5008-5BC6958D6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E083F-6580-36D5-6684-39C60A8B6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4DC0-445E-4320-9AC6-351CA9C8529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8CE04-3F20-10EA-37DB-686D66867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7C8A7-8E3D-D49D-9B4A-DED776925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F949-E39C-4B03-82F0-AE48A232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44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17306-5EC8-30CD-7064-E1FB3527A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298D7-2A2F-1587-6E66-D6C02EF00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ED20E2-5E64-73D9-0F81-8DA8C5000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414E7-34D7-BF61-A489-744D0ACEC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4DC0-445E-4320-9AC6-351CA9C8529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2BFF00-F195-D650-23E7-343B62828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C8BA4E-A1A3-1134-DA7A-06A1BBCC4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F949-E39C-4B03-82F0-AE48A232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60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DE299-D507-6647-C0A2-FA714D9C8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B6430-76DC-158F-2191-837F705E3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4C5112-B07D-3EFA-BBDD-14950F1AE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DD2627-2CBF-3815-AF9B-E9C29B90EA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8A3EDF-92FA-C44F-D965-BC60F90D1A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2D8D2-6AF9-B5F1-5228-294F12128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4DC0-445E-4320-9AC6-351CA9C8529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5F4EF-9B84-EE8F-21C2-98B1D197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1C30A-5708-C244-496D-CE0D5B70D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F949-E39C-4B03-82F0-AE48A232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12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B8CEB-E923-332D-ED05-4C76D5432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09A51-C710-5092-A09F-5E3B2536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4DC0-445E-4320-9AC6-351CA9C8529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30CAFA-18BE-0CDB-09B5-FD7C0D76F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F5E6B7-7B6B-EF45-43AC-B32BE1AC1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F949-E39C-4B03-82F0-AE48A232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29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DC7DDA-EBE9-05F3-56CF-93E31137C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4DC0-445E-4320-9AC6-351CA9C8529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9531F1-9E62-7379-E545-8A1CB9018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0B240-92E6-33D9-56CE-DDB0474F8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F949-E39C-4B03-82F0-AE48A232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58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E95D1-71CE-EB5E-20B6-434CACD8D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CC609-8D06-FA23-24D4-59073A2F61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01518-ED2E-CA99-5F2F-0B7691197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7E1DB-F872-6124-2B0E-D313B7D3F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4DC0-445E-4320-9AC6-351CA9C8529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22360-AA7C-173A-1760-DE54A1B7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211D8-6059-373A-A90C-E6FEB2079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F949-E39C-4B03-82F0-AE48A232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4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93407-BE79-B86C-4004-9E68F81F4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F18F26-5B1D-8E67-9197-6886089A1C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AD9A4D-D70A-47AB-D6FA-934B09B13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976F1D-1E73-BD0D-BADA-AF565C53A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D4DC0-445E-4320-9AC6-351CA9C8529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C8B24-4D8C-5CF6-0292-E3179B4DC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8AD69E-AD85-15D3-57F3-767C58697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3F949-E39C-4B03-82F0-AE48A232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4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D38D9A-9582-F1F4-49FC-99EF72381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5EE88-FA93-16DC-180C-4214F9612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5AC49-2B54-A45C-A833-BBD50AC457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8D4DC0-445E-4320-9AC6-351CA9C85292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41B4A-684B-F0CF-E46B-7F9C021BD8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82141-0AC0-846C-E5A0-97CF0AAC4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33F949-E39C-4B03-82F0-AE48A232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5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slide" Target="slide17.xml"/><Relationship Id="rId7" Type="http://schemas.openxmlformats.org/officeDocument/2006/relationships/slide" Target="slide20.xml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microsoft.com/office/2007/relationships/hdphoto" Target="../media/hdphoto4.wdp"/><Relationship Id="rId5" Type="http://schemas.microsoft.com/office/2007/relationships/hdphoto" Target="../media/hdphoto3.wdp"/><Relationship Id="rId10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796" y="6106970"/>
            <a:ext cx="1371559" cy="75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64935" y="77074"/>
            <a:ext cx="609582" cy="609582"/>
          </a:xfrm>
          <a:prstGeom prst="rect">
            <a:avLst/>
          </a:prstGeom>
        </p:spPr>
      </p:pic>
      <p:pic>
        <p:nvPicPr>
          <p:cNvPr id="6" name="Picture 5" descr="A close up of a text&#10;&#10;AI-generated content may be incorrect.">
            <a:extLst>
              <a:ext uri="{FF2B5EF4-FFF2-40B4-BE49-F238E27FC236}">
                <a16:creationId xmlns:a16="http://schemas.microsoft.com/office/drawing/2014/main" id="{437867E0-999F-23FE-F348-4496C9062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893" y="1905397"/>
            <a:ext cx="7204023" cy="25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9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A00C-125F-4A16-9B31-163E38969D08}"/>
              </a:ext>
            </a:extLst>
          </p:cNvPr>
          <p:cNvSpPr txBox="1"/>
          <p:nvPr/>
        </p:nvSpPr>
        <p:spPr>
          <a:xfrm>
            <a:off x="4497009" y="371668"/>
            <a:ext cx="4417657" cy="76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99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Bác</a:t>
            </a:r>
            <a:r>
              <a:rPr lang="en-US" sz="4399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399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trống</a:t>
            </a:r>
            <a:r>
              <a:rPr lang="en-US" sz="4399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399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trường</a:t>
            </a:r>
            <a:endParaRPr lang="en-US" sz="4399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A3F0B0-BDFB-4138-AF84-75143F9F1DE7}"/>
              </a:ext>
            </a:extLst>
          </p:cNvPr>
          <p:cNvSpPr txBox="1"/>
          <p:nvPr/>
        </p:nvSpPr>
        <p:spPr>
          <a:xfrm>
            <a:off x="1449010" y="1203800"/>
            <a:ext cx="9524106" cy="2246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99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799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là trống trường. Thân hình tôi đẫy đà, nước da nâu bóng. Học trò thường gọi tôi là bác trống. Có lẽ vì các bạn thấy tôi ở trường lâu lắm rồi. Chính tôi cũng không biết mình đến </a:t>
            </a:r>
            <a:r>
              <a:rPr lang="en-US" sz="2799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799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799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giờ.</a:t>
            </a:r>
          </a:p>
          <a:p>
            <a:pPr algn="just"/>
            <a:r>
              <a:rPr lang="en-US" sz="2799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4FB51D-1104-4444-BC5C-E18480083396}"/>
              </a:ext>
            </a:extLst>
          </p:cNvPr>
          <p:cNvSpPr/>
          <p:nvPr/>
        </p:nvSpPr>
        <p:spPr>
          <a:xfrm>
            <a:off x="1449010" y="2955943"/>
            <a:ext cx="9600286" cy="267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799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Hằng ngày tôi giúp các bạn học trò ra vào lớp đúng giờ. Ngày khai trường, </a:t>
            </a:r>
            <a:r>
              <a:rPr lang="en-US" sz="2799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799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799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799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dõng dạc “tùng…tùng….tùng….”, báo hiệu một năm học mới.    </a:t>
            </a:r>
          </a:p>
          <a:p>
            <a:pPr algn="just"/>
            <a:r>
              <a:rPr lang="en-US" sz="2799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Bây giờ có thêm anh chuông điện, thỉnh thoảng cũng “reng….reng…..reng….” báo giờ học. Nhưng tôi vẫn là người bạn thân thiết của các cô cậu học trò.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7264D3-3D6E-4EF8-BA0A-2A030104C557}"/>
              </a:ext>
            </a:extLst>
          </p:cNvPr>
          <p:cNvSpPr txBox="1"/>
          <p:nvPr/>
        </p:nvSpPr>
        <p:spPr>
          <a:xfrm>
            <a:off x="8077478" y="5619850"/>
            <a:ext cx="1752144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b="1" i="1" dirty="0">
                <a:solidFill>
                  <a:schemeClr val="bg1"/>
                </a:solidFill>
                <a:latin typeface="+mj-lt"/>
              </a:rPr>
              <a:t>( </a:t>
            </a:r>
            <a:r>
              <a:rPr lang="en-US" sz="2399" b="1" i="1" dirty="0" err="1">
                <a:solidFill>
                  <a:schemeClr val="bg1"/>
                </a:solidFill>
                <a:latin typeface="+mj-lt"/>
              </a:rPr>
              <a:t>Huy</a:t>
            </a:r>
            <a:r>
              <a:rPr lang="en-US" sz="2399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399" b="1" i="1" dirty="0" err="1">
                <a:solidFill>
                  <a:schemeClr val="bg1"/>
                </a:solidFill>
                <a:latin typeface="+mj-lt"/>
              </a:rPr>
              <a:t>Bình</a:t>
            </a:r>
            <a:r>
              <a:rPr lang="en-US" sz="2399" b="1" i="1" dirty="0">
                <a:solidFill>
                  <a:schemeClr val="bg1"/>
                </a:solidFill>
                <a:latin typeface="+mj-lt"/>
              </a:rPr>
              <a:t>)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282E84-2067-49EC-B816-E542C71E889D}"/>
              </a:ext>
            </a:extLst>
          </p:cNvPr>
          <p:cNvSpPr txBox="1"/>
          <p:nvPr/>
        </p:nvSpPr>
        <p:spPr>
          <a:xfrm>
            <a:off x="1530530" y="5592772"/>
            <a:ext cx="4336930" cy="707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379" tIns="45690" rIns="91379" bIns="45690" rtlCol="0">
            <a:spAutoFit/>
          </a:bodyPr>
          <a:lstStyle/>
          <a:p>
            <a:pPr algn="ctr"/>
            <a:r>
              <a:rPr lang="en-US" sz="3999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</a:t>
            </a:r>
            <a:r>
              <a:rPr lang="en-US" sz="3999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999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68BA3E-E1D5-4ACE-BBD7-691F78CCF488}"/>
              </a:ext>
            </a:extLst>
          </p:cNvPr>
          <p:cNvCxnSpPr/>
          <p:nvPr/>
        </p:nvCxnSpPr>
        <p:spPr>
          <a:xfrm flipH="1">
            <a:off x="5105658" y="1239206"/>
            <a:ext cx="76179" cy="4570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95046C-9737-4378-B938-59F3D3AA116B}"/>
              </a:ext>
            </a:extLst>
          </p:cNvPr>
          <p:cNvCxnSpPr/>
          <p:nvPr/>
        </p:nvCxnSpPr>
        <p:spPr>
          <a:xfrm flipH="1">
            <a:off x="2383339" y="1654652"/>
            <a:ext cx="76179" cy="4570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6FAF2A-82AD-4579-8B81-0EF064821386}"/>
              </a:ext>
            </a:extLst>
          </p:cNvPr>
          <p:cNvCxnSpPr/>
          <p:nvPr/>
        </p:nvCxnSpPr>
        <p:spPr>
          <a:xfrm flipH="1">
            <a:off x="7751798" y="1620072"/>
            <a:ext cx="76179" cy="4570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3D73FE-3599-4C8D-B634-7CBC61B99DEC}"/>
              </a:ext>
            </a:extLst>
          </p:cNvPr>
          <p:cNvCxnSpPr/>
          <p:nvPr/>
        </p:nvCxnSpPr>
        <p:spPr>
          <a:xfrm flipH="1">
            <a:off x="5185555" y="2059072"/>
            <a:ext cx="76179" cy="4570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9A6619-76B8-415E-8084-7CE0479BE790}"/>
              </a:ext>
            </a:extLst>
          </p:cNvPr>
          <p:cNvCxnSpPr/>
          <p:nvPr/>
        </p:nvCxnSpPr>
        <p:spPr>
          <a:xfrm flipH="1">
            <a:off x="3698995" y="2551559"/>
            <a:ext cx="76179" cy="4570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AC2700D-56CF-4898-B6BC-732861915623}"/>
              </a:ext>
            </a:extLst>
          </p:cNvPr>
          <p:cNvCxnSpPr/>
          <p:nvPr/>
        </p:nvCxnSpPr>
        <p:spPr>
          <a:xfrm flipH="1">
            <a:off x="3775174" y="2551559"/>
            <a:ext cx="76179" cy="4570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6024258-6B29-4CBA-88F4-12BE7FCAC1FD}"/>
              </a:ext>
            </a:extLst>
          </p:cNvPr>
          <p:cNvCxnSpPr/>
          <p:nvPr/>
        </p:nvCxnSpPr>
        <p:spPr>
          <a:xfrm flipH="1">
            <a:off x="10935026" y="2971919"/>
            <a:ext cx="76179" cy="4570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BE350A-BE04-499C-8E3E-1B5067EB3D52}"/>
              </a:ext>
            </a:extLst>
          </p:cNvPr>
          <p:cNvCxnSpPr/>
          <p:nvPr/>
        </p:nvCxnSpPr>
        <p:spPr>
          <a:xfrm flipH="1">
            <a:off x="9371748" y="3809901"/>
            <a:ext cx="76179" cy="4570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B04569-4315-4204-B845-74A0DA80B283}"/>
              </a:ext>
            </a:extLst>
          </p:cNvPr>
          <p:cNvCxnSpPr/>
          <p:nvPr/>
        </p:nvCxnSpPr>
        <p:spPr>
          <a:xfrm flipH="1">
            <a:off x="9295567" y="3809901"/>
            <a:ext cx="76179" cy="4570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26CB222-5F36-447F-8A1B-E553190148C6}"/>
              </a:ext>
            </a:extLst>
          </p:cNvPr>
          <p:cNvCxnSpPr/>
          <p:nvPr/>
        </p:nvCxnSpPr>
        <p:spPr>
          <a:xfrm flipH="1">
            <a:off x="7314883" y="4709639"/>
            <a:ext cx="76179" cy="4570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9478A7E-F9C7-4218-892C-DD60D0B9C9FA}"/>
              </a:ext>
            </a:extLst>
          </p:cNvPr>
          <p:cNvCxnSpPr/>
          <p:nvPr/>
        </p:nvCxnSpPr>
        <p:spPr>
          <a:xfrm flipH="1">
            <a:off x="7010163" y="5135692"/>
            <a:ext cx="76179" cy="4570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428008-F0C6-4CB5-8EDE-EAA360431988}"/>
              </a:ext>
            </a:extLst>
          </p:cNvPr>
          <p:cNvCxnSpPr/>
          <p:nvPr/>
        </p:nvCxnSpPr>
        <p:spPr>
          <a:xfrm flipH="1">
            <a:off x="7086342" y="5135692"/>
            <a:ext cx="76179" cy="45708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84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60865" y="621615"/>
            <a:ext cx="4856567" cy="779622"/>
          </a:xfrm>
          <a:prstGeom prst="rect">
            <a:avLst/>
          </a:prstGeom>
          <a:solidFill>
            <a:srgbClr val="F3CEF6"/>
          </a:solidFill>
        </p:spPr>
        <p:txBody>
          <a:bodyPr wrap="square" lIns="121819" tIns="60910" rIns="121819" bIns="60910" rtlCol="0">
            <a:spAutoFit/>
          </a:bodyPr>
          <a:lstStyle/>
          <a:p>
            <a:pPr algn="ctr" defTabSz="1217939"/>
            <a:r>
              <a:rPr lang="en-US" sz="4267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đọc câu dài: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759" y="2311433"/>
            <a:ext cx="11175677" cy="1436233"/>
          </a:xfrm>
          <a:prstGeom prst="rect">
            <a:avLst/>
          </a:prstGeom>
          <a:noFill/>
        </p:spPr>
        <p:txBody>
          <a:bodyPr wrap="square" lIns="121819" tIns="60910" rIns="121819" bIns="60910" rtlCol="0">
            <a:spAutoFit/>
          </a:bodyPr>
          <a:lstStyle/>
          <a:p>
            <a:pPr algn="just" defTabSz="1217939"/>
            <a:r>
              <a:rPr lang="en-US" sz="42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khai trường, tiếng của tôi dõng dạc “tùng … tùng … tùng …”, báo hiệu một năm học mới.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978432" y="2462558"/>
            <a:ext cx="50799" cy="5669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5812" y="4173328"/>
            <a:ext cx="11175677" cy="1436233"/>
          </a:xfrm>
          <a:prstGeom prst="rect">
            <a:avLst/>
          </a:prstGeom>
          <a:noFill/>
        </p:spPr>
        <p:txBody>
          <a:bodyPr wrap="square" lIns="121819" tIns="60910" rIns="121819" bIns="60910" rtlCol="0">
            <a:spAutoFit/>
          </a:bodyPr>
          <a:lstStyle/>
          <a:p>
            <a:pPr algn="just" defTabSz="1217939"/>
            <a:r>
              <a:rPr lang="en-US" sz="42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 giờ có thêm anh chuông điện, thỉnh thoảng cũng “reng… reng… reng…” báo giờ học.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506237" y="4279666"/>
            <a:ext cx="50799" cy="5669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666552" y="4284409"/>
            <a:ext cx="50799" cy="5669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0316897" y="5033702"/>
            <a:ext cx="143159" cy="572377"/>
            <a:chOff x="5029200" y="3423349"/>
            <a:chExt cx="107372" cy="429295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5029200" y="342334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5098472" y="342741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11649973" y="3072378"/>
            <a:ext cx="131612" cy="580806"/>
            <a:chOff x="2590800" y="2272159"/>
            <a:chExt cx="98712" cy="43561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 flipH="1">
            <a:off x="10363077" y="2399832"/>
            <a:ext cx="50799" cy="5669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249357" y="3066808"/>
            <a:ext cx="50799" cy="5669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719080" y="4284409"/>
            <a:ext cx="50799" cy="5669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64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A00C-125F-4A16-9B31-163E38969D08}"/>
              </a:ext>
            </a:extLst>
          </p:cNvPr>
          <p:cNvSpPr txBox="1"/>
          <p:nvPr/>
        </p:nvSpPr>
        <p:spPr>
          <a:xfrm>
            <a:off x="4572397" y="229434"/>
            <a:ext cx="3504287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99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Bác</a:t>
            </a:r>
            <a:r>
              <a:rPr lang="en-US" sz="3599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599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trống</a:t>
            </a:r>
            <a:r>
              <a:rPr lang="en-US" sz="3599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599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trường</a:t>
            </a:r>
            <a:endParaRPr lang="en-US" sz="3599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A3F0B0-BDFB-4138-AF84-75143F9F1DE7}"/>
              </a:ext>
            </a:extLst>
          </p:cNvPr>
          <p:cNvSpPr txBox="1"/>
          <p:nvPr/>
        </p:nvSpPr>
        <p:spPr>
          <a:xfrm>
            <a:off x="1449010" y="1203800"/>
            <a:ext cx="9524106" cy="2246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99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799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là trống trường. Thân hình tôi đẫy đà, nước da nâu bóng. Học trò thường gọi tôi là bác trống. Có lẽ vì các bạn thấy tôi ở trường lâu lắm rồi. Chính tôi cũng không biết mình đến đây tự bao giờ.</a:t>
            </a:r>
          </a:p>
          <a:p>
            <a:pPr algn="just"/>
            <a:r>
              <a:rPr lang="en-US" sz="2799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4FB51D-1104-4444-BC5C-E18480083396}"/>
              </a:ext>
            </a:extLst>
          </p:cNvPr>
          <p:cNvSpPr/>
          <p:nvPr/>
        </p:nvSpPr>
        <p:spPr>
          <a:xfrm>
            <a:off x="1449010" y="2955943"/>
            <a:ext cx="9600286" cy="267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799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Hằng ngày tôi giúp các bạn học trò ra vào lớp đúng giờ. Ngày khai trường, tiếng tôi dõng dạc “tùng…tùng….tùng….”, báo hiệu một năm học mới.    </a:t>
            </a:r>
          </a:p>
          <a:p>
            <a:pPr algn="just"/>
            <a:r>
              <a:rPr lang="en-US" sz="2799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Bây giờ có thêm anh chuông điện, thỉnh thoảng cũng “</a:t>
            </a:r>
            <a:r>
              <a:rPr lang="en-US" sz="2799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r>
              <a:rPr lang="en-US" sz="2799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r>
              <a:rPr lang="en-US" sz="2799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r>
              <a:rPr lang="en-US" sz="2799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</a:t>
            </a:r>
            <a:r>
              <a:rPr lang="en-US" sz="2799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reng</a:t>
            </a:r>
            <a:r>
              <a:rPr lang="en-US" sz="2799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….” báo giờ học. Nhưng tôi vẫn là người bạn thân thiết của các cô cậu học trò.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7264D3-3D6E-4EF8-BA0A-2A030104C557}"/>
              </a:ext>
            </a:extLst>
          </p:cNvPr>
          <p:cNvSpPr txBox="1"/>
          <p:nvPr/>
        </p:nvSpPr>
        <p:spPr>
          <a:xfrm>
            <a:off x="8077478" y="5619850"/>
            <a:ext cx="1752144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b="1" i="1" dirty="0">
                <a:solidFill>
                  <a:schemeClr val="bg1"/>
                </a:solidFill>
                <a:latin typeface="+mj-lt"/>
              </a:rPr>
              <a:t>( </a:t>
            </a:r>
            <a:r>
              <a:rPr lang="en-US" sz="2399" b="1" i="1" dirty="0" err="1">
                <a:solidFill>
                  <a:schemeClr val="bg1"/>
                </a:solidFill>
                <a:latin typeface="+mj-lt"/>
              </a:rPr>
              <a:t>Huy</a:t>
            </a:r>
            <a:r>
              <a:rPr lang="en-US" sz="2399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399" b="1" i="1" dirty="0" err="1">
                <a:solidFill>
                  <a:schemeClr val="bg1"/>
                </a:solidFill>
                <a:latin typeface="+mj-lt"/>
              </a:rPr>
              <a:t>Bình</a:t>
            </a:r>
            <a:r>
              <a:rPr lang="en-US" sz="2399" b="1" i="1" dirty="0">
                <a:solidFill>
                  <a:schemeClr val="bg1"/>
                </a:solidFill>
                <a:latin typeface="+mj-lt"/>
              </a:rPr>
              <a:t>)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366373-79C5-47A2-8456-4CADE17EF242}"/>
              </a:ext>
            </a:extLst>
          </p:cNvPr>
          <p:cNvSpPr txBox="1"/>
          <p:nvPr/>
        </p:nvSpPr>
        <p:spPr>
          <a:xfrm>
            <a:off x="1530530" y="5592773"/>
            <a:ext cx="4336930" cy="5845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379" tIns="45690" rIns="91379" bIns="45690" rtlCol="0">
            <a:spAutoFit/>
          </a:bodyPr>
          <a:lstStyle/>
          <a:p>
            <a:pPr algn="ctr"/>
            <a:r>
              <a:rPr lang="en-US" sz="3199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199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199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199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199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199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199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3199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id="{56647667-EBE4-453C-A960-E076DD8AAEAC}"/>
              </a:ext>
            </a:extLst>
          </p:cNvPr>
          <p:cNvSpPr/>
          <p:nvPr/>
        </p:nvSpPr>
        <p:spPr>
          <a:xfrm>
            <a:off x="1530530" y="1215853"/>
            <a:ext cx="462050" cy="46741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1</a:t>
            </a:r>
            <a:endParaRPr lang="vi-VN" sz="2799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B8073B32-A881-4885-A72E-3910D73ABC4B}"/>
              </a:ext>
            </a:extLst>
          </p:cNvPr>
          <p:cNvSpPr/>
          <p:nvPr/>
        </p:nvSpPr>
        <p:spPr>
          <a:xfrm>
            <a:off x="1543264" y="2932650"/>
            <a:ext cx="462050" cy="46741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2</a:t>
            </a:r>
            <a:endParaRPr lang="vi-VN" sz="2799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332A5E15-C8BA-43BF-9419-79A1BE5ADB7B}"/>
              </a:ext>
            </a:extLst>
          </p:cNvPr>
          <p:cNvSpPr/>
          <p:nvPr/>
        </p:nvSpPr>
        <p:spPr>
          <a:xfrm>
            <a:off x="1543264" y="4229416"/>
            <a:ext cx="462050" cy="46741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3</a:t>
            </a:r>
            <a:endParaRPr lang="vi-VN" sz="2799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45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3786"/>
          <a:stretch>
            <a:fillRect/>
          </a:stretch>
        </p:blipFill>
        <p:spPr>
          <a:xfrm>
            <a:off x="2381" y="5744"/>
            <a:ext cx="12187239" cy="68509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55803" y="610725"/>
            <a:ext cx="5947005" cy="157044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67298" y="908404"/>
            <a:ext cx="5057403" cy="65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356">
              <a:lnSpc>
                <a:spcPts val="5757"/>
              </a:lnSpc>
            </a:pP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5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5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5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3599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750819" y="3204879"/>
            <a:ext cx="4248705" cy="3034006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 sz="1799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290505" y="3204879"/>
            <a:ext cx="4797538" cy="3034006"/>
            <a:chOff x="0" y="0"/>
            <a:chExt cx="8041232" cy="5742255"/>
          </a:xfrm>
        </p:grpSpPr>
        <p:sp>
          <p:nvSpPr>
            <p:cNvPr id="8" name="Freeform 8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en-US" sz="1799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872528" y="3796059"/>
            <a:ext cx="4130373" cy="1723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017">
              <a:defRPr/>
            </a:pPr>
            <a:r>
              <a:rPr lang="en-US" altLang="zh-CN" sz="2799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zh-CN" altLang="en-US" sz="2799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lang="zh-CN" altLang="en-US" sz="2799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017">
              <a:buSzPts val="2800"/>
              <a:defRPr/>
            </a:pPr>
            <a:r>
              <a:rPr lang="en-US" altLang="zh-CN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zh-CN" altLang="en-US" sz="2799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017">
              <a:buSzPts val="2800"/>
              <a:defRPr/>
            </a:pPr>
            <a:r>
              <a:rPr lang="en-US" altLang="zh-CN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2799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457017">
              <a:buSzPts val="2800"/>
              <a:defRPr/>
            </a:pPr>
            <a:r>
              <a:rPr lang="en-US" altLang="zh-CN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zh-CN" altLang="en-US" sz="2799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799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zh-CN" altLang="en-US" sz="2799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317294">
            <a:off x="1449984" y="1854195"/>
            <a:ext cx="1565004" cy="5121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06146" y="2294568"/>
            <a:ext cx="707193" cy="7071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38401" y="1853121"/>
            <a:ext cx="1824817" cy="167765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72345">
            <a:off x="723236" y="4179144"/>
            <a:ext cx="999496" cy="21049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5CDAE1-FB72-4E05-A1B7-F89E115027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37946" y="3458619"/>
            <a:ext cx="4635997" cy="23323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710" y="100237"/>
            <a:ext cx="14259368" cy="4633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8928" y="308972"/>
            <a:ext cx="2965073" cy="120650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707" y="2018987"/>
            <a:ext cx="1631356" cy="1237192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471" y="2211458"/>
            <a:ext cx="9723507" cy="4177683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74" y="659844"/>
            <a:ext cx="5748445" cy="9193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286">
              <a:defRPr/>
            </a:pP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48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48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lang="zh-CN" altLang="en-US" sz="48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524" y="1581249"/>
            <a:ext cx="6629864" cy="4616908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286">
                          <a:defRPr/>
                        </a:pPr>
                        <a:r>
                          <a:rPr lang="vi-VN" sz="2399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2399" b="1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914286">
                          <a:defRPr/>
                        </a:pPr>
                        <a:r>
                          <a:rPr lang="vi-VN" sz="2399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2399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86">
                            <a:defRPr/>
                          </a:pPr>
                          <a:r>
                            <a:rPr lang="vi-VN" sz="2399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2399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914286">
                            <a:defRPr/>
                          </a:pPr>
                          <a:r>
                            <a:rPr lang="vi-VN" sz="2399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2399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286">
                      <a:defRPr/>
                    </a:pPr>
                    <a:r>
                      <a:rPr lang="vi-VN" sz="3600" b="1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3600" b="1" dirty="0">
                      <a:solidFill>
                        <a:srgbClr val="ED7D31">
                          <a:lumMod val="50000"/>
                        </a:srgbClr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r>
                    <a:rPr lang="vi-VN" sz="2399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2399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286">
                    <a:defRPr/>
                  </a:pPr>
                  <a:r>
                    <a:rPr lang="vi-VN" sz="2399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2399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86">
                  <a:defRPr/>
                </a:pPr>
                <a:r>
                  <a:rPr lang="vi-VN" sz="2399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914286">
                  <a:defRPr/>
                </a:pPr>
                <a:r>
                  <a:rPr lang="vi-VN" sz="2399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2399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86">
                <a:defRPr/>
              </a:pPr>
              <a:r>
                <a:rPr lang="vi-VN" sz="2399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2399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1340"/>
            <a:ext cx="12187239" cy="6855322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1DA87BB0-42E3-492A-A971-93A6A3418024}"/>
              </a:ext>
            </a:extLst>
          </p:cNvPr>
          <p:cNvGrpSpPr/>
          <p:nvPr/>
        </p:nvGrpSpPr>
        <p:grpSpPr>
          <a:xfrm rot="16200000">
            <a:off x="2477500" y="3028955"/>
            <a:ext cx="3993550" cy="800091"/>
            <a:chOff x="4070198" y="3507020"/>
            <a:chExt cx="4741080" cy="628789"/>
          </a:xfrm>
          <a:solidFill>
            <a:srgbClr val="7AB9AE"/>
          </a:solidFill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22B6639-6FAC-4FEE-9360-0A1E0FD4AC13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399">
                <a:solidFill>
                  <a:srgbClr val="7AB9A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37EB4C0-5070-46C5-8381-DD6A2B821674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solidFill>
              <a:srgbClr val="7FB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399">
                <a:solidFill>
                  <a:srgbClr val="7AB9AE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C7FEFA48-04D6-4213-9726-797B1F265B1F}"/>
                </a:ext>
              </a:extLst>
            </p:cNvPr>
            <p:cNvSpPr txBox="1"/>
            <p:nvPr/>
          </p:nvSpPr>
          <p:spPr>
            <a:xfrm rot="16200000">
              <a:off x="6123429" y="2598421"/>
              <a:ext cx="628789" cy="2445988"/>
            </a:xfrm>
            <a:prstGeom prst="rect">
              <a:avLst/>
            </a:prstGeom>
            <a:solidFill>
              <a:srgbClr val="7FB763"/>
            </a:solidFill>
          </p:spPr>
          <p:txBody>
            <a:bodyPr vert="eaVert"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999" b="1" spc="600" dirty="0" err="1">
                  <a:solidFill>
                    <a:srgbClr val="FFFFFF"/>
                  </a:solidFill>
                  <a:latin typeface="Arial-Rounded"/>
                  <a:ea typeface="华文新魏" panose="02010800040101010101" pitchFamily="2" charset="-122"/>
                </a:rPr>
                <a:t>Bài</a:t>
              </a:r>
              <a:r>
                <a:rPr lang="en-US" altLang="zh-CN" sz="3999" b="1" spc="600" dirty="0">
                  <a:solidFill>
                    <a:srgbClr val="FFFFFF"/>
                  </a:solidFill>
                  <a:latin typeface="Arial-Rounded"/>
                  <a:ea typeface="华文新魏" panose="02010800040101010101" pitchFamily="2" charset="-122"/>
                </a:rPr>
                <a:t> 3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180E52CD-2189-41B3-95C8-0F5D83A68B5F}"/>
              </a:ext>
            </a:extLst>
          </p:cNvPr>
          <p:cNvSpPr/>
          <p:nvPr/>
        </p:nvSpPr>
        <p:spPr>
          <a:xfrm>
            <a:off x="5029377" y="3013610"/>
            <a:ext cx="4391542" cy="8307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5398" b="1" noProof="1">
                <a:solidFill>
                  <a:srgbClr val="EE8C3C"/>
                </a:solidFill>
                <a:latin typeface="Arial-Rounded"/>
                <a:ea typeface="华文新魏" panose="02010800040101010101" pitchFamily="2" charset="-122"/>
                <a:cs typeface="Arial-Rounded"/>
                <a:sym typeface="Arial" panose="020B0604020202020204" pitchFamily="34" charset="0"/>
              </a:rPr>
              <a:t>Trả lời câu hỏi</a:t>
            </a:r>
            <a:endParaRPr lang="zh-CN" altLang="en-US" sz="5398" b="1" noProof="1">
              <a:solidFill>
                <a:srgbClr val="EE8C3C"/>
              </a:solidFill>
              <a:latin typeface="Arial-Rounded"/>
              <a:ea typeface="华文新魏" panose="02010800040101010101" pitchFamily="2" charset="-122"/>
              <a:cs typeface="Arial-Rounded"/>
              <a:sym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9702669-A873-43E4-834E-3FEDFDC19A3F}"/>
              </a:ext>
            </a:extLst>
          </p:cNvPr>
          <p:cNvGrpSpPr/>
          <p:nvPr/>
        </p:nvGrpSpPr>
        <p:grpSpPr>
          <a:xfrm>
            <a:off x="5081387" y="2907886"/>
            <a:ext cx="4287521" cy="1140448"/>
            <a:chOff x="2802618" y="3136900"/>
            <a:chExt cx="6578600" cy="1018073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BBD8EB30-B551-4BC0-ADFC-83A65666CD0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FF4CF5BC-482F-44ED-A130-3D478B2B10EC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310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hlinkClick r:id="rId3" action="ppaction://hlinksldjump"/>
            <a:extLst>
              <a:ext uri="{FF2B5EF4-FFF2-40B4-BE49-F238E27FC236}">
                <a16:creationId xmlns:a16="http://schemas.microsoft.com/office/drawing/2014/main" id="{E4AA58E8-F323-4B58-AE16-61B088563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84" y="4592064"/>
            <a:ext cx="1784266" cy="2386456"/>
          </a:xfrm>
          <a:prstGeom prst="rect">
            <a:avLst/>
          </a:prstGeom>
        </p:spPr>
      </p:pic>
      <p:pic>
        <p:nvPicPr>
          <p:cNvPr id="6" name="Hình ảnh 5">
            <a:hlinkClick r:id="rId6" action="ppaction://hlinksldjump"/>
            <a:extLst>
              <a:ext uri="{FF2B5EF4-FFF2-40B4-BE49-F238E27FC236}">
                <a16:creationId xmlns:a16="http://schemas.microsoft.com/office/drawing/2014/main" id="{6E49B9F5-C3CD-4395-A94D-4C7EAA174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03" y="4592064"/>
            <a:ext cx="1784266" cy="2386456"/>
          </a:xfrm>
          <a:prstGeom prst="rect">
            <a:avLst/>
          </a:prstGeom>
        </p:spPr>
      </p:pic>
      <p:pic>
        <p:nvPicPr>
          <p:cNvPr id="11" name="Hình ảnh 10">
            <a:hlinkClick r:id="rId7" action="ppaction://hlinksldjump"/>
            <a:extLst>
              <a:ext uri="{FF2B5EF4-FFF2-40B4-BE49-F238E27FC236}">
                <a16:creationId xmlns:a16="http://schemas.microsoft.com/office/drawing/2014/main" id="{20F45E8A-D805-4E4C-A5A3-817431A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170" y="2695461"/>
            <a:ext cx="1784266" cy="2386456"/>
          </a:xfrm>
          <a:prstGeom prst="rect">
            <a:avLst/>
          </a:prstGeom>
        </p:spPr>
      </p:pic>
      <p:sp>
        <p:nvSpPr>
          <p:cNvPr id="12" name="Hộp Văn bản 11">
            <a:hlinkClick r:id="rId3" action="ppaction://hlinksldjump"/>
            <a:extLst>
              <a:ext uri="{FF2B5EF4-FFF2-40B4-BE49-F238E27FC236}">
                <a16:creationId xmlns:a16="http://schemas.microsoft.com/office/drawing/2014/main" id="{82D8253B-E8F9-4B23-9CBA-F4FD48282B01}"/>
              </a:ext>
            </a:extLst>
          </p:cNvPr>
          <p:cNvSpPr txBox="1"/>
          <p:nvPr/>
        </p:nvSpPr>
        <p:spPr>
          <a:xfrm>
            <a:off x="5817574" y="5130195"/>
            <a:ext cx="323548" cy="58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US" sz="32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</a:t>
            </a:r>
          </a:p>
        </p:txBody>
      </p:sp>
      <p:sp>
        <p:nvSpPr>
          <p:cNvPr id="13" name="Hộp Văn bản 12">
            <a:hlinkClick r:id="rId8" action="ppaction://hlinksldjump"/>
            <a:extLst>
              <a:ext uri="{FF2B5EF4-FFF2-40B4-BE49-F238E27FC236}">
                <a16:creationId xmlns:a16="http://schemas.microsoft.com/office/drawing/2014/main" id="{BA06E1F4-9A1D-4423-90FD-3F9DBFD71D8F}"/>
              </a:ext>
            </a:extLst>
          </p:cNvPr>
          <p:cNvSpPr txBox="1"/>
          <p:nvPr/>
        </p:nvSpPr>
        <p:spPr>
          <a:xfrm>
            <a:off x="8168016" y="5123920"/>
            <a:ext cx="323548" cy="58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US" sz="32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</a:t>
            </a:r>
          </a:p>
        </p:txBody>
      </p:sp>
      <p:sp>
        <p:nvSpPr>
          <p:cNvPr id="14" name="Hộp Văn bản 13">
            <a:hlinkClick r:id="rId6" action="ppaction://hlinksldjump"/>
            <a:extLst>
              <a:ext uri="{FF2B5EF4-FFF2-40B4-BE49-F238E27FC236}">
                <a16:creationId xmlns:a16="http://schemas.microsoft.com/office/drawing/2014/main" id="{0AA76C1E-2D46-48CD-B2F9-F437F4015F95}"/>
              </a:ext>
            </a:extLst>
          </p:cNvPr>
          <p:cNvSpPr txBox="1"/>
          <p:nvPr/>
        </p:nvSpPr>
        <p:spPr>
          <a:xfrm>
            <a:off x="9967529" y="3229831"/>
            <a:ext cx="323548" cy="58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US" sz="32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</a:p>
        </p:txBody>
      </p:sp>
      <p:pic>
        <p:nvPicPr>
          <p:cNvPr id="4" name="Hình ảnh 3" descr="Ảnh có chứa văn bản, búp bê, mẫu họa&#10;&#10;Mô tả được tạo tự động">
            <a:hlinkClick r:id="rId9" action="ppaction://hlinksldjump"/>
            <a:extLst>
              <a:ext uri="{FF2B5EF4-FFF2-40B4-BE49-F238E27FC236}">
                <a16:creationId xmlns:a16="http://schemas.microsoft.com/office/drawing/2014/main" id="{BA658D22-E2AB-3EEC-FDEA-9557953049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0" b="89980" l="4840" r="46785">
                        <a14:foregroundMark x1="39991" y1="42004" x2="39991" y2="42004"/>
                        <a14:foregroundMark x1="46558" y1="51002" x2="40673" y2="41759"/>
                        <a14:foregroundMark x1="40673" y1="41759" x2="39287" y2="57669"/>
                        <a14:foregroundMark x1="42740" y1="40736" x2="42740" y2="40736"/>
                        <a14:foregroundMark x1="46785" y1="50593" x2="44195" y2="41227"/>
                        <a14:foregroundMark x1="44195" y1="41227" x2="38832" y2="41718"/>
                        <a14:foregroundMark x1="38832" y1="41718" x2="37651" y2="49775"/>
                        <a14:foregroundMark x1="37651" y1="49775" x2="38332" y2="54029"/>
                        <a14:backgroundMark x1="19518" y1="78241" x2="19768" y2="94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77"/>
          <a:stretch/>
        </p:blipFill>
        <p:spPr>
          <a:xfrm>
            <a:off x="716468" y="2633148"/>
            <a:ext cx="4131561" cy="4730400"/>
          </a:xfrm>
          <a:prstGeom prst="rect">
            <a:avLst/>
          </a:prstGeom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0EEDF796-4A28-0C38-3805-D30B7CDACC11}"/>
              </a:ext>
            </a:extLst>
          </p:cNvPr>
          <p:cNvSpPr/>
          <p:nvPr/>
        </p:nvSpPr>
        <p:spPr>
          <a:xfrm>
            <a:off x="2139641" y="725793"/>
            <a:ext cx="3677933" cy="2235135"/>
          </a:xfrm>
          <a:prstGeom prst="wedgeEllipseCallout">
            <a:avLst>
              <a:gd name="adj1" fmla="val -3483"/>
              <a:gd name="adj2" fmla="val 65506"/>
            </a:avLst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4000">
              <a:solidFill>
                <a:srgbClr val="FF0000"/>
              </a:solidFill>
              <a:latin typeface="#9Slide05 SVNClementine" panose="020F0502020204030203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CE344A4-2BFB-B8DF-4C1D-2889DC69724F}"/>
              </a:ext>
            </a:extLst>
          </p:cNvPr>
          <p:cNvSpPr txBox="1"/>
          <p:nvPr/>
        </p:nvSpPr>
        <p:spPr>
          <a:xfrm>
            <a:off x="2260861" y="993500"/>
            <a:ext cx="3419347" cy="1815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sz="2800">
                <a:solidFill>
                  <a:prstClr val="black"/>
                </a:solidFill>
                <a:latin typeface="Calibri" panose="020F0502020204030204"/>
              </a:rPr>
              <a:t>Để thu hoạch bông hoa, các bạn hãy </a:t>
            </a:r>
            <a:r>
              <a:rPr lang="en-US" sz="2800" b="1">
                <a:solidFill>
                  <a:prstClr val="black"/>
                </a:solidFill>
                <a:latin typeface="Calibri" panose="020F0502020204030204"/>
              </a:rPr>
              <a:t>trả lời đúng các câu hỏi </a:t>
            </a:r>
            <a:r>
              <a:rPr lang="en-US" sz="2800">
                <a:solidFill>
                  <a:prstClr val="black"/>
                </a:solidFill>
                <a:latin typeface="Calibri" panose="020F0502020204030204"/>
              </a:rPr>
              <a:t>tìm hiểu bài nhé!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FBEFB2-0222-45AA-A73E-D9B8F7EE5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3416" y="9227"/>
            <a:ext cx="5907365" cy="2121531"/>
          </a:xfrm>
          <a:prstGeom prst="rect">
            <a:avLst/>
          </a:prstGeom>
        </p:spPr>
      </p:pic>
      <p:pic>
        <p:nvPicPr>
          <p:cNvPr id="7" name="Hình ảnh 10">
            <a:hlinkClick r:id="rId7" action="ppaction://hlinksldjump"/>
            <a:extLst>
              <a:ext uri="{FF2B5EF4-FFF2-40B4-BE49-F238E27FC236}">
                <a16:creationId xmlns:a16="http://schemas.microsoft.com/office/drawing/2014/main" id="{26B1F615-B8CA-2997-610C-1A4724D74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74" b="91589" l="7500" r="94063">
                        <a14:foregroundMark x1="56250" y1="5841" x2="56250" y2="5841"/>
                        <a14:foregroundMark x1="56250" y1="5841" x2="56250" y2="5841"/>
                        <a14:foregroundMark x1="56250" y1="5841" x2="56250" y2="5841"/>
                        <a14:foregroundMark x1="90313" y1="25701" x2="90313" y2="25701"/>
                        <a14:foregroundMark x1="90313" y1="25701" x2="90313" y2="25701"/>
                        <a14:foregroundMark x1="90313" y1="25701" x2="90313" y2="25701"/>
                        <a14:foregroundMark x1="93750" y1="25701" x2="93750" y2="25701"/>
                        <a14:foregroundMark x1="93750" y1="25701" x2="93750" y2="25701"/>
                        <a14:foregroundMark x1="94063" y1="25701" x2="94063" y2="25701"/>
                        <a14:foregroundMark x1="94063" y1="25701" x2="94063" y2="25701"/>
                        <a14:foregroundMark x1="58125" y1="8411" x2="58125" y2="8411"/>
                        <a14:foregroundMark x1="58125" y1="8411" x2="58125" y2="8411"/>
                        <a14:foregroundMark x1="58125" y1="8411" x2="58125" y2="8411"/>
                        <a14:foregroundMark x1="57188" y1="7944" x2="57188" y2="7944"/>
                        <a14:foregroundMark x1="52500" y1="7944" x2="52500" y2="7944"/>
                        <a14:foregroundMark x1="52500" y1="7944" x2="52500" y2="7944"/>
                        <a14:foregroundMark x1="56250" y1="7944" x2="56250" y2="7944"/>
                        <a14:foregroundMark x1="56250" y1="7944" x2="56250" y2="7944"/>
                        <a14:foregroundMark x1="56250" y1="7944" x2="56250" y2="7944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6250" y2="5607"/>
                        <a14:foregroundMark x1="56250" y1="5607" x2="54375" y2="7944"/>
                        <a14:foregroundMark x1="70000" y1="75000" x2="70000" y2="75000"/>
                        <a14:foregroundMark x1="7500" y1="70093" x2="7500" y2="70093"/>
                        <a14:foregroundMark x1="41563" y1="91589" x2="41563" y2="91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082" y="2514838"/>
            <a:ext cx="1784266" cy="2386456"/>
          </a:xfrm>
          <a:prstGeom prst="rect">
            <a:avLst/>
          </a:prstGeom>
        </p:spPr>
      </p:pic>
      <p:sp>
        <p:nvSpPr>
          <p:cNvPr id="8" name="Hộp Văn bản 13">
            <a:hlinkClick r:id="rId7" action="ppaction://hlinksldjump"/>
            <a:extLst>
              <a:ext uri="{FF2B5EF4-FFF2-40B4-BE49-F238E27FC236}">
                <a16:creationId xmlns:a16="http://schemas.microsoft.com/office/drawing/2014/main" id="{500C65A3-B2F3-2BBB-00BB-6CA3674F1ED1}"/>
              </a:ext>
            </a:extLst>
          </p:cNvPr>
          <p:cNvSpPr txBox="1"/>
          <p:nvPr/>
        </p:nvSpPr>
        <p:spPr>
          <a:xfrm>
            <a:off x="7283441" y="3049208"/>
            <a:ext cx="323548" cy="58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US" sz="32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967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  <p:bldP spid="21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43BE48-7C79-670A-7CC5-9DE909B8D74C}"/>
              </a:ext>
            </a:extLst>
          </p:cNvPr>
          <p:cNvSpPr/>
          <p:nvPr/>
        </p:nvSpPr>
        <p:spPr>
          <a:xfrm>
            <a:off x="1098869" y="1905045"/>
            <a:ext cx="10474543" cy="2420990"/>
          </a:xfrm>
          <a:prstGeom prst="rect">
            <a:avLst/>
          </a:prstGeom>
        </p:spPr>
        <p:txBody>
          <a:bodyPr wrap="square" lIns="121819" tIns="60910" rIns="121819" bIns="60910">
            <a:spAutoFit/>
          </a:bodyPr>
          <a:lstStyle/>
          <a:p>
            <a:pPr algn="just" defTabSz="1217939"/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Tôi là trống trường. Thân hình tôi đẫy đà, nước da nâu bóng. Học trò thường gọi tôi là bác trống. Có lẽ vì các bạn thấy tôi ở trường lâu lắm rồi. Chính tôi cũng không biết mình đến đây từ bao giờ.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98C5C0-8356-1182-6157-04CBB739399D}"/>
              </a:ext>
            </a:extLst>
          </p:cNvPr>
          <p:cNvSpPr txBox="1"/>
          <p:nvPr/>
        </p:nvSpPr>
        <p:spPr>
          <a:xfrm>
            <a:off x="3860865" y="621614"/>
            <a:ext cx="4856567" cy="779622"/>
          </a:xfrm>
          <a:prstGeom prst="rect">
            <a:avLst/>
          </a:prstGeom>
          <a:solidFill>
            <a:srgbClr val="F3CEF6"/>
          </a:solidFill>
        </p:spPr>
        <p:txBody>
          <a:bodyPr wrap="square" lIns="121819" tIns="60910" rIns="121819" bIns="60910" rtlCol="0">
            <a:spAutoFit/>
          </a:bodyPr>
          <a:lstStyle/>
          <a:p>
            <a:pPr algn="ctr" defTabSz="1217939"/>
            <a:r>
              <a:rPr lang="en-US" sz="4267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1: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97BD82-9719-F3A3-29E4-59148345D1C7}"/>
              </a:ext>
            </a:extLst>
          </p:cNvPr>
          <p:cNvSpPr txBox="1"/>
          <p:nvPr/>
        </p:nvSpPr>
        <p:spPr>
          <a:xfrm>
            <a:off x="1505477" y="5145267"/>
            <a:ext cx="9938041" cy="779622"/>
          </a:xfrm>
          <a:prstGeom prst="rect">
            <a:avLst/>
          </a:prstGeom>
          <a:solidFill>
            <a:srgbClr val="F3CEF6"/>
          </a:solidFill>
        </p:spPr>
        <p:txBody>
          <a:bodyPr wrap="square" lIns="121819" tIns="60910" rIns="121819" bIns="60910" rtlCol="0">
            <a:spAutoFit/>
          </a:bodyPr>
          <a:lstStyle/>
          <a:p>
            <a:pPr algn="ctr" defTabSz="1217939"/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a)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ngoài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267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26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FC40E0-E430-49D0-9911-1B4A82AF2984}"/>
              </a:ext>
            </a:extLst>
          </p:cNvPr>
          <p:cNvCxnSpPr>
            <a:cxnSpLocks/>
          </p:cNvCxnSpPr>
          <p:nvPr/>
        </p:nvCxnSpPr>
        <p:spPr>
          <a:xfrm>
            <a:off x="6019820" y="2514838"/>
            <a:ext cx="5332611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1A2F4A-9EDA-60C5-FC2A-31A8C068358C}"/>
              </a:ext>
            </a:extLst>
          </p:cNvPr>
          <p:cNvCxnSpPr/>
          <p:nvPr/>
        </p:nvCxnSpPr>
        <p:spPr>
          <a:xfrm>
            <a:off x="1296650" y="3124279"/>
            <a:ext cx="251394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3B31206-1D32-DAC7-285C-6717EF28FD13}"/>
              </a:ext>
            </a:extLst>
          </p:cNvPr>
          <p:cNvSpPr txBox="1"/>
          <p:nvPr/>
        </p:nvSpPr>
        <p:spPr>
          <a:xfrm>
            <a:off x="1753731" y="5104964"/>
            <a:ext cx="9370160" cy="769169"/>
          </a:xfrm>
          <a:prstGeom prst="rect">
            <a:avLst/>
          </a:prstGeom>
          <a:solidFill>
            <a:srgbClr val="F3CEF6"/>
          </a:solidFill>
        </p:spPr>
        <p:txBody>
          <a:bodyPr wrap="square" lIns="91343" tIns="45672" rIns="91343" bIns="45672" rtlCol="0">
            <a:spAutoFit/>
          </a:bodyPr>
          <a:lstStyle/>
          <a:p>
            <a:pPr algn="ctr"/>
            <a:r>
              <a:rPr lang="en-US" sz="439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Học </a:t>
            </a:r>
            <a:r>
              <a:rPr lang="en-US" sz="439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439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9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439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9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439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9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439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9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39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99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399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EC0602D-CE1A-7318-9F5C-455963CC3B4E}"/>
              </a:ext>
            </a:extLst>
          </p:cNvPr>
          <p:cNvCxnSpPr>
            <a:cxnSpLocks/>
          </p:cNvCxnSpPr>
          <p:nvPr/>
        </p:nvCxnSpPr>
        <p:spPr>
          <a:xfrm>
            <a:off x="9295567" y="3124279"/>
            <a:ext cx="2056864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row: Left 28">
            <a:hlinkClick r:id="rId2" action="ppaction://hlinksldjump"/>
            <a:extLst>
              <a:ext uri="{FF2B5EF4-FFF2-40B4-BE49-F238E27FC236}">
                <a16:creationId xmlns:a16="http://schemas.microsoft.com/office/drawing/2014/main" id="{2A1A3666-8517-EEBF-18F7-1381BD1732A8}"/>
              </a:ext>
            </a:extLst>
          </p:cNvPr>
          <p:cNvSpPr/>
          <p:nvPr/>
        </p:nvSpPr>
        <p:spPr>
          <a:xfrm>
            <a:off x="306308" y="153253"/>
            <a:ext cx="990342" cy="53326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4D16B-C688-CCE0-E08F-E3A5EB54E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FFD51B-809D-4B70-018F-B2E8172B6D47}"/>
              </a:ext>
            </a:extLst>
          </p:cNvPr>
          <p:cNvSpPr/>
          <p:nvPr/>
        </p:nvSpPr>
        <p:spPr>
          <a:xfrm>
            <a:off x="1098869" y="1905045"/>
            <a:ext cx="10474543" cy="2420990"/>
          </a:xfrm>
          <a:prstGeom prst="rect">
            <a:avLst/>
          </a:prstGeom>
        </p:spPr>
        <p:txBody>
          <a:bodyPr wrap="square" lIns="121819" tIns="60910" rIns="121819" bIns="60910">
            <a:spAutoFit/>
          </a:bodyPr>
          <a:lstStyle/>
          <a:p>
            <a:pPr algn="just" defTabSz="1217939">
              <a:defRPr/>
            </a:pPr>
            <a:r>
              <a:rPr lang="en-US" sz="3733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Tôi là trống trường. Thân hình tôi đẫy đà, nước da nâu bóng. Học trò thường gọi tôi là bác trống. Có lẽ vì các bạn thấy tôi ở trường lâu lắm rồi. Chính tôi cũng không biết mình đến đây từ bao giờ.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7C4AD3-4987-9B27-F0A4-5F1989CFEC42}"/>
              </a:ext>
            </a:extLst>
          </p:cNvPr>
          <p:cNvSpPr txBox="1"/>
          <p:nvPr/>
        </p:nvSpPr>
        <p:spPr>
          <a:xfrm>
            <a:off x="3860865" y="621614"/>
            <a:ext cx="4856567" cy="779622"/>
          </a:xfrm>
          <a:prstGeom prst="rect">
            <a:avLst/>
          </a:prstGeom>
          <a:solidFill>
            <a:srgbClr val="F3CEF6"/>
          </a:solidFill>
        </p:spPr>
        <p:txBody>
          <a:bodyPr wrap="square" lIns="121819" tIns="60910" rIns="121819" bIns="60910" rtlCol="0">
            <a:spAutoFit/>
          </a:bodyPr>
          <a:lstStyle/>
          <a:p>
            <a:pPr algn="ctr" defTabSz="1217939">
              <a:defRPr/>
            </a:pPr>
            <a:r>
              <a:rPr lang="en-US" sz="4267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1: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E3245B-6062-C923-7EFA-876317E6198E}"/>
              </a:ext>
            </a:extLst>
          </p:cNvPr>
          <p:cNvSpPr txBox="1"/>
          <p:nvPr/>
        </p:nvSpPr>
        <p:spPr>
          <a:xfrm>
            <a:off x="1677551" y="5409685"/>
            <a:ext cx="9370160" cy="769169"/>
          </a:xfrm>
          <a:prstGeom prst="rect">
            <a:avLst/>
          </a:prstGeom>
          <a:solidFill>
            <a:srgbClr val="F3CEF6"/>
          </a:solidFill>
        </p:spPr>
        <p:txBody>
          <a:bodyPr wrap="square" lIns="91343" tIns="45672" rIns="91343" bIns="45672" rtlCol="0">
            <a:spAutoFit/>
          </a:bodyPr>
          <a:lstStyle/>
          <a:p>
            <a:pPr algn="ctr" defTabSz="91412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3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Học </a:t>
            </a:r>
            <a:r>
              <a:rPr lang="en-US" sz="43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43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43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43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43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3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3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41EA75-B9BC-0B85-2989-6783F259ABE9}"/>
              </a:ext>
            </a:extLst>
          </p:cNvPr>
          <p:cNvCxnSpPr>
            <a:cxnSpLocks/>
          </p:cNvCxnSpPr>
          <p:nvPr/>
        </p:nvCxnSpPr>
        <p:spPr>
          <a:xfrm>
            <a:off x="9371747" y="3124279"/>
            <a:ext cx="2056864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rrow: Left 28">
            <a:hlinkClick r:id="rId2" action="ppaction://hlinksldjump"/>
            <a:extLst>
              <a:ext uri="{FF2B5EF4-FFF2-40B4-BE49-F238E27FC236}">
                <a16:creationId xmlns:a16="http://schemas.microsoft.com/office/drawing/2014/main" id="{73BE1595-E471-F972-F9AE-F1E7BDC06636}"/>
              </a:ext>
            </a:extLst>
          </p:cNvPr>
          <p:cNvSpPr/>
          <p:nvPr/>
        </p:nvSpPr>
        <p:spPr>
          <a:xfrm>
            <a:off x="306308" y="153253"/>
            <a:ext cx="990342" cy="53326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464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975E1D-B13E-E525-9AB6-B37124DB19DF}"/>
              </a:ext>
            </a:extLst>
          </p:cNvPr>
          <p:cNvSpPr/>
          <p:nvPr/>
        </p:nvSpPr>
        <p:spPr>
          <a:xfrm>
            <a:off x="230129" y="2209836"/>
            <a:ext cx="11961873" cy="1969188"/>
          </a:xfrm>
          <a:prstGeom prst="rect">
            <a:avLst/>
          </a:prstGeom>
        </p:spPr>
        <p:txBody>
          <a:bodyPr wrap="square" lIns="121819" tIns="60910" rIns="121819" bIns="60910">
            <a:spAutoFit/>
          </a:bodyPr>
          <a:lstStyle/>
          <a:p>
            <a:pPr algn="just" defTabSz="1217939"/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Hằng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khai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dõng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dạc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…”,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9DD179-C58B-DCE6-5DEE-2DE4EED766A0}"/>
              </a:ext>
            </a:extLst>
          </p:cNvPr>
          <p:cNvSpPr txBox="1"/>
          <p:nvPr/>
        </p:nvSpPr>
        <p:spPr>
          <a:xfrm>
            <a:off x="3860865" y="279493"/>
            <a:ext cx="4856567" cy="779622"/>
          </a:xfrm>
          <a:prstGeom prst="rect">
            <a:avLst/>
          </a:prstGeom>
          <a:solidFill>
            <a:srgbClr val="F3CEF6"/>
          </a:solidFill>
        </p:spPr>
        <p:txBody>
          <a:bodyPr wrap="square" lIns="121819" tIns="60910" rIns="121819" bIns="60910" rtlCol="0">
            <a:spAutoFit/>
          </a:bodyPr>
          <a:lstStyle/>
          <a:p>
            <a:pPr algn="ctr" defTabSz="1217939"/>
            <a:r>
              <a:rPr lang="en-US" sz="4267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2: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B804DA-2AC8-EC71-F24E-795A27EDD558}"/>
              </a:ext>
            </a:extLst>
          </p:cNvPr>
          <p:cNvSpPr txBox="1"/>
          <p:nvPr/>
        </p:nvSpPr>
        <p:spPr>
          <a:xfrm>
            <a:off x="508162" y="5867330"/>
            <a:ext cx="11378871" cy="676864"/>
          </a:xfrm>
          <a:prstGeom prst="rect">
            <a:avLst/>
          </a:prstGeom>
          <a:solidFill>
            <a:srgbClr val="F3CEF6"/>
          </a:solidFill>
        </p:spPr>
        <p:txBody>
          <a:bodyPr wrap="square" lIns="121819" tIns="60910" rIns="121819" bIns="60910" rtlCol="0">
            <a:spAutoFit/>
          </a:bodyPr>
          <a:lstStyle/>
          <a:p>
            <a:pPr algn="ctr" defTabSz="1217939"/>
            <a:r>
              <a:rPr lang="en-US" sz="35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c) Hằng </a:t>
            </a:r>
            <a:r>
              <a:rPr lang="en-US" sz="35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5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5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35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5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35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5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35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5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5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5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E061926-AA9F-3ED7-F5E9-ABDFA6EF54E5}"/>
              </a:ext>
            </a:extLst>
          </p:cNvPr>
          <p:cNvCxnSpPr>
            <a:cxnSpLocks/>
          </p:cNvCxnSpPr>
          <p:nvPr/>
        </p:nvCxnSpPr>
        <p:spPr>
          <a:xfrm>
            <a:off x="4953298" y="2819559"/>
            <a:ext cx="7084755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row: Left 16">
            <a:hlinkClick r:id="rId2" action="ppaction://hlinksldjump"/>
            <a:extLst>
              <a:ext uri="{FF2B5EF4-FFF2-40B4-BE49-F238E27FC236}">
                <a16:creationId xmlns:a16="http://schemas.microsoft.com/office/drawing/2014/main" id="{D55501D5-2C85-70FA-20C5-C7B595BD6841}"/>
              </a:ext>
            </a:extLst>
          </p:cNvPr>
          <p:cNvSpPr/>
          <p:nvPr/>
        </p:nvSpPr>
        <p:spPr>
          <a:xfrm>
            <a:off x="306308" y="153253"/>
            <a:ext cx="990342" cy="53326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18117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>
            <a:extLst>
              <a:ext uri="{FF2B5EF4-FFF2-40B4-BE49-F238E27FC236}">
                <a16:creationId xmlns:a16="http://schemas.microsoft.com/office/drawing/2014/main" id="{9D0C7BE2-4574-7B66-379B-82E5C1273DBD}"/>
              </a:ext>
            </a:extLst>
          </p:cNvPr>
          <p:cNvGrpSpPr/>
          <p:nvPr/>
        </p:nvGrpSpPr>
        <p:grpSpPr>
          <a:xfrm>
            <a:off x="0" y="99"/>
            <a:ext cx="12188826" cy="6856215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01B9FDB-2E18-8616-B6AF-3DBB9F534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55" b="14155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4" name="图片 9">
              <a:extLst>
                <a:ext uri="{FF2B5EF4-FFF2-40B4-BE49-F238E27FC236}">
                  <a16:creationId xmlns:a16="http://schemas.microsoft.com/office/drawing/2014/main" id="{16E10FEE-3780-5FC5-433A-72B1DD77C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52" r="13952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561EB639-2312-4F70-FEA1-86351C1E4397}"/>
              </a:ext>
            </a:extLst>
          </p:cNvPr>
          <p:cNvSpPr/>
          <p:nvPr/>
        </p:nvSpPr>
        <p:spPr>
          <a:xfrm>
            <a:off x="990342" y="285774"/>
            <a:ext cx="9812005" cy="857027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063">
              <a:defRPr/>
            </a:pPr>
            <a:r>
              <a:rPr lang="en-US" altLang="zh-CN" sz="3599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lang="en-US" altLang="zh-CN" sz="3599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3599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lang="en-US" altLang="zh-CN" sz="3599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lang="en-US" altLang="zh-CN" sz="3599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lang="en-US" altLang="zh-CN" sz="3599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lang="en-US" altLang="zh-CN" sz="3599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lang="en-US" altLang="zh-CN" sz="3599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Calibri" panose="020F0502020204030204" pitchFamily="34" charset="0"/>
              </a:rPr>
              <a:t> ….</a:t>
            </a:r>
            <a:endParaRPr lang="zh-CN" altLang="en-US" sz="3599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6" name="Rounded Rectangle 14">
            <a:extLst>
              <a:ext uri="{FF2B5EF4-FFF2-40B4-BE49-F238E27FC236}">
                <a16:creationId xmlns:a16="http://schemas.microsoft.com/office/drawing/2014/main" id="{D8D31A93-FEC3-B06E-D3FE-7E57067CF0FA}"/>
              </a:ext>
            </a:extLst>
          </p:cNvPr>
          <p:cNvSpPr/>
          <p:nvPr/>
        </p:nvSpPr>
        <p:spPr>
          <a:xfrm>
            <a:off x="4124360" y="2421854"/>
            <a:ext cx="6526690" cy="414878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063">
              <a:defRPr/>
            </a:pPr>
            <a:endParaRPr lang="zh-CN" altLang="en-US" sz="3599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C09E8A-0CDC-1C5F-8F4E-D976FEB90795}"/>
              </a:ext>
            </a:extLst>
          </p:cNvPr>
          <p:cNvSpPr/>
          <p:nvPr/>
        </p:nvSpPr>
        <p:spPr>
          <a:xfrm>
            <a:off x="5105658" y="3200459"/>
            <a:ext cx="4935193" cy="861550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algn="ctr" defTabSz="457063">
              <a:defRPr/>
            </a:pPr>
            <a:r>
              <a:rPr lang="en-US" sz="4999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Bài</a:t>
            </a:r>
            <a:r>
              <a:rPr lang="en-US" sz="4999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5: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449D0A-EF31-1AFA-C656-06375A36F78C}"/>
              </a:ext>
            </a:extLst>
          </p:cNvPr>
          <p:cNvSpPr/>
          <p:nvPr/>
        </p:nvSpPr>
        <p:spPr>
          <a:xfrm>
            <a:off x="3962956" y="4038441"/>
            <a:ext cx="6611728" cy="1107708"/>
          </a:xfrm>
          <a:prstGeom prst="rect">
            <a:avLst/>
          </a:prstGeom>
          <a:noFill/>
        </p:spPr>
        <p:txBody>
          <a:bodyPr wrap="square" lIns="91416" tIns="45708" rIns="91416" bIns="45708">
            <a:spAutoFit/>
          </a:bodyPr>
          <a:lstStyle/>
          <a:p>
            <a:pPr algn="ctr" defTabSz="457063">
              <a:defRPr/>
            </a:pPr>
            <a:r>
              <a:rPr lang="en-US" sz="6598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Bác</a:t>
            </a:r>
            <a:r>
              <a:rPr lang="en-US" sz="6598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6598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trống</a:t>
            </a:r>
            <a:r>
              <a:rPr lang="en-US" sz="6598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6598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trường</a:t>
            </a:r>
            <a:endParaRPr lang="en-US" sz="6598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076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B54F90-3FC7-34BA-FA48-807E50D4FB94}"/>
              </a:ext>
            </a:extLst>
          </p:cNvPr>
          <p:cNvSpPr/>
          <p:nvPr/>
        </p:nvSpPr>
        <p:spPr>
          <a:xfrm>
            <a:off x="230129" y="2209836"/>
            <a:ext cx="11961873" cy="1969188"/>
          </a:xfrm>
          <a:prstGeom prst="rect">
            <a:avLst/>
          </a:prstGeom>
        </p:spPr>
        <p:txBody>
          <a:bodyPr wrap="square" lIns="121819" tIns="60910" rIns="121819" bIns="60910">
            <a:spAutoFit/>
          </a:bodyPr>
          <a:lstStyle/>
          <a:p>
            <a:pPr algn="just" defTabSz="1217939"/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Hằng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khai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dõng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dạc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…”,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39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C47EDB-6F50-9C18-0516-5272D26E3B93}"/>
              </a:ext>
            </a:extLst>
          </p:cNvPr>
          <p:cNvSpPr txBox="1"/>
          <p:nvPr/>
        </p:nvSpPr>
        <p:spPr>
          <a:xfrm>
            <a:off x="3860865" y="279493"/>
            <a:ext cx="4856567" cy="779622"/>
          </a:xfrm>
          <a:prstGeom prst="rect">
            <a:avLst/>
          </a:prstGeom>
          <a:solidFill>
            <a:srgbClr val="F3CEF6"/>
          </a:solidFill>
        </p:spPr>
        <p:txBody>
          <a:bodyPr wrap="square" lIns="121819" tIns="60910" rIns="121819" bIns="60910" rtlCol="0">
            <a:spAutoFit/>
          </a:bodyPr>
          <a:lstStyle/>
          <a:p>
            <a:pPr algn="ctr" defTabSz="1217939"/>
            <a:r>
              <a:rPr lang="en-US" sz="4267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2: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99D072-B91A-C629-EB39-C48A36D321F0}"/>
              </a:ext>
            </a:extLst>
          </p:cNvPr>
          <p:cNvSpPr txBox="1"/>
          <p:nvPr/>
        </p:nvSpPr>
        <p:spPr>
          <a:xfrm>
            <a:off x="508162" y="5867330"/>
            <a:ext cx="11378871" cy="676864"/>
          </a:xfrm>
          <a:prstGeom prst="rect">
            <a:avLst/>
          </a:prstGeom>
          <a:solidFill>
            <a:srgbClr val="F3CEF6"/>
          </a:solidFill>
        </p:spPr>
        <p:txBody>
          <a:bodyPr wrap="square" lIns="121819" tIns="60910" rIns="121819" bIns="60910" rtlCol="0">
            <a:spAutoFit/>
          </a:bodyPr>
          <a:lstStyle/>
          <a:p>
            <a:pPr algn="ctr" defTabSz="1217939"/>
            <a:r>
              <a:rPr lang="en-US" sz="35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d) </a:t>
            </a:r>
            <a:r>
              <a:rPr lang="vi-VN" sz="3599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khai trường, tiếng trống báo hiệu điều gì?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08B891-E215-ADEE-1CF2-15C2589FEAA7}"/>
              </a:ext>
            </a:extLst>
          </p:cNvPr>
          <p:cNvCxnSpPr>
            <a:cxnSpLocks/>
          </p:cNvCxnSpPr>
          <p:nvPr/>
        </p:nvCxnSpPr>
        <p:spPr>
          <a:xfrm>
            <a:off x="2972614" y="4114621"/>
            <a:ext cx="578969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rrow: Left 12">
            <a:hlinkClick r:id="rId2" action="ppaction://hlinksldjump"/>
            <a:extLst>
              <a:ext uri="{FF2B5EF4-FFF2-40B4-BE49-F238E27FC236}">
                <a16:creationId xmlns:a16="http://schemas.microsoft.com/office/drawing/2014/main" id="{E4A97DA5-7FF3-2DDF-509D-A3B6F0BCA8C5}"/>
              </a:ext>
            </a:extLst>
          </p:cNvPr>
          <p:cNvSpPr/>
          <p:nvPr/>
        </p:nvSpPr>
        <p:spPr>
          <a:xfrm>
            <a:off x="306308" y="153253"/>
            <a:ext cx="990342" cy="53326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90369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hòng giáo dục và đào tạo Huyện Thanh Trì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94" y="1803449"/>
            <a:ext cx="7130122" cy="473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3370" y="381089"/>
            <a:ext cx="11836058" cy="615453"/>
          </a:xfrm>
          <a:prstGeom prst="rect">
            <a:avLst/>
          </a:prstGeom>
          <a:solidFill>
            <a:srgbClr val="F3CEF6"/>
          </a:solidFill>
        </p:spPr>
        <p:txBody>
          <a:bodyPr wrap="square" lIns="121819" tIns="60910" rIns="121819" bIns="60910" rtlCol="0">
            <a:spAutoFit/>
          </a:bodyPr>
          <a:lstStyle/>
          <a:p>
            <a:pPr algn="ctr" defTabSz="1217939"/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nói một câu để cảm ơn bác trống trường.</a:t>
            </a:r>
          </a:p>
        </p:txBody>
      </p:sp>
    </p:spTree>
    <p:extLst>
      <p:ext uri="{BB962C8B-B14F-4D97-AF65-F5344CB8AC3E}">
        <p14:creationId xmlns:p14="http://schemas.microsoft.com/office/powerpoint/2010/main" val="321269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3370" y="381089"/>
            <a:ext cx="11836058" cy="615453"/>
          </a:xfrm>
          <a:prstGeom prst="rect">
            <a:avLst/>
          </a:prstGeom>
          <a:solidFill>
            <a:srgbClr val="F3CEF6"/>
          </a:solidFill>
        </p:spPr>
        <p:txBody>
          <a:bodyPr wrap="square" lIns="121819" tIns="60910" rIns="121819" bIns="60910" rtlCol="0">
            <a:spAutoFit/>
          </a:bodyPr>
          <a:lstStyle/>
          <a:p>
            <a:pPr algn="ctr" defTabSz="1217939"/>
            <a:r>
              <a:rPr lang="en-US" sz="3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còn thấy trống ở đâu? Nó còn có ý nghĩa gì?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" y="4023519"/>
            <a:ext cx="3555778" cy="270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31" y="1248237"/>
            <a:ext cx="4397248" cy="298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954" y="4173669"/>
            <a:ext cx="3722061" cy="251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669" y="1627585"/>
            <a:ext cx="4840290" cy="479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14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C4C9EFD-FBC1-332A-C01E-7C03A45733C0}"/>
              </a:ext>
            </a:extLst>
          </p:cNvPr>
          <p:cNvSpPr/>
          <p:nvPr/>
        </p:nvSpPr>
        <p:spPr>
          <a:xfrm>
            <a:off x="152361" y="53016"/>
            <a:ext cx="609441" cy="60944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9" tIns="45690" rIns="91379" bIns="45690" rtlCol="0" anchor="ctr"/>
          <a:lstStyle/>
          <a:p>
            <a:pPr algn="ctr"/>
            <a:r>
              <a:rPr lang="en-US" sz="4399" b="1" dirty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7036D3-0AAD-7E2D-F4FB-57AF94B8BDAB}"/>
              </a:ext>
            </a:extLst>
          </p:cNvPr>
          <p:cNvSpPr txBox="1"/>
          <p:nvPr/>
        </p:nvSpPr>
        <p:spPr>
          <a:xfrm>
            <a:off x="1142703" y="70864"/>
            <a:ext cx="9986527" cy="707654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just"/>
            <a:r>
              <a:rPr lang="en-US" sz="3999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vào vở câu trả lời cho câu hỏi a ở mục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1C91AA-A8AA-1E63-ECAA-1A5D0BFE1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81" y="1085607"/>
            <a:ext cx="10672149" cy="70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999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 ngày, trống trường giúp học sinh (….)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9AC55D-5BA5-39FD-E8B5-03EA02E01C9B}"/>
              </a:ext>
            </a:extLst>
          </p:cNvPr>
          <p:cNvGrpSpPr/>
          <p:nvPr/>
        </p:nvGrpSpPr>
        <p:grpSpPr>
          <a:xfrm>
            <a:off x="1" y="2405090"/>
            <a:ext cx="12359162" cy="2634275"/>
            <a:chOff x="155314" y="3016169"/>
            <a:chExt cx="8858428" cy="2634961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DDB1BA74-B404-CC6A-1BB7-602E270CF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3016169"/>
              <a:ext cx="8743950" cy="2634961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A4C68C-6F1B-4AA1-6D46-7C6FEDE60826}"/>
                </a:ext>
              </a:extLst>
            </p:cNvPr>
            <p:cNvSpPr/>
            <p:nvPr/>
          </p:nvSpPr>
          <p:spPr>
            <a:xfrm>
              <a:off x="363795" y="3597913"/>
              <a:ext cx="8649947" cy="7463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4249" b="1" dirty="0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Hằng ngày, trống trường giúp </a:t>
              </a:r>
              <a:r>
                <a:rPr lang="en-US" sz="4249" b="1" dirty="0" err="1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hůc</a:t>
              </a:r>
              <a:r>
                <a:rPr lang="en-US" sz="4249" b="1" dirty="0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ǧ</a:t>
              </a:r>
              <a:r>
                <a:rPr lang="el-GR" sz="4249" b="1" dirty="0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΅</a:t>
              </a:r>
              <a:r>
                <a:rPr lang="en-US" sz="4249" b="1" dirty="0" err="1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</a:t>
              </a:r>
              <a:r>
                <a:rPr lang="en-US" sz="4249" b="1" dirty="0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49" b="1" dirty="0" err="1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ǟa</a:t>
              </a:r>
              <a:r>
                <a:rPr lang="en-US" sz="4249" b="1" dirty="0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vào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E3239-8D9D-099F-FDDB-A535D6860F6B}"/>
              </a:ext>
            </a:extLst>
          </p:cNvPr>
          <p:cNvSpPr/>
          <p:nvPr/>
        </p:nvSpPr>
        <p:spPr>
          <a:xfrm>
            <a:off x="-609441" y="3806071"/>
            <a:ext cx="4533967" cy="746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49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lớ↨ đúng giờ.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63ECE1-707F-D5A0-0425-5C2D6C1E6CD5}"/>
              </a:ext>
            </a:extLst>
          </p:cNvPr>
          <p:cNvSpPr txBox="1"/>
          <p:nvPr/>
        </p:nvSpPr>
        <p:spPr>
          <a:xfrm>
            <a:off x="2139971" y="5450237"/>
            <a:ext cx="7534910" cy="5845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379" tIns="45690" rIns="91379" bIns="45690" rtlCol="0">
            <a:spAutoFit/>
          </a:bodyPr>
          <a:lstStyle/>
          <a:p>
            <a:pPr algn="ctr"/>
            <a:r>
              <a:rPr lang="en-US" sz="3199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chú ý gì khi viết chữ đầu câu?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031356F-429A-DF07-3676-95EF72C17F21}"/>
              </a:ext>
            </a:extLst>
          </p:cNvPr>
          <p:cNvCxnSpPr/>
          <p:nvPr/>
        </p:nvCxnSpPr>
        <p:spPr>
          <a:xfrm>
            <a:off x="249320" y="3324445"/>
            <a:ext cx="648081" cy="2124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A982650-8AFD-725A-78CE-D2D1A090F116}"/>
              </a:ext>
            </a:extLst>
          </p:cNvPr>
          <p:cNvSpPr txBox="1"/>
          <p:nvPr/>
        </p:nvSpPr>
        <p:spPr>
          <a:xfrm>
            <a:off x="2139971" y="5438760"/>
            <a:ext cx="7534910" cy="6461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379" tIns="45690" rIns="91379" bIns="45690" rtlCol="0">
            <a:spAutoFit/>
          </a:bodyPr>
          <a:lstStyle/>
          <a:p>
            <a:pPr algn="ctr"/>
            <a:r>
              <a:rPr lang="en-US" sz="3599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câu có dấu gì?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EECD4FB-B10A-3D2D-0200-BDCC814F89B3}"/>
              </a:ext>
            </a:extLst>
          </p:cNvPr>
          <p:cNvCxnSpPr/>
          <p:nvPr/>
        </p:nvCxnSpPr>
        <p:spPr>
          <a:xfrm flipH="1">
            <a:off x="3124974" y="3505181"/>
            <a:ext cx="275727" cy="6675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B330842-A4D5-5802-5FD9-9097AD6693F3}"/>
              </a:ext>
            </a:extLst>
          </p:cNvPr>
          <p:cNvSpPr txBox="1"/>
          <p:nvPr/>
        </p:nvSpPr>
        <p:spPr>
          <a:xfrm>
            <a:off x="2058451" y="5485865"/>
            <a:ext cx="7534910" cy="5845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379" tIns="45690" rIns="91379" bIns="45690" rtlCol="0">
            <a:spAutoFit/>
          </a:bodyPr>
          <a:lstStyle/>
          <a:p>
            <a:pPr algn="ctr"/>
            <a:r>
              <a:rPr lang="en-US" sz="3199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Khoảng cách giữa các chữ như thế nào?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31E799-EEDF-56F1-AF7F-9726500B3171}"/>
              </a:ext>
            </a:extLst>
          </p:cNvPr>
          <p:cNvCxnSpPr/>
          <p:nvPr/>
        </p:nvCxnSpPr>
        <p:spPr>
          <a:xfrm>
            <a:off x="2285405" y="2636972"/>
            <a:ext cx="0" cy="6228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FBCD483-3C58-5DC2-5DE5-863775EED9B6}"/>
              </a:ext>
            </a:extLst>
          </p:cNvPr>
          <p:cNvCxnSpPr/>
          <p:nvPr/>
        </p:nvCxnSpPr>
        <p:spPr>
          <a:xfrm>
            <a:off x="3732828" y="2636972"/>
            <a:ext cx="0" cy="6228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A76A71D-0B0E-44CF-CE91-4081773D4CEA}"/>
              </a:ext>
            </a:extLst>
          </p:cNvPr>
          <p:cNvCxnSpPr/>
          <p:nvPr/>
        </p:nvCxnSpPr>
        <p:spPr>
          <a:xfrm>
            <a:off x="5180251" y="2636972"/>
            <a:ext cx="0" cy="6228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5B9EFC2-C4A2-B651-B27D-A8D842F641AC}"/>
              </a:ext>
            </a:extLst>
          </p:cNvPr>
          <p:cNvCxnSpPr/>
          <p:nvPr/>
        </p:nvCxnSpPr>
        <p:spPr>
          <a:xfrm>
            <a:off x="6856215" y="2621157"/>
            <a:ext cx="0" cy="6228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BEAC6EA-7B5E-404A-00E3-8816D264DCE7}"/>
              </a:ext>
            </a:extLst>
          </p:cNvPr>
          <p:cNvCxnSpPr/>
          <p:nvPr/>
        </p:nvCxnSpPr>
        <p:spPr>
          <a:xfrm>
            <a:off x="7998917" y="2621157"/>
            <a:ext cx="0" cy="6228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82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 animBg="1"/>
      <p:bldP spid="21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CF016A5-3408-4B64-A9FD-D90920F1B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1340"/>
            <a:ext cx="12187239" cy="6855322"/>
          </a:xfrm>
          <a:prstGeom prst="rect">
            <a:avLst/>
          </a:prstGeom>
        </p:spPr>
      </p:pic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8B16BE27-1922-19FB-83B6-2AB5A5847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946" y="1984499"/>
            <a:ext cx="9508108" cy="288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5755C7-E576-4AE8-9A2B-CA9DB720F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1340"/>
            <a:ext cx="12187239" cy="6855322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180E52CD-2189-41B3-95C8-0F5D83A68B5F}"/>
              </a:ext>
            </a:extLst>
          </p:cNvPr>
          <p:cNvSpPr/>
          <p:nvPr/>
        </p:nvSpPr>
        <p:spPr>
          <a:xfrm>
            <a:off x="4191496" y="2591019"/>
            <a:ext cx="4391542" cy="1661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sz="5398" b="1" noProof="1">
                <a:solidFill>
                  <a:srgbClr val="FF0000"/>
                </a:solidFill>
                <a:latin typeface="Arial-Rounded"/>
                <a:ea typeface="华文新魏" panose="02010800040101010101" pitchFamily="2" charset="-122"/>
                <a:cs typeface="Arial-Rounded"/>
                <a:sym typeface="Arial" panose="020B0604020202020204" pitchFamily="34" charset="0"/>
              </a:rPr>
              <a:t>Luyện đọc thành tiếng</a:t>
            </a:r>
            <a:endParaRPr lang="zh-CN" altLang="en-US" sz="5398" b="1" noProof="1">
              <a:solidFill>
                <a:srgbClr val="FF0000"/>
              </a:solidFill>
              <a:latin typeface="Arial-Rounded"/>
              <a:ea typeface="华文新魏" panose="02010800040101010101" pitchFamily="2" charset="-122"/>
              <a:cs typeface="Arial-Rounded"/>
              <a:sym typeface="Arial" panose="020B0604020202020204" pitchFamily="34" charset="0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39702669-A873-43E4-834E-3FEDFDC19A3F}"/>
              </a:ext>
            </a:extLst>
          </p:cNvPr>
          <p:cNvGrpSpPr/>
          <p:nvPr/>
        </p:nvGrpSpPr>
        <p:grpSpPr>
          <a:xfrm>
            <a:off x="3658235" y="2401289"/>
            <a:ext cx="5668384" cy="2060327"/>
            <a:chOff x="2802618" y="3136900"/>
            <a:chExt cx="6578600" cy="1018073"/>
          </a:xfrm>
        </p:grpSpPr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BBD8EB30-B551-4BC0-ADFC-83A65666CD09}"/>
                </a:ext>
              </a:extLst>
            </p:cNvPr>
            <p:cNvCxnSpPr/>
            <p:nvPr/>
          </p:nvCxnSpPr>
          <p:spPr>
            <a:xfrm>
              <a:off x="2802618" y="3136900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FF4CF5BC-482F-44ED-A130-3D478B2B10EC}"/>
                </a:ext>
              </a:extLst>
            </p:cNvPr>
            <p:cNvCxnSpPr/>
            <p:nvPr/>
          </p:nvCxnSpPr>
          <p:spPr>
            <a:xfrm>
              <a:off x="2802618" y="4154973"/>
              <a:ext cx="6578600" cy="0"/>
            </a:xfrm>
            <a:prstGeom prst="line">
              <a:avLst/>
            </a:prstGeom>
            <a:ln>
              <a:solidFill>
                <a:srgbClr val="7FB7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569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8A00C-125F-4A16-9B31-163E38969D08}"/>
              </a:ext>
            </a:extLst>
          </p:cNvPr>
          <p:cNvSpPr txBox="1"/>
          <p:nvPr/>
        </p:nvSpPr>
        <p:spPr>
          <a:xfrm>
            <a:off x="4496217" y="394318"/>
            <a:ext cx="4646990" cy="830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99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Bác</a:t>
            </a:r>
            <a:r>
              <a:rPr lang="en-US" sz="4799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799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trống</a:t>
            </a:r>
            <a:r>
              <a:rPr lang="en-US" sz="4799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4799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trường</a:t>
            </a:r>
            <a:endParaRPr lang="en-US" sz="4799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A3F0B0-BDFB-4138-AF84-75143F9F1DE7}"/>
              </a:ext>
            </a:extLst>
          </p:cNvPr>
          <p:cNvSpPr txBox="1"/>
          <p:nvPr/>
        </p:nvSpPr>
        <p:spPr>
          <a:xfrm>
            <a:off x="763389" y="1203800"/>
            <a:ext cx="11046123" cy="4400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Thân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đẫy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da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Học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thường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lẽ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lâu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rồi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Chính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bao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Hằng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khai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dõng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dạc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tùng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…”,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mới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chuông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thỉnh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thoảng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“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reng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reng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reng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…”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Nhưng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tôi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vẫn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thiết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cậu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99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799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                                                              (Huy Bình)</a:t>
            </a:r>
          </a:p>
        </p:txBody>
      </p:sp>
    </p:spTree>
    <p:extLst>
      <p:ext uri="{BB962C8B-B14F-4D97-AF65-F5344CB8AC3E}">
        <p14:creationId xmlns:p14="http://schemas.microsoft.com/office/powerpoint/2010/main" val="7092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3" y="-25796"/>
            <a:ext cx="11773466" cy="642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8460" y="6078321"/>
            <a:ext cx="10363707" cy="779622"/>
          </a:xfrm>
          <a:prstGeom prst="rect">
            <a:avLst/>
          </a:prstGeom>
          <a:solidFill>
            <a:srgbClr val="F3CEF6"/>
          </a:solidFill>
        </p:spPr>
        <p:txBody>
          <a:bodyPr wrap="square" lIns="121819" tIns="60910" rIns="121819" bIns="60910" rtlCol="0">
            <a:spAutoFit/>
          </a:bodyPr>
          <a:lstStyle/>
          <a:p>
            <a:pPr defTabSz="1217939"/>
            <a:r>
              <a:rPr lang="en-US" sz="4267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tìm từ khó đọc, khó hiểu trong bài.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856718" y="1255107"/>
            <a:ext cx="125332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1092786" y="1255107"/>
            <a:ext cx="658783" cy="133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779709" y="4665097"/>
            <a:ext cx="23143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0178414" y="3731370"/>
            <a:ext cx="15731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65650" y="1786514"/>
            <a:ext cx="8678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96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9110" y="480506"/>
            <a:ext cx="7549819" cy="61199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54974">
            <a:off x="1159212" y="3991946"/>
            <a:ext cx="896045" cy="183738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09747" y="4910640"/>
            <a:ext cx="1715670" cy="13349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90417" y="3591794"/>
            <a:ext cx="1864083" cy="131884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717462" y="1168599"/>
            <a:ext cx="4757078" cy="365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356">
              <a:lnSpc>
                <a:spcPts val="2567"/>
              </a:lnSpc>
            </a:pPr>
            <a:r>
              <a:rPr lang="en-US" sz="4399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399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399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399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99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399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37619" y="928830"/>
            <a:ext cx="974918" cy="9571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001359">
            <a:off x="9767085" y="5762708"/>
            <a:ext cx="1371613" cy="318088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0AEDD951-C764-4326-8966-44CF66FE8EB5}"/>
              </a:ext>
            </a:extLst>
          </p:cNvPr>
          <p:cNvSpPr/>
          <p:nvPr/>
        </p:nvSpPr>
        <p:spPr>
          <a:xfrm>
            <a:off x="3330175" y="1853744"/>
            <a:ext cx="4977702" cy="957193"/>
          </a:xfrm>
          <a:prstGeom prst="homePlat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9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đẫy</a:t>
            </a:r>
            <a:r>
              <a:rPr lang="en-US" sz="3999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endParaRPr lang="en-US" sz="3999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8407ABA4-DDA1-4ECE-BF48-6213EAE6F473}"/>
              </a:ext>
            </a:extLst>
          </p:cNvPr>
          <p:cNvSpPr/>
          <p:nvPr/>
        </p:nvSpPr>
        <p:spPr>
          <a:xfrm>
            <a:off x="3330175" y="3085253"/>
            <a:ext cx="4977702" cy="957193"/>
          </a:xfrm>
          <a:prstGeom prst="homePlat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9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999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endParaRPr lang="en-US" sz="3999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BB84659C-53EE-4312-95E2-92E3E2F9EBFA}"/>
              </a:ext>
            </a:extLst>
          </p:cNvPr>
          <p:cNvSpPr/>
          <p:nvPr/>
        </p:nvSpPr>
        <p:spPr>
          <a:xfrm>
            <a:off x="3330175" y="4233764"/>
            <a:ext cx="4977702" cy="957193"/>
          </a:xfrm>
          <a:prstGeom prst="homePlat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9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999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endParaRPr lang="en-US" sz="3999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01F66-998A-9823-9ED8-700EF4494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38EA32-0B69-2BB8-BAE8-56075952C701}"/>
              </a:ext>
            </a:extLst>
          </p:cNvPr>
          <p:cNvSpPr txBox="1"/>
          <p:nvPr/>
        </p:nvSpPr>
        <p:spPr>
          <a:xfrm>
            <a:off x="2896433" y="381794"/>
            <a:ext cx="5700785" cy="9230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379" tIns="45690" rIns="91379" bIns="45690" rtlCol="0">
            <a:spAutoFit/>
          </a:bodyPr>
          <a:lstStyle/>
          <a:p>
            <a:pPr algn="ctr"/>
            <a:r>
              <a:rPr lang="en-US" sz="539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của từ</a:t>
            </a:r>
          </a:p>
        </p:txBody>
      </p:sp>
      <p:pic>
        <p:nvPicPr>
          <p:cNvPr id="9" name="Picture 8" descr="C:\Users\Administrator.EPR5HADQQSBOGQY\Downloads\cd3 bai 5.1.png">
            <a:extLst>
              <a:ext uri="{FF2B5EF4-FFF2-40B4-BE49-F238E27FC236}">
                <a16:creationId xmlns:a16="http://schemas.microsoft.com/office/drawing/2014/main" id="{0BA63913-F8C2-7EA4-CAB8-9F873CA1C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9457" t="64444"/>
          <a:stretch>
            <a:fillRect/>
          </a:stretch>
        </p:blipFill>
        <p:spPr bwMode="auto">
          <a:xfrm>
            <a:off x="9806465" y="1066621"/>
            <a:ext cx="2513945" cy="2607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85A39E-3646-2B4E-6259-291362CA8D97}"/>
              </a:ext>
            </a:extLst>
          </p:cNvPr>
          <p:cNvSpPr/>
          <p:nvPr/>
        </p:nvSpPr>
        <p:spPr>
          <a:xfrm>
            <a:off x="230128" y="1676857"/>
            <a:ext cx="9444753" cy="746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9000"/>
              </a:lnSpc>
              <a:tabLst>
                <a:tab pos="383425" algn="l"/>
              </a:tabLst>
            </a:pPr>
            <a:r>
              <a:rPr lang="en-US" sz="39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</a:t>
            </a:r>
            <a:r>
              <a:rPr lang="en-US" sz="3999" b="1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 </a:t>
            </a:r>
            <a:r>
              <a:rPr lang="en-US" sz="3999" b="1" i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9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9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9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9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9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9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9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9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39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999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999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8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53" y="-330091"/>
            <a:ext cx="3657495" cy="2031941"/>
          </a:xfrm>
          <a:prstGeom prst="rect">
            <a:avLst/>
          </a:prstGeom>
        </p:spPr>
        <p:txBody>
          <a:bodyPr vert="horz" lIns="121802" tIns="60902" rIns="121802" bIns="60902" rtlCol="0" anchor="ctr">
            <a:normAutofit/>
          </a:bodyPr>
          <a:lstStyle>
            <a:lvl1pPr algn="ctr" defTabSz="91354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7939"/>
            <a:r>
              <a:rPr lang="en-US" sz="5866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 bóng</a:t>
            </a:r>
            <a:endParaRPr lang="en-US" sz="5866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1"/>
          <a:stretch/>
        </p:blipFill>
        <p:spPr>
          <a:xfrm>
            <a:off x="321901" y="1297414"/>
            <a:ext cx="5401577" cy="5382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9" b="11064"/>
          <a:stretch/>
        </p:blipFill>
        <p:spPr>
          <a:xfrm>
            <a:off x="6096001" y="1237173"/>
            <a:ext cx="5878367" cy="544293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10464674" y="4749763"/>
            <a:ext cx="1015970" cy="111756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9245510" y="4741296"/>
            <a:ext cx="1015970" cy="111756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1683840" y="2514627"/>
            <a:ext cx="1015970" cy="111756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58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564" y="59363"/>
            <a:ext cx="10972483" cy="1142967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 hình đẫy đà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45" y="1193864"/>
            <a:ext cx="7416587" cy="547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Tả cái trống trường lớp 4 hay nhất - 3 bài văn ngắn gọn miêu tả tiếng trố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8"/>
          <a:stretch/>
        </p:blipFill>
        <p:spPr bwMode="auto">
          <a:xfrm>
            <a:off x="178" y="1803448"/>
            <a:ext cx="4622741" cy="406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551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1041</Words>
  <Application>Microsoft Office PowerPoint</Application>
  <PresentationFormat>Widescreen</PresentationFormat>
  <Paragraphs>99</Paragraphs>
  <Slides>24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等线</vt:lpstr>
      <vt:lpstr>华文新魏</vt:lpstr>
      <vt:lpstr>#9Slide05 SVNClementine</vt:lpstr>
      <vt:lpstr>Aptos</vt:lpstr>
      <vt:lpstr>Aptos Display</vt:lpstr>
      <vt:lpstr>Arial</vt:lpstr>
      <vt:lpstr>Arial Rounded MT Bold</vt:lpstr>
      <vt:lpstr>Arial-Rounded</vt:lpstr>
      <vt:lpstr>Calibri</vt:lpstr>
      <vt:lpstr>HP001 4 hàng</vt:lpstr>
      <vt:lpstr>Segoe UI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thân hình đẫy đà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 Nguyen</dc:creator>
  <cp:lastModifiedBy>Ha Nguyen</cp:lastModifiedBy>
  <cp:revision>1</cp:revision>
  <dcterms:created xsi:type="dcterms:W3CDTF">2026-03-01T13:37:46Z</dcterms:created>
  <dcterms:modified xsi:type="dcterms:W3CDTF">2026-03-01T13:38:32Z</dcterms:modified>
</cp:coreProperties>
</file>