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524" r:id="rId3"/>
    <p:sldId id="270" r:id="rId4"/>
    <p:sldId id="282" r:id="rId5"/>
    <p:sldId id="517" r:id="rId6"/>
    <p:sldId id="525" r:id="rId7"/>
    <p:sldId id="297" r:id="rId8"/>
    <p:sldId id="472" r:id="rId9"/>
    <p:sldId id="473" r:id="rId10"/>
    <p:sldId id="474" r:id="rId11"/>
    <p:sldId id="471" r:id="rId12"/>
    <p:sldId id="475" r:id="rId13"/>
    <p:sldId id="283" r:id="rId14"/>
    <p:sldId id="286" r:id="rId15"/>
    <p:sldId id="287" r:id="rId16"/>
    <p:sldId id="479" r:id="rId17"/>
    <p:sldId id="481" r:id="rId18"/>
    <p:sldId id="482" r:id="rId19"/>
    <p:sldId id="483" r:id="rId20"/>
    <p:sldId id="484" r:id="rId21"/>
    <p:sldId id="485" r:id="rId22"/>
    <p:sldId id="52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FAF20-63FD-4C1F-8F18-4696EA71A9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E5D94-EB64-49E3-9162-0786547A6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7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+mn-lt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+mn-lt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+mn-lt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+mn-lt"/>
                <a:cs typeface="Arial" pitchFamily="34" charset="0"/>
              </a:rPr>
              <a:t>Hãy</a:t>
            </a:r>
            <a:r>
              <a:rPr lang="vi-VN" sz="1200" b="0" baseline="0">
                <a:latin typeface="+mn-lt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+mn-lt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54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+mn-lt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+mn-lt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+mn-lt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+mn-lt"/>
                <a:cs typeface="Arial" pitchFamily="34" charset="0"/>
              </a:rPr>
              <a:t>Hãy</a:t>
            </a:r>
            <a:r>
              <a:rPr lang="vi-VN" sz="1200" b="0" baseline="0">
                <a:latin typeface="+mn-lt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+mn-lt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15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Để hs thoải mái ước lượng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69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82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7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53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4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07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95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87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7A6BA-77E3-EE12-291B-13DB8A255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2A1BE-468B-5C18-ECDB-83FF20966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AA379-6DB2-4705-BF2E-D2CA4E302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5C97-13F4-452A-AA29-A7252F60929E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7788B-9EF3-2D16-718B-35C20FB0C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9D1F0-F061-EDB1-CFBB-F17CC56B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E4FD-35B0-4295-9429-F8DEF7784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6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AB2C-4263-07B5-2AFB-78A40E6C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27441-D411-282E-8BFF-A57479135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92EA4-794F-C266-BA7A-B3627F9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5C97-13F4-452A-AA29-A7252F60929E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A1655-7783-AE97-2482-0BD8F38A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34056-5065-79AE-8EDD-3B0927A7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E4FD-35B0-4295-9429-F8DEF7784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3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3EC718-9306-7B02-F608-A7C2432A7A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32DBE6-1AE5-E1B6-3301-876A18E21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BCF4F-C5ED-0B5F-64C3-3B380A17C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5C97-13F4-452A-AA29-A7252F60929E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0A3E0-289E-4ABA-391C-175F8C80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87C1-62F2-FA6E-6F7D-6254ECC3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E4FD-35B0-4295-9429-F8DEF7784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67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73F89846-7093-7BF5-0C32-F8D7A9132104}"/>
              </a:ext>
            </a:extLst>
          </p:cNvPr>
          <p:cNvGrpSpPr/>
          <p:nvPr userDrawn="1"/>
        </p:nvGrpSpPr>
        <p:grpSpPr>
          <a:xfrm>
            <a:off x="-2001026" y="-597309"/>
            <a:ext cx="16194051" cy="8052620"/>
            <a:chOff x="-2231869" y="-329337"/>
            <a:chExt cx="22012064" cy="10945674"/>
          </a:xfrm>
        </p:grpSpPr>
        <p:sp>
          <p:nvSpPr>
            <p:cNvPr id="6" name="AutoShape 2">
              <a:extLst>
                <a:ext uri="{FF2B5EF4-FFF2-40B4-BE49-F238E27FC236}">
                  <a16:creationId xmlns:a16="http://schemas.microsoft.com/office/drawing/2014/main" id="{362706F2-B5D2-5B50-6F9D-2580F36FB388}"/>
                </a:ext>
              </a:extLst>
            </p:cNvPr>
            <p:cNvSpPr/>
            <p:nvPr userDrawn="1"/>
          </p:nvSpPr>
          <p:spPr>
            <a:xfrm>
              <a:off x="0" y="740626"/>
              <a:ext cx="18288000" cy="0"/>
            </a:xfrm>
            <a:prstGeom prst="line">
              <a:avLst/>
            </a:prstGeom>
            <a:ln w="28575" cap="flat">
              <a:solidFill>
                <a:srgbClr val="ADD0F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59AE49A9-E412-A9FA-4091-B4408BB12D08}"/>
                </a:ext>
              </a:extLst>
            </p:cNvPr>
            <p:cNvSpPr/>
            <p:nvPr userDrawn="1"/>
          </p:nvSpPr>
          <p:spPr>
            <a:xfrm>
              <a:off x="0" y="1545374"/>
              <a:ext cx="18288000" cy="0"/>
            </a:xfrm>
            <a:prstGeom prst="line">
              <a:avLst/>
            </a:prstGeom>
            <a:ln w="28575" cap="flat">
              <a:solidFill>
                <a:srgbClr val="ADD0F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2E79030D-A9A3-1094-3FD1-C6D88AA5D5D2}"/>
                </a:ext>
              </a:extLst>
            </p:cNvPr>
            <p:cNvSpPr/>
            <p:nvPr userDrawn="1"/>
          </p:nvSpPr>
          <p:spPr>
            <a:xfrm>
              <a:off x="0" y="2345474"/>
              <a:ext cx="18288000" cy="0"/>
            </a:xfrm>
            <a:prstGeom prst="line">
              <a:avLst/>
            </a:prstGeom>
            <a:ln w="28575" cap="flat">
              <a:solidFill>
                <a:srgbClr val="ADD0F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D928E941-64B1-6B32-BBE6-401C5BFFC2F5}"/>
                </a:ext>
              </a:extLst>
            </p:cNvPr>
            <p:cNvSpPr/>
            <p:nvPr userDrawn="1"/>
          </p:nvSpPr>
          <p:spPr>
            <a:xfrm>
              <a:off x="0" y="3145574"/>
              <a:ext cx="18288000" cy="0"/>
            </a:xfrm>
            <a:prstGeom prst="line">
              <a:avLst/>
            </a:prstGeom>
            <a:ln w="28575" cap="flat">
              <a:solidFill>
                <a:srgbClr val="ADD0F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7173FFAA-FCC3-3E8B-9D18-6B3A71CFD46D}"/>
                </a:ext>
              </a:extLst>
            </p:cNvPr>
            <p:cNvSpPr/>
            <p:nvPr userDrawn="1"/>
          </p:nvSpPr>
          <p:spPr>
            <a:xfrm>
              <a:off x="0" y="3945674"/>
              <a:ext cx="18288000" cy="0"/>
            </a:xfrm>
            <a:prstGeom prst="line">
              <a:avLst/>
            </a:prstGeom>
            <a:ln w="28575" cap="flat">
              <a:solidFill>
                <a:srgbClr val="ADD0F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99EDE4DA-E932-646D-266A-463732EADB5C}"/>
                </a:ext>
              </a:extLst>
            </p:cNvPr>
            <p:cNvSpPr/>
            <p:nvPr userDrawn="1"/>
          </p:nvSpPr>
          <p:spPr>
            <a:xfrm>
              <a:off x="0" y="4745774"/>
              <a:ext cx="18288000" cy="0"/>
            </a:xfrm>
            <a:prstGeom prst="line">
              <a:avLst/>
            </a:prstGeom>
            <a:ln w="28575" cap="flat">
              <a:solidFill>
                <a:srgbClr val="ADD0F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8">
              <a:extLst>
                <a:ext uri="{FF2B5EF4-FFF2-40B4-BE49-F238E27FC236}">
                  <a16:creationId xmlns:a16="http://schemas.microsoft.com/office/drawing/2014/main" id="{6810CAF7-A8C9-E238-E5F2-337D4EC6FD03}"/>
                </a:ext>
              </a:extLst>
            </p:cNvPr>
            <p:cNvSpPr/>
            <p:nvPr userDrawn="1"/>
          </p:nvSpPr>
          <p:spPr>
            <a:xfrm>
              <a:off x="0" y="5545874"/>
              <a:ext cx="18288000" cy="0"/>
            </a:xfrm>
            <a:prstGeom prst="line">
              <a:avLst/>
            </a:prstGeom>
            <a:ln w="28575" cap="flat">
              <a:solidFill>
                <a:srgbClr val="ADD0F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9">
              <a:extLst>
                <a:ext uri="{FF2B5EF4-FFF2-40B4-BE49-F238E27FC236}">
                  <a16:creationId xmlns:a16="http://schemas.microsoft.com/office/drawing/2014/main" id="{7451D3E9-055D-BB49-A139-CCB44110EA21}"/>
                </a:ext>
              </a:extLst>
            </p:cNvPr>
            <p:cNvSpPr/>
            <p:nvPr userDrawn="1"/>
          </p:nvSpPr>
          <p:spPr>
            <a:xfrm>
              <a:off x="0" y="6345974"/>
              <a:ext cx="18288000" cy="0"/>
            </a:xfrm>
            <a:prstGeom prst="line">
              <a:avLst/>
            </a:prstGeom>
            <a:ln w="28575" cap="flat">
              <a:solidFill>
                <a:srgbClr val="ADD0F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0">
              <a:extLst>
                <a:ext uri="{FF2B5EF4-FFF2-40B4-BE49-F238E27FC236}">
                  <a16:creationId xmlns:a16="http://schemas.microsoft.com/office/drawing/2014/main" id="{F3B975C0-D033-70C2-CB15-0A8F8AC799EC}"/>
                </a:ext>
              </a:extLst>
            </p:cNvPr>
            <p:cNvSpPr/>
            <p:nvPr userDrawn="1"/>
          </p:nvSpPr>
          <p:spPr>
            <a:xfrm>
              <a:off x="0" y="7146074"/>
              <a:ext cx="18288000" cy="0"/>
            </a:xfrm>
            <a:prstGeom prst="line">
              <a:avLst/>
            </a:prstGeom>
            <a:ln w="28575" cap="flat">
              <a:solidFill>
                <a:srgbClr val="ADD0F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1">
              <a:extLst>
                <a:ext uri="{FF2B5EF4-FFF2-40B4-BE49-F238E27FC236}">
                  <a16:creationId xmlns:a16="http://schemas.microsoft.com/office/drawing/2014/main" id="{6B941728-6DB6-4939-0A26-32CEF055E6F2}"/>
                </a:ext>
              </a:extLst>
            </p:cNvPr>
            <p:cNvSpPr/>
            <p:nvPr userDrawn="1"/>
          </p:nvSpPr>
          <p:spPr>
            <a:xfrm>
              <a:off x="0" y="7946174"/>
              <a:ext cx="18288000" cy="0"/>
            </a:xfrm>
            <a:prstGeom prst="line">
              <a:avLst/>
            </a:prstGeom>
            <a:ln w="28575" cap="flat">
              <a:solidFill>
                <a:srgbClr val="ADD0F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2">
              <a:extLst>
                <a:ext uri="{FF2B5EF4-FFF2-40B4-BE49-F238E27FC236}">
                  <a16:creationId xmlns:a16="http://schemas.microsoft.com/office/drawing/2014/main" id="{BE0D7740-3A38-AA8A-E3CD-6B995E964E1E}"/>
                </a:ext>
              </a:extLst>
            </p:cNvPr>
            <p:cNvSpPr/>
            <p:nvPr userDrawn="1"/>
          </p:nvSpPr>
          <p:spPr>
            <a:xfrm>
              <a:off x="0" y="8746274"/>
              <a:ext cx="18288000" cy="0"/>
            </a:xfrm>
            <a:prstGeom prst="line">
              <a:avLst/>
            </a:prstGeom>
            <a:ln w="28575" cap="flat">
              <a:solidFill>
                <a:srgbClr val="ADD0F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3">
              <a:extLst>
                <a:ext uri="{FF2B5EF4-FFF2-40B4-BE49-F238E27FC236}">
                  <a16:creationId xmlns:a16="http://schemas.microsoft.com/office/drawing/2014/main" id="{0193A0BA-5C15-A567-9A12-D6A191827088}"/>
                </a:ext>
              </a:extLst>
            </p:cNvPr>
            <p:cNvSpPr/>
            <p:nvPr userDrawn="1"/>
          </p:nvSpPr>
          <p:spPr>
            <a:xfrm>
              <a:off x="0" y="9546374"/>
              <a:ext cx="18288000" cy="0"/>
            </a:xfrm>
            <a:prstGeom prst="line">
              <a:avLst/>
            </a:prstGeom>
            <a:ln w="28575" cap="flat">
              <a:solidFill>
                <a:srgbClr val="ADD0F3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8" name="Group 14">
              <a:extLst>
                <a:ext uri="{FF2B5EF4-FFF2-40B4-BE49-F238E27FC236}">
                  <a16:creationId xmlns:a16="http://schemas.microsoft.com/office/drawing/2014/main" id="{1A769B77-9BC4-B3B5-E6F3-9C633A8EDADF}"/>
                </a:ext>
              </a:extLst>
            </p:cNvPr>
            <p:cNvGrpSpPr/>
            <p:nvPr userDrawn="1"/>
          </p:nvGrpSpPr>
          <p:grpSpPr>
            <a:xfrm>
              <a:off x="3141610" y="2513167"/>
              <a:ext cx="12309580" cy="5413485"/>
              <a:chOff x="0" y="0"/>
              <a:chExt cx="2947299" cy="1342674"/>
            </a:xfrm>
          </p:grpSpPr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6D940CCC-C349-B3F0-DA57-ECE2A40D5312}"/>
                  </a:ext>
                </a:extLst>
              </p:cNvPr>
              <p:cNvSpPr/>
              <p:nvPr/>
            </p:nvSpPr>
            <p:spPr>
              <a:xfrm>
                <a:off x="0" y="0"/>
                <a:ext cx="2947299" cy="1342674"/>
              </a:xfrm>
              <a:custGeom>
                <a:avLst/>
                <a:gdLst/>
                <a:ahLst/>
                <a:cxnLst/>
                <a:rect l="l" t="t" r="r" b="b"/>
                <a:pathLst>
                  <a:path w="2947299" h="1342674">
                    <a:moveTo>
                      <a:pt x="13837" y="0"/>
                    </a:moveTo>
                    <a:lnTo>
                      <a:pt x="2933463" y="0"/>
                    </a:lnTo>
                    <a:cubicBezTo>
                      <a:pt x="2941104" y="0"/>
                      <a:pt x="2947299" y="6195"/>
                      <a:pt x="2947299" y="13837"/>
                    </a:cubicBezTo>
                    <a:lnTo>
                      <a:pt x="2947299" y="1328837"/>
                    </a:lnTo>
                    <a:cubicBezTo>
                      <a:pt x="2947299" y="1336479"/>
                      <a:pt x="2941104" y="1342674"/>
                      <a:pt x="2933463" y="1342674"/>
                    </a:cubicBezTo>
                    <a:lnTo>
                      <a:pt x="13837" y="1342674"/>
                    </a:lnTo>
                    <a:cubicBezTo>
                      <a:pt x="6195" y="1342674"/>
                      <a:pt x="0" y="1336479"/>
                      <a:pt x="0" y="1328837"/>
                    </a:cubicBezTo>
                    <a:lnTo>
                      <a:pt x="0" y="13837"/>
                    </a:lnTo>
                    <a:cubicBezTo>
                      <a:pt x="0" y="6195"/>
                      <a:pt x="6195" y="0"/>
                      <a:pt x="13837" y="0"/>
                    </a:cubicBezTo>
                    <a:close/>
                  </a:path>
                </a:pathLst>
              </a:custGeom>
              <a:solidFill>
                <a:srgbClr val="7FC2D4"/>
              </a:solidFill>
              <a:ln w="57150" cap="sq">
                <a:solidFill>
                  <a:srgbClr val="514742"/>
                </a:solidFill>
                <a:prstDash val="solid"/>
                <a:miter/>
              </a:ln>
            </p:spPr>
          </p:sp>
          <p:sp>
            <p:nvSpPr>
              <p:cNvPr id="20" name="TextBox 16">
                <a:extLst>
                  <a:ext uri="{FF2B5EF4-FFF2-40B4-BE49-F238E27FC236}">
                    <a16:creationId xmlns:a16="http://schemas.microsoft.com/office/drawing/2014/main" id="{5EAC6A37-FA4D-B490-163D-66633BC31506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2947299" cy="14093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665"/>
                  </a:lnSpc>
                </a:pPr>
                <a:endParaRPr sz="2400"/>
              </a:p>
            </p:txBody>
          </p:sp>
        </p:grpSp>
        <p:grpSp>
          <p:nvGrpSpPr>
            <p:cNvPr id="21" name="Group 17">
              <a:extLst>
                <a:ext uri="{FF2B5EF4-FFF2-40B4-BE49-F238E27FC236}">
                  <a16:creationId xmlns:a16="http://schemas.microsoft.com/office/drawing/2014/main" id="{AECBFFB6-1D6F-3BB2-8E27-7FCBED0738DC}"/>
                </a:ext>
              </a:extLst>
            </p:cNvPr>
            <p:cNvGrpSpPr/>
            <p:nvPr userDrawn="1"/>
          </p:nvGrpSpPr>
          <p:grpSpPr>
            <a:xfrm>
              <a:off x="2989210" y="2360767"/>
              <a:ext cx="12309580" cy="5413485"/>
              <a:chOff x="0" y="0"/>
              <a:chExt cx="2947299" cy="1342674"/>
            </a:xfrm>
          </p:grpSpPr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A49DB584-0DCA-96EE-CBF6-BC878D49DBA6}"/>
                  </a:ext>
                </a:extLst>
              </p:cNvPr>
              <p:cNvSpPr/>
              <p:nvPr/>
            </p:nvSpPr>
            <p:spPr>
              <a:xfrm>
                <a:off x="0" y="0"/>
                <a:ext cx="2947299" cy="1342674"/>
              </a:xfrm>
              <a:custGeom>
                <a:avLst/>
                <a:gdLst/>
                <a:ahLst/>
                <a:cxnLst/>
                <a:rect l="l" t="t" r="r" b="b"/>
                <a:pathLst>
                  <a:path w="2947299" h="1342674">
                    <a:moveTo>
                      <a:pt x="13837" y="0"/>
                    </a:moveTo>
                    <a:lnTo>
                      <a:pt x="2933463" y="0"/>
                    </a:lnTo>
                    <a:cubicBezTo>
                      <a:pt x="2941104" y="0"/>
                      <a:pt x="2947299" y="6195"/>
                      <a:pt x="2947299" y="13837"/>
                    </a:cubicBezTo>
                    <a:lnTo>
                      <a:pt x="2947299" y="1328837"/>
                    </a:lnTo>
                    <a:cubicBezTo>
                      <a:pt x="2947299" y="1336479"/>
                      <a:pt x="2941104" y="1342674"/>
                      <a:pt x="2933463" y="1342674"/>
                    </a:cubicBezTo>
                    <a:lnTo>
                      <a:pt x="13837" y="1342674"/>
                    </a:lnTo>
                    <a:cubicBezTo>
                      <a:pt x="6195" y="1342674"/>
                      <a:pt x="0" y="1336479"/>
                      <a:pt x="0" y="1328837"/>
                    </a:cubicBezTo>
                    <a:lnTo>
                      <a:pt x="0" y="13837"/>
                    </a:lnTo>
                    <a:cubicBezTo>
                      <a:pt x="0" y="6195"/>
                      <a:pt x="6195" y="0"/>
                      <a:pt x="138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514742"/>
                </a:solidFill>
                <a:prstDash val="solid"/>
                <a:miter/>
              </a:ln>
            </p:spPr>
          </p:sp>
          <p:sp>
            <p:nvSpPr>
              <p:cNvPr id="23" name="TextBox 19">
                <a:extLst>
                  <a:ext uri="{FF2B5EF4-FFF2-40B4-BE49-F238E27FC236}">
                    <a16:creationId xmlns:a16="http://schemas.microsoft.com/office/drawing/2014/main" id="{DF423BC2-AFD3-D7E8-F3F1-C4B6A868EFCD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2947299" cy="14093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665"/>
                  </a:lnSpc>
                </a:pPr>
                <a:endParaRPr sz="2400"/>
              </a:p>
            </p:txBody>
          </p:sp>
        </p:grp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300E69B1-522A-6126-D8F5-ED21B323D193}"/>
                </a:ext>
              </a:extLst>
            </p:cNvPr>
            <p:cNvSpPr/>
            <p:nvPr userDrawn="1"/>
          </p:nvSpPr>
          <p:spPr>
            <a:xfrm>
              <a:off x="4997356" y="1358127"/>
              <a:ext cx="8293287" cy="1700124"/>
            </a:xfrm>
            <a:custGeom>
              <a:avLst/>
              <a:gdLst/>
              <a:ahLst/>
              <a:cxnLst/>
              <a:rect l="l" t="t" r="r" b="b"/>
              <a:pathLst>
                <a:path w="8293287" h="1700124">
                  <a:moveTo>
                    <a:pt x="0" y="0"/>
                  </a:moveTo>
                  <a:lnTo>
                    <a:pt x="8293288" y="0"/>
                  </a:lnTo>
                  <a:lnTo>
                    <a:pt x="8293288" y="1700124"/>
                  </a:lnTo>
                  <a:lnTo>
                    <a:pt x="0" y="1700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AutoShape 21">
              <a:extLst>
                <a:ext uri="{FF2B5EF4-FFF2-40B4-BE49-F238E27FC236}">
                  <a16:creationId xmlns:a16="http://schemas.microsoft.com/office/drawing/2014/main" id="{E800CDD3-1783-206E-1528-B6F9B9DAF52B}"/>
                </a:ext>
              </a:extLst>
            </p:cNvPr>
            <p:cNvSpPr/>
            <p:nvPr userDrawn="1"/>
          </p:nvSpPr>
          <p:spPr>
            <a:xfrm flipV="1">
              <a:off x="2061387" y="-329337"/>
              <a:ext cx="0" cy="10945674"/>
            </a:xfrm>
            <a:prstGeom prst="line">
              <a:avLst/>
            </a:prstGeom>
            <a:ln w="28575" cap="flat">
              <a:solidFill>
                <a:srgbClr val="ED897E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12E3E9B6-9361-406B-A78B-213FDAEF1863}"/>
                </a:ext>
              </a:extLst>
            </p:cNvPr>
            <p:cNvSpPr/>
            <p:nvPr userDrawn="1"/>
          </p:nvSpPr>
          <p:spPr>
            <a:xfrm rot="677338">
              <a:off x="14053422" y="6086009"/>
              <a:ext cx="1998339" cy="1661119"/>
            </a:xfrm>
            <a:custGeom>
              <a:avLst/>
              <a:gdLst/>
              <a:ahLst/>
              <a:cxnLst/>
              <a:rect l="l" t="t" r="r" b="b"/>
              <a:pathLst>
                <a:path w="3236191" h="2690084">
                  <a:moveTo>
                    <a:pt x="0" y="0"/>
                  </a:moveTo>
                  <a:lnTo>
                    <a:pt x="3236191" y="0"/>
                  </a:lnTo>
                  <a:lnTo>
                    <a:pt x="3236191" y="2690084"/>
                  </a:lnTo>
                  <a:lnTo>
                    <a:pt x="0" y="26900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7C1D8DAD-4684-ACCF-A8B0-6140E14F3889}"/>
                </a:ext>
              </a:extLst>
            </p:cNvPr>
            <p:cNvSpPr/>
            <p:nvPr userDrawn="1"/>
          </p:nvSpPr>
          <p:spPr>
            <a:xfrm rot="6468590">
              <a:off x="16690678" y="-598178"/>
              <a:ext cx="1533144" cy="4645890"/>
            </a:xfrm>
            <a:custGeom>
              <a:avLst/>
              <a:gdLst/>
              <a:ahLst/>
              <a:cxnLst/>
              <a:rect l="l" t="t" r="r" b="b"/>
              <a:pathLst>
                <a:path w="1533144" h="4645890">
                  <a:moveTo>
                    <a:pt x="0" y="0"/>
                  </a:moveTo>
                  <a:lnTo>
                    <a:pt x="1533144" y="0"/>
                  </a:lnTo>
                  <a:lnTo>
                    <a:pt x="1533144" y="4645890"/>
                  </a:lnTo>
                  <a:lnTo>
                    <a:pt x="0" y="4645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E7E5B59D-5C42-C446-7D7A-49A64FD0EAC1}"/>
                </a:ext>
              </a:extLst>
            </p:cNvPr>
            <p:cNvSpPr/>
            <p:nvPr userDrawn="1"/>
          </p:nvSpPr>
          <p:spPr>
            <a:xfrm rot="-6464782">
              <a:off x="-564571" y="5783640"/>
              <a:ext cx="1642412" cy="4977007"/>
            </a:xfrm>
            <a:custGeom>
              <a:avLst/>
              <a:gdLst/>
              <a:ahLst/>
              <a:cxnLst/>
              <a:rect l="l" t="t" r="r" b="b"/>
              <a:pathLst>
                <a:path w="1642412" h="4977007">
                  <a:moveTo>
                    <a:pt x="0" y="0"/>
                  </a:moveTo>
                  <a:lnTo>
                    <a:pt x="1642412" y="0"/>
                  </a:lnTo>
                  <a:lnTo>
                    <a:pt x="1642412" y="4977007"/>
                  </a:lnTo>
                  <a:lnTo>
                    <a:pt x="0" y="4977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3940EEC4-14C6-2AA9-D05E-4B071AEA6D20}"/>
                </a:ext>
              </a:extLst>
            </p:cNvPr>
            <p:cNvSpPr/>
            <p:nvPr userDrawn="1"/>
          </p:nvSpPr>
          <p:spPr>
            <a:xfrm rot="-927632">
              <a:off x="2824807" y="1381331"/>
              <a:ext cx="776156" cy="2822385"/>
            </a:xfrm>
            <a:custGeom>
              <a:avLst/>
              <a:gdLst/>
              <a:ahLst/>
              <a:cxnLst/>
              <a:rect l="l" t="t" r="r" b="b"/>
              <a:pathLst>
                <a:path w="1009598" h="3671265">
                  <a:moveTo>
                    <a:pt x="0" y="0"/>
                  </a:moveTo>
                  <a:lnTo>
                    <a:pt x="1009598" y="0"/>
                  </a:lnTo>
                  <a:lnTo>
                    <a:pt x="1009598" y="3671265"/>
                  </a:lnTo>
                  <a:lnTo>
                    <a:pt x="0" y="3671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616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9D5E-BB91-2F28-C91A-B2410C79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0DC88-466E-BD95-916C-84D90041E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3F3D2-07C3-50D2-2E69-694BA94BF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5C97-13F4-452A-AA29-A7252F60929E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3D43F-BD7F-4E69-995D-0FE5CB1D1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4BFEA-74F6-6A65-FD01-BB78D1CF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E4FD-35B0-4295-9429-F8DEF7784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9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82E98-2C1D-781C-4DE7-44E9497C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4797D-4D9E-68FA-9C42-59C925796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97330-5259-372C-4A9F-28B832BC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5C97-13F4-452A-AA29-A7252F60929E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4E770-2D1F-72E7-E35E-FE6FD9A1D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58E0B-515B-9C33-11A7-52B48840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E4FD-35B0-4295-9429-F8DEF7784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4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665EF-C858-72E8-D4B3-E05887D4E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D299E-DE07-98D1-D6D1-83D561858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A1616-4B09-FA0B-0FDC-C098646E5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70ABF-60BD-A2B2-8AEB-627816E7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5C97-13F4-452A-AA29-A7252F60929E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9496F-E6E1-E7FC-AF2C-3C1A582CE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7EE9E-43B9-C72E-D953-6200DA71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E4FD-35B0-4295-9429-F8DEF7784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9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1C0D7-1311-8772-9138-39D60350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DE37D-2C7A-E99D-C8D0-AF4D1E9C5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3EA8F-F257-6FA6-7770-58993431C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0624A5-7D46-AB2E-0C4B-F07BC38FF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18C8F-F30C-26D8-E048-823FA8433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E3F0C9-63F6-F7C7-1828-26593B82D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5C97-13F4-452A-AA29-A7252F60929E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FAA673-77B7-2E3E-8BF3-67F114EF5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BBA3C-32CE-AB0A-3F57-0EAEDC34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E4FD-35B0-4295-9429-F8DEF7784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0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A6692-FBFC-4471-22C4-897420A1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E8260-CF10-1CC5-74E6-5A37564CE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5C97-13F4-452A-AA29-A7252F60929E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15249-C5C7-9C0C-F361-6E3510165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D3AAB-176B-189E-F661-321034E7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E4FD-35B0-4295-9429-F8DEF7784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7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F8B07-7D77-50D5-23F5-D128CB6D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5C97-13F4-452A-AA29-A7252F60929E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8E1B0C-3F48-9A1D-B925-BDFD1193C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C3A69-BCF1-C5AE-25FB-E21FE0084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E4FD-35B0-4295-9429-F8DEF7784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5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F3EB-E172-07B7-40BE-50ED773C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6C74D-CC81-99B5-1948-E3153F4EA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7E886-C46B-6F1C-5972-26DDA265F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39287-EC9D-8573-5111-6CB4D4AD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5C97-13F4-452A-AA29-A7252F60929E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1DA27-53BB-08CD-49C2-4558F7C2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5EF85-25E8-CD88-C20F-6A8644B4E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E4FD-35B0-4295-9429-F8DEF7784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1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D42E-3F31-4821-1D6D-E266D5CB5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7E5453-802E-DEF9-EF05-3844ED25B7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3B0F7-ABD3-766B-3D60-7450AECB6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6CDD3-95C6-952B-D599-5246F5A9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5C97-13F4-452A-AA29-A7252F60929E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E16DB-BB95-BE1B-BD6C-22BF54DD0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F9698-400C-A60A-9647-E3373A8D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E4FD-35B0-4295-9429-F8DEF7784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9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5B9F3E-1145-E110-51FA-AC77A0B7C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0C8C9-FC5D-2E9A-59CE-8DAB7DA0B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F815B-5A26-F61A-DE03-E6FEFAEABF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495C97-13F4-452A-AA29-A7252F60929E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F3E35-3BC3-8B4E-B286-73B0E49FE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FA892-6397-D799-DE49-6BDDED7D1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9FE4FD-35B0-4295-9429-F8DEF7784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0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10" Type="http://schemas.openxmlformats.org/officeDocument/2006/relationships/image" Target="../media/image25.svg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800600" y="2108200"/>
            <a:ext cx="27432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>
                <a:latin typeface="Arial" pitchFamily="34" charset="0"/>
                <a:cs typeface="Arial" pitchFamily="34" charset="0"/>
              </a:rPr>
              <a:t>Bài 26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3000" y="3095666"/>
            <a:ext cx="7518400" cy="1590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ĐƠN VỊ ĐO ĐỘ DÀI</a:t>
            </a:r>
          </a:p>
          <a:p>
            <a:pPr algn="ctr">
              <a:spcBef>
                <a:spcPts val="800"/>
              </a:spcBef>
            </a:pPr>
            <a:r>
              <a:rPr lang="en-US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(tiết 3)</a:t>
            </a:r>
            <a:endParaRPr lang="en-US" sz="5867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DF64AA-8C02-372C-FC85-8AE242415639}"/>
              </a:ext>
            </a:extLst>
          </p:cNvPr>
          <p:cNvSpPr txBox="1"/>
          <p:nvPr/>
        </p:nvSpPr>
        <p:spPr>
          <a:xfrm>
            <a:off x="3124200" y="8890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Chủ đề 7: Đơn vị đo độ dài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9EC06-67E6-2556-2A1C-DE7A0384B46A}"/>
              </a:ext>
            </a:extLst>
          </p:cNvPr>
          <p:cNvSpPr txBox="1"/>
          <p:nvPr/>
        </p:nvSpPr>
        <p:spPr>
          <a:xfrm>
            <a:off x="7751536" y="4674288"/>
            <a:ext cx="2162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Trang 34</a:t>
            </a: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60" t="15556" r="4285" b="7863"/>
          <a:stretch/>
        </p:blipFill>
        <p:spPr bwMode="auto">
          <a:xfrm>
            <a:off x="1902137" y="863859"/>
            <a:ext cx="4689807" cy="551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 idx="4294967295"/>
          </p:nvPr>
        </p:nvSpPr>
        <p:spPr>
          <a:xfrm>
            <a:off x="1188193" y="-208588"/>
            <a:ext cx="8824384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đặt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476993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2133600" y="1219286"/>
            <a:ext cx="1727200" cy="1286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Nam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3041EB-1297-AC41-B58D-DEC71472D1E8}"/>
              </a:ext>
            </a:extLst>
          </p:cNvPr>
          <p:cNvCxnSpPr>
            <a:cxnSpLocks/>
          </p:cNvCxnSpPr>
          <p:nvPr/>
        </p:nvCxnSpPr>
        <p:spPr>
          <a:xfrm>
            <a:off x="6235112" y="5257800"/>
            <a:ext cx="0" cy="7112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C0428F-EFF9-1142-A0B9-158BBFA3609E}"/>
              </a:ext>
            </a:extLst>
          </p:cNvPr>
          <p:cNvCxnSpPr>
            <a:cxnSpLocks/>
          </p:cNvCxnSpPr>
          <p:nvPr/>
        </p:nvCxnSpPr>
        <p:spPr>
          <a:xfrm>
            <a:off x="4306280" y="5257800"/>
            <a:ext cx="0" cy="7112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2EB9D02B-C590-1D47-8B10-6AB1B2163B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53024" y="463426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7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48"/>
          <a:stretch/>
        </p:blipFill>
        <p:spPr bwMode="auto">
          <a:xfrm>
            <a:off x="307937" y="2452871"/>
            <a:ext cx="10950311" cy="436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 idx="4294967295"/>
          </p:nvPr>
        </p:nvSpPr>
        <p:spPr>
          <a:xfrm>
            <a:off x="1188193" y="-167339"/>
            <a:ext cx="8824384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đặt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476993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2133600" y="1219286"/>
            <a:ext cx="1727200" cy="1286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Mai</a:t>
            </a: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5537296" y="1219286"/>
            <a:ext cx="1269904" cy="1286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Việt</a:t>
            </a:r>
            <a:endParaRPr lang="en-US" sz="426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8737600" y="1219286"/>
            <a:ext cx="1930400" cy="1286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Nam</a:t>
            </a:r>
          </a:p>
        </p:txBody>
      </p:sp>
      <p:pic>
        <p:nvPicPr>
          <p:cNvPr id="12" name="Graphic 11" descr="Close">
            <a:extLst>
              <a:ext uri="{FF2B5EF4-FFF2-40B4-BE49-F238E27FC236}">
                <a16:creationId xmlns:a16="http://schemas.microsoft.com/office/drawing/2014/main" id="{5D291EE4-CF43-B042-9E44-1436C1D40D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28800" y="5649043"/>
            <a:ext cx="609600" cy="609600"/>
          </a:xfrm>
          <a:prstGeom prst="rect">
            <a:avLst/>
          </a:prstGeom>
        </p:spPr>
      </p:pic>
      <p:pic>
        <p:nvPicPr>
          <p:cNvPr id="13" name="Graphic 12" descr="Close">
            <a:extLst>
              <a:ext uri="{FF2B5EF4-FFF2-40B4-BE49-F238E27FC236}">
                <a16:creationId xmlns:a16="http://schemas.microsoft.com/office/drawing/2014/main" id="{FFC14822-A18D-2349-83F6-6C29CC2EEF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42501" y="5715865"/>
            <a:ext cx="609600" cy="609600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51993443-8A2D-F14F-897C-78EC39F270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32800" y="5692289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5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92031" y="4931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158781" y="313267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006600"/>
            <a:ext cx="8119533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636000" y="2006600"/>
            <a:ext cx="711200" cy="7112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9347200" y="1858433"/>
            <a:ext cx="1117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636000" y="3153833"/>
            <a:ext cx="711200" cy="7112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9347200" y="3005667"/>
            <a:ext cx="1117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636000" y="4301067"/>
            <a:ext cx="711200" cy="7112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9347200" y="4152900"/>
            <a:ext cx="1117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>
                <a:latin typeface="Arial" pitchFamily="34" charset="0"/>
                <a:cs typeface="Arial" pitchFamily="34" charset="0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1275249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7" r="36833"/>
          <a:stretch/>
        </p:blipFill>
        <p:spPr>
          <a:xfrm>
            <a:off x="577867" y="1754448"/>
            <a:ext cx="9294267" cy="157295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170725"/>
            <a:ext cx="6404479" cy="60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168345" y="775756"/>
            <a:ext cx="0" cy="15864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75142" y="1722200"/>
            <a:ext cx="7186084" cy="542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41153" y="956733"/>
            <a:ext cx="571961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chì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6 cm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32379" y="775756"/>
            <a:ext cx="0" cy="15864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7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426965"/>
            <a:ext cx="6333067" cy="104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" r="28415"/>
          <a:stretch/>
        </p:blipFill>
        <p:spPr>
          <a:xfrm>
            <a:off x="731411" y="2311401"/>
            <a:ext cx="10501101" cy="158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641545" y="1368423"/>
            <a:ext cx="0" cy="15864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767598" y="2511423"/>
            <a:ext cx="7186084" cy="542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121450" y="281055"/>
            <a:ext cx="571961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mực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8 cm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133979" y="1368423"/>
            <a:ext cx="0" cy="15864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1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78" y="1865962"/>
            <a:ext cx="6366935" cy="87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5" r="38913"/>
          <a:stretch/>
        </p:blipFill>
        <p:spPr>
          <a:xfrm>
            <a:off x="621192" y="2435737"/>
            <a:ext cx="8928000" cy="157288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779812" y="1320268"/>
            <a:ext cx="0" cy="15864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-233763" y="2714600"/>
            <a:ext cx="7186084" cy="542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729620" y="1356780"/>
            <a:ext cx="571961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4 cm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32379" y="1320268"/>
            <a:ext cx="0" cy="15864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1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9467" y="254467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219200" y="67733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 dirty="0">
                <a:latin typeface="Arial" panose="020B0604020202020204" pitchFamily="34" charset="0"/>
                <a:cs typeface="Arial" pitchFamily="34" charset="0"/>
              </a:rPr>
              <a:t>a) </a:t>
            </a:r>
            <a:r>
              <a:rPr lang="en-US" sz="3733" dirty="0" err="1">
                <a:latin typeface="Arial" panose="020B0604020202020204" pitchFamily="34" charset="0"/>
                <a:cs typeface="Arial" pitchFamily="34" charset="0"/>
              </a:rPr>
              <a:t>Đo</a:t>
            </a:r>
            <a:r>
              <a:rPr lang="en-US" sz="3733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cs typeface="Arial" pitchFamily="34" charset="0"/>
              </a:rPr>
              <a:t>độ</a:t>
            </a:r>
            <a:r>
              <a:rPr lang="en-US" sz="3733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cs typeface="Arial" pitchFamily="34" charset="0"/>
              </a:rPr>
              <a:t>dài</a:t>
            </a:r>
            <a:r>
              <a:rPr lang="en-US" sz="3733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cs typeface="Arial" pitchFamily="34" charset="0"/>
              </a:rPr>
              <a:t>mỗi</a:t>
            </a:r>
            <a:r>
              <a:rPr lang="en-US" sz="3733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cs typeface="Arial" pitchFamily="34" charset="0"/>
              </a:rPr>
              <a:t>cây</a:t>
            </a:r>
            <a:r>
              <a:rPr lang="en-US" sz="3733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cs typeface="Arial" pitchFamily="34" charset="0"/>
              </a:rPr>
              <a:t>bút</a:t>
            </a:r>
            <a:r>
              <a:rPr lang="en-US" sz="3733" dirty="0">
                <a:latin typeface="Arial" panose="020B060402020202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4C13F9C3-DA67-EB46-B6B2-27F14D4F1FC0}"/>
              </a:ext>
            </a:extLst>
          </p:cNvPr>
          <p:cNvSpPr txBox="1">
            <a:spLocks/>
          </p:cNvSpPr>
          <p:nvPr/>
        </p:nvSpPr>
        <p:spPr>
          <a:xfrm>
            <a:off x="1219200" y="3784969"/>
            <a:ext cx="9956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 dirty="0">
                <a:latin typeface="Arial" panose="020B0604020202020204" pitchFamily="34" charset="0"/>
                <a:cs typeface="Arial" pitchFamily="34" charset="0"/>
              </a:rPr>
              <a:t>b) </a:t>
            </a:r>
            <a:r>
              <a:rPr lang="en-US" sz="3733" dirty="0" err="1">
                <a:latin typeface="Arial" panose="020B0604020202020204" pitchFamily="34" charset="0"/>
                <a:cs typeface="Arial" pitchFamily="34" charset="0"/>
              </a:rPr>
              <a:t>Trong</a:t>
            </a:r>
            <a:r>
              <a:rPr lang="en-US" sz="3733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cs typeface="Arial" pitchFamily="34" charset="0"/>
              </a:rPr>
              <a:t>các</a:t>
            </a:r>
            <a:r>
              <a:rPr lang="en-US" sz="3733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cs typeface="Arial" pitchFamily="34" charset="0"/>
              </a:rPr>
              <a:t>cây</a:t>
            </a:r>
            <a:r>
              <a:rPr lang="en-US" sz="3733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cs typeface="Arial" pitchFamily="34" charset="0"/>
              </a:rPr>
              <a:t>bút</a:t>
            </a:r>
            <a:r>
              <a:rPr lang="en-US" sz="3733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cs typeface="Arial" pitchFamily="34" charset="0"/>
              </a:rPr>
              <a:t>trên</a:t>
            </a:r>
            <a:r>
              <a:rPr lang="en-US" sz="3733" dirty="0"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3733" dirty="0" err="1">
                <a:latin typeface="Arial" panose="020B0604020202020204" pitchFamily="34" charset="0"/>
                <a:cs typeface="Arial" pitchFamily="34" charset="0"/>
              </a:rPr>
              <a:t>bút</a:t>
            </a:r>
            <a:r>
              <a:rPr lang="en-US" sz="3733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cs typeface="Arial" pitchFamily="34" charset="0"/>
              </a:rPr>
              <a:t>nào</a:t>
            </a:r>
            <a:r>
              <a:rPr lang="en-US" sz="3733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cs typeface="Arial" pitchFamily="34" charset="0"/>
              </a:rPr>
              <a:t>dài</a:t>
            </a:r>
            <a:r>
              <a:rPr lang="en-US" sz="3733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cs typeface="Arial" pitchFamily="34" charset="0"/>
              </a:rPr>
              <a:t>nhất</a:t>
            </a:r>
            <a:r>
              <a:rPr lang="en-US" sz="3733" dirty="0"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3733" dirty="0" err="1">
                <a:latin typeface="Arial" panose="020B0604020202020204" pitchFamily="34" charset="0"/>
                <a:cs typeface="Arial" pitchFamily="34" charset="0"/>
              </a:rPr>
              <a:t>bút</a:t>
            </a:r>
            <a:r>
              <a:rPr lang="en-US" sz="3733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cs typeface="Arial" pitchFamily="34" charset="0"/>
              </a:rPr>
              <a:t>nào</a:t>
            </a:r>
            <a:r>
              <a:rPr lang="en-US" sz="3733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cs typeface="Arial" pitchFamily="34" charset="0"/>
              </a:rPr>
              <a:t>ngắn</a:t>
            </a:r>
            <a:r>
              <a:rPr lang="en-US" sz="3733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cs typeface="Arial" pitchFamily="34" charset="0"/>
              </a:rPr>
              <a:t>nhất</a:t>
            </a:r>
            <a:r>
              <a:rPr lang="en-US" sz="3733" dirty="0">
                <a:latin typeface="Arial" panose="020B0604020202020204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D5B16E-D2A3-D40F-1CBA-17A5E9641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459" y="1181270"/>
            <a:ext cx="7661101" cy="2596588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A3DAC82E-22D8-1122-9C06-8FB25571801C}"/>
              </a:ext>
            </a:extLst>
          </p:cNvPr>
          <p:cNvSpPr txBox="1">
            <a:spLocks/>
          </p:cNvSpPr>
          <p:nvPr/>
        </p:nvSpPr>
        <p:spPr>
          <a:xfrm>
            <a:off x="1243584" y="5240589"/>
            <a:ext cx="9956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 b="1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Bút mực dài nhất.</a:t>
            </a:r>
          </a:p>
          <a:p>
            <a:pPr algn="just"/>
            <a:r>
              <a:rPr lang="en-US" sz="4267" b="1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Bút sáp màu ngắn nhất.</a:t>
            </a:r>
            <a:endParaRPr lang="en-US" sz="4267" b="1" dirty="0">
              <a:solidFill>
                <a:srgbClr val="C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7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5981" y="584200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5842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 dirty="0" err="1">
                <a:latin typeface="Arial" pitchFamily="34" charset="0"/>
                <a:cs typeface="Arial" pitchFamily="34" charset="0"/>
              </a:rPr>
              <a:t>Ước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vạch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xăng-ti-mét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83" y="2387042"/>
            <a:ext cx="6410419" cy="101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17936" y="4051052"/>
            <a:ext cx="10322019" cy="1320800"/>
          </a:xfrm>
          <a:prstGeom prst="roundRect">
            <a:avLst/>
          </a:prstGeom>
          <a:solidFill>
            <a:srgbClr val="C6ECF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826654" y="4196773"/>
            <a:ext cx="4862945" cy="1143000"/>
            <a:chOff x="543790" y="2918980"/>
            <a:chExt cx="3647209" cy="857250"/>
          </a:xfrm>
        </p:grpSpPr>
        <p:sp>
          <p:nvSpPr>
            <p:cNvPr id="11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3733">
                  <a:latin typeface="Arial" pitchFamily="34" charset="0"/>
                  <a:cs typeface="Arial" pitchFamily="34" charset="0"/>
                </a:rPr>
                <a:t>Ước lượng:         cm      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64836" y="3080905"/>
              <a:ext cx="533400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67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5973809" y="4038600"/>
            <a:ext cx="0" cy="1320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973810" y="4184073"/>
            <a:ext cx="4862945" cy="1143000"/>
            <a:chOff x="543790" y="2918980"/>
            <a:chExt cx="3647209" cy="857250"/>
          </a:xfrm>
        </p:grpSpPr>
        <p:sp>
          <p:nvSpPr>
            <p:cNvPr id="17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3733" dirty="0" err="1">
                  <a:latin typeface="Arial" pitchFamily="34" charset="0"/>
                  <a:cs typeface="Arial" pitchFamily="34" charset="0"/>
                </a:rPr>
                <a:t>Đo</a:t>
              </a:r>
              <a:r>
                <a:rPr lang="en-US" sz="3733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dirty="0" err="1"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sz="3733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dirty="0" err="1"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3733" dirty="0">
                  <a:latin typeface="Arial" pitchFamily="34" charset="0"/>
                  <a:cs typeface="Arial" pitchFamily="34" charset="0"/>
                </a:rPr>
                <a:t>:         cm      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432772" y="3080905"/>
              <a:ext cx="533400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67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9" name="Title 4"/>
          <p:cNvSpPr txBox="1">
            <a:spLocks/>
          </p:cNvSpPr>
          <p:nvPr/>
        </p:nvSpPr>
        <p:spPr>
          <a:xfrm>
            <a:off x="406401" y="1817255"/>
            <a:ext cx="1591156" cy="10467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2755323-80B5-6044-B5A2-90962C375338}"/>
              </a:ext>
            </a:extLst>
          </p:cNvPr>
          <p:cNvSpPr/>
          <p:nvPr/>
        </p:nvSpPr>
        <p:spPr>
          <a:xfrm>
            <a:off x="8492452" y="4405072"/>
            <a:ext cx="711200" cy="7112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4569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11200" y="3733800"/>
            <a:ext cx="10322019" cy="1320800"/>
          </a:xfrm>
          <a:prstGeom prst="roundRect">
            <a:avLst/>
          </a:prstGeom>
          <a:solidFill>
            <a:srgbClr val="C6ECF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5" name="Group 14"/>
          <p:cNvGrpSpPr/>
          <p:nvPr/>
        </p:nvGrpSpPr>
        <p:grpSpPr>
          <a:xfrm>
            <a:off x="725054" y="3891973"/>
            <a:ext cx="4862945" cy="1143000"/>
            <a:chOff x="543790" y="2918980"/>
            <a:chExt cx="3647209" cy="857250"/>
          </a:xfrm>
        </p:grpSpPr>
        <p:sp>
          <p:nvSpPr>
            <p:cNvPr id="16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3733">
                  <a:latin typeface="Arial" pitchFamily="34" charset="0"/>
                  <a:cs typeface="Arial" pitchFamily="34" charset="0"/>
                </a:rPr>
                <a:t>Ước lượng:         cm      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4836" y="3080905"/>
              <a:ext cx="533400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67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5872209" y="3733800"/>
            <a:ext cx="0" cy="1320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872210" y="3879273"/>
            <a:ext cx="4862945" cy="1143000"/>
            <a:chOff x="543790" y="2918980"/>
            <a:chExt cx="3647209" cy="857250"/>
          </a:xfrm>
        </p:grpSpPr>
        <p:sp>
          <p:nvSpPr>
            <p:cNvPr id="23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3733" dirty="0" err="1">
                  <a:latin typeface="Arial" pitchFamily="34" charset="0"/>
                  <a:cs typeface="Arial" pitchFamily="34" charset="0"/>
                </a:rPr>
                <a:t>Đo</a:t>
              </a:r>
              <a:r>
                <a:rPr lang="en-US" sz="3733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dirty="0" err="1"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sz="3733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dirty="0" err="1"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3733" dirty="0">
                  <a:latin typeface="Arial" pitchFamily="34" charset="0"/>
                  <a:cs typeface="Arial" pitchFamily="34" charset="0"/>
                </a:rPr>
                <a:t>:         cm      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32772" y="3080905"/>
              <a:ext cx="533400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67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25" name="Title 4"/>
          <p:cNvSpPr txBox="1">
            <a:spLocks/>
          </p:cNvSpPr>
          <p:nvPr/>
        </p:nvSpPr>
        <p:spPr>
          <a:xfrm>
            <a:off x="304801" y="1512455"/>
            <a:ext cx="1591156" cy="10467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>
                <a:latin typeface="Arial" pitchFamily="34" charset="0"/>
                <a:cs typeface="Arial" pitchFamily="34" charset="0"/>
              </a:rPr>
              <a:t>b)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0" t="45762" r="54905" b="46528"/>
          <a:stretch/>
        </p:blipFill>
        <p:spPr bwMode="auto">
          <a:xfrm>
            <a:off x="620569" y="2286000"/>
            <a:ext cx="4529879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642D8BE-7102-4940-BAC0-42E9FE4A487C}"/>
              </a:ext>
            </a:extLst>
          </p:cNvPr>
          <p:cNvSpPr/>
          <p:nvPr/>
        </p:nvSpPr>
        <p:spPr>
          <a:xfrm>
            <a:off x="386621" y="26175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631F1E58-AABC-1045-8FD7-4DED2E04E789}"/>
              </a:ext>
            </a:extLst>
          </p:cNvPr>
          <p:cNvSpPr txBox="1">
            <a:spLocks/>
          </p:cNvSpPr>
          <p:nvPr/>
        </p:nvSpPr>
        <p:spPr>
          <a:xfrm>
            <a:off x="1219200" y="401459"/>
            <a:ext cx="997603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 dirty="0" err="1">
                <a:latin typeface="Arial" pitchFamily="34" charset="0"/>
                <a:cs typeface="Arial" pitchFamily="34" charset="0"/>
              </a:rPr>
              <a:t>Ước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vạch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xăng-ti-mét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38FE2B9-74B7-1940-BBD8-4AB2390DCA88}"/>
              </a:ext>
            </a:extLst>
          </p:cNvPr>
          <p:cNvSpPr/>
          <p:nvPr/>
        </p:nvSpPr>
        <p:spPr>
          <a:xfrm>
            <a:off x="8390852" y="4107873"/>
            <a:ext cx="711200" cy="7112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62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11200" y="3733800"/>
            <a:ext cx="10322019" cy="1320800"/>
          </a:xfrm>
          <a:prstGeom prst="roundRect">
            <a:avLst/>
          </a:prstGeom>
          <a:solidFill>
            <a:srgbClr val="C6ECF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5" name="Group 14"/>
          <p:cNvGrpSpPr/>
          <p:nvPr/>
        </p:nvGrpSpPr>
        <p:grpSpPr>
          <a:xfrm>
            <a:off x="725054" y="3891973"/>
            <a:ext cx="4862945" cy="1143000"/>
            <a:chOff x="543790" y="2918980"/>
            <a:chExt cx="3647209" cy="857250"/>
          </a:xfrm>
        </p:grpSpPr>
        <p:sp>
          <p:nvSpPr>
            <p:cNvPr id="16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3733" dirty="0" err="1">
                  <a:latin typeface="Arial" pitchFamily="34" charset="0"/>
                  <a:cs typeface="Arial" pitchFamily="34" charset="0"/>
                </a:rPr>
                <a:t>Ước</a:t>
              </a:r>
              <a:r>
                <a:rPr lang="en-US" sz="3733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dirty="0" err="1">
                  <a:latin typeface="Arial" pitchFamily="34" charset="0"/>
                  <a:cs typeface="Arial" pitchFamily="34" charset="0"/>
                </a:rPr>
                <a:t>lượng</a:t>
              </a:r>
              <a:r>
                <a:rPr lang="en-US" sz="3733" dirty="0">
                  <a:latin typeface="Arial" pitchFamily="34" charset="0"/>
                  <a:cs typeface="Arial" pitchFamily="34" charset="0"/>
                </a:rPr>
                <a:t>:         cm      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4836" y="3080905"/>
              <a:ext cx="533400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67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5872209" y="3733800"/>
            <a:ext cx="0" cy="1320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872210" y="3879273"/>
            <a:ext cx="4862945" cy="1143000"/>
            <a:chOff x="543790" y="2918980"/>
            <a:chExt cx="3647209" cy="857250"/>
          </a:xfrm>
        </p:grpSpPr>
        <p:sp>
          <p:nvSpPr>
            <p:cNvPr id="23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3733" dirty="0" err="1">
                  <a:latin typeface="Arial" pitchFamily="34" charset="0"/>
                  <a:cs typeface="Arial" pitchFamily="34" charset="0"/>
                </a:rPr>
                <a:t>Đo</a:t>
              </a:r>
              <a:r>
                <a:rPr lang="en-US" sz="3733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dirty="0" err="1"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sz="3733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dirty="0" err="1"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3733" dirty="0">
                  <a:latin typeface="Arial" pitchFamily="34" charset="0"/>
                  <a:cs typeface="Arial" pitchFamily="34" charset="0"/>
                </a:rPr>
                <a:t>:         cm      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32772" y="3080905"/>
              <a:ext cx="533400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67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75" y="1937630"/>
            <a:ext cx="7578628" cy="12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4"/>
          <p:cNvSpPr txBox="1">
            <a:spLocks/>
          </p:cNvSpPr>
          <p:nvPr/>
        </p:nvSpPr>
        <p:spPr>
          <a:xfrm>
            <a:off x="294463" y="1414263"/>
            <a:ext cx="1591156" cy="10467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D9ED6E-F161-604B-A53D-8E5982EC9A1F}"/>
              </a:ext>
            </a:extLst>
          </p:cNvPr>
          <p:cNvSpPr/>
          <p:nvPr/>
        </p:nvSpPr>
        <p:spPr>
          <a:xfrm>
            <a:off x="399160" y="426535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E3B945B2-1962-CF40-A433-9EF6F994CFEF}"/>
              </a:ext>
            </a:extLst>
          </p:cNvPr>
          <p:cNvSpPr txBox="1">
            <a:spLocks/>
          </p:cNvSpPr>
          <p:nvPr/>
        </p:nvSpPr>
        <p:spPr>
          <a:xfrm>
            <a:off x="1057181" y="5842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 dirty="0" err="1">
                <a:latin typeface="Arial" pitchFamily="34" charset="0"/>
                <a:cs typeface="Arial" pitchFamily="34" charset="0"/>
              </a:rPr>
              <a:t>Ước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vạch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xăng-ti-mét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B1154D1-AB11-024B-BDDC-0FD17BDEEF1A}"/>
              </a:ext>
            </a:extLst>
          </p:cNvPr>
          <p:cNvSpPr/>
          <p:nvPr/>
        </p:nvSpPr>
        <p:spPr>
          <a:xfrm>
            <a:off x="8390852" y="4107873"/>
            <a:ext cx="711200" cy="7112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596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29087-0BD1-E262-1FB8-D7AA4554E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B8606-E79D-7BC5-EB07-2084B4672BDA}"/>
              </a:ext>
            </a:extLst>
          </p:cNvPr>
          <p:cNvSpPr txBox="1"/>
          <p:nvPr/>
        </p:nvSpPr>
        <p:spPr>
          <a:xfrm>
            <a:off x="1930400" y="7188200"/>
            <a:ext cx="8113776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>
                <a:ln>
                  <a:solidFill>
                    <a:schemeClr val="tx1"/>
                  </a:solidFill>
                </a:ln>
                <a:gradFill>
                  <a:gsLst>
                    <a:gs pos="35000">
                      <a:schemeClr val="bg1"/>
                    </a:gs>
                    <a:gs pos="12000">
                      <a:srgbClr val="FF9999"/>
                    </a:gs>
                    <a:gs pos="60000">
                      <a:srgbClr val="7030A0"/>
                    </a:gs>
                    <a:gs pos="83000">
                      <a:srgbClr val="00B0F0"/>
                    </a:gs>
                    <a:gs pos="100000">
                      <a:srgbClr val="0070C0"/>
                    </a:gs>
                  </a:gsLst>
                  <a:lin ang="5400000" scaled="1"/>
                </a:gradFill>
                <a:latin typeface="SVN-Cookies" panose="02040603050506020204" pitchFamily="18" charset="0"/>
              </a:rPr>
              <a:t>KHÁM PHÁ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A44F49-3532-5435-D95E-3A14CF8F5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777" y="2461684"/>
            <a:ext cx="8112447" cy="19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21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11200" y="3733800"/>
            <a:ext cx="10322019" cy="1320800"/>
          </a:xfrm>
          <a:prstGeom prst="roundRect">
            <a:avLst/>
          </a:prstGeom>
          <a:solidFill>
            <a:srgbClr val="C6ECF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5" name="Group 14"/>
          <p:cNvGrpSpPr/>
          <p:nvPr/>
        </p:nvGrpSpPr>
        <p:grpSpPr>
          <a:xfrm>
            <a:off x="725054" y="3891973"/>
            <a:ext cx="4862945" cy="1143000"/>
            <a:chOff x="543790" y="2918980"/>
            <a:chExt cx="3647209" cy="857250"/>
          </a:xfrm>
        </p:grpSpPr>
        <p:sp>
          <p:nvSpPr>
            <p:cNvPr id="16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3733">
                  <a:latin typeface="Arial" pitchFamily="34" charset="0"/>
                  <a:cs typeface="Arial" pitchFamily="34" charset="0"/>
                </a:rPr>
                <a:t>Ước lượng:         cm      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4836" y="3080905"/>
              <a:ext cx="533400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67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5872209" y="3733800"/>
            <a:ext cx="0" cy="1320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872210" y="3879273"/>
            <a:ext cx="4862945" cy="1143000"/>
            <a:chOff x="543790" y="2918980"/>
            <a:chExt cx="3647209" cy="857250"/>
          </a:xfrm>
        </p:grpSpPr>
        <p:sp>
          <p:nvSpPr>
            <p:cNvPr id="23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3733" dirty="0" err="1">
                  <a:latin typeface="Arial" pitchFamily="34" charset="0"/>
                  <a:cs typeface="Arial" pitchFamily="34" charset="0"/>
                </a:rPr>
                <a:t>Đo</a:t>
              </a:r>
              <a:r>
                <a:rPr lang="en-US" sz="3733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dirty="0" err="1"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sz="3733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dirty="0" err="1"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3733" dirty="0">
                  <a:latin typeface="Arial" pitchFamily="34" charset="0"/>
                  <a:cs typeface="Arial" pitchFamily="34" charset="0"/>
                </a:rPr>
                <a:t>:         cm      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32772" y="3080905"/>
              <a:ext cx="533400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67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25" name="Title 4"/>
          <p:cNvSpPr txBox="1">
            <a:spLocks/>
          </p:cNvSpPr>
          <p:nvPr/>
        </p:nvSpPr>
        <p:spPr>
          <a:xfrm>
            <a:off x="304799" y="1193801"/>
            <a:ext cx="1591156" cy="10467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>
                <a:latin typeface="Arial" pitchFamily="34" charset="0"/>
                <a:cs typeface="Arial" pitchFamily="34" charset="0"/>
              </a:rPr>
              <a:t>d)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4" y="1908644"/>
            <a:ext cx="11295303" cy="130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46EFB45-21A3-EC49-91FA-D11256ACC333}"/>
              </a:ext>
            </a:extLst>
          </p:cNvPr>
          <p:cNvSpPr/>
          <p:nvPr/>
        </p:nvSpPr>
        <p:spPr>
          <a:xfrm>
            <a:off x="423333" y="3918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7B0A88BE-127D-2448-ABF5-7B8E3B0A3EF8}"/>
              </a:ext>
            </a:extLst>
          </p:cNvPr>
          <p:cNvSpPr txBox="1">
            <a:spLocks/>
          </p:cNvSpPr>
          <p:nvPr/>
        </p:nvSpPr>
        <p:spPr>
          <a:xfrm>
            <a:off x="1057181" y="5842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 dirty="0" err="1">
                <a:latin typeface="Arial" pitchFamily="34" charset="0"/>
                <a:cs typeface="Arial" pitchFamily="34" charset="0"/>
              </a:rPr>
              <a:t>Ước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vạch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xăng-ti-mét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D933D18-4E3E-AE47-851C-4051AFAD6DFC}"/>
              </a:ext>
            </a:extLst>
          </p:cNvPr>
          <p:cNvSpPr/>
          <p:nvPr/>
        </p:nvSpPr>
        <p:spPr>
          <a:xfrm>
            <a:off x="8391045" y="4107873"/>
            <a:ext cx="711200" cy="7112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07D913-C4B7-3241-9A13-1A149DD1A7CC}"/>
              </a:ext>
            </a:extLst>
          </p:cNvPr>
          <p:cNvSpPr txBox="1"/>
          <p:nvPr/>
        </p:nvSpPr>
        <p:spPr>
          <a:xfrm>
            <a:off x="8361117" y="4137611"/>
            <a:ext cx="1016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733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2969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32139" y="26585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1057181" y="762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băng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bao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nhiêu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latin typeface="Arial" pitchFamily="34" charset="0"/>
                <a:cs typeface="Arial" pitchFamily="34" charset="0"/>
              </a:rPr>
              <a:t>xăng-ti-mét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85707" y="1481667"/>
          <a:ext cx="103632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5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5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303867" y="1667933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117600" y="1989667"/>
            <a:ext cx="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4"/>
          <p:cNvSpPr txBox="1">
            <a:spLocks/>
          </p:cNvSpPr>
          <p:nvPr/>
        </p:nvSpPr>
        <p:spPr>
          <a:xfrm>
            <a:off x="1117601" y="762001"/>
            <a:ext cx="1591156" cy="10467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67" dirty="0">
                <a:latin typeface="Arial" pitchFamily="34" charset="0"/>
                <a:cs typeface="Arial" pitchFamily="34" charset="0"/>
              </a:rPr>
              <a:t>1 cm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220711" y="1753457"/>
            <a:ext cx="1591156" cy="10467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67" dirty="0">
                <a:latin typeface="Arial" pitchFamily="34" charset="0"/>
                <a:cs typeface="Arial" pitchFamily="34" charset="0"/>
              </a:rPr>
              <a:t>1 cm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4002551" y="2050312"/>
            <a:ext cx="1315005" cy="488309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cm</a:t>
            </a: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5423222" y="4077154"/>
            <a:ext cx="1315005" cy="488309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itchFamily="34" charset="0"/>
                <a:cs typeface="Arial" pitchFamily="34" charset="0"/>
              </a:rPr>
              <a:t>8 cm</a:t>
            </a: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 rot="16200000">
            <a:off x="8991643" y="3092070"/>
            <a:ext cx="1315005" cy="488309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itchFamily="34" charset="0"/>
                <a:cs typeface="Arial" pitchFamily="34" charset="0"/>
              </a:rPr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1297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C38CC9-C586-9C2D-2386-0C8A272B3D50}"/>
              </a:ext>
            </a:extLst>
          </p:cNvPr>
          <p:cNvSpPr txBox="1"/>
          <p:nvPr/>
        </p:nvSpPr>
        <p:spPr>
          <a:xfrm>
            <a:off x="1930400" y="7188200"/>
            <a:ext cx="8113776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>
                <a:ln>
                  <a:solidFill>
                    <a:schemeClr val="tx1"/>
                  </a:solidFill>
                </a:ln>
                <a:gradFill>
                  <a:gsLst>
                    <a:gs pos="35000">
                      <a:schemeClr val="bg1"/>
                    </a:gs>
                    <a:gs pos="12000">
                      <a:srgbClr val="FF9999"/>
                    </a:gs>
                    <a:gs pos="60000">
                      <a:srgbClr val="7030A0"/>
                    </a:gs>
                    <a:gs pos="83000">
                      <a:srgbClr val="00B0F0"/>
                    </a:gs>
                    <a:gs pos="100000">
                      <a:srgbClr val="0070C0"/>
                    </a:gs>
                  </a:gsLst>
                  <a:lin ang="5400000" scaled="1"/>
                </a:gradFill>
                <a:latin typeface="SVN-Cookies" panose="02040603050506020204" pitchFamily="18" charset="0"/>
              </a:rPr>
              <a:t>DẶN DÒ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197D87-1D18-E308-C46B-3C7623DDD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777" y="2461684"/>
            <a:ext cx="8112447" cy="19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3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758" y="445351"/>
            <a:ext cx="4572671" cy="124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09" y="1406740"/>
            <a:ext cx="10508683" cy="126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5684519" y="177800"/>
            <a:ext cx="0" cy="15864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00200" y="177800"/>
            <a:ext cx="0" cy="15864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85797" y="5533152"/>
            <a:ext cx="5218548" cy="748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67">
                <a:latin typeface="Arial" pitchFamily="34" charset="0"/>
                <a:cs typeface="Arial" pitchFamily="34" charset="0"/>
              </a:rPr>
              <a:t>Đây là cái gì?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0347" y="5533153"/>
            <a:ext cx="9989447" cy="748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67">
                <a:latin typeface="Arial" pitchFamily="34" charset="0"/>
                <a:cs typeface="Arial" pitchFamily="34" charset="0"/>
              </a:rPr>
              <a:t>Trên thước có điểm gì đặc biệt?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00347" y="5533153"/>
            <a:ext cx="9989447" cy="748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67">
                <a:latin typeface="Arial" pitchFamily="34" charset="0"/>
                <a:cs typeface="Arial" pitchFamily="34" charset="0"/>
              </a:rPr>
              <a:t>Em thường dùng thước để làm gì?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997" y="2786991"/>
            <a:ext cx="1143000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>
                <a:latin typeface="Arial" pitchFamily="34" charset="0"/>
                <a:cs typeface="Arial" pitchFamily="34" charset="0"/>
              </a:rPr>
              <a:t>Thước có vạch chia thành từng xăng-ti-mét.</a:t>
            </a:r>
          </a:p>
          <a:p>
            <a:r>
              <a:rPr lang="en-US" sz="4267">
                <a:latin typeface="Arial" pitchFamily="34" charset="0"/>
                <a:cs typeface="Arial" pitchFamily="34" charset="0"/>
              </a:rPr>
              <a:t>Xăng-ti-mét viết tắt là </a:t>
            </a:r>
            <a:r>
              <a:rPr lang="en-US" sz="4267" b="1">
                <a:latin typeface="Arial" pitchFamily="34" charset="0"/>
                <a:cs typeface="Arial" pitchFamily="34" charset="0"/>
              </a:rPr>
              <a:t>cm</a:t>
            </a:r>
            <a:r>
              <a:rPr lang="en-US" sz="4267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00347" y="5533153"/>
            <a:ext cx="9989447" cy="748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67">
                <a:latin typeface="Arial" pitchFamily="34" charset="0"/>
                <a:cs typeface="Arial" pitchFamily="34" charset="0"/>
              </a:rPr>
              <a:t>Vậy bút chì dài mấy xăng-ti-mét?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7399" y="4291781"/>
            <a:ext cx="114300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>
                <a:latin typeface="Arial" pitchFamily="34" charset="0"/>
                <a:cs typeface="Arial" pitchFamily="34" charset="0"/>
              </a:rPr>
              <a:t>Bút dài </a:t>
            </a:r>
            <a:r>
              <a:rPr lang="en-US" sz="4267" b="1">
                <a:latin typeface="Arial" pitchFamily="34" charset="0"/>
                <a:cs typeface="Arial" pitchFamily="34" charset="0"/>
              </a:rPr>
              <a:t>5 cm</a:t>
            </a:r>
            <a:r>
              <a:rPr lang="en-US" sz="4267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00347" y="5533152"/>
            <a:ext cx="9989447" cy="748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67">
                <a:latin typeface="Arial" pitchFamily="34" charset="0"/>
                <a:cs typeface="Arial" pitchFamily="34" charset="0"/>
              </a:rPr>
              <a:t>Em hãy nêu cách đo.</a:t>
            </a: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6" grpId="0" animBg="1"/>
      <p:bldP spid="26" grpId="1" animBg="1"/>
      <p:bldP spid="27" grpId="0" animBg="1"/>
      <p:bldP spid="27" grpId="1" animBg="1"/>
      <p:bldP spid="7" grpId="0"/>
      <p:bldP spid="28" grpId="0" animBg="1"/>
      <p:bldP spid="28" grpId="1" animBg="1"/>
      <p:bldP spid="29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50800"/>
            <a:ext cx="10972800" cy="1143000"/>
          </a:xfrm>
        </p:spPr>
        <p:txBody>
          <a:bodyPr>
            <a:noAutofit/>
          </a:bodyPr>
          <a:lstStyle/>
          <a:p>
            <a:r>
              <a:rPr lang="en-US" sz="8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Cách đo: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2260" y="1810749"/>
            <a:ext cx="3725339" cy="100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1"/>
          <a:stretch/>
        </p:blipFill>
        <p:spPr>
          <a:xfrm>
            <a:off x="2443018" y="2789380"/>
            <a:ext cx="8834583" cy="172716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969397" y="1232957"/>
            <a:ext cx="0" cy="15864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45005" y="1232957"/>
            <a:ext cx="0" cy="158644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2340650" y="2624667"/>
            <a:ext cx="7186084" cy="542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09509" y="1454679"/>
            <a:ext cx="571961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Arial" pitchFamily="34" charset="0"/>
                <a:cs typeface="Arial" pitchFamily="34" charset="0"/>
              </a:rPr>
              <a:t>Bút chì dài </a:t>
            </a:r>
            <a:r>
              <a:rPr lang="en-US" sz="4800" b="1">
                <a:latin typeface="Arial" pitchFamily="34" charset="0"/>
                <a:cs typeface="Arial" pitchFamily="34" charset="0"/>
              </a:rPr>
              <a:t>8 cm</a:t>
            </a:r>
            <a:r>
              <a:rPr lang="en-US" sz="480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44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B3A1E9DE-DEBB-1243-9501-11945558F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9" y="809967"/>
            <a:ext cx="9915796" cy="557763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2E7E08F-DFE4-0445-907B-0CE46E462E7E}"/>
              </a:ext>
            </a:extLst>
          </p:cNvPr>
          <p:cNvSpPr/>
          <p:nvPr/>
        </p:nvSpPr>
        <p:spPr>
          <a:xfrm>
            <a:off x="2323548" y="3625290"/>
            <a:ext cx="4978400" cy="12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974">
              <a:defRPr/>
            </a:pPr>
            <a:r>
              <a:rPr lang="en-US" sz="7733">
                <a:solidFill>
                  <a:prstClr val="white"/>
                </a:solidFill>
                <a:latin typeface="HP001 4 hàng" pitchFamily="34" charset="0"/>
              </a:rPr>
              <a:t>cm</a:t>
            </a:r>
            <a:endParaRPr lang="en-US" sz="8000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1EC33D-5BF7-5745-A323-3457196CEBE5}"/>
              </a:ext>
            </a:extLst>
          </p:cNvPr>
          <p:cNvSpPr/>
          <p:nvPr/>
        </p:nvSpPr>
        <p:spPr>
          <a:xfrm>
            <a:off x="5892800" y="3170500"/>
            <a:ext cx="497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974">
              <a:defRPr/>
            </a:pPr>
            <a:r>
              <a:rPr lang="vi-VN" sz="9600">
                <a:solidFill>
                  <a:prstClr val="white"/>
                </a:solidFill>
              </a:rPr>
              <a:t> </a:t>
            </a:r>
            <a:r>
              <a:rPr lang="en-US" sz="6400">
                <a:solidFill>
                  <a:prstClr val="white"/>
                </a:solidFill>
              </a:rPr>
              <a:t>cm</a:t>
            </a:r>
            <a:endParaRPr lang="en-US" sz="10666" dirty="0">
              <a:solidFill>
                <a:prstClr val="white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2480E5-8F01-4186-8F40-193B33187C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762" y="27329"/>
            <a:ext cx="2595921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0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A3F65-1B87-A297-20DC-8EAA6422F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41EDCC-91F4-3CFE-BEFB-069866DC448B}"/>
              </a:ext>
            </a:extLst>
          </p:cNvPr>
          <p:cNvSpPr txBox="1"/>
          <p:nvPr/>
        </p:nvSpPr>
        <p:spPr>
          <a:xfrm>
            <a:off x="1930400" y="7188200"/>
            <a:ext cx="8113776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>
                <a:ln>
                  <a:solidFill>
                    <a:schemeClr val="tx1"/>
                  </a:solidFill>
                </a:ln>
                <a:gradFill>
                  <a:gsLst>
                    <a:gs pos="35000">
                      <a:schemeClr val="bg1"/>
                    </a:gs>
                    <a:gs pos="12000">
                      <a:srgbClr val="FF9999"/>
                    </a:gs>
                    <a:gs pos="60000">
                      <a:srgbClr val="7030A0"/>
                    </a:gs>
                    <a:gs pos="83000">
                      <a:srgbClr val="00B0F0"/>
                    </a:gs>
                    <a:gs pos="100000">
                      <a:srgbClr val="0070C0"/>
                    </a:gs>
                  </a:gsLst>
                  <a:lin ang="5400000" scaled="1"/>
                </a:gradFill>
                <a:latin typeface="SVN-Cookies" panose="02040603050506020204" pitchFamily="18" charset="0"/>
              </a:rPr>
              <a:t>HOẠT ĐỘNG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7A823-B03A-A42E-AB01-A17AEA563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777" y="2461684"/>
            <a:ext cx="8112447" cy="19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39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 idx="4294967295"/>
          </p:nvPr>
        </p:nvSpPr>
        <p:spPr>
          <a:xfrm>
            <a:off x="1234016" y="-208588"/>
            <a:ext cx="8824384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đặt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476993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2133600" y="1219286"/>
            <a:ext cx="1727200" cy="1286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Mai</a:t>
            </a: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5537296" y="1219286"/>
            <a:ext cx="1269904" cy="1286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>
                <a:latin typeface="Arial" pitchFamily="34" charset="0"/>
                <a:cs typeface="Arial" pitchFamily="34" charset="0"/>
              </a:rPr>
              <a:t>Việt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8737600" y="1219286"/>
            <a:ext cx="1930400" cy="1286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Nam</a:t>
            </a:r>
          </a:p>
        </p:txBody>
      </p:sp>
      <p:pic>
        <p:nvPicPr>
          <p:cNvPr id="7" name="Picture 6" descr="A cartoon of a child with a ruler and a pencil&#10;&#10;AI-generated content may be incorrect.">
            <a:extLst>
              <a:ext uri="{FF2B5EF4-FFF2-40B4-BE49-F238E27FC236}">
                <a16:creationId xmlns:a16="http://schemas.microsoft.com/office/drawing/2014/main" id="{0E9804B2-CCC8-B7D3-BA38-797461B912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408"/>
          <a:stretch>
            <a:fillRect/>
          </a:stretch>
        </p:blipFill>
        <p:spPr>
          <a:xfrm>
            <a:off x="476994" y="2506219"/>
            <a:ext cx="10981964" cy="401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6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48" r="63843" b="8544"/>
          <a:stretch/>
        </p:blipFill>
        <p:spPr bwMode="auto">
          <a:xfrm>
            <a:off x="1422401" y="1044479"/>
            <a:ext cx="5477905" cy="541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 idx="4294967295"/>
          </p:nvPr>
        </p:nvSpPr>
        <p:spPr>
          <a:xfrm>
            <a:off x="1188193" y="-92460"/>
            <a:ext cx="8824384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đặt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476993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2133600" y="1219286"/>
            <a:ext cx="1727200" cy="1286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Mai</a:t>
            </a: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F0E34E01-1B44-514D-AEAF-9E7DD1079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8423" y="4682880"/>
            <a:ext cx="1219200" cy="1219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07247E-A1DD-DA41-88EA-4B46CB88DEFD}"/>
              </a:ext>
            </a:extLst>
          </p:cNvPr>
          <p:cNvSpPr/>
          <p:nvPr/>
        </p:nvSpPr>
        <p:spPr>
          <a:xfrm>
            <a:off x="6299201" y="4682880"/>
            <a:ext cx="508000" cy="1575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31041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78" t="14002" r="33967" b="10690"/>
          <a:stretch/>
        </p:blipFill>
        <p:spPr bwMode="auto">
          <a:xfrm>
            <a:off x="1902137" y="863859"/>
            <a:ext cx="4689807" cy="541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 idx="4294967295"/>
          </p:nvPr>
        </p:nvSpPr>
        <p:spPr>
          <a:xfrm>
            <a:off x="1188193" y="-208588"/>
            <a:ext cx="8824384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đặt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476993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2133600" y="1219286"/>
            <a:ext cx="1727200" cy="1286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Việt</a:t>
            </a:r>
            <a:endParaRPr lang="en-US" sz="4267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F0E34E01-1B44-514D-AEAF-9E7DD1079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8423" y="4682880"/>
            <a:ext cx="1219200" cy="12192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8E06A0-25CC-DD49-B778-5FA220AA92A3}"/>
              </a:ext>
            </a:extLst>
          </p:cNvPr>
          <p:cNvCxnSpPr/>
          <p:nvPr/>
        </p:nvCxnSpPr>
        <p:spPr>
          <a:xfrm>
            <a:off x="4470400" y="5534245"/>
            <a:ext cx="0" cy="4064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36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Microsoft Office PowerPoint</Application>
  <PresentationFormat>Widescreen</PresentationFormat>
  <Paragraphs>162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</vt:lpstr>
      <vt:lpstr>Aptos Display</vt:lpstr>
      <vt:lpstr>Arial</vt:lpstr>
      <vt:lpstr>Arial-Rounded</vt:lpstr>
      <vt:lpstr>Calibri</vt:lpstr>
      <vt:lpstr>HP001 4 hàng</vt:lpstr>
      <vt:lpstr>SVN-Cookies</vt:lpstr>
      <vt:lpstr>Office Theme</vt:lpstr>
      <vt:lpstr>PowerPoint Presentation</vt:lpstr>
      <vt:lpstr>PowerPoint Presentation</vt:lpstr>
      <vt:lpstr>PowerPoint Presentation</vt:lpstr>
      <vt:lpstr>Cách đo:</vt:lpstr>
      <vt:lpstr>PowerPoint Presentation</vt:lpstr>
      <vt:lpstr>PowerPoint Presentation</vt:lpstr>
      <vt:lpstr>Bạn nào đặt thước đo đúng?</vt:lpstr>
      <vt:lpstr>Bạn nào đặt thước đo đúng?</vt:lpstr>
      <vt:lpstr>Bạn nào đặt thước đo đúng?</vt:lpstr>
      <vt:lpstr>Bạn nào đặt thước đo đúng?</vt:lpstr>
      <vt:lpstr>Bạn nào đặt thước đo đúng?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 Nguyen</dc:creator>
  <cp:lastModifiedBy>Ha Nguyen</cp:lastModifiedBy>
  <cp:revision>1</cp:revision>
  <dcterms:created xsi:type="dcterms:W3CDTF">2026-03-01T13:28:49Z</dcterms:created>
  <dcterms:modified xsi:type="dcterms:W3CDTF">2026-03-01T13:29:43Z</dcterms:modified>
</cp:coreProperties>
</file>