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6" r:id="rId4"/>
  </p:sldMasterIdLst>
  <p:notesMasterIdLst>
    <p:notesMasterId r:id="rId27"/>
  </p:notesMasterIdLst>
  <p:sldIdLst>
    <p:sldId id="338" r:id="rId5"/>
    <p:sldId id="308" r:id="rId6"/>
    <p:sldId id="317" r:id="rId7"/>
    <p:sldId id="310" r:id="rId8"/>
    <p:sldId id="347" r:id="rId9"/>
    <p:sldId id="257" r:id="rId10"/>
    <p:sldId id="316" r:id="rId11"/>
    <p:sldId id="339" r:id="rId12"/>
    <p:sldId id="319" r:id="rId13"/>
    <p:sldId id="320" r:id="rId14"/>
    <p:sldId id="321" r:id="rId15"/>
    <p:sldId id="348" r:id="rId16"/>
    <p:sldId id="322" r:id="rId17"/>
    <p:sldId id="340" r:id="rId18"/>
    <p:sldId id="323" r:id="rId19"/>
    <p:sldId id="325" r:id="rId20"/>
    <p:sldId id="344" r:id="rId21"/>
    <p:sldId id="343" r:id="rId22"/>
    <p:sldId id="345" r:id="rId23"/>
    <p:sldId id="346" r:id="rId24"/>
    <p:sldId id="303" r:id="rId25"/>
    <p:sldId id="32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2026/1/7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2026/1/7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2026/1/7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2026/1/7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2026/1/7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2026/1/7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2026/1/7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7029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30227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4798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07300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49147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30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87482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61388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22731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68101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1/7/2026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6232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1/7/2026</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2026/1/7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F3CB24F-A203-127D-877A-88C93D65B1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1655" y="123136"/>
            <a:ext cx="1519103" cy="1519103"/>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67AA536A-8F79-2EBD-59EF-7767E9C26F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1655" y="123136"/>
            <a:ext cx="1519103" cy="1519103"/>
          </a:xfrm>
          <a:prstGeom prst="rect">
            <a:avLst/>
          </a:prstGeom>
        </p:spPr>
      </p:pic>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2026/1/7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round pink circle with white text and a black background&#10;&#10;AI-generated content may be incorrect.">
            <a:extLst>
              <a:ext uri="{FF2B5EF4-FFF2-40B4-BE49-F238E27FC236}">
                <a16:creationId xmlns:a16="http://schemas.microsoft.com/office/drawing/2014/main" id="{6796FD6C-23FF-4522-3BD8-EC2482C5A28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81655" y="123136"/>
            <a:ext cx="1519103" cy="1519103"/>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1/7/2026</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23575117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6.png"/><Relationship Id="rId7"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6.png"/><Relationship Id="rId7" Type="http://schemas.openxmlformats.org/officeDocument/2006/relationships/image" Target="../media/image5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image" Target="../media/image14.jpg"/><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sv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6.xml"/><Relationship Id="rId7" Type="http://schemas.openxmlformats.org/officeDocument/2006/relationships/image" Target="../media/image63.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4.jp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4" name="Picture 3" descr="A green and orange letters&#10;&#10;AI-generated content may be incorrect.">
            <a:extLst>
              <a:ext uri="{FF2B5EF4-FFF2-40B4-BE49-F238E27FC236}">
                <a16:creationId xmlns:a16="http://schemas.microsoft.com/office/drawing/2014/main" id="{809FEB0E-0C8F-3FBA-9D61-D2F8F65425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675" y="2739955"/>
            <a:ext cx="7346026" cy="1929033"/>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Cambria" panose="02040503050406030204" pitchFamily="18" charset="0"/>
                <a:ea typeface="Cambria" panose="02040503050406030204" pitchFamily="18" charset="0"/>
              </a:rPr>
              <a:t>Các</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nhóm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khác</a:t>
            </a:r>
            <a:endParaRPr lang="en-US" sz="4000" dirty="0">
              <a:solidFill>
                <a:schemeClr val="bg1"/>
              </a:solidFill>
              <a:latin typeface="Cambria" panose="02040503050406030204" pitchFamily="18" charset="0"/>
              <a:ea typeface="Cambria" panose="02040503050406030204" pitchFamily="18" charset="0"/>
            </a:endParaRPr>
          </a:p>
          <a:p>
            <a:pPr algn="ctr"/>
            <a:r>
              <a:rPr lang="en-US" sz="4000" dirty="0" err="1">
                <a:solidFill>
                  <a:schemeClr val="bg1"/>
                </a:solidFill>
                <a:latin typeface="Cambria" panose="02040503050406030204" pitchFamily="18" charset="0"/>
                <a:ea typeface="Cambria" panose="02040503050406030204" pitchFamily="18" charset="0"/>
              </a:rPr>
              <a:t>Lắng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nghe</a:t>
            </a:r>
            <a:r>
              <a:rPr lang="en-US" sz="4000" dirty="0">
                <a:solidFill>
                  <a:schemeClr val="bg1"/>
                </a:solidFill>
                <a:latin typeface="Cambria" panose="02040503050406030204" pitchFamily="18" charset="0"/>
                <a:ea typeface="Cambria" panose="02040503050406030204" pitchFamily="18" charset="0"/>
              </a:rPr>
              <a:t> – </a:t>
            </a:r>
            <a:r>
              <a:rPr lang="en-US" sz="4000" dirty="0" err="1">
                <a:solidFill>
                  <a:schemeClr val="bg1"/>
                </a:solidFill>
                <a:latin typeface="Cambria" panose="02040503050406030204" pitchFamily="18" charset="0"/>
                <a:ea typeface="Cambria" panose="02040503050406030204" pitchFamily="18" charset="0"/>
              </a:rPr>
              <a:t>góp</a:t>
            </a:r>
            <a:r>
              <a:rPr lang="en-US" sz="4000" dirty="0">
                <a:solidFill>
                  <a:schemeClr val="bg1"/>
                </a:solidFill>
                <a:latin typeface="Cambria" panose="02040503050406030204" pitchFamily="18" charset="0"/>
                <a:ea typeface="Cambria" panose="02040503050406030204" pitchFamily="18" charset="0"/>
              </a:rPr>
              <a:t> ý - </a:t>
            </a:r>
            <a:r>
              <a:rPr lang="en-US" sz="4000" dirty="0" err="1">
                <a:solidFill>
                  <a:schemeClr val="bg1"/>
                </a:solidFill>
                <a:latin typeface="Cambria" panose="02040503050406030204" pitchFamily="18" charset="0"/>
                <a:ea typeface="Cambria" panose="02040503050406030204" pitchFamily="18" charset="0"/>
              </a:rPr>
              <a:t>bổ</a:t>
            </a:r>
            <a:r>
              <a:rPr lang="en-US" sz="4000" dirty="0">
                <a:solidFill>
                  <a:schemeClr val="bg1"/>
                </a:solidFill>
                <a:latin typeface="Cambria" panose="02040503050406030204" pitchFamily="18" charset="0"/>
                <a:ea typeface="Cambria" panose="02040503050406030204" pitchFamily="18" charset="0"/>
              </a:rPr>
              <a:t> sung</a:t>
            </a:r>
          </a:p>
          <a:p>
            <a:endParaRPr lang="vi-VN" sz="2400" dirty="0">
              <a:latin typeface="Cambria" panose="02040503050406030204" pitchFamily="18" charset="0"/>
              <a:ea typeface="Cambria" panose="02040503050406030204" pitchFamily="18" charset="0"/>
            </a:endParaRPr>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Ơ QUAN TUẦN HOÀN - Tự nhiên và Xã hội lớp 3 - YouTube">
            <a:hlinkClick r:id="" action="ppaction://media"/>
            <a:extLst>
              <a:ext uri="{FF2B5EF4-FFF2-40B4-BE49-F238E27FC236}">
                <a16:creationId xmlns:a16="http://schemas.microsoft.com/office/drawing/2014/main" id="{1F7111AB-410B-0117-22F9-97E9E04FCE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8520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74716" y="1449065"/>
            <a:ext cx="6435914" cy="4524315"/>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blue and orange text&#10;&#10;AI-generated content may be incorrect.">
            <a:extLst>
              <a:ext uri="{FF2B5EF4-FFF2-40B4-BE49-F238E27FC236}">
                <a16:creationId xmlns:a16="http://schemas.microsoft.com/office/drawing/2014/main" id="{91FA8A6F-2638-1328-3C3B-602282E9C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8818" y="138091"/>
            <a:ext cx="4109060"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4">
              <a:lumMod val="20000"/>
              <a:lumOff val="8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mbria" panose="02040503050406030204" pitchFamily="18" charset="0"/>
                  <a:ea typeface="Cambria" panose="02040503050406030204" pitchFamily="18" charset="0"/>
                  <a:cs typeface="Calibri" panose="020F0502020204030204" pitchFamily="34" charset="0"/>
                </a:rPr>
                <a:t>Nếu tim ngừng đập cơ thể sẽ như thế nào?</a:t>
              </a:r>
              <a:endParaRPr lang="vi-VN" sz="2800" dirty="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mbria" panose="02040503050406030204" pitchFamily="18" charset="0"/>
                <a:ea typeface="Cambria" panose="02040503050406030204" pitchFamily="18" charset="0"/>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4" name="Picture 3" descr="A green and orange letters&#10;&#10;AI-generated content may be incorrect.">
            <a:extLst>
              <a:ext uri="{FF2B5EF4-FFF2-40B4-BE49-F238E27FC236}">
                <a16:creationId xmlns:a16="http://schemas.microsoft.com/office/drawing/2014/main" id="{19739C2E-18DD-6359-72A0-38CBDA787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2644748"/>
            <a:ext cx="7832512" cy="2034945"/>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59A98F58-8F23-4082-8EE4-8F3913C9E293}"/>
              </a:ext>
            </a:extLst>
          </p:cNvPr>
          <p:cNvGrpSpPr/>
          <p:nvPr/>
        </p:nvGrpSpPr>
        <p:grpSpPr>
          <a:xfrm>
            <a:off x="4240087" y="1180629"/>
            <a:ext cx="2312008" cy="1407783"/>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a:extLst>
              <a:ext uri="{28A0092B-C50C-407E-A947-70E740481C1C}">
                <a14:useLocalDpi xmlns:a14="http://schemas.microsoft.com/office/drawing/2010/main" val="0"/>
              </a:ext>
            </a:extLst>
          </a:blip>
          <a:srcRect l="29856" t="2811" r="31733" b="3357"/>
          <a:stretch/>
        </p:blipFill>
        <p:spPr>
          <a:xfrm>
            <a:off x="7287186" y="1099424"/>
            <a:ext cx="777161" cy="2180473"/>
          </a:xfrm>
          <a:prstGeom prst="rect">
            <a:avLst/>
          </a:prstGeom>
          <a:effectLst>
            <a:innerShdw blurRad="63500" dist="50800" dir="13500000">
              <a:prstClr val="black">
                <a:alpha val="50000"/>
              </a:prstClr>
            </a:innerShdw>
          </a:effec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33E641B7-7844-4D95-4BE4-529369F46EE7}"/>
              </a:ext>
            </a:extLst>
          </p:cNvPr>
          <p:cNvPicPr>
            <a:picLocks noChangeAspect="1"/>
          </p:cNvPicPr>
          <p:nvPr/>
        </p:nvPicPr>
        <p:blipFill>
          <a:blip r:embed="rId11"/>
          <a:stretch>
            <a:fillRect/>
          </a:stretch>
        </p:blipFill>
        <p:spPr>
          <a:xfrm>
            <a:off x="4064277" y="5077763"/>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031358" y="-230811"/>
            <a:ext cx="9173727" cy="6344532"/>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11" name="Picture 10" descr="A group of blue and pink letters&#10;&#10;AI-generated content may be incorrect.">
            <a:extLst>
              <a:ext uri="{FF2B5EF4-FFF2-40B4-BE49-F238E27FC236}">
                <a16:creationId xmlns:a16="http://schemas.microsoft.com/office/drawing/2014/main" id="{7AEB0CDC-BC8F-18BA-9AB9-050DF5C73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0258" y="2402957"/>
            <a:ext cx="7782206" cy="2364593"/>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3234553" y="1692066"/>
            <a:ext cx="2312008" cy="1407783"/>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5">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213810" y="1798579"/>
              <a:ext cx="5124853"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Một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học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đóng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vai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phóng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phỏng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vấn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bạn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khác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lớp</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câu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hỏi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hãy đặt tay lên ngực trái hoặc lên cổ và ấn nhẹ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cảm thấy như thế nào</a:t>
              </a: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o_video_hot_202601071413_fp3kk">
            <a:hlinkClick r:id="" action="ppaction://media"/>
            <a:extLst>
              <a:ext uri="{FF2B5EF4-FFF2-40B4-BE49-F238E27FC236}">
                <a16:creationId xmlns:a16="http://schemas.microsoft.com/office/drawing/2014/main" id="{6E30C589-8361-CFA8-BEC5-B56AD7773E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58479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a:hlinkClick r:id="" action="ppaction://media"/>
            <a:extLst>
              <a:ext uri="{FF2B5EF4-FFF2-40B4-BE49-F238E27FC236}">
                <a16:creationId xmlns:a16="http://schemas.microsoft.com/office/drawing/2014/main" id="{C2D0EF04-9FFC-7740-2367-006D5D3488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7404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rcRect l="1426" t="-12169" r="-1426" b="12169"/>
          <a:stretch/>
        </p:blipFill>
        <p:spPr>
          <a:xfrm>
            <a:off x="-712382" y="3009764"/>
            <a:ext cx="4473870" cy="3848236"/>
          </a:xfrm>
          <a:prstGeom prst="rect">
            <a:avLst/>
          </a:prstGeom>
        </p:spPr>
      </p:pic>
      <p:sp>
        <p:nvSpPr>
          <p:cNvPr id="12" name="TextBox 11">
            <a:extLst>
              <a:ext uri="{FF2B5EF4-FFF2-40B4-BE49-F238E27FC236}">
                <a16:creationId xmlns:a16="http://schemas.microsoft.com/office/drawing/2014/main" id="{CFB0D0BB-AB68-41B5-B5A9-F264011D9854}"/>
              </a:ext>
            </a:extLst>
          </p:cNvPr>
          <p:cNvSpPr txBox="1"/>
          <p:nvPr/>
        </p:nvSpPr>
        <p:spPr>
          <a:xfrm>
            <a:off x="3119437" y="1344285"/>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E1D366A7-EACB-6647-2752-6DF4526CAFAC}"/>
              </a:ext>
            </a:extLst>
          </p:cNvPr>
          <p:cNvPicPr>
            <a:picLocks noChangeAspect="1"/>
          </p:cNvPicPr>
          <p:nvPr/>
        </p:nvPicPr>
        <p:blipFill>
          <a:blip r:embed="rId7"/>
          <a:stretch>
            <a:fillRect/>
          </a:stretch>
        </p:blipFill>
        <p:spPr>
          <a:xfrm>
            <a:off x="4930002" y="2011345"/>
            <a:ext cx="2353260" cy="1176630"/>
          </a:xfrm>
          <a:prstGeom prst="rect">
            <a:avLst/>
          </a:prstGeom>
        </p:spPr>
      </p:pic>
      <p:pic>
        <p:nvPicPr>
          <p:cNvPr id="13" name="Picture 12">
            <a:extLst>
              <a:ext uri="{FF2B5EF4-FFF2-40B4-BE49-F238E27FC236}">
                <a16:creationId xmlns:a16="http://schemas.microsoft.com/office/drawing/2014/main" id="{3DB114C9-4207-A9B6-74A0-248670301964}"/>
              </a:ext>
            </a:extLst>
          </p:cNvPr>
          <p:cNvPicPr>
            <a:picLocks noChangeAspect="1"/>
          </p:cNvPicPr>
          <p:nvPr/>
        </p:nvPicPr>
        <p:blipFill>
          <a:blip r:embed="rId8"/>
          <a:stretch>
            <a:fillRect/>
          </a:stretch>
        </p:blipFill>
        <p:spPr>
          <a:xfrm>
            <a:off x="2651607" y="2888399"/>
            <a:ext cx="6803726" cy="2591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a:lnSpc>
                <a:spcPct val="150000"/>
              </a:lnSpc>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4" name="Picture 3" descr="A neon colored word on a black background&#10;&#10;AI-generated content may be incorrect.">
            <a:extLst>
              <a:ext uri="{FF2B5EF4-FFF2-40B4-BE49-F238E27FC236}">
                <a16:creationId xmlns:a16="http://schemas.microsoft.com/office/drawing/2014/main" id="{5613C7E2-C7B2-DE2D-1917-B82776F01A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047" y="2497649"/>
            <a:ext cx="8164414" cy="2775331"/>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mbria" panose="02040503050406030204" pitchFamily="18" charset="0"/>
                <a:ea typeface="Cambria" panose="02040503050406030204" pitchFamily="18" charset="0"/>
                <a:cs typeface="Calibri" panose="020F0502020204030204" pitchFamily="34" charset="0"/>
              </a:rPr>
              <a:t>1</a:t>
            </a:r>
            <a:r>
              <a:rPr lang="en-US" sz="3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000" b="1" dirty="0">
                <a:solidFill>
                  <a:prstClr val="black"/>
                </a:solidFill>
                <a:latin typeface="Cambria" panose="02040503050406030204" pitchFamily="18" charset="0"/>
                <a:ea typeface="Cambria" panose="02040503050406030204" pitchFamily="18" charset="0"/>
                <a:cs typeface="Calibri" panose="020F0502020204030204" pitchFamily="34" charset="0"/>
              </a:rPr>
              <a:t> Quan sát hình, chỉ và nói tên các bộ phận chính của cơ quan tuần hoàn.</a:t>
            </a:r>
            <a:endParaRPr lang="en-GB" sz="3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741254"/>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440</Words>
  <Application>Microsoft Office PowerPoint</Application>
  <PresentationFormat>Widescreen</PresentationFormat>
  <Paragraphs>45</Paragraphs>
  <Slides>22</Slides>
  <Notes>16</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等线</vt:lpstr>
      <vt:lpstr>微软雅黑</vt:lpstr>
      <vt:lpstr>黑体</vt:lpstr>
      <vt:lpstr>字魂59号-创粗黑</vt:lpstr>
      <vt:lpstr>Arial</vt:lpstr>
      <vt:lpstr>Calibri</vt:lpstr>
      <vt:lpstr>Calibri Light</vt:lpstr>
      <vt:lpstr>Cambria</vt:lpstr>
      <vt:lpstr>UVN Banh Mi</vt:lpstr>
      <vt:lpstr>office</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2022-11-13T11:16:52Z</dcterms:created>
  <dcterms:modified xsi:type="dcterms:W3CDTF">2026-01-07T07:27:29Z</dcterms:modified>
</cp:coreProperties>
</file>