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media/image13.svg" ContentType="image/svg+xml"/>
  <Override PartName="/ppt/media/image16.svg" ContentType="image/svg+xml"/>
  <Override PartName="/ppt/media/image18.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33.svg" ContentType="image/svg+xml"/>
  <Override PartName="/ppt/media/image6.svg" ContentType="image/svg+xml"/>
  <Override PartName="/ppt/media/image71.svg" ContentType="image/svg+xml"/>
  <Override PartName="/ppt/media/image73.svg" ContentType="image/svg+xml"/>
  <Override PartName="/ppt/media/image77.svg" ContentType="image/svg+xml"/>
  <Override PartName="/ppt/media/image79.svg" ContentType="image/svg+xml"/>
  <Override PartName="/ppt/media/image9.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5" r:id="rId16"/>
    <p:sldId id="276" r:id="rId17"/>
    <p:sldId id="277" r:id="rId18"/>
    <p:sldId id="278" r:id="rId19"/>
    <p:sldId id="279" r:id="rId20"/>
    <p:sldId id="269" r:id="rId21"/>
    <p:sldId id="270" r:id="rId22"/>
    <p:sldId id="271" r:id="rId23"/>
    <p:sldId id="272" r:id="rId24"/>
    <p:sldId id="273" r:id="rId25"/>
    <p:sldId id="274" r:id="rId26"/>
  </p:sldIdLst>
  <p:sldSz cx="18288000" cy="10287000"/>
  <p:notesSz cx="6858000" cy="9144000"/>
  <p:embeddedFontLst>
    <p:embeddedFont>
      <p:font typeface="Paytone One" panose="00000500000000000000"/>
      <p:regular r:id="rId30"/>
    </p:embeddedFont>
    <p:embeddedFont>
      <p:font typeface="Cabin Bold" panose="00000800000000000000"/>
      <p:bold r:id="rId31"/>
    </p:embeddedFont>
    <p:embeddedFont>
      <p:font typeface="Cabin" panose="00000500000000000000"/>
      <p:regular r:id="rId32"/>
    </p:embeddedFont>
    <p:embeddedFont>
      <p:font typeface="Calibri" panose="020F050202020403020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54"/>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png"/><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4.png"/><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microsoft.com/office/2007/relationships/hdphoto" Target="../media/image43.wdp"/><Relationship Id="rId6" Type="http://schemas.openxmlformats.org/officeDocument/2006/relationships/image" Target="../media/image42.png"/><Relationship Id="rId5" Type="http://schemas.microsoft.com/office/2007/relationships/hdphoto" Target="../media/image41.wdp"/><Relationship Id="rId4" Type="http://schemas.openxmlformats.org/officeDocument/2006/relationships/image" Target="../media/image40.png"/><Relationship Id="rId3" Type="http://schemas.microsoft.com/office/2007/relationships/hdphoto" Target="../media/image39.wdp"/><Relationship Id="rId2" Type="http://schemas.openxmlformats.org/officeDocument/2006/relationships/image" Target="../media/image38.png"/><Relationship Id="rId13" Type="http://schemas.openxmlformats.org/officeDocument/2006/relationships/slideLayout" Target="../slideLayouts/slideLayout1.xml"/><Relationship Id="rId12" Type="http://schemas.openxmlformats.org/officeDocument/2006/relationships/image" Target="../media/image45.png"/><Relationship Id="rId11" Type="http://schemas.openxmlformats.org/officeDocument/2006/relationships/slide" Target="slide15.xml"/><Relationship Id="rId10" Type="http://schemas.openxmlformats.org/officeDocument/2006/relationships/image" Target="../media/image44.png"/><Relationship Id="rId1" Type="http://schemas.openxmlformats.org/officeDocument/2006/relationships/image" Target="../media/image37.jpeg"/></Relationships>
</file>

<file path=ppt/slides/_rels/slide15.xml.rels><?xml version="1.0" encoding="UTF-8" standalone="yes"?>
<Relationships xmlns="http://schemas.openxmlformats.org/package/2006/relationships"><Relationship Id="rId9" Type="http://schemas.openxmlformats.org/officeDocument/2006/relationships/image" Target="../media/image53.png"/><Relationship Id="rId8" Type="http://schemas.microsoft.com/office/2007/relationships/hdphoto" Target="../media/image52.wdp"/><Relationship Id="rId7" Type="http://schemas.openxmlformats.org/officeDocument/2006/relationships/image" Target="../media/image51.png"/><Relationship Id="rId6" Type="http://schemas.openxmlformats.org/officeDocument/2006/relationships/slide" Target="slide18.xml"/><Relationship Id="rId5" Type="http://schemas.microsoft.com/office/2007/relationships/hdphoto" Target="../media/image50.wdp"/><Relationship Id="rId4" Type="http://schemas.openxmlformats.org/officeDocument/2006/relationships/image" Target="../media/image49.png"/><Relationship Id="rId3" Type="http://schemas.microsoft.com/office/2007/relationships/hdphoto" Target="../media/image48.wdp"/><Relationship Id="rId2" Type="http://schemas.openxmlformats.org/officeDocument/2006/relationships/image" Target="../media/image47.png"/><Relationship Id="rId19" Type="http://schemas.openxmlformats.org/officeDocument/2006/relationships/slideLayout" Target="../slideLayouts/slideLayout1.xml"/><Relationship Id="rId18" Type="http://schemas.openxmlformats.org/officeDocument/2006/relationships/audio" Target="../media/audio1.wav"/><Relationship Id="rId17" Type="http://schemas.openxmlformats.org/officeDocument/2006/relationships/image" Target="../media/image59.GIF"/><Relationship Id="rId16" Type="http://schemas.microsoft.com/office/2007/relationships/hdphoto" Target="../media/image58.wdp"/><Relationship Id="rId15" Type="http://schemas.openxmlformats.org/officeDocument/2006/relationships/image" Target="../media/image57.png"/><Relationship Id="rId14" Type="http://schemas.openxmlformats.org/officeDocument/2006/relationships/image" Target="../media/image56.png"/><Relationship Id="rId13" Type="http://schemas.openxmlformats.org/officeDocument/2006/relationships/image" Target="../media/image55.GIF"/><Relationship Id="rId12" Type="http://schemas.openxmlformats.org/officeDocument/2006/relationships/slide" Target="slide17.xml"/><Relationship Id="rId11" Type="http://schemas.openxmlformats.org/officeDocument/2006/relationships/slide" Target="slide16.xml"/><Relationship Id="rId10" Type="http://schemas.microsoft.com/office/2007/relationships/hdphoto" Target="../media/image54.wdp"/><Relationship Id="rId1" Type="http://schemas.openxmlformats.org/officeDocument/2006/relationships/image" Target="../media/image46.png"/></Relationships>
</file>

<file path=ppt/slides/_rels/slide16.xml.rels><?xml version="1.0" encoding="UTF-8" standalone="yes"?>
<Relationships xmlns="http://schemas.openxmlformats.org/package/2006/relationships"><Relationship Id="rId9" Type="http://schemas.openxmlformats.org/officeDocument/2006/relationships/audio" Target="../media/audio2.wav"/><Relationship Id="rId8" Type="http://schemas.microsoft.com/office/2007/relationships/hdphoto" Target="../media/image64.wdp"/><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slide" Target="slide24.xml"/><Relationship Id="rId4" Type="http://schemas.microsoft.com/office/2007/relationships/hdphoto" Target="../media/image39.wdp"/><Relationship Id="rId3" Type="http://schemas.openxmlformats.org/officeDocument/2006/relationships/image" Target="../media/image38.png"/><Relationship Id="rId2" Type="http://schemas.openxmlformats.org/officeDocument/2006/relationships/image" Target="../media/image61.png"/><Relationship Id="rId10" Type="http://schemas.openxmlformats.org/officeDocument/2006/relationships/slideLayout" Target="../slideLayouts/slideLayout1.xml"/><Relationship Id="rId1" Type="http://schemas.openxmlformats.org/officeDocument/2006/relationships/image" Target="../media/image60.jpeg"/></Relationships>
</file>

<file path=ppt/slides/_rels/slide17.xml.rels><?xml version="1.0" encoding="UTF-8" standalone="yes"?>
<Relationships xmlns="http://schemas.openxmlformats.org/package/2006/relationships"><Relationship Id="rId9" Type="http://schemas.openxmlformats.org/officeDocument/2006/relationships/audio" Target="../media/audio2.wav"/><Relationship Id="rId8" Type="http://schemas.microsoft.com/office/2007/relationships/hdphoto" Target="../media/image64.wdp"/><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slide" Target="slide24.xml"/><Relationship Id="rId4" Type="http://schemas.microsoft.com/office/2007/relationships/hdphoto" Target="../media/image39.wdp"/><Relationship Id="rId3" Type="http://schemas.openxmlformats.org/officeDocument/2006/relationships/image" Target="../media/image38.png"/><Relationship Id="rId2" Type="http://schemas.openxmlformats.org/officeDocument/2006/relationships/image" Target="../media/image61.png"/><Relationship Id="rId10" Type="http://schemas.openxmlformats.org/officeDocument/2006/relationships/slideLayout" Target="../slideLayouts/slideLayout1.xml"/><Relationship Id="rId1" Type="http://schemas.openxmlformats.org/officeDocument/2006/relationships/image" Target="../media/image60.jpeg"/></Relationships>
</file>

<file path=ppt/slides/_rels/slide18.xml.rels><?xml version="1.0" encoding="UTF-8" standalone="yes"?>
<Relationships xmlns="http://schemas.openxmlformats.org/package/2006/relationships"><Relationship Id="rId9" Type="http://schemas.openxmlformats.org/officeDocument/2006/relationships/audio" Target="../media/audio2.wav"/><Relationship Id="rId8" Type="http://schemas.microsoft.com/office/2007/relationships/hdphoto" Target="../media/image64.wdp"/><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slide" Target="slide24.xml"/><Relationship Id="rId4" Type="http://schemas.microsoft.com/office/2007/relationships/hdphoto" Target="../media/image39.wdp"/><Relationship Id="rId3" Type="http://schemas.openxmlformats.org/officeDocument/2006/relationships/image" Target="../media/image38.png"/><Relationship Id="rId2" Type="http://schemas.openxmlformats.org/officeDocument/2006/relationships/image" Target="../media/image61.png"/><Relationship Id="rId10" Type="http://schemas.openxmlformats.org/officeDocument/2006/relationships/slideLayout" Target="../slideLayouts/slideLayout1.xml"/><Relationship Id="rId1" Type="http://schemas.openxmlformats.org/officeDocument/2006/relationships/image" Target="../media/image60.jpe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image" Target="../media/image65.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image" Target="../media/image68.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4.png"/><Relationship Id="rId4" Type="http://schemas.openxmlformats.org/officeDocument/2006/relationships/image" Target="../media/image73.svg"/><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9.svg"/><Relationship Id="rId4" Type="http://schemas.openxmlformats.org/officeDocument/2006/relationships/image" Target="../media/image78.png"/><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image" Target="../media/image75.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81.png"/><Relationship Id="rId1" Type="http://schemas.openxmlformats.org/officeDocument/2006/relationships/image" Target="../media/image80.png"/></Relationships>
</file>

<file path=ppt/slides/_rels/slide24.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84.png"/><Relationship Id="rId7" Type="http://schemas.openxmlformats.org/officeDocument/2006/relationships/image" Target="../media/image83.png"/><Relationship Id="rId6" Type="http://schemas.openxmlformats.org/officeDocument/2006/relationships/image" Target="../media/image82.png"/><Relationship Id="rId5" Type="http://schemas.openxmlformats.org/officeDocument/2006/relationships/image" Target="../media/image1.png"/><Relationship Id="rId4" Type="http://schemas.openxmlformats.org/officeDocument/2006/relationships/image" Target="../media/image3.png"/><Relationship Id="rId3" Type="http://schemas.openxmlformats.org/officeDocument/2006/relationships/image" Target="../media/image7.png"/><Relationship Id="rId2" Type="http://schemas.openxmlformats.org/officeDocument/2006/relationships/image" Target="../media/image4.png"/><Relationship Id="rId11" Type="http://schemas.openxmlformats.org/officeDocument/2006/relationships/slideLayout" Target="../slideLayouts/slideLayout7.xml"/><Relationship Id="rId10" Type="http://schemas.openxmlformats.org/officeDocument/2006/relationships/image" Target="../media/image65.png"/><Relationship Id="rId1" Type="http://schemas.openxmlformats.org/officeDocument/2006/relationships/image" Target="../media/image7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sv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3" Type="http://schemas.openxmlformats.org/officeDocument/2006/relationships/image" Target="../media/image15.png"/><Relationship Id="rId2" Type="http://schemas.openxmlformats.org/officeDocument/2006/relationships/image" Target="../media/image13.sv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2.svg"/><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3" Type="http://schemas.openxmlformats.org/officeDocument/2006/relationships/image" Target="../media/image23.png"/><Relationship Id="rId2" Type="http://schemas.openxmlformats.org/officeDocument/2006/relationships/image" Target="../media/image13.sv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rot="1081484">
            <a:off x="15681258" y="7442002"/>
            <a:ext cx="1825425" cy="1816298"/>
          </a:xfrm>
          <a:custGeom>
            <a:avLst/>
            <a:gdLst/>
            <a:ahLst/>
            <a:cxnLst/>
            <a:rect l="l" t="t" r="r" b="b"/>
            <a:pathLst>
              <a:path w="1825425" h="1816298">
                <a:moveTo>
                  <a:pt x="0" y="0"/>
                </a:moveTo>
                <a:lnTo>
                  <a:pt x="1825425" y="0"/>
                </a:lnTo>
                <a:lnTo>
                  <a:pt x="1825425" y="1816298"/>
                </a:lnTo>
                <a:lnTo>
                  <a:pt x="0" y="1816298"/>
                </a:lnTo>
                <a:lnTo>
                  <a:pt x="0" y="0"/>
                </a:lnTo>
                <a:close/>
              </a:path>
            </a:pathLst>
          </a:custGeom>
          <a:blipFill>
            <a:blip r:embed="rId1"/>
            <a:stretch>
              <a:fillRect/>
            </a:stretch>
          </a:blipFill>
        </p:spPr>
      </p:sp>
      <p:sp>
        <p:nvSpPr>
          <p:cNvPr id="3" name="Freeform 3"/>
          <p:cNvSpPr/>
          <p:nvPr/>
        </p:nvSpPr>
        <p:spPr>
          <a:xfrm rot="586689" flipH="1">
            <a:off x="1151596" y="1018545"/>
            <a:ext cx="1591329" cy="1583372"/>
          </a:xfrm>
          <a:custGeom>
            <a:avLst/>
            <a:gdLst/>
            <a:ahLst/>
            <a:cxnLst/>
            <a:rect l="l" t="t" r="r" b="b"/>
            <a:pathLst>
              <a:path w="1591329" h="1583372">
                <a:moveTo>
                  <a:pt x="1591329" y="0"/>
                </a:moveTo>
                <a:lnTo>
                  <a:pt x="0" y="0"/>
                </a:lnTo>
                <a:lnTo>
                  <a:pt x="0" y="1583372"/>
                </a:lnTo>
                <a:lnTo>
                  <a:pt x="1591329" y="1583372"/>
                </a:lnTo>
                <a:lnTo>
                  <a:pt x="1591329" y="0"/>
                </a:lnTo>
                <a:close/>
              </a:path>
            </a:pathLst>
          </a:custGeom>
          <a:blipFill>
            <a:blip r:embed="rId1"/>
            <a:stretch>
              <a:fillRect/>
            </a:stretch>
          </a:blipFill>
        </p:spPr>
      </p:sp>
      <p:sp>
        <p:nvSpPr>
          <p:cNvPr id="4" name="Freeform 4"/>
          <p:cNvSpPr/>
          <p:nvPr/>
        </p:nvSpPr>
        <p:spPr>
          <a:xfrm>
            <a:off x="12951646" y="1028700"/>
            <a:ext cx="4307654" cy="3858940"/>
          </a:xfrm>
          <a:custGeom>
            <a:avLst/>
            <a:gdLst/>
            <a:ahLst/>
            <a:cxnLst/>
            <a:rect l="l" t="t" r="r" b="b"/>
            <a:pathLst>
              <a:path w="4307654" h="3858940">
                <a:moveTo>
                  <a:pt x="0" y="0"/>
                </a:moveTo>
                <a:lnTo>
                  <a:pt x="4307654" y="0"/>
                </a:lnTo>
                <a:lnTo>
                  <a:pt x="4307654" y="3858940"/>
                </a:lnTo>
                <a:lnTo>
                  <a:pt x="0" y="3858940"/>
                </a:lnTo>
                <a:lnTo>
                  <a:pt x="0" y="0"/>
                </a:lnTo>
                <a:close/>
              </a:path>
            </a:pathLst>
          </a:custGeom>
          <a:blipFill>
            <a:blip r:embed="rId2"/>
            <a:stretch>
              <a:fillRect/>
            </a:stretch>
          </a:blipFill>
        </p:spPr>
      </p:sp>
      <p:sp>
        <p:nvSpPr>
          <p:cNvPr id="5" name="TextBox 5"/>
          <p:cNvSpPr txBox="1"/>
          <p:nvPr/>
        </p:nvSpPr>
        <p:spPr>
          <a:xfrm>
            <a:off x="693420" y="3340735"/>
            <a:ext cx="16901795" cy="3733800"/>
          </a:xfrm>
          <a:prstGeom prst="rect">
            <a:avLst/>
          </a:prstGeom>
        </p:spPr>
        <p:txBody>
          <a:bodyPr lIns="0" tIns="0" rIns="0" bIns="0" rtlCol="0" anchor="t">
            <a:noAutofit/>
          </a:bodyPr>
          <a:lstStyle/>
          <a:p>
            <a:pPr algn="ctr">
              <a:lnSpc>
                <a:spcPts val="13475"/>
              </a:lnSpc>
            </a:pPr>
            <a:r>
              <a:rPr lang="en-US" sz="8580" u="sng">
                <a:solidFill>
                  <a:srgbClr val="E48D7A"/>
                </a:solidFill>
                <a:latin typeface="Paytone One" panose="00000500000000000000"/>
              </a:rPr>
              <a:t>CHƯƠNG 2:</a:t>
            </a:r>
            <a:r>
              <a:rPr lang="en-US" sz="8580">
                <a:solidFill>
                  <a:srgbClr val="E48D7A"/>
                </a:solidFill>
                <a:latin typeface="Paytone One" panose="00000500000000000000"/>
              </a:rPr>
              <a:t> </a:t>
            </a:r>
            <a:endParaRPr lang="en-US" sz="8580">
              <a:solidFill>
                <a:srgbClr val="E48D7A"/>
              </a:solidFill>
              <a:latin typeface="Paytone One" panose="00000500000000000000"/>
            </a:endParaRPr>
          </a:p>
          <a:p>
            <a:pPr algn="ctr">
              <a:lnSpc>
                <a:spcPts val="13475"/>
              </a:lnSpc>
            </a:pPr>
            <a:r>
              <a:rPr lang="en-US" sz="8580">
                <a:solidFill>
                  <a:srgbClr val="E48D7A"/>
                </a:solidFill>
                <a:latin typeface="Paytone One" panose="00000500000000000000"/>
              </a:rPr>
              <a:t>MẠNG MÁY TÍNH VÀ INTERNET</a:t>
            </a:r>
            <a:endParaRPr lang="en-US" sz="8580">
              <a:solidFill>
                <a:srgbClr val="E48D7A"/>
              </a:solidFill>
              <a:latin typeface="Paytone One" panose="00000500000000000000"/>
            </a:endParaRPr>
          </a:p>
        </p:txBody>
      </p:sp>
      <p:sp>
        <p:nvSpPr>
          <p:cNvPr id="6" name="Freeform 6"/>
          <p:cNvSpPr/>
          <p:nvPr/>
        </p:nvSpPr>
        <p:spPr>
          <a:xfrm rot="-5400000">
            <a:off x="-751679" y="7768384"/>
            <a:ext cx="2889688" cy="3455531"/>
          </a:xfrm>
          <a:custGeom>
            <a:avLst/>
            <a:gdLst/>
            <a:ahLst/>
            <a:cxnLst/>
            <a:rect l="l" t="t" r="r" b="b"/>
            <a:pathLst>
              <a:path w="2889688" h="3455531">
                <a:moveTo>
                  <a:pt x="0" y="0"/>
                </a:moveTo>
                <a:lnTo>
                  <a:pt x="2889688" y="0"/>
                </a:lnTo>
                <a:lnTo>
                  <a:pt x="2889688" y="3455531"/>
                </a:lnTo>
                <a:lnTo>
                  <a:pt x="0" y="3455531"/>
                </a:lnTo>
                <a:lnTo>
                  <a:pt x="0" y="0"/>
                </a:lnTo>
                <a:close/>
              </a:path>
            </a:pathLst>
          </a:custGeom>
          <a:blipFill>
            <a:blip r:embed="rId3"/>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784786" flipV="1">
            <a:off x="-2795902" y="-2586934"/>
            <a:ext cx="5591804" cy="5612853"/>
          </a:xfrm>
          <a:custGeom>
            <a:avLst/>
            <a:gdLst/>
            <a:ahLst/>
            <a:cxnLst/>
            <a:rect l="l" t="t" r="r" b="b"/>
            <a:pathLst>
              <a:path w="5591804" h="5612853">
                <a:moveTo>
                  <a:pt x="0" y="5612853"/>
                </a:moveTo>
                <a:lnTo>
                  <a:pt x="5591804" y="5612853"/>
                </a:lnTo>
                <a:lnTo>
                  <a:pt x="5591804" y="0"/>
                </a:lnTo>
                <a:lnTo>
                  <a:pt x="0" y="0"/>
                </a:lnTo>
                <a:lnTo>
                  <a:pt x="0" y="5612853"/>
                </a:lnTo>
                <a:close/>
              </a:path>
            </a:pathLst>
          </a:custGeom>
          <a:blipFill>
            <a:blip r:embed="rId1"/>
            <a:stretch>
              <a:fillRect/>
            </a:stretch>
          </a:blipFill>
        </p:spPr>
      </p:sp>
      <p:grpSp>
        <p:nvGrpSpPr>
          <p:cNvPr id="3" name="Group 3"/>
          <p:cNvGrpSpPr/>
          <p:nvPr/>
        </p:nvGrpSpPr>
        <p:grpSpPr>
          <a:xfrm rot="0">
            <a:off x="7021815" y="668127"/>
            <a:ext cx="4244369" cy="1277358"/>
            <a:chOff x="0" y="0"/>
            <a:chExt cx="5659159" cy="1703144"/>
          </a:xfrm>
        </p:grpSpPr>
        <p:grpSp>
          <p:nvGrpSpPr>
            <p:cNvPr id="4" name="Group 4"/>
            <p:cNvGrpSpPr/>
            <p:nvPr/>
          </p:nvGrpSpPr>
          <p:grpSpPr>
            <a:xfrm rot="0">
              <a:off x="0" y="0"/>
              <a:ext cx="5659159" cy="1703144"/>
              <a:chOff x="0" y="0"/>
              <a:chExt cx="1120978" cy="337362"/>
            </a:xfrm>
          </p:grpSpPr>
          <p:sp>
            <p:nvSpPr>
              <p:cNvPr id="5" name="Freeform 5"/>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6" name="TextBox 6"/>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7" name="TextBox 7"/>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Khám phá</a:t>
              </a:r>
              <a:endParaRPr lang="en-US" sz="5315">
                <a:solidFill>
                  <a:srgbClr val="1B1B1B"/>
                </a:solidFill>
                <a:latin typeface="Paytone One" panose="00000500000000000000"/>
              </a:endParaRPr>
            </a:p>
          </p:txBody>
        </p:sp>
      </p:grpSp>
      <p:grpSp>
        <p:nvGrpSpPr>
          <p:cNvPr id="8" name="Group 8"/>
          <p:cNvGrpSpPr/>
          <p:nvPr/>
        </p:nvGrpSpPr>
        <p:grpSpPr>
          <a:xfrm rot="0">
            <a:off x="369330" y="3968591"/>
            <a:ext cx="8990100" cy="5792177"/>
            <a:chOff x="0" y="0"/>
            <a:chExt cx="2367763" cy="1525512"/>
          </a:xfrm>
        </p:grpSpPr>
        <p:sp>
          <p:nvSpPr>
            <p:cNvPr id="9" name="Freeform 9"/>
            <p:cNvSpPr/>
            <p:nvPr/>
          </p:nvSpPr>
          <p:spPr>
            <a:xfrm>
              <a:off x="0" y="0"/>
              <a:ext cx="2367763" cy="1525512"/>
            </a:xfrm>
            <a:custGeom>
              <a:avLst/>
              <a:gdLst/>
              <a:ahLst/>
              <a:cxnLst/>
              <a:rect l="l" t="t" r="r" b="b"/>
              <a:pathLst>
                <a:path w="2367763" h="1525512">
                  <a:moveTo>
                    <a:pt x="43919" y="0"/>
                  </a:moveTo>
                  <a:lnTo>
                    <a:pt x="2323844" y="0"/>
                  </a:lnTo>
                  <a:cubicBezTo>
                    <a:pt x="2335492" y="0"/>
                    <a:pt x="2346663" y="4627"/>
                    <a:pt x="2354899" y="12864"/>
                  </a:cubicBezTo>
                  <a:cubicBezTo>
                    <a:pt x="2363136" y="21100"/>
                    <a:pt x="2367763" y="32271"/>
                    <a:pt x="2367763" y="43919"/>
                  </a:cubicBezTo>
                  <a:lnTo>
                    <a:pt x="2367763" y="1481592"/>
                  </a:lnTo>
                  <a:cubicBezTo>
                    <a:pt x="2367763" y="1505848"/>
                    <a:pt x="2348100" y="1525512"/>
                    <a:pt x="2323844" y="1525512"/>
                  </a:cubicBezTo>
                  <a:lnTo>
                    <a:pt x="43919" y="1525512"/>
                  </a:lnTo>
                  <a:cubicBezTo>
                    <a:pt x="32271" y="1525512"/>
                    <a:pt x="21100" y="1520884"/>
                    <a:pt x="12864" y="1512648"/>
                  </a:cubicBezTo>
                  <a:cubicBezTo>
                    <a:pt x="4627" y="1504411"/>
                    <a:pt x="0" y="1493240"/>
                    <a:pt x="0" y="1481592"/>
                  </a:cubicBezTo>
                  <a:lnTo>
                    <a:pt x="0" y="43919"/>
                  </a:lnTo>
                  <a:cubicBezTo>
                    <a:pt x="0" y="32271"/>
                    <a:pt x="4627" y="21100"/>
                    <a:pt x="12864" y="12864"/>
                  </a:cubicBezTo>
                  <a:cubicBezTo>
                    <a:pt x="21100" y="4627"/>
                    <a:pt x="32271" y="0"/>
                    <a:pt x="43919" y="0"/>
                  </a:cubicBezTo>
                  <a:close/>
                </a:path>
              </a:pathLst>
            </a:custGeom>
            <a:solidFill>
              <a:srgbClr val="000000">
                <a:alpha val="0"/>
              </a:srgbClr>
            </a:solidFill>
            <a:ln w="47625" cap="rnd">
              <a:gradFill>
                <a:gsLst>
                  <a:gs pos="0">
                    <a:srgbClr val="000000">
                      <a:alpha val="100000"/>
                    </a:srgbClr>
                  </a:gs>
                  <a:gs pos="100000">
                    <a:srgbClr val="3533CD">
                      <a:alpha val="100000"/>
                    </a:srgbClr>
                  </a:gs>
                </a:gsLst>
                <a:lin ang="0"/>
              </a:gradFill>
              <a:prstDash val="solid"/>
              <a:round/>
            </a:ln>
          </p:spPr>
        </p:sp>
        <p:sp>
          <p:nvSpPr>
            <p:cNvPr id="10" name="TextBox 10"/>
            <p:cNvSpPr txBox="1"/>
            <p:nvPr/>
          </p:nvSpPr>
          <p:spPr>
            <a:xfrm>
              <a:off x="0" y="9525"/>
              <a:ext cx="2367763" cy="1515987"/>
            </a:xfrm>
            <a:prstGeom prst="rect">
              <a:avLst/>
            </a:prstGeom>
          </p:spPr>
          <p:txBody>
            <a:bodyPr lIns="50800" tIns="50800" rIns="50800" bIns="50800" rtlCol="0" anchor="ctr"/>
            <a:lstStyle/>
            <a:p>
              <a:pPr algn="ctr">
                <a:lnSpc>
                  <a:spcPts val="3430"/>
                </a:lnSpc>
              </a:pPr>
            </a:p>
          </p:txBody>
        </p:sp>
      </p:grpSp>
      <p:grpSp>
        <p:nvGrpSpPr>
          <p:cNvPr id="11" name="Group 11"/>
          <p:cNvGrpSpPr/>
          <p:nvPr/>
        </p:nvGrpSpPr>
        <p:grpSpPr>
          <a:xfrm rot="0">
            <a:off x="512674" y="6142082"/>
            <a:ext cx="722597" cy="72259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CA3D3D"/>
              </a:solidFill>
              <a:prstDash val="solid"/>
              <a:miter/>
            </a:ln>
          </p:spPr>
        </p:sp>
        <p:sp>
          <p:nvSpPr>
            <p:cNvPr id="13" name="TextBox 13"/>
            <p:cNvSpPr txBox="1"/>
            <p:nvPr/>
          </p:nvSpPr>
          <p:spPr>
            <a:xfrm>
              <a:off x="76200" y="76200"/>
              <a:ext cx="660400" cy="660400"/>
            </a:xfrm>
            <a:prstGeom prst="rect">
              <a:avLst/>
            </a:prstGeom>
          </p:spPr>
          <p:txBody>
            <a:bodyPr lIns="50800" tIns="50800" rIns="50800" bIns="50800" rtlCol="0" anchor="ctr"/>
            <a:lstStyle/>
            <a:p>
              <a:pPr algn="ctr">
                <a:lnSpc>
                  <a:spcPts val="2860"/>
                </a:lnSpc>
              </a:pPr>
            </a:p>
          </p:txBody>
        </p:sp>
      </p:grpSp>
      <p:grpSp>
        <p:nvGrpSpPr>
          <p:cNvPr id="14" name="Group 14"/>
          <p:cNvGrpSpPr/>
          <p:nvPr/>
        </p:nvGrpSpPr>
        <p:grpSpPr>
          <a:xfrm rot="0">
            <a:off x="512674" y="8457112"/>
            <a:ext cx="722597" cy="72259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CA3D3D"/>
              </a:solidFill>
              <a:prstDash val="solid"/>
              <a:miter/>
            </a:ln>
          </p:spPr>
        </p:sp>
        <p:sp>
          <p:nvSpPr>
            <p:cNvPr id="16" name="TextBox 16"/>
            <p:cNvSpPr txBox="1"/>
            <p:nvPr/>
          </p:nvSpPr>
          <p:spPr>
            <a:xfrm>
              <a:off x="76200" y="76200"/>
              <a:ext cx="660400" cy="660400"/>
            </a:xfrm>
            <a:prstGeom prst="rect">
              <a:avLst/>
            </a:prstGeom>
          </p:spPr>
          <p:txBody>
            <a:bodyPr lIns="50800" tIns="50800" rIns="50800" bIns="50800" rtlCol="0" anchor="ctr"/>
            <a:lstStyle/>
            <a:p>
              <a:pPr algn="ctr">
                <a:lnSpc>
                  <a:spcPts val="2860"/>
                </a:lnSpc>
              </a:pPr>
            </a:p>
          </p:txBody>
        </p:sp>
      </p:grpSp>
      <p:sp>
        <p:nvSpPr>
          <p:cNvPr id="17" name="Freeform 17"/>
          <p:cNvSpPr/>
          <p:nvPr/>
        </p:nvSpPr>
        <p:spPr>
          <a:xfrm>
            <a:off x="9919415" y="4041001"/>
            <a:ext cx="7864192" cy="5647357"/>
          </a:xfrm>
          <a:custGeom>
            <a:avLst/>
            <a:gdLst/>
            <a:ahLst/>
            <a:cxnLst/>
            <a:rect l="l" t="t" r="r" b="b"/>
            <a:pathLst>
              <a:path w="7864192" h="5647357">
                <a:moveTo>
                  <a:pt x="0" y="0"/>
                </a:moveTo>
                <a:lnTo>
                  <a:pt x="7864192" y="0"/>
                </a:lnTo>
                <a:lnTo>
                  <a:pt x="7864192" y="5647357"/>
                </a:lnTo>
                <a:lnTo>
                  <a:pt x="0" y="5647357"/>
                </a:lnTo>
                <a:lnTo>
                  <a:pt x="0" y="0"/>
                </a:lnTo>
                <a:close/>
              </a:path>
            </a:pathLst>
          </a:custGeom>
          <a:blipFill>
            <a:blip r:embed="rId2"/>
            <a:stretch>
              <a:fillRect/>
            </a:stretch>
          </a:blipFill>
        </p:spPr>
      </p:sp>
      <p:sp>
        <p:nvSpPr>
          <p:cNvPr id="18" name="TextBox 18"/>
          <p:cNvSpPr txBox="1"/>
          <p:nvPr/>
        </p:nvSpPr>
        <p:spPr>
          <a:xfrm>
            <a:off x="774700" y="4381500"/>
            <a:ext cx="8180070" cy="4817110"/>
          </a:xfrm>
          <a:prstGeom prst="rect">
            <a:avLst/>
          </a:prstGeom>
        </p:spPr>
        <p:txBody>
          <a:bodyPr lIns="0" tIns="0" rIns="0" bIns="0" rtlCol="0" anchor="t">
            <a:noAutofit/>
          </a:bodyPr>
          <a:lstStyle/>
          <a:p>
            <a:pPr algn="l">
              <a:lnSpc>
                <a:spcPts val="6080"/>
              </a:lnSpc>
            </a:pPr>
            <a:r>
              <a:rPr lang="en-US" sz="3575">
                <a:solidFill>
                  <a:srgbClr val="000000"/>
                </a:solidFill>
                <a:latin typeface="Cabin Bold" panose="00000800000000000000"/>
              </a:rPr>
              <a:t>Em hãy lựa chọn việc không nên làm khi sử dụng máy tính: </a:t>
            </a:r>
            <a:endParaRPr lang="en-US" sz="3575">
              <a:solidFill>
                <a:srgbClr val="000000"/>
              </a:solidFill>
              <a:latin typeface="Cabin Bold" panose="00000800000000000000"/>
            </a:endParaRPr>
          </a:p>
          <a:p>
            <a:pPr algn="l">
              <a:lnSpc>
                <a:spcPts val="6080"/>
              </a:lnSpc>
            </a:pPr>
            <a:r>
              <a:rPr lang="en-US" sz="3575">
                <a:solidFill>
                  <a:srgbClr val="000000"/>
                </a:solidFill>
                <a:latin typeface="Cabin" panose="00000500000000000000"/>
              </a:rPr>
              <a:t>A. Đưa sở thích cá nhân lên Internet. </a:t>
            </a:r>
            <a:endParaRPr lang="en-US" sz="3575">
              <a:solidFill>
                <a:srgbClr val="000000"/>
              </a:solidFill>
              <a:latin typeface="Cabin" panose="00000500000000000000"/>
            </a:endParaRPr>
          </a:p>
          <a:p>
            <a:pPr algn="l">
              <a:lnSpc>
                <a:spcPts val="6080"/>
              </a:lnSpc>
            </a:pPr>
            <a:r>
              <a:rPr lang="en-US" sz="3575">
                <a:solidFill>
                  <a:srgbClr val="000000"/>
                </a:solidFill>
                <a:latin typeface="Cabin" panose="00000500000000000000"/>
              </a:rPr>
              <a:t>B. Cần cảnh giác khi khai báo thông tin trên những trò chơi điện tử. </a:t>
            </a:r>
            <a:endParaRPr lang="en-US" sz="3575">
              <a:solidFill>
                <a:srgbClr val="000000"/>
              </a:solidFill>
              <a:latin typeface="Cabin" panose="00000500000000000000"/>
            </a:endParaRPr>
          </a:p>
          <a:p>
            <a:pPr marL="0" lvl="0" indent="0" algn="l">
              <a:lnSpc>
                <a:spcPts val="6080"/>
              </a:lnSpc>
            </a:pPr>
            <a:r>
              <a:rPr lang="en-US" sz="3575">
                <a:solidFill>
                  <a:srgbClr val="000000"/>
                </a:solidFill>
                <a:latin typeface="Cabin" panose="00000500000000000000"/>
              </a:rPr>
              <a:t>C. Đăng ảnh gia đình trên Internet.</a:t>
            </a:r>
            <a:endParaRPr lang="en-US" sz="3575">
              <a:solidFill>
                <a:srgbClr val="000000"/>
              </a:solidFill>
              <a:latin typeface="Cabin" panose="00000500000000000000"/>
            </a:endParaRPr>
          </a:p>
        </p:txBody>
      </p:sp>
      <p:sp>
        <p:nvSpPr>
          <p:cNvPr id="19" name="TextBox 19"/>
          <p:cNvSpPr txBox="1"/>
          <p:nvPr/>
        </p:nvSpPr>
        <p:spPr>
          <a:xfrm>
            <a:off x="1028700" y="2757170"/>
            <a:ext cx="10741660" cy="909955"/>
          </a:xfrm>
          <a:prstGeom prst="rect">
            <a:avLst/>
          </a:prstGeom>
        </p:spPr>
        <p:txBody>
          <a:bodyPr lIns="0" tIns="0" rIns="0" bIns="0" rtlCol="0" anchor="t">
            <a:noAutofit/>
          </a:bodyPr>
          <a:lstStyle/>
          <a:p>
            <a:pPr algn="l">
              <a:lnSpc>
                <a:spcPts val="4190"/>
              </a:lnSpc>
            </a:pPr>
            <a:r>
              <a:rPr lang="en-US" sz="4190">
                <a:solidFill>
                  <a:srgbClr val="1E1E1E"/>
                </a:solidFill>
                <a:latin typeface="Paytone One" panose="00000500000000000000"/>
              </a:rPr>
              <a:t>2. Bảo vệ thông tin cá nhân và gia đình</a:t>
            </a:r>
            <a:endParaRPr lang="en-US" sz="4190">
              <a:solidFill>
                <a:srgbClr val="1E1E1E"/>
              </a:solidFill>
              <a:latin typeface="Paytone One"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fade">
                                      <p:cBhvr>
                                        <p:cTn id="23" dur="500"/>
                                        <p:tgtEl>
                                          <p:spTgt spid="1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fade">
                                      <p:cBhvr>
                                        <p:cTn id="28" dur="500"/>
                                        <p:tgtEl>
                                          <p:spTgt spid="1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xEl>
                                              <p:pRg st="3" end="3"/>
                                            </p:txEl>
                                          </p:spTgt>
                                        </p:tgtEl>
                                        <p:attrNameLst>
                                          <p:attrName>style.visibility</p:attrName>
                                        </p:attrNameLst>
                                      </p:cBhvr>
                                      <p:to>
                                        <p:strVal val="visible"/>
                                      </p:to>
                                    </p:set>
                                    <p:animEffect transition="in" filter="fade">
                                      <p:cBhvr>
                                        <p:cTn id="33" dur="500"/>
                                        <p:tgtEl>
                                          <p:spTgt spid="18">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F8"/>
        </a:solidFill>
        <a:effectLst/>
      </p:bgPr>
    </p:bg>
    <p:spTree>
      <p:nvGrpSpPr>
        <p:cNvPr id="1" name=""/>
        <p:cNvGrpSpPr/>
        <p:nvPr/>
      </p:nvGrpSpPr>
      <p:grpSpPr>
        <a:xfrm>
          <a:off x="0" y="0"/>
          <a:ext cx="0" cy="0"/>
          <a:chOff x="0" y="0"/>
          <a:chExt cx="0" cy="0"/>
        </a:xfrm>
      </p:grpSpPr>
      <p:sp>
        <p:nvSpPr>
          <p:cNvPr id="2" name="Freeform 2"/>
          <p:cNvSpPr/>
          <p:nvPr/>
        </p:nvSpPr>
        <p:spPr>
          <a:xfrm rot="9649226">
            <a:off x="15693917" y="811884"/>
            <a:ext cx="1759079" cy="1750284"/>
          </a:xfrm>
          <a:custGeom>
            <a:avLst/>
            <a:gdLst/>
            <a:ahLst/>
            <a:cxnLst/>
            <a:rect l="l" t="t" r="r" b="b"/>
            <a:pathLst>
              <a:path w="1759079" h="1750284">
                <a:moveTo>
                  <a:pt x="0" y="0"/>
                </a:moveTo>
                <a:lnTo>
                  <a:pt x="1759079" y="0"/>
                </a:lnTo>
                <a:lnTo>
                  <a:pt x="1759079" y="1750284"/>
                </a:lnTo>
                <a:lnTo>
                  <a:pt x="0" y="1750284"/>
                </a:lnTo>
                <a:lnTo>
                  <a:pt x="0" y="0"/>
                </a:lnTo>
                <a:close/>
              </a:path>
            </a:pathLst>
          </a:custGeom>
          <a:blipFill>
            <a:blip r:embed="rId1"/>
            <a:stretch>
              <a:fillRect/>
            </a:stretch>
          </a:blipFill>
        </p:spPr>
      </p:sp>
      <p:grpSp>
        <p:nvGrpSpPr>
          <p:cNvPr id="3" name="Group 3"/>
          <p:cNvGrpSpPr/>
          <p:nvPr/>
        </p:nvGrpSpPr>
        <p:grpSpPr>
          <a:xfrm rot="0">
            <a:off x="7021815" y="668127"/>
            <a:ext cx="4244369" cy="1277358"/>
            <a:chOff x="0" y="0"/>
            <a:chExt cx="5659159" cy="1703144"/>
          </a:xfrm>
        </p:grpSpPr>
        <p:grpSp>
          <p:nvGrpSpPr>
            <p:cNvPr id="4" name="Group 4"/>
            <p:cNvGrpSpPr/>
            <p:nvPr/>
          </p:nvGrpSpPr>
          <p:grpSpPr>
            <a:xfrm rot="0">
              <a:off x="0" y="0"/>
              <a:ext cx="5659159" cy="1703144"/>
              <a:chOff x="0" y="0"/>
              <a:chExt cx="1120978" cy="337362"/>
            </a:xfrm>
          </p:grpSpPr>
          <p:sp>
            <p:nvSpPr>
              <p:cNvPr id="5" name="Freeform 5"/>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6" name="TextBox 6"/>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7" name="TextBox 7"/>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Khám phá</a:t>
              </a:r>
              <a:endParaRPr lang="en-US" sz="5315">
                <a:solidFill>
                  <a:srgbClr val="1B1B1B"/>
                </a:solidFill>
                <a:latin typeface="Paytone One" panose="00000500000000000000"/>
              </a:endParaRPr>
            </a:p>
          </p:txBody>
        </p:sp>
      </p:grpSp>
      <p:sp>
        <p:nvSpPr>
          <p:cNvPr id="10" name="Freeform 10"/>
          <p:cNvSpPr/>
          <p:nvPr/>
        </p:nvSpPr>
        <p:spPr>
          <a:xfrm>
            <a:off x="1028700" y="3854450"/>
            <a:ext cx="16230600" cy="2577465"/>
          </a:xfrm>
          <a:custGeom>
            <a:avLst/>
            <a:gdLst/>
            <a:ahLst/>
            <a:cxnLst/>
            <a:rect l="l" t="t" r="r" b="b"/>
            <a:pathLst>
              <a:path w="5006645" h="795088">
                <a:moveTo>
                  <a:pt x="24327" y="0"/>
                </a:moveTo>
                <a:lnTo>
                  <a:pt x="4982318" y="0"/>
                </a:lnTo>
                <a:cubicBezTo>
                  <a:pt x="4995754" y="0"/>
                  <a:pt x="5006645" y="10891"/>
                  <a:pt x="5006645" y="24327"/>
                </a:cubicBezTo>
                <a:lnTo>
                  <a:pt x="5006645" y="770761"/>
                </a:lnTo>
                <a:cubicBezTo>
                  <a:pt x="5006645" y="777213"/>
                  <a:pt x="5004082" y="783400"/>
                  <a:pt x="4999520" y="787962"/>
                </a:cubicBezTo>
                <a:cubicBezTo>
                  <a:pt x="4994958" y="792525"/>
                  <a:pt x="4988770" y="795088"/>
                  <a:pt x="4982318" y="795088"/>
                </a:cubicBezTo>
                <a:lnTo>
                  <a:pt x="24327" y="795088"/>
                </a:lnTo>
                <a:cubicBezTo>
                  <a:pt x="10891" y="795088"/>
                  <a:pt x="0" y="784196"/>
                  <a:pt x="0" y="770761"/>
                </a:cubicBezTo>
                <a:lnTo>
                  <a:pt x="0" y="24327"/>
                </a:lnTo>
                <a:cubicBezTo>
                  <a:pt x="0" y="10891"/>
                  <a:pt x="10891" y="0"/>
                  <a:pt x="24327" y="0"/>
                </a:cubicBezTo>
                <a:close/>
              </a:path>
            </a:pathLst>
          </a:custGeom>
          <a:solidFill>
            <a:srgbClr val="FFDED8"/>
          </a:solidFill>
          <a:ln cap="rnd">
            <a:noFill/>
            <a:prstDash val="solid"/>
            <a:round/>
          </a:ln>
        </p:spPr>
      </p:sp>
      <p:sp>
        <p:nvSpPr>
          <p:cNvPr id="12" name="TextBox 12"/>
          <p:cNvSpPr txBox="1"/>
          <p:nvPr/>
        </p:nvSpPr>
        <p:spPr>
          <a:xfrm>
            <a:off x="1431925" y="4318635"/>
            <a:ext cx="15423515" cy="1854200"/>
          </a:xfrm>
          <a:prstGeom prst="rect">
            <a:avLst/>
          </a:prstGeom>
        </p:spPr>
        <p:txBody>
          <a:bodyPr lIns="0" tIns="0" rIns="0" bIns="0" rtlCol="0" anchor="t">
            <a:noAutofit/>
          </a:bodyPr>
          <a:lstStyle/>
          <a:p>
            <a:pPr algn="l">
              <a:lnSpc>
                <a:spcPts val="6420"/>
              </a:lnSpc>
            </a:pPr>
            <a:r>
              <a:rPr lang="en-US" sz="4280">
                <a:solidFill>
                  <a:srgbClr val="000000"/>
                </a:solidFill>
                <a:latin typeface="Cabin Bold" panose="00000800000000000000"/>
              </a:rPr>
              <a:t>Hãy thảo luận nhóm 2:</a:t>
            </a:r>
            <a:endParaRPr lang="en-US" sz="4280">
              <a:solidFill>
                <a:srgbClr val="000000"/>
              </a:solidFill>
              <a:latin typeface="Cabin Bold" panose="00000800000000000000"/>
            </a:endParaRPr>
          </a:p>
          <a:p>
            <a:pPr marL="0" lvl="0" indent="0" algn="l">
              <a:lnSpc>
                <a:spcPts val="6420"/>
              </a:lnSpc>
            </a:pPr>
            <a:r>
              <a:rPr lang="en-US" sz="4280">
                <a:solidFill>
                  <a:srgbClr val="000000"/>
                </a:solidFill>
                <a:latin typeface="Cabin" panose="00000500000000000000"/>
              </a:rPr>
              <a:t>Nêu những tác hại khi thông tin cá nhân, gia đình bị kẻ xấu lợi dụng.</a:t>
            </a:r>
            <a:endParaRPr lang="en-US" sz="4280">
              <a:solidFill>
                <a:srgbClr val="000000"/>
              </a:solidFill>
              <a:latin typeface="Cabin" panose="00000500000000000000"/>
            </a:endParaRPr>
          </a:p>
        </p:txBody>
      </p:sp>
      <p:sp>
        <p:nvSpPr>
          <p:cNvPr id="13" name="Freeform 13"/>
          <p:cNvSpPr/>
          <p:nvPr/>
        </p:nvSpPr>
        <p:spPr>
          <a:xfrm>
            <a:off x="13582029" y="6172200"/>
            <a:ext cx="4109657" cy="4114800"/>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1028700" y="7060781"/>
            <a:ext cx="6574881" cy="2851855"/>
          </a:xfrm>
          <a:custGeom>
            <a:avLst/>
            <a:gdLst/>
            <a:ahLst/>
            <a:cxnLst/>
            <a:rect l="l" t="t" r="r" b="b"/>
            <a:pathLst>
              <a:path w="6574881" h="2851855">
                <a:moveTo>
                  <a:pt x="0" y="0"/>
                </a:moveTo>
                <a:lnTo>
                  <a:pt x="6574881" y="0"/>
                </a:lnTo>
                <a:lnTo>
                  <a:pt x="6574881" y="2851855"/>
                </a:lnTo>
                <a:lnTo>
                  <a:pt x="0" y="2851855"/>
                </a:lnTo>
                <a:lnTo>
                  <a:pt x="0" y="0"/>
                </a:lnTo>
                <a:close/>
              </a:path>
            </a:pathLst>
          </a:custGeom>
          <a:blipFill>
            <a:blip r:embed="rId4"/>
            <a:stretch>
              <a:fillRect/>
            </a:stretch>
          </a:blipFill>
        </p:spPr>
      </p:sp>
      <p:sp>
        <p:nvSpPr>
          <p:cNvPr id="15" name="TextBox 15"/>
          <p:cNvSpPr txBox="1"/>
          <p:nvPr/>
        </p:nvSpPr>
        <p:spPr>
          <a:xfrm>
            <a:off x="1230630" y="2878455"/>
            <a:ext cx="16461105" cy="821055"/>
          </a:xfrm>
          <a:prstGeom prst="rect">
            <a:avLst/>
          </a:prstGeom>
        </p:spPr>
        <p:txBody>
          <a:bodyPr lIns="0" tIns="0" rIns="0" bIns="0" rtlCol="0" anchor="t">
            <a:noAutofit/>
          </a:bodyPr>
          <a:lstStyle/>
          <a:p>
            <a:pPr algn="l">
              <a:lnSpc>
                <a:spcPts val="4190"/>
              </a:lnSpc>
            </a:pPr>
            <a:r>
              <a:rPr lang="en-US" sz="4190">
                <a:solidFill>
                  <a:srgbClr val="1E1E1E"/>
                </a:solidFill>
                <a:latin typeface="Paytone One" panose="00000500000000000000"/>
              </a:rPr>
              <a:t>3. Tác hại khi thông tin cá nhân và gia đình bị rò rỉ</a:t>
            </a:r>
            <a:endParaRPr lang="en-US" sz="4190">
              <a:solidFill>
                <a:srgbClr val="1E1E1E"/>
              </a:solidFill>
              <a:latin typeface="Paytone One"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ED"/>
        </a:solidFill>
        <a:effectLst/>
      </p:bgPr>
    </p:bg>
    <p:spTree>
      <p:nvGrpSpPr>
        <p:cNvPr id="1" name=""/>
        <p:cNvGrpSpPr/>
        <p:nvPr/>
      </p:nvGrpSpPr>
      <p:grpSpPr>
        <a:xfrm>
          <a:off x="0" y="0"/>
          <a:ext cx="0" cy="0"/>
          <a:chOff x="0" y="0"/>
          <a:chExt cx="0" cy="0"/>
        </a:xfrm>
      </p:grpSpPr>
      <p:sp>
        <p:nvSpPr>
          <p:cNvPr id="2" name="Freeform 2"/>
          <p:cNvSpPr/>
          <p:nvPr/>
        </p:nvSpPr>
        <p:spPr>
          <a:xfrm rot="9880939">
            <a:off x="5277008" y="350024"/>
            <a:ext cx="1566729" cy="1558895"/>
          </a:xfrm>
          <a:custGeom>
            <a:avLst/>
            <a:gdLst/>
            <a:ahLst/>
            <a:cxnLst/>
            <a:rect l="l" t="t" r="r" b="b"/>
            <a:pathLst>
              <a:path w="1566729" h="1558895">
                <a:moveTo>
                  <a:pt x="0" y="0"/>
                </a:moveTo>
                <a:lnTo>
                  <a:pt x="1566728" y="0"/>
                </a:lnTo>
                <a:lnTo>
                  <a:pt x="1566728" y="1558895"/>
                </a:lnTo>
                <a:lnTo>
                  <a:pt x="0" y="1558895"/>
                </a:lnTo>
                <a:lnTo>
                  <a:pt x="0" y="0"/>
                </a:lnTo>
                <a:close/>
              </a:path>
            </a:pathLst>
          </a:custGeom>
          <a:blipFill>
            <a:blip r:embed="rId1"/>
            <a:stretch>
              <a:fillRect/>
            </a:stretch>
          </a:blipFill>
        </p:spPr>
      </p:sp>
      <p:grpSp>
        <p:nvGrpSpPr>
          <p:cNvPr id="3" name="Group 3"/>
          <p:cNvGrpSpPr/>
          <p:nvPr/>
        </p:nvGrpSpPr>
        <p:grpSpPr>
          <a:xfrm rot="0">
            <a:off x="7021815" y="668127"/>
            <a:ext cx="4244369" cy="1277358"/>
            <a:chOff x="0" y="0"/>
            <a:chExt cx="5659159" cy="1703144"/>
          </a:xfrm>
        </p:grpSpPr>
        <p:grpSp>
          <p:nvGrpSpPr>
            <p:cNvPr id="4" name="Group 4"/>
            <p:cNvGrpSpPr/>
            <p:nvPr/>
          </p:nvGrpSpPr>
          <p:grpSpPr>
            <a:xfrm rot="0">
              <a:off x="0" y="0"/>
              <a:ext cx="5659159" cy="1703144"/>
              <a:chOff x="0" y="0"/>
              <a:chExt cx="1120978" cy="337362"/>
            </a:xfrm>
          </p:grpSpPr>
          <p:sp>
            <p:nvSpPr>
              <p:cNvPr id="5" name="Freeform 5"/>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6" name="TextBox 6"/>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7" name="TextBox 7"/>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Khám phá</a:t>
              </a:r>
              <a:endParaRPr lang="en-US" sz="5315">
                <a:solidFill>
                  <a:srgbClr val="1B1B1B"/>
                </a:solidFill>
                <a:latin typeface="Paytone One" panose="00000500000000000000"/>
              </a:endParaRPr>
            </a:p>
          </p:txBody>
        </p:sp>
      </p:grpSp>
      <p:sp>
        <p:nvSpPr>
          <p:cNvPr id="8" name="Freeform 8"/>
          <p:cNvSpPr/>
          <p:nvPr/>
        </p:nvSpPr>
        <p:spPr>
          <a:xfrm flipH="1">
            <a:off x="13203565" y="6253073"/>
            <a:ext cx="4422976" cy="3818502"/>
          </a:xfrm>
          <a:custGeom>
            <a:avLst/>
            <a:gdLst/>
            <a:ahLst/>
            <a:cxnLst/>
            <a:rect l="l" t="t" r="r" b="b"/>
            <a:pathLst>
              <a:path w="4422976" h="3818502">
                <a:moveTo>
                  <a:pt x="4422976" y="0"/>
                </a:moveTo>
                <a:lnTo>
                  <a:pt x="0" y="0"/>
                </a:lnTo>
                <a:lnTo>
                  <a:pt x="0" y="3818503"/>
                </a:lnTo>
                <a:lnTo>
                  <a:pt x="4422976" y="3818503"/>
                </a:lnTo>
                <a:lnTo>
                  <a:pt x="4422976" y="0"/>
                </a:lnTo>
                <a:close/>
              </a:path>
            </a:pathLst>
          </a:custGeom>
          <a:blipFill>
            <a:blip r:embed="rId2"/>
            <a:stretch>
              <a:fillRect/>
            </a:stretch>
          </a:blipFill>
        </p:spPr>
      </p:sp>
      <p:sp>
        <p:nvSpPr>
          <p:cNvPr id="9" name="TextBox 9"/>
          <p:cNvSpPr txBox="1"/>
          <p:nvPr/>
        </p:nvSpPr>
        <p:spPr>
          <a:xfrm>
            <a:off x="1183640" y="3956685"/>
            <a:ext cx="15921355" cy="4862195"/>
          </a:xfrm>
          <a:prstGeom prst="rect">
            <a:avLst/>
          </a:prstGeom>
        </p:spPr>
        <p:txBody>
          <a:bodyPr lIns="0" tIns="0" rIns="0" bIns="0" rtlCol="0" anchor="t">
            <a:noAutofit/>
          </a:bodyPr>
          <a:lstStyle/>
          <a:p>
            <a:pPr algn="l">
              <a:lnSpc>
                <a:spcPts val="7100"/>
              </a:lnSpc>
            </a:pPr>
            <a:r>
              <a:rPr lang="en-US" sz="4175">
                <a:solidFill>
                  <a:srgbClr val="000000"/>
                </a:solidFill>
                <a:latin typeface="Cabin Bold" panose="00000800000000000000"/>
              </a:rPr>
              <a:t>Khi kẻ xấu biết được thông tin cá nhân của em và gia đình, họ có thể: </a:t>
            </a:r>
            <a:endParaRPr lang="en-US" sz="4175">
              <a:solidFill>
                <a:srgbClr val="000000"/>
              </a:solidFill>
              <a:latin typeface="Cabin Bold" panose="00000800000000000000"/>
            </a:endParaRPr>
          </a:p>
          <a:p>
            <a:pPr marL="901700" lvl="1" indent="-450850" algn="l">
              <a:lnSpc>
                <a:spcPts val="7100"/>
              </a:lnSpc>
              <a:buFont typeface="Arial" panose="020B0604020202020204"/>
              <a:buChar char="•"/>
            </a:pPr>
            <a:r>
              <a:rPr lang="en-US" sz="4175">
                <a:solidFill>
                  <a:srgbClr val="000000"/>
                </a:solidFill>
                <a:latin typeface="Cabin" panose="00000500000000000000"/>
              </a:rPr>
              <a:t>Giả danh là người thân của bố mẹ em để lừa em. </a:t>
            </a:r>
            <a:endParaRPr lang="en-US" sz="4175">
              <a:solidFill>
                <a:srgbClr val="000000"/>
              </a:solidFill>
              <a:latin typeface="Cabin" panose="00000500000000000000"/>
            </a:endParaRPr>
          </a:p>
          <a:p>
            <a:pPr marL="901700" lvl="1" indent="-450850" algn="l">
              <a:lnSpc>
                <a:spcPts val="7100"/>
              </a:lnSpc>
              <a:buFont typeface="Arial" panose="020B0604020202020204"/>
              <a:buChar char="•"/>
            </a:pPr>
            <a:r>
              <a:rPr lang="en-US" sz="4175">
                <a:solidFill>
                  <a:srgbClr val="000000"/>
                </a:solidFill>
                <a:latin typeface="Cabin" panose="00000500000000000000"/>
              </a:rPr>
              <a:t>Dùng thông tin cá nhân của em để lừa người thân của em. </a:t>
            </a:r>
            <a:endParaRPr lang="en-US" sz="4175">
              <a:solidFill>
                <a:srgbClr val="000000"/>
              </a:solidFill>
              <a:latin typeface="Cabin" panose="00000500000000000000"/>
            </a:endParaRPr>
          </a:p>
          <a:p>
            <a:pPr marL="901700" lvl="1" indent="-450850" algn="l">
              <a:lnSpc>
                <a:spcPts val="7100"/>
              </a:lnSpc>
              <a:buFont typeface="Arial" panose="020B0604020202020204"/>
              <a:buChar char="•"/>
            </a:pPr>
            <a:r>
              <a:rPr lang="en-US" sz="4175">
                <a:solidFill>
                  <a:srgbClr val="000000"/>
                </a:solidFill>
                <a:latin typeface="Cabin" panose="00000500000000000000"/>
              </a:rPr>
              <a:t>Dùng hình ảnh của em hoặc gia đình vào việc xấu. </a:t>
            </a:r>
            <a:endParaRPr lang="en-US" sz="4175">
              <a:solidFill>
                <a:srgbClr val="000000"/>
              </a:solidFill>
              <a:latin typeface="Cabin" panose="00000500000000000000"/>
            </a:endParaRPr>
          </a:p>
          <a:p>
            <a:pPr marL="901700" lvl="1" indent="-450850" algn="l">
              <a:lnSpc>
                <a:spcPts val="7100"/>
              </a:lnSpc>
              <a:buFont typeface="Arial" panose="020B0604020202020204"/>
              <a:buChar char="•"/>
            </a:pPr>
            <a:r>
              <a:rPr lang="en-US" sz="4175">
                <a:solidFill>
                  <a:srgbClr val="000000"/>
                </a:solidFill>
                <a:latin typeface="Cabin" panose="00000500000000000000"/>
              </a:rPr>
              <a:t>Đe doạ, bắt nạt em trên mạng.</a:t>
            </a:r>
            <a:endParaRPr lang="en-US" sz="4175">
              <a:solidFill>
                <a:srgbClr val="000000"/>
              </a:solidFill>
              <a:latin typeface="Cabin" panose="00000500000000000000"/>
            </a:endParaRPr>
          </a:p>
        </p:txBody>
      </p:sp>
      <p:sp>
        <p:nvSpPr>
          <p:cNvPr id="10" name="TextBox 10"/>
          <p:cNvSpPr txBox="1"/>
          <p:nvPr/>
        </p:nvSpPr>
        <p:spPr>
          <a:xfrm>
            <a:off x="1183640" y="2878455"/>
            <a:ext cx="13813790" cy="862965"/>
          </a:xfrm>
          <a:prstGeom prst="rect">
            <a:avLst/>
          </a:prstGeom>
        </p:spPr>
        <p:txBody>
          <a:bodyPr lIns="0" tIns="0" rIns="0" bIns="0" rtlCol="0" anchor="t">
            <a:noAutofit/>
          </a:bodyPr>
          <a:lstStyle/>
          <a:p>
            <a:pPr algn="l">
              <a:lnSpc>
                <a:spcPts val="4190"/>
              </a:lnSpc>
            </a:pPr>
            <a:r>
              <a:rPr lang="en-US" sz="4190">
                <a:solidFill>
                  <a:srgbClr val="1E1E1E"/>
                </a:solidFill>
                <a:latin typeface="Paytone One" panose="00000500000000000000"/>
              </a:rPr>
              <a:t>3. Tác hại khi thông tin cá nhân và gia đình bị rò rỉ</a:t>
            </a:r>
            <a:endParaRPr lang="en-US" sz="4190">
              <a:solidFill>
                <a:srgbClr val="1E1E1E"/>
              </a:solidFill>
              <a:latin typeface="Paytone One"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rot="0">
            <a:off x="2260600" y="3410585"/>
            <a:ext cx="13767435" cy="4371975"/>
            <a:chOff x="0" y="0"/>
            <a:chExt cx="3625968" cy="1151385"/>
          </a:xfrm>
        </p:grpSpPr>
        <p:sp>
          <p:nvSpPr>
            <p:cNvPr id="14" name="TextBox 14"/>
            <p:cNvSpPr txBox="1"/>
            <p:nvPr/>
          </p:nvSpPr>
          <p:spPr>
            <a:xfrm>
              <a:off x="0" y="9525"/>
              <a:ext cx="3625968" cy="1141860"/>
            </a:xfrm>
            <a:prstGeom prst="rect">
              <a:avLst/>
            </a:prstGeom>
          </p:spPr>
          <p:txBody>
            <a:bodyPr lIns="50800" tIns="50800" rIns="50800" bIns="50800" rtlCol="0" anchor="ctr"/>
            <a:lstStyle/>
            <a:p>
              <a:pPr algn="ctr">
                <a:lnSpc>
                  <a:spcPts val="3430"/>
                </a:lnSpc>
              </a:pPr>
            </a:p>
          </p:txBody>
        </p:sp>
        <p:sp>
          <p:nvSpPr>
            <p:cNvPr id="13" name="Freeform 13"/>
            <p:cNvSpPr/>
            <p:nvPr/>
          </p:nvSpPr>
          <p:spPr>
            <a:xfrm>
              <a:off x="0" y="0"/>
              <a:ext cx="3625968" cy="1151385"/>
            </a:xfrm>
            <a:custGeom>
              <a:avLst/>
              <a:gdLst/>
              <a:ahLst/>
              <a:cxnLst/>
              <a:rect l="l" t="t" r="r" b="b"/>
              <a:pathLst>
                <a:path w="3625968" h="1151385">
                  <a:moveTo>
                    <a:pt x="28679" y="0"/>
                  </a:moveTo>
                  <a:lnTo>
                    <a:pt x="3597289" y="0"/>
                  </a:lnTo>
                  <a:cubicBezTo>
                    <a:pt x="3613128" y="0"/>
                    <a:pt x="3625968" y="12840"/>
                    <a:pt x="3625968" y="28679"/>
                  </a:cubicBezTo>
                  <a:lnTo>
                    <a:pt x="3625968" y="1122706"/>
                  </a:lnTo>
                  <a:cubicBezTo>
                    <a:pt x="3625968" y="1138545"/>
                    <a:pt x="3613128" y="1151385"/>
                    <a:pt x="3597289" y="1151385"/>
                  </a:cubicBezTo>
                  <a:lnTo>
                    <a:pt x="28679" y="1151385"/>
                  </a:lnTo>
                  <a:cubicBezTo>
                    <a:pt x="12840" y="1151385"/>
                    <a:pt x="0" y="1138545"/>
                    <a:pt x="0" y="1122706"/>
                  </a:cubicBezTo>
                  <a:lnTo>
                    <a:pt x="0" y="28679"/>
                  </a:lnTo>
                  <a:cubicBezTo>
                    <a:pt x="0" y="12840"/>
                    <a:pt x="12840" y="0"/>
                    <a:pt x="28679" y="0"/>
                  </a:cubicBezTo>
                  <a:close/>
                </a:path>
              </a:pathLst>
            </a:custGeom>
            <a:solidFill>
              <a:srgbClr val="000000">
                <a:alpha val="0"/>
              </a:srgbClr>
            </a:solidFill>
            <a:ln w="47625" cap="rnd">
              <a:solidFill>
                <a:srgbClr val="FF3131"/>
              </a:solidFill>
              <a:prstDash val="solid"/>
              <a:round/>
            </a:ln>
          </p:spPr>
        </p:sp>
      </p:grpSp>
      <p:sp>
        <p:nvSpPr>
          <p:cNvPr id="2" name="Freeform 2"/>
          <p:cNvSpPr/>
          <p:nvPr/>
        </p:nvSpPr>
        <p:spPr>
          <a:xfrm rot="5062917" flipH="1">
            <a:off x="16038787" y="521814"/>
            <a:ext cx="3063030" cy="3662817"/>
          </a:xfrm>
          <a:custGeom>
            <a:avLst/>
            <a:gdLst/>
            <a:ahLst/>
            <a:cxnLst/>
            <a:rect l="l" t="t" r="r" b="b"/>
            <a:pathLst>
              <a:path w="3063030" h="3662817">
                <a:moveTo>
                  <a:pt x="3063030" y="0"/>
                </a:moveTo>
                <a:lnTo>
                  <a:pt x="0" y="0"/>
                </a:lnTo>
                <a:lnTo>
                  <a:pt x="0" y="3662816"/>
                </a:lnTo>
                <a:lnTo>
                  <a:pt x="3063030" y="3662816"/>
                </a:lnTo>
                <a:lnTo>
                  <a:pt x="3063030" y="0"/>
                </a:lnTo>
                <a:close/>
              </a:path>
            </a:pathLst>
          </a:custGeom>
          <a:blipFill>
            <a:blip r:embed="rId1"/>
            <a:stretch>
              <a:fillRect/>
            </a:stretch>
          </a:blipFill>
        </p:spPr>
      </p:sp>
      <p:sp>
        <p:nvSpPr>
          <p:cNvPr id="3" name="Freeform 3"/>
          <p:cNvSpPr/>
          <p:nvPr/>
        </p:nvSpPr>
        <p:spPr>
          <a:xfrm rot="-8879289">
            <a:off x="-237350" y="851668"/>
            <a:ext cx="1065975" cy="1060646"/>
          </a:xfrm>
          <a:custGeom>
            <a:avLst/>
            <a:gdLst/>
            <a:ahLst/>
            <a:cxnLst/>
            <a:rect l="l" t="t" r="r" b="b"/>
            <a:pathLst>
              <a:path w="1065975" h="1060646">
                <a:moveTo>
                  <a:pt x="0" y="0"/>
                </a:moveTo>
                <a:lnTo>
                  <a:pt x="1065976" y="0"/>
                </a:lnTo>
                <a:lnTo>
                  <a:pt x="1065976" y="1060645"/>
                </a:lnTo>
                <a:lnTo>
                  <a:pt x="0" y="1060645"/>
                </a:lnTo>
                <a:lnTo>
                  <a:pt x="0" y="0"/>
                </a:lnTo>
                <a:close/>
              </a:path>
            </a:pathLst>
          </a:custGeom>
          <a:blipFill>
            <a:blip r:embed="rId2"/>
            <a:stretch>
              <a:fillRect/>
            </a:stretch>
          </a:blipFill>
        </p:spPr>
      </p:sp>
      <p:grpSp>
        <p:nvGrpSpPr>
          <p:cNvPr id="4" name="Group 4"/>
          <p:cNvGrpSpPr/>
          <p:nvPr/>
        </p:nvGrpSpPr>
        <p:grpSpPr>
          <a:xfrm rot="0">
            <a:off x="7021815" y="668127"/>
            <a:ext cx="4244369" cy="1277358"/>
            <a:chOff x="0" y="0"/>
            <a:chExt cx="5659159" cy="1703144"/>
          </a:xfrm>
        </p:grpSpPr>
        <p:grpSp>
          <p:nvGrpSpPr>
            <p:cNvPr id="5" name="Group 5"/>
            <p:cNvGrpSpPr/>
            <p:nvPr/>
          </p:nvGrpSpPr>
          <p:grpSpPr>
            <a:xfrm rot="0">
              <a:off x="0" y="0"/>
              <a:ext cx="5659159" cy="1703144"/>
              <a:chOff x="0" y="0"/>
              <a:chExt cx="1120978" cy="337362"/>
            </a:xfrm>
          </p:grpSpPr>
          <p:sp>
            <p:nvSpPr>
              <p:cNvPr id="6" name="Freeform 6"/>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7" name="TextBox 7"/>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8" name="TextBox 8"/>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Luyện tập</a:t>
              </a:r>
              <a:endParaRPr lang="en-US" sz="5315">
                <a:solidFill>
                  <a:srgbClr val="1B1B1B"/>
                </a:solidFill>
                <a:latin typeface="Paytone One" panose="00000500000000000000"/>
              </a:endParaRPr>
            </a:p>
          </p:txBody>
        </p:sp>
      </p:grpSp>
      <p:sp>
        <p:nvSpPr>
          <p:cNvPr id="10" name="TextBox 10"/>
          <p:cNvSpPr txBox="1"/>
          <p:nvPr/>
        </p:nvSpPr>
        <p:spPr>
          <a:xfrm>
            <a:off x="2805430" y="5160010"/>
            <a:ext cx="12677775" cy="2286635"/>
          </a:xfrm>
          <a:prstGeom prst="rect">
            <a:avLst/>
          </a:prstGeom>
        </p:spPr>
        <p:txBody>
          <a:bodyPr lIns="0" tIns="0" rIns="0" bIns="0" rtlCol="0" anchor="t">
            <a:noAutofit/>
          </a:bodyPr>
          <a:lstStyle/>
          <a:p>
            <a:pPr marL="0" lvl="0" indent="0" algn="l">
              <a:lnSpc>
                <a:spcPts val="7115"/>
              </a:lnSpc>
              <a:spcBef>
                <a:spcPct val="0"/>
              </a:spcBef>
            </a:pPr>
            <a:r>
              <a:rPr lang="en-US" sz="5080">
                <a:solidFill>
                  <a:srgbClr val="000000"/>
                </a:solidFill>
                <a:latin typeface="Cabin Bold" panose="00000800000000000000"/>
              </a:rPr>
              <a:t>Các em hãy chọn việc </a:t>
            </a:r>
            <a:r>
              <a:rPr lang="en-US" sz="5080">
                <a:solidFill>
                  <a:srgbClr val="FF3131"/>
                </a:solidFill>
                <a:latin typeface="Cabin Bold" panose="00000800000000000000"/>
              </a:rPr>
              <a:t>nên</a:t>
            </a:r>
            <a:r>
              <a:rPr lang="en-US" sz="5080">
                <a:solidFill>
                  <a:srgbClr val="000000"/>
                </a:solidFill>
                <a:latin typeface="Cabin Bold" panose="00000800000000000000"/>
              </a:rPr>
              <a:t> hay</a:t>
            </a:r>
            <a:r>
              <a:rPr lang="en-US" sz="5080">
                <a:solidFill>
                  <a:srgbClr val="FF3131"/>
                </a:solidFill>
                <a:latin typeface="Cabin Bold" panose="00000800000000000000"/>
              </a:rPr>
              <a:t> không nên</a:t>
            </a:r>
            <a:r>
              <a:rPr lang="en-US" sz="5080">
                <a:solidFill>
                  <a:srgbClr val="000000"/>
                </a:solidFill>
                <a:latin typeface="Cabin Bold" panose="00000800000000000000"/>
              </a:rPr>
              <a:t> làm khi được phép sử dụng máy tính để giao tiếp</a:t>
            </a:r>
            <a:endParaRPr lang="en-US" sz="5080">
              <a:solidFill>
                <a:srgbClr val="000000"/>
              </a:solidFill>
              <a:latin typeface="Cabin Bold" panose="00000800000000000000"/>
            </a:endParaRPr>
          </a:p>
        </p:txBody>
      </p:sp>
      <p:sp>
        <p:nvSpPr>
          <p:cNvPr id="11" name="TextBox 11"/>
          <p:cNvSpPr txBox="1"/>
          <p:nvPr/>
        </p:nvSpPr>
        <p:spPr>
          <a:xfrm>
            <a:off x="7407910" y="3895725"/>
            <a:ext cx="3472180" cy="1167765"/>
          </a:xfrm>
          <a:prstGeom prst="rect">
            <a:avLst/>
          </a:prstGeom>
        </p:spPr>
        <p:txBody>
          <a:bodyPr lIns="0" tIns="0" rIns="0" bIns="0" rtlCol="0" anchor="t">
            <a:noAutofit/>
          </a:bodyPr>
          <a:lstStyle/>
          <a:p>
            <a:pPr algn="l">
              <a:lnSpc>
                <a:spcPts val="6670"/>
              </a:lnSpc>
            </a:pPr>
            <a:r>
              <a:rPr lang="en-US" sz="6670">
                <a:solidFill>
                  <a:srgbClr val="1E1E1E"/>
                </a:solidFill>
                <a:latin typeface="Paytone One" panose="00000500000000000000"/>
              </a:rPr>
              <a:t>Trò chơi</a:t>
            </a:r>
            <a:endParaRPr lang="en-US" sz="6670">
              <a:solidFill>
                <a:srgbClr val="1E1E1E"/>
              </a:solidFill>
              <a:latin typeface="Paytone One" panose="00000500000000000000"/>
            </a:endParaRPr>
          </a:p>
        </p:txBody>
      </p:sp>
      <p:sp>
        <p:nvSpPr>
          <p:cNvPr id="15" name="Freeform 15"/>
          <p:cNvSpPr/>
          <p:nvPr/>
        </p:nvSpPr>
        <p:spPr>
          <a:xfrm>
            <a:off x="295638" y="6737711"/>
            <a:ext cx="3718156" cy="3549289"/>
          </a:xfrm>
          <a:custGeom>
            <a:avLst/>
            <a:gdLst/>
            <a:ahLst/>
            <a:cxnLst/>
            <a:rect l="l" t="t" r="r" b="b"/>
            <a:pathLst>
              <a:path w="3718156" h="3549289">
                <a:moveTo>
                  <a:pt x="0" y="0"/>
                </a:moveTo>
                <a:lnTo>
                  <a:pt x="3718156" y="0"/>
                </a:lnTo>
                <a:lnTo>
                  <a:pt x="3718156" y="3549289"/>
                </a:lnTo>
                <a:lnTo>
                  <a:pt x="0" y="3549289"/>
                </a:lnTo>
                <a:lnTo>
                  <a:pt x="0" y="0"/>
                </a:lnTo>
                <a:close/>
              </a:path>
            </a:pathLst>
          </a:custGeom>
          <a:blipFill>
            <a:blip r:embed="rId3"/>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14300"/>
            <a:ext cx="18288000" cy="10515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5705483" y="-766381"/>
            <a:ext cx="8686794" cy="41534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943602" y="1289328"/>
            <a:ext cx="9877430" cy="1323340"/>
          </a:xfrm>
          <a:prstGeom prst="rect">
            <a:avLst/>
          </a:prstGeom>
          <a:noFill/>
        </p:spPr>
        <p:txBody>
          <a:bodyPr wrap="square" rtlCol="0">
            <a:spAutoFit/>
          </a:bodyPr>
          <a:lstStyle/>
          <a:p>
            <a:r>
              <a:rPr lang="en-US" sz="8005" b="1" dirty="0">
                <a:solidFill>
                  <a:srgbClr val="C00000"/>
                </a:solidFill>
                <a:latin typeface="Arial" panose="020B0604020202020204" pitchFamily="34" charset="0"/>
                <a:cs typeface="Arial" panose="020B0604020202020204" pitchFamily="34" charset="0"/>
              </a:rPr>
              <a:t> AI NHANH HƠN</a:t>
            </a:r>
            <a:endParaRPr lang="en-US" sz="8005" b="1" dirty="0">
              <a:solidFill>
                <a:srgbClr val="C00000"/>
              </a:solidFill>
              <a:latin typeface="Arial" panose="020B0604020202020204" pitchFamily="34" charset="0"/>
              <a:cs typeface="Arial" panose="020B0604020202020204" pitchFamily="34" charset="0"/>
            </a:endParaRPr>
          </a:p>
        </p:txBody>
      </p:sp>
      <p:pic>
        <p:nvPicPr>
          <p:cNvPr id="14" name="Picture 2" descr="Hình ảnh có liên qua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9363077" y="4508496"/>
            <a:ext cx="4248156" cy="56642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5029202" y="4925018"/>
            <a:ext cx="4638674" cy="5246369"/>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8811878" y="8297180"/>
            <a:ext cx="1219200" cy="1219200"/>
          </a:xfrm>
          <a:prstGeom prst="rect">
            <a:avLst/>
          </a:prstGeom>
        </p:spPr>
      </p:pic>
      <p:pic>
        <p:nvPicPr>
          <p:cNvPr id="11" name="Picture 10" descr="C:\Users\ADMIN\Desktop\Tai nguyen thiet ke tro choi\Angry birds epic birds\1505573783630 (2).pn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96686" y="3174243"/>
            <a:ext cx="2304386" cy="14018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8580"/>
            <a:ext cx="18249900" cy="1021842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1993076" y="5733639"/>
            <a:ext cx="2294471" cy="172085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3438345" y="3523350"/>
            <a:ext cx="2122586" cy="15919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7056203" y="3623234"/>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62208" y="7551212"/>
            <a:ext cx="1644252" cy="15497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11" action="ppaction://hlinksldjump"/>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6744806" y="7853195"/>
            <a:ext cx="2294471" cy="17208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12"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9987953" y="6558326"/>
            <a:ext cx="2351186" cy="17633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0635857" y="3849273"/>
            <a:ext cx="2317044" cy="17377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13"/>
          <a:srcRect/>
          <a:stretch>
            <a:fillRect/>
          </a:stretch>
        </p:blipFill>
        <p:spPr bwMode="auto">
          <a:xfrm>
            <a:off x="-620824" y="-195640"/>
            <a:ext cx="5878626" cy="51320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13"/>
          <a:srcRect/>
          <a:stretch>
            <a:fillRect/>
          </a:stretch>
        </p:blipFill>
        <p:spPr bwMode="auto">
          <a:xfrm>
            <a:off x="-500913" y="-22911"/>
            <a:ext cx="5338439" cy="51320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55512">
            <a:off x="13645085" y="-800098"/>
            <a:ext cx="3099756" cy="46917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94846" flipH="1">
            <a:off x="12067326" y="-1156957"/>
            <a:ext cx="3347273" cy="469171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3863177" y="8112782"/>
            <a:ext cx="1386431" cy="18485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55512">
            <a:off x="15428844" y="-1135930"/>
            <a:ext cx="3099756" cy="46917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739192">
            <a:off x="16700022" y="-551527"/>
            <a:ext cx="3099756" cy="469171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476146" y="4567095"/>
            <a:ext cx="11940540" cy="2398395"/>
          </a:xfrm>
          <a:prstGeom prst="rect">
            <a:avLst/>
          </a:prstGeom>
          <a:noFill/>
        </p:spPr>
        <p:txBody>
          <a:bodyPr wrap="non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endParaRPr lang="en-US" sz="1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30" name="Rectangle 29"/>
          <p:cNvSpPr/>
          <p:nvPr/>
        </p:nvSpPr>
        <p:spPr>
          <a:xfrm>
            <a:off x="3434785" y="4567095"/>
            <a:ext cx="11940540" cy="2398395"/>
          </a:xfrm>
          <a:prstGeom prst="rect">
            <a:avLst/>
          </a:prstGeom>
          <a:noFill/>
        </p:spPr>
        <p:txBody>
          <a:bodyPr wrap="non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endParaRPr lang="en-US" sz="1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31" name="Picture 4" descr="Hình ảnh có liên quan"/>
          <p:cNvPicPr>
            <a:picLocks noChangeAspect="1" noChangeArrowheads="1" noCrop="1"/>
          </p:cNvPicPr>
          <p:nvPr/>
        </p:nvPicPr>
        <p:blipFill>
          <a:blip r:embed="rId17"/>
          <a:srcRect/>
          <a:stretch>
            <a:fillRect/>
          </a:stretch>
        </p:blipFill>
        <p:spPr bwMode="auto">
          <a:xfrm>
            <a:off x="12056982" y="4756899"/>
            <a:ext cx="8494317" cy="70246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17"/>
          <a:srcRect/>
          <a:stretch>
            <a:fillRect/>
          </a:stretch>
        </p:blipFill>
        <p:spPr bwMode="auto">
          <a:xfrm>
            <a:off x="11988359" y="4872051"/>
            <a:ext cx="8564813" cy="70485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0183 0.00139 L -0.01028 -0.08889 C -0.01224 -0.10718 -0.0082 -0.1294 -3.54167E-6 -0.15023 C 0.01172 -0.17477 0.02461 -0.18935 0.03985 -0.19583 L 0.10795 -0.23079 " pathEditMode="relative" rAng="17760000" ptsTypes="AAAAA">
                                      <p:cBhvr>
                                        <p:cTn id="21" dur="500" fill="hold"/>
                                        <p:tgtEl>
                                          <p:spTgt spid="58"/>
                                        </p:tgtEl>
                                        <p:attrNameLst>
                                          <p:attrName>ppt_x</p:attrName>
                                          <p:attrName>ppt_y</p:attrName>
                                        </p:attrNameLst>
                                      </p:cBhvr>
                                      <p:rCtr x="3503" y="-13148"/>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10769 -0.23056 L 0.1737 -0.43704 " pathEditMode="relative" rAng="0" ptsTypes="AA">
                                      <p:cBhvr>
                                        <p:cTn id="25" dur="500" fill="hold"/>
                                        <p:tgtEl>
                                          <p:spTgt spid="58"/>
                                        </p:tgtEl>
                                        <p:attrNameLst>
                                          <p:attrName>ppt_x</p:attrName>
                                          <p:attrName>ppt_y</p:attrName>
                                        </p:attrNameLst>
                                      </p:cBhvr>
                                      <p:rCtr x="4349" y="-995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17369 -0.43704 L 0.3668 -0.43195 " pathEditMode="relative" rAng="0" ptsTypes="AA">
                                      <p:cBhvr>
                                        <p:cTn id="29" dur="500" fill="hold"/>
                                        <p:tgtEl>
                                          <p:spTgt spid="58"/>
                                        </p:tgtEl>
                                        <p:attrNameLst>
                                          <p:attrName>ppt_x</p:attrName>
                                          <p:attrName>ppt_y</p:attrName>
                                        </p:attrNameLst>
                                      </p:cBhvr>
                                      <p:rCtr x="8346" y="-301"/>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3668 -0.43195 L 0.33946 -0.65162 " pathEditMode="relative" rAng="0" ptsTypes="AA">
                                      <p:cBhvr>
                                        <p:cTn id="33" dur="500" fill="hold"/>
                                        <p:tgtEl>
                                          <p:spTgt spid="58"/>
                                        </p:tgtEl>
                                        <p:attrNameLst>
                                          <p:attrName>ppt_x</p:attrName>
                                          <p:attrName>ppt_y</p:attrName>
                                        </p:attrNameLst>
                                      </p:cBhvr>
                                      <p:rCtr x="-755" y="-7593"/>
                                    </p:animMotion>
                                  </p:childTnLst>
                                </p:cTn>
                              </p:par>
                            </p:childTnLst>
                          </p:cTn>
                        </p:par>
                        <p:par>
                          <p:cTn id="34" fill="hold">
                            <p:stCondLst>
                              <p:cond delay="500"/>
                            </p:stCondLst>
                            <p:childTnLst>
                              <p:par>
                                <p:cTn id="35"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36" dur="3000" fill="hold"/>
                                        <p:tgtEl>
                                          <p:spTgt spid="58"/>
                                        </p:tgtEl>
                                        <p:attrNameLst>
                                          <p:attrName>ppt_x</p:attrName>
                                          <p:attrName>ppt_y</p:attrName>
                                        </p:attrNameLst>
                                      </p:cBhvr>
                                      <p:rCtr x="-3333" y="4938"/>
                                    </p:animMotion>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8" name="applause.wav"/>
                                        </p:tgtEl>
                                      </p:cMediaNode>
                                    </p:audio>
                                  </p:subTnLst>
                                </p:cTn>
                              </p:par>
                              <p:par>
                                <p:cTn id="43" presetID="1" presetClass="exit" presetSubtype="0" fill="hold" nodeType="withEffect">
                                  <p:stCondLst>
                                    <p:cond delay="5000"/>
                                  </p:stCondLst>
                                  <p:childTnLst>
                                    <p:set>
                                      <p:cBhvr>
                                        <p:cTn id="44" dur="1" fill="hold">
                                          <p:stCondLst>
                                            <p:cond delay="0"/>
                                          </p:stCondLst>
                                        </p:cTn>
                                        <p:tgtEl>
                                          <p:spTgt spid="31"/>
                                        </p:tgtEl>
                                        <p:attrNameLst>
                                          <p:attrName>style.visibility</p:attrName>
                                        </p:attrNameLst>
                                      </p:cBhvr>
                                      <p:to>
                                        <p:strVal val="hidden"/>
                                      </p:to>
                                    </p:set>
                                  </p:childTnLst>
                                </p:cTn>
                              </p:par>
                              <p:par>
                                <p:cTn id="45" presetID="1" presetClass="exit" presetSubtype="0" fill="hold" nodeType="withEffect">
                                  <p:stCondLst>
                                    <p:cond delay="500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grpId="1" nodeType="withEffect">
                                  <p:stCondLst>
                                    <p:cond delay="5000"/>
                                  </p:stCondLst>
                                  <p:childTnLst>
                                    <p:set>
                                      <p:cBhvr>
                                        <p:cTn id="48"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6960" ptsTypes="FffFF">
                                      <p:cBhvr>
                                        <p:cTn id="53" dur="1000" fill="hold"/>
                                        <p:tgtEl>
                                          <p:spTgt spid="26"/>
                                        </p:tgtEl>
                                        <p:attrNameLst>
                                          <p:attrName>ppt_x</p:attrName>
                                          <p:attrName>ppt_y</p:attrName>
                                        </p:attrNameLst>
                                      </p:cBhvr>
                                      <p:rCtr x="6979" y="-11451"/>
                                    </p:animMotion>
                                  </p:childTnLst>
                                </p:cTn>
                              </p:par>
                            </p:childTnLst>
                          </p:cTn>
                        </p:par>
                      </p:childTnLst>
                    </p:cTn>
                  </p:par>
                  <p:par>
                    <p:cTn id="54" fill="hold">
                      <p:stCondLst>
                        <p:cond delay="indefinite"/>
                      </p:stCondLst>
                      <p:childTnLst>
                        <p:par>
                          <p:cTn id="55" fill="hold">
                            <p:stCondLst>
                              <p:cond delay="0"/>
                            </p:stCondLst>
                            <p:childTnLst>
                              <p:par>
                                <p:cTn id="56" presetID="63" presetClass="path" presetSubtype="0" accel="50000" decel="50000" fill="hold" nodeType="clickEffect">
                                  <p:stCondLst>
                                    <p:cond delay="0"/>
                                  </p:stCondLst>
                                  <p:childTnLst>
                                    <p:animMotion origin="layout" path="M 0.17513 -0.06273 L 0.35898 -0.23449 " pathEditMode="relative" rAng="0" ptsTypes="AA">
                                      <p:cBhvr>
                                        <p:cTn id="57" dur="1000" fill="hold"/>
                                        <p:tgtEl>
                                          <p:spTgt spid="26"/>
                                        </p:tgtEl>
                                        <p:attrNameLst>
                                          <p:attrName>ppt_x</p:attrName>
                                          <p:attrName>ppt_y</p:attrName>
                                        </p:attrNameLst>
                                      </p:cBhvr>
                                      <p:rCtr x="9193" y="-8588"/>
                                    </p:animMotion>
                                  </p:childTnLst>
                                </p:cTn>
                              </p:par>
                            </p:childTnLst>
                          </p:cTn>
                        </p:par>
                      </p:childTnLst>
                    </p:cTn>
                  </p:par>
                  <p:par>
                    <p:cTn id="58" fill="hold">
                      <p:stCondLst>
                        <p:cond delay="indefinite"/>
                      </p:stCondLst>
                      <p:childTnLst>
                        <p:par>
                          <p:cTn id="59" fill="hold">
                            <p:stCondLst>
                              <p:cond delay="0"/>
                            </p:stCondLst>
                            <p:childTnLst>
                              <p:par>
                                <p:cTn id="60" presetID="63" presetClass="path" presetSubtype="0" accel="50000" decel="50000" fill="hold" nodeType="clickEffect">
                                  <p:stCondLst>
                                    <p:cond delay="0"/>
                                  </p:stCondLst>
                                  <p:childTnLst>
                                    <p:animMotion origin="layout" path="M 0.35898 -0.23449 L 0.38672 -0.5044 " pathEditMode="relative" rAng="0" ptsTypes="AA">
                                      <p:cBhvr>
                                        <p:cTn id="61" dur="1000" fill="hold"/>
                                        <p:tgtEl>
                                          <p:spTgt spid="26"/>
                                        </p:tgtEl>
                                        <p:attrNameLst>
                                          <p:attrName>ppt_x</p:attrName>
                                          <p:attrName>ppt_y</p:attrName>
                                        </p:attrNameLst>
                                      </p:cBhvr>
                                      <p:rCtr x="1380" y="-13495"/>
                                    </p:animMotion>
                                  </p:childTnLst>
                                </p:cTn>
                              </p:par>
                            </p:childTnLst>
                          </p:cTn>
                        </p:par>
                      </p:childTnLst>
                    </p:cTn>
                  </p:par>
                  <p:par>
                    <p:cTn id="62" fill="hold">
                      <p:stCondLst>
                        <p:cond delay="indefinite"/>
                      </p:stCondLst>
                      <p:childTnLst>
                        <p:par>
                          <p:cTn id="63" fill="hold">
                            <p:stCondLst>
                              <p:cond delay="0"/>
                            </p:stCondLst>
                            <p:childTnLst>
                              <p:par>
                                <p:cTn id="64" presetID="63" presetClass="path" presetSubtype="0" accel="50000" decel="50000" fill="hold" nodeType="clickEffect">
                                  <p:stCondLst>
                                    <p:cond delay="0"/>
                                  </p:stCondLst>
                                  <p:childTnLst>
                                    <p:animMotion origin="layout" path="M 0.38672 -0.5044 L 0.48424 -0.62129 " pathEditMode="relative" rAng="0" ptsTypes="AA">
                                      <p:cBhvr>
                                        <p:cTn id="65" dur="1000" fill="hold"/>
                                        <p:tgtEl>
                                          <p:spTgt spid="26"/>
                                        </p:tgtEl>
                                        <p:attrNameLst>
                                          <p:attrName>ppt_x</p:attrName>
                                          <p:attrName>ppt_y</p:attrName>
                                        </p:attrNameLst>
                                      </p:cBhvr>
                                      <p:rCtr x="4870" y="-5856"/>
                                    </p:animMotion>
                                  </p:childTnLst>
                                </p:cTn>
                              </p:par>
                            </p:childTnLst>
                          </p:cTn>
                        </p:par>
                        <p:par>
                          <p:cTn id="66" fill="hold">
                            <p:stCondLst>
                              <p:cond delay="1000"/>
                            </p:stCondLst>
                            <p:childTnLst>
                              <p:par>
                                <p:cTn id="67"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68" dur="1000" fill="hold"/>
                                        <p:tgtEl>
                                          <p:spTgt spid="26"/>
                                        </p:tgtEl>
                                        <p:attrNameLst>
                                          <p:attrName>ppt_x</p:attrName>
                                          <p:attrName>ppt_y</p:attrName>
                                        </p:attrNameLst>
                                      </p:cBhvr>
                                      <p:rCtr x="7951" y="-7284"/>
                                    </p:animMotion>
                                  </p:childTnLst>
                                </p:cTn>
                              </p:par>
                              <p:par>
                                <p:cTn id="69" presetID="1"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8" name="applause.wav"/>
                                        </p:tgtEl>
                                      </p:cMediaNode>
                                    </p:audio>
                                  </p:subTnLst>
                                </p:cTn>
                              </p:par>
                              <p:par>
                                <p:cTn id="71" presetID="1"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18" name="applause.wav"/>
                                        </p:tgtEl>
                                      </p:cMediaNode>
                                    </p:audio>
                                  </p:subTnLst>
                                </p:cTn>
                              </p:par>
                              <p:par>
                                <p:cTn id="75" presetID="1" presetClass="exit" presetSubtype="0" fill="hold" nodeType="withEffect">
                                  <p:stCondLst>
                                    <p:cond delay="5000"/>
                                  </p:stCondLst>
                                  <p:childTnLst>
                                    <p:set>
                                      <p:cBhvr>
                                        <p:cTn id="76"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18" name="applause.wav"/>
                                        </p:tgtEl>
                                      </p:cMediaNode>
                                    </p:audio>
                                  </p:subTnLst>
                                </p:cTn>
                              </p:par>
                              <p:par>
                                <p:cTn id="77" presetID="1" presetClass="exit" presetSubtype="0" fill="hold" grpId="1" nodeType="withEffect">
                                  <p:stCondLst>
                                    <p:cond delay="5000"/>
                                  </p:stCondLst>
                                  <p:childTnLst>
                                    <p:set>
                                      <p:cBhvr>
                                        <p:cTn id="78" dur="1" fill="hold">
                                          <p:stCondLst>
                                            <p:cond delay="0"/>
                                          </p:stCondLst>
                                        </p:cTn>
                                        <p:tgtEl>
                                          <p:spTgt spid="29"/>
                                        </p:tgtEl>
                                        <p:attrNameLst>
                                          <p:attrName>style.visibility</p:attrName>
                                        </p:attrNameLst>
                                      </p:cBhvr>
                                      <p:to>
                                        <p:strVal val="hidden"/>
                                      </p:to>
                                    </p:set>
                                  </p:childTnLst>
                                </p:cTn>
                              </p:par>
                              <p:par>
                                <p:cTn id="79" presetID="1" presetClass="exit" presetSubtype="0" fill="hold" nodeType="withEffect">
                                  <p:stCondLst>
                                    <p:cond delay="5000"/>
                                  </p:stCondLst>
                                  <p:childTnLst>
                                    <p:set>
                                      <p:cBhvr>
                                        <p:cTn id="80"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18" name="applause.wav"/>
                                        </p:tgtEl>
                                      </p:cMediaNode>
                                    </p:audio>
                                  </p:sub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4292"/>
            <a:ext cx="18288000" cy="10252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28" y="3817620"/>
            <a:ext cx="19636229" cy="7086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5966978" y="-907357"/>
            <a:ext cx="7227314" cy="50678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797037" y="6492240"/>
            <a:ext cx="8714936" cy="2364740"/>
          </a:xfrm>
          <a:prstGeom prst="rect">
            <a:avLst/>
          </a:prstGeom>
          <a:noFill/>
        </p:spPr>
        <p:txBody>
          <a:bodyPr wrap="square" rtlCol="0">
            <a:spAutoFit/>
          </a:bodyPr>
          <a:lstStyle/>
          <a:p>
            <a:pPr algn="just">
              <a:spcAft>
                <a:spcPts val="600"/>
              </a:spcAft>
            </a:pPr>
            <a:r>
              <a:rPr lang="en-US" sz="4200" b="1" dirty="0" err="1" smtClean="0">
                <a:solidFill>
                  <a:srgbClr val="3333FF"/>
                </a:solidFill>
                <a:latin typeface="Arial" panose="020B0604020202020204" pitchFamily="34" charset="0"/>
                <a:cs typeface="Arial" panose="020B0604020202020204" pitchFamily="34" charset="0"/>
              </a:rPr>
              <a:t>Nên</a:t>
            </a:r>
            <a:r>
              <a:rPr lang="en-US" sz="4200" b="1" dirty="0" smtClean="0">
                <a:solidFill>
                  <a:srgbClr val="3333FF"/>
                </a:solidFill>
                <a:latin typeface="Arial" panose="020B0604020202020204" pitchFamily="34" charset="0"/>
                <a:cs typeface="Arial" panose="020B0604020202020204" pitchFamily="34" charset="0"/>
              </a:rPr>
              <a:t> hay </a:t>
            </a:r>
            <a:r>
              <a:rPr lang="en-US" sz="4200" b="1" dirty="0" err="1" smtClean="0">
                <a:solidFill>
                  <a:srgbClr val="3333FF"/>
                </a:solidFill>
                <a:latin typeface="Arial" panose="020B0604020202020204" pitchFamily="34" charset="0"/>
                <a:cs typeface="Arial" panose="020B0604020202020204" pitchFamily="34" charset="0"/>
              </a:rPr>
              <a:t>không</a:t>
            </a:r>
            <a:r>
              <a:rPr lang="en-US" sz="4200" b="1" dirty="0" smtClean="0">
                <a:solidFill>
                  <a:srgbClr val="3333FF"/>
                </a:solidFill>
                <a:latin typeface="Arial" panose="020B0604020202020204" pitchFamily="34" charset="0"/>
                <a:cs typeface="Arial" panose="020B0604020202020204" pitchFamily="34" charset="0"/>
              </a:rPr>
              <a:t> </a:t>
            </a:r>
            <a:r>
              <a:rPr lang="en-US" sz="4200" b="1" dirty="0" err="1" smtClean="0">
                <a:solidFill>
                  <a:srgbClr val="3333FF"/>
                </a:solidFill>
                <a:latin typeface="Arial" panose="020B0604020202020204" pitchFamily="34" charset="0"/>
                <a:cs typeface="Arial" panose="020B0604020202020204" pitchFamily="34" charset="0"/>
              </a:rPr>
              <a:t>nên</a:t>
            </a:r>
            <a:r>
              <a:rPr lang="en-US" sz="4200" b="1" dirty="0" smtClean="0">
                <a:solidFill>
                  <a:srgbClr val="3333FF"/>
                </a:solidFill>
                <a:latin typeface="Arial" panose="020B0604020202020204" pitchFamily="34" charset="0"/>
                <a:cs typeface="Arial" panose="020B0604020202020204" pitchFamily="34" charset="0"/>
              </a:rPr>
              <a:t>:</a:t>
            </a:r>
            <a:endParaRPr lang="en-US" sz="4200" b="1" dirty="0" smtClean="0">
              <a:solidFill>
                <a:srgbClr val="3333FF"/>
              </a:solidFill>
              <a:latin typeface="Arial" panose="020B0604020202020204" pitchFamily="34" charset="0"/>
              <a:cs typeface="Arial" panose="020B0604020202020204" pitchFamily="34" charset="0"/>
            </a:endParaRPr>
          </a:p>
          <a:p>
            <a:pPr algn="just">
              <a:lnSpc>
                <a:spcPct val="120000"/>
              </a:lnSpc>
            </a:pPr>
            <a:r>
              <a:rPr lang="vi-VN" sz="4200" b="1" dirty="0" smtClean="0">
                <a:solidFill>
                  <a:srgbClr val="FFFF00"/>
                </a:solidFill>
                <a:latin typeface="Arial" panose="020B0604020202020204" pitchFamily="34" charset="0"/>
                <a:cs typeface="Arial" panose="020B0604020202020204" pitchFamily="34" charset="0"/>
              </a:rPr>
              <a:t>Không </a:t>
            </a:r>
            <a:r>
              <a:rPr lang="vi-VN" sz="4200" b="1" dirty="0">
                <a:solidFill>
                  <a:srgbClr val="FFFF00"/>
                </a:solidFill>
                <a:latin typeface="Arial" panose="020B0604020202020204" pitchFamily="34" charset="0"/>
                <a:cs typeface="Arial" panose="020B0604020202020204" pitchFamily="34" charset="0"/>
              </a:rPr>
              <a:t>kết bạn với những người chưa quen biết trên Internet.</a:t>
            </a:r>
            <a:endParaRPr lang="en-US" sz="4200" b="1" dirty="0">
              <a:solidFill>
                <a:srgbClr val="FFFF00"/>
              </a:solidFill>
              <a:latin typeface="Arial" panose="020B0604020202020204" pitchFamily="34" charset="0"/>
              <a:cs typeface="Arial" panose="020B0604020202020204" pitchFamily="34" charset="0"/>
            </a:endParaRPr>
          </a:p>
        </p:txBody>
      </p:sp>
      <p:sp>
        <p:nvSpPr>
          <p:cNvPr id="11" name="TextBox 10"/>
          <p:cNvSpPr txBox="1"/>
          <p:nvPr/>
        </p:nvSpPr>
        <p:spPr>
          <a:xfrm>
            <a:off x="6263573" y="1368611"/>
            <a:ext cx="6248400" cy="1337945"/>
          </a:xfrm>
          <a:prstGeom prst="rect">
            <a:avLst/>
          </a:prstGeom>
          <a:noFill/>
        </p:spPr>
        <p:txBody>
          <a:bodyPr wrap="square" rtlCol="0">
            <a:spAutoFit/>
          </a:bodyPr>
          <a:lstStyle/>
          <a:p>
            <a:pPr algn="ctr"/>
            <a:r>
              <a:rPr lang="en-US" sz="8100" dirty="0" err="1" smtClean="0">
                <a:solidFill>
                  <a:srgbClr val="FFFF00"/>
                </a:solidFill>
                <a:latin typeface="Arial" panose="020B0604020202020204" pitchFamily="34" charset="0"/>
                <a:cs typeface="Arial" panose="020B0604020202020204" pitchFamily="34" charset="0"/>
              </a:rPr>
              <a:t>Nên</a:t>
            </a:r>
            <a:r>
              <a:rPr lang="en-US" sz="8100" dirty="0" smtClean="0">
                <a:solidFill>
                  <a:srgbClr val="FFFF00"/>
                </a:solidFill>
                <a:latin typeface="Arial" panose="020B0604020202020204" pitchFamily="34" charset="0"/>
                <a:cs typeface="Arial" panose="020B0604020202020204" pitchFamily="34" charset="0"/>
              </a:rPr>
              <a:t> </a:t>
            </a:r>
            <a:r>
              <a:rPr lang="en-US" sz="8100" dirty="0" err="1" smtClean="0">
                <a:solidFill>
                  <a:srgbClr val="FFFF00"/>
                </a:solidFill>
                <a:latin typeface="Arial" panose="020B0604020202020204" pitchFamily="34" charset="0"/>
                <a:cs typeface="Arial" panose="020B0604020202020204" pitchFamily="34" charset="0"/>
              </a:rPr>
              <a:t>làm</a:t>
            </a:r>
            <a:endParaRPr lang="en-US" sz="8100" dirty="0">
              <a:solidFill>
                <a:srgbClr val="FFFF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67163" y="33672"/>
            <a:ext cx="3416039" cy="14522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94492" y="5496557"/>
            <a:ext cx="3986024" cy="47904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9" name="arrow.wav"/>
                                        </p:tgtEl>
                                      </p:cMediaNode>
                                    </p:audio>
                                  </p:sub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9" name="arrow.wav"/>
                                        </p:tgtEl>
                                      </p:cMediaNode>
                                    </p:audio>
                                  </p:sub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9"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4292"/>
            <a:ext cx="18288000" cy="10252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28" y="3817620"/>
            <a:ext cx="19636229" cy="7086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5966978" y="-907357"/>
            <a:ext cx="7227314" cy="50678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779447" y="6492240"/>
            <a:ext cx="8058518" cy="2364740"/>
          </a:xfrm>
          <a:prstGeom prst="rect">
            <a:avLst/>
          </a:prstGeom>
          <a:noFill/>
        </p:spPr>
        <p:txBody>
          <a:bodyPr wrap="square" rtlCol="0">
            <a:spAutoFit/>
          </a:bodyPr>
          <a:lstStyle/>
          <a:p>
            <a:pPr>
              <a:spcAft>
                <a:spcPts val="600"/>
              </a:spcAft>
            </a:pPr>
            <a:r>
              <a:rPr lang="en-US" sz="4200" b="1" dirty="0" err="1">
                <a:solidFill>
                  <a:srgbClr val="3333FF"/>
                </a:solidFill>
                <a:latin typeface="Arial" panose="020B0604020202020204" pitchFamily="34" charset="0"/>
                <a:cs typeface="Arial" panose="020B0604020202020204" pitchFamily="34" charset="0"/>
              </a:rPr>
              <a:t>Nên</a:t>
            </a:r>
            <a:r>
              <a:rPr lang="en-US" sz="4200" b="1" dirty="0">
                <a:solidFill>
                  <a:srgbClr val="3333FF"/>
                </a:solidFill>
                <a:latin typeface="Arial" panose="020B0604020202020204" pitchFamily="34" charset="0"/>
                <a:cs typeface="Arial" panose="020B0604020202020204" pitchFamily="34" charset="0"/>
              </a:rPr>
              <a:t> hay </a:t>
            </a:r>
            <a:r>
              <a:rPr lang="en-US" sz="4200" b="1" dirty="0" err="1">
                <a:solidFill>
                  <a:srgbClr val="3333FF"/>
                </a:solidFill>
                <a:latin typeface="Arial" panose="020B0604020202020204" pitchFamily="34" charset="0"/>
                <a:cs typeface="Arial" panose="020B0604020202020204" pitchFamily="34" charset="0"/>
              </a:rPr>
              <a:t>không</a:t>
            </a:r>
            <a:r>
              <a:rPr lang="en-US" sz="4200" b="1" dirty="0">
                <a:solidFill>
                  <a:srgbClr val="3333FF"/>
                </a:solidFill>
                <a:latin typeface="Arial" panose="020B0604020202020204" pitchFamily="34" charset="0"/>
                <a:cs typeface="Arial" panose="020B0604020202020204" pitchFamily="34" charset="0"/>
              </a:rPr>
              <a:t> </a:t>
            </a:r>
            <a:r>
              <a:rPr lang="en-US" sz="4200" b="1" dirty="0" err="1">
                <a:solidFill>
                  <a:srgbClr val="3333FF"/>
                </a:solidFill>
                <a:latin typeface="Arial" panose="020B0604020202020204" pitchFamily="34" charset="0"/>
                <a:cs typeface="Arial" panose="020B0604020202020204" pitchFamily="34" charset="0"/>
              </a:rPr>
              <a:t>nên</a:t>
            </a:r>
            <a:r>
              <a:rPr lang="en-US" sz="4200" b="1" dirty="0" smtClean="0">
                <a:solidFill>
                  <a:srgbClr val="3333FF"/>
                </a:solidFill>
                <a:latin typeface="Arial" panose="020B0604020202020204" pitchFamily="34" charset="0"/>
                <a:cs typeface="Arial" panose="020B0604020202020204" pitchFamily="34" charset="0"/>
              </a:rPr>
              <a:t>:</a:t>
            </a:r>
            <a:endParaRPr lang="en-US" sz="4200" dirty="0" smtClean="0">
              <a:latin typeface="Arial" panose="020B0604020202020204" pitchFamily="34" charset="0"/>
              <a:cs typeface="Arial" panose="020B0604020202020204" pitchFamily="34" charset="0"/>
            </a:endParaRPr>
          </a:p>
          <a:p>
            <a:pPr algn="ctr">
              <a:lnSpc>
                <a:spcPct val="120000"/>
              </a:lnSpc>
              <a:spcAft>
                <a:spcPts val="600"/>
              </a:spcAft>
            </a:pPr>
            <a:r>
              <a:rPr lang="vi-VN" sz="4200" b="1" dirty="0" smtClean="0">
                <a:solidFill>
                  <a:srgbClr val="FFFF00"/>
                </a:solidFill>
                <a:latin typeface="Arial" panose="020B0604020202020204" pitchFamily="34" charset="0"/>
                <a:cs typeface="Arial" panose="020B0604020202020204" pitchFamily="34" charset="0"/>
              </a:rPr>
              <a:t>Nhờ </a:t>
            </a:r>
            <a:r>
              <a:rPr lang="vi-VN" sz="4200" b="1" dirty="0">
                <a:solidFill>
                  <a:srgbClr val="FFFF00"/>
                </a:solidFill>
                <a:latin typeface="Arial" panose="020B0604020202020204" pitchFamily="34" charset="0"/>
                <a:cs typeface="Arial" panose="020B0604020202020204" pitchFamily="34" charset="0"/>
              </a:rPr>
              <a:t>các anh chị lớp trên đưa ảnh của mình lên Internet. </a:t>
            </a:r>
            <a:endParaRPr lang="en-US" sz="4200" b="1" dirty="0">
              <a:solidFill>
                <a:srgbClr val="FFFF00"/>
              </a:solidFill>
              <a:latin typeface="Arial" panose="020B0604020202020204" pitchFamily="34" charset="0"/>
              <a:cs typeface="Arial" panose="020B0604020202020204" pitchFamily="34" charset="0"/>
            </a:endParaRPr>
          </a:p>
        </p:txBody>
      </p:sp>
      <p:sp>
        <p:nvSpPr>
          <p:cNvPr id="11" name="TextBox 10"/>
          <p:cNvSpPr txBox="1"/>
          <p:nvPr/>
        </p:nvSpPr>
        <p:spPr>
          <a:xfrm>
            <a:off x="6221370" y="1626581"/>
            <a:ext cx="6248400" cy="954405"/>
          </a:xfrm>
          <a:prstGeom prst="rect">
            <a:avLst/>
          </a:prstGeom>
          <a:noFill/>
        </p:spPr>
        <p:txBody>
          <a:bodyPr wrap="square" rtlCol="0">
            <a:spAutoFit/>
          </a:bodyPr>
          <a:lstStyle/>
          <a:p>
            <a:pPr algn="ctr"/>
            <a:r>
              <a:rPr lang="en-US" sz="5605" b="1" dirty="0" smtClean="0">
                <a:solidFill>
                  <a:srgbClr val="FFFF00"/>
                </a:solidFill>
                <a:latin typeface="Arial" panose="020B0604020202020204" pitchFamily="34" charset="0"/>
                <a:cs typeface="Arial" panose="020B0604020202020204" pitchFamily="34" charset="0"/>
              </a:rPr>
              <a:t>KHÔNG NÊN</a:t>
            </a:r>
            <a:endParaRPr lang="en-US" sz="5605" b="1" dirty="0">
              <a:solidFill>
                <a:srgbClr val="FFFF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67163" y="33672"/>
            <a:ext cx="3416039" cy="14522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393894" y="5454353"/>
            <a:ext cx="3986024" cy="47904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9" name="arrow.wav"/>
                                        </p:tgtEl>
                                      </p:cMediaNode>
                                    </p:audio>
                                  </p:sub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9" name="arrow.wav"/>
                                        </p:tgtEl>
                                      </p:cMediaNode>
                                    </p:audio>
                                  </p:sub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4292"/>
            <a:ext cx="18288000" cy="10252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28" y="3817620"/>
            <a:ext cx="19636229" cy="7086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5966978" y="-907357"/>
            <a:ext cx="7227314" cy="50678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734981" y="6492240"/>
            <a:ext cx="8461718" cy="2364740"/>
          </a:xfrm>
          <a:prstGeom prst="rect">
            <a:avLst/>
          </a:prstGeom>
          <a:noFill/>
        </p:spPr>
        <p:txBody>
          <a:bodyPr wrap="square" rtlCol="0">
            <a:spAutoFit/>
          </a:bodyPr>
          <a:lstStyle/>
          <a:p>
            <a:pPr>
              <a:spcAft>
                <a:spcPts val="600"/>
              </a:spcAft>
            </a:pPr>
            <a:r>
              <a:rPr lang="en-US" sz="4200" b="1" dirty="0" err="1">
                <a:solidFill>
                  <a:srgbClr val="3333FF"/>
                </a:solidFill>
                <a:latin typeface="Arial" panose="020B0604020202020204" pitchFamily="34" charset="0"/>
                <a:cs typeface="Arial" panose="020B0604020202020204" pitchFamily="34" charset="0"/>
              </a:rPr>
              <a:t>Nên</a:t>
            </a:r>
            <a:r>
              <a:rPr lang="en-US" sz="4200" b="1" dirty="0">
                <a:solidFill>
                  <a:srgbClr val="3333FF"/>
                </a:solidFill>
                <a:latin typeface="Arial" panose="020B0604020202020204" pitchFamily="34" charset="0"/>
                <a:cs typeface="Arial" panose="020B0604020202020204" pitchFamily="34" charset="0"/>
              </a:rPr>
              <a:t> hay </a:t>
            </a:r>
            <a:r>
              <a:rPr lang="en-US" sz="4200" b="1" dirty="0" err="1">
                <a:solidFill>
                  <a:srgbClr val="3333FF"/>
                </a:solidFill>
                <a:latin typeface="Arial" panose="020B0604020202020204" pitchFamily="34" charset="0"/>
                <a:cs typeface="Arial" panose="020B0604020202020204" pitchFamily="34" charset="0"/>
              </a:rPr>
              <a:t>không</a:t>
            </a:r>
            <a:r>
              <a:rPr lang="en-US" sz="4200" b="1" dirty="0">
                <a:solidFill>
                  <a:srgbClr val="3333FF"/>
                </a:solidFill>
                <a:latin typeface="Arial" panose="020B0604020202020204" pitchFamily="34" charset="0"/>
                <a:cs typeface="Arial" panose="020B0604020202020204" pitchFamily="34" charset="0"/>
              </a:rPr>
              <a:t> </a:t>
            </a:r>
            <a:r>
              <a:rPr lang="en-US" sz="4200" b="1" dirty="0" err="1">
                <a:solidFill>
                  <a:srgbClr val="3333FF"/>
                </a:solidFill>
                <a:latin typeface="Arial" panose="020B0604020202020204" pitchFamily="34" charset="0"/>
                <a:cs typeface="Arial" panose="020B0604020202020204" pitchFamily="34" charset="0"/>
              </a:rPr>
              <a:t>nên</a:t>
            </a:r>
            <a:r>
              <a:rPr lang="en-US" sz="4200" b="1" dirty="0" smtClean="0">
                <a:solidFill>
                  <a:srgbClr val="3333FF"/>
                </a:solidFill>
                <a:latin typeface="Arial" panose="020B0604020202020204" pitchFamily="34" charset="0"/>
                <a:cs typeface="Arial" panose="020B0604020202020204" pitchFamily="34" charset="0"/>
              </a:rPr>
              <a:t>:</a:t>
            </a:r>
            <a:endParaRPr lang="en-US" sz="4200" dirty="0" smtClean="0">
              <a:latin typeface="Arial" panose="020B0604020202020204" pitchFamily="34" charset="0"/>
              <a:cs typeface="Arial" panose="020B0604020202020204" pitchFamily="34" charset="0"/>
            </a:endParaRPr>
          </a:p>
          <a:p>
            <a:pPr algn="ctr">
              <a:lnSpc>
                <a:spcPct val="120000"/>
              </a:lnSpc>
              <a:spcAft>
                <a:spcPts val="600"/>
              </a:spcAft>
            </a:pPr>
            <a:r>
              <a:rPr lang="vi-VN" sz="4200" b="1" dirty="0">
                <a:solidFill>
                  <a:srgbClr val="FFFF00"/>
                </a:solidFill>
              </a:rPr>
              <a:t>Tránh tham gia các trò chơi yêu cầu khai báo thông tin cá </a:t>
            </a:r>
            <a:r>
              <a:rPr lang="vi-VN" sz="4200" b="1" dirty="0" smtClean="0">
                <a:solidFill>
                  <a:srgbClr val="FFFF00"/>
                </a:solidFill>
              </a:rPr>
              <a:t>nhân</a:t>
            </a:r>
            <a:r>
              <a:rPr lang="en-US" sz="4200" b="1" dirty="0" smtClean="0">
                <a:solidFill>
                  <a:srgbClr val="FFFF00"/>
                </a:solidFill>
              </a:rPr>
              <a:t>.</a:t>
            </a:r>
            <a:endParaRPr lang="en-US" sz="4200" b="1" dirty="0">
              <a:solidFill>
                <a:srgbClr val="FFFF00"/>
              </a:solidFill>
              <a:latin typeface="Arial" panose="020B0604020202020204" pitchFamily="34" charset="0"/>
              <a:cs typeface="Arial" panose="020B0604020202020204" pitchFamily="34" charset="0"/>
            </a:endParaRPr>
          </a:p>
        </p:txBody>
      </p:sp>
      <p:sp>
        <p:nvSpPr>
          <p:cNvPr id="11" name="TextBox 10"/>
          <p:cNvSpPr txBox="1"/>
          <p:nvPr/>
        </p:nvSpPr>
        <p:spPr>
          <a:xfrm>
            <a:off x="6221370" y="1626581"/>
            <a:ext cx="6248400" cy="954405"/>
          </a:xfrm>
          <a:prstGeom prst="rect">
            <a:avLst/>
          </a:prstGeom>
          <a:noFill/>
        </p:spPr>
        <p:txBody>
          <a:bodyPr wrap="square" rtlCol="0">
            <a:spAutoFit/>
          </a:bodyPr>
          <a:lstStyle/>
          <a:p>
            <a:pPr algn="ctr"/>
            <a:r>
              <a:rPr lang="en-US" sz="5605" b="1" dirty="0" smtClean="0">
                <a:solidFill>
                  <a:srgbClr val="FFFF00"/>
                </a:solidFill>
                <a:latin typeface="Arial" panose="020B0604020202020204" pitchFamily="34" charset="0"/>
                <a:cs typeface="Arial" panose="020B0604020202020204" pitchFamily="34" charset="0"/>
              </a:rPr>
              <a:t>NÊN LÀM</a:t>
            </a:r>
            <a:endParaRPr lang="en-US" sz="5605" b="1" dirty="0">
              <a:solidFill>
                <a:srgbClr val="FFFF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67163" y="33672"/>
            <a:ext cx="3416039" cy="14522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251043" y="5160647"/>
            <a:ext cx="3986024" cy="47904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9" name="arrow.wav"/>
                                        </p:tgtEl>
                                      </p:cMediaNode>
                                    </p:audio>
                                  </p:sub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rot="-729066">
            <a:off x="17490467" y="-525988"/>
            <a:ext cx="2741939" cy="2488309"/>
          </a:xfrm>
          <a:custGeom>
            <a:avLst/>
            <a:gdLst/>
            <a:ahLst/>
            <a:cxnLst/>
            <a:rect l="l" t="t" r="r" b="b"/>
            <a:pathLst>
              <a:path w="2741939" h="2488309">
                <a:moveTo>
                  <a:pt x="0" y="0"/>
                </a:moveTo>
                <a:lnTo>
                  <a:pt x="2741939" y="0"/>
                </a:lnTo>
                <a:lnTo>
                  <a:pt x="2741939" y="2488309"/>
                </a:lnTo>
                <a:lnTo>
                  <a:pt x="0" y="2488309"/>
                </a:lnTo>
                <a:lnTo>
                  <a:pt x="0" y="0"/>
                </a:lnTo>
                <a:close/>
              </a:path>
            </a:pathLst>
          </a:custGeom>
          <a:blipFill>
            <a:blip r:embed="rId1"/>
            <a:stretch>
              <a:fillRect/>
            </a:stretch>
          </a:blipFill>
        </p:spPr>
      </p:sp>
      <p:sp>
        <p:nvSpPr>
          <p:cNvPr id="3" name="Freeform 3"/>
          <p:cNvSpPr/>
          <p:nvPr/>
        </p:nvSpPr>
        <p:spPr>
          <a:xfrm rot="-1363542">
            <a:off x="460648" y="8693088"/>
            <a:ext cx="1136104" cy="1130424"/>
          </a:xfrm>
          <a:custGeom>
            <a:avLst/>
            <a:gdLst/>
            <a:ahLst/>
            <a:cxnLst/>
            <a:rect l="l" t="t" r="r" b="b"/>
            <a:pathLst>
              <a:path w="1136104" h="1130424">
                <a:moveTo>
                  <a:pt x="0" y="0"/>
                </a:moveTo>
                <a:lnTo>
                  <a:pt x="1136104" y="0"/>
                </a:lnTo>
                <a:lnTo>
                  <a:pt x="1136104" y="1130424"/>
                </a:lnTo>
                <a:lnTo>
                  <a:pt x="0" y="1130424"/>
                </a:lnTo>
                <a:lnTo>
                  <a:pt x="0" y="0"/>
                </a:lnTo>
                <a:close/>
              </a:path>
            </a:pathLst>
          </a:custGeom>
          <a:blipFill>
            <a:blip r:embed="rId2"/>
            <a:stretch>
              <a:fillRect/>
            </a:stretch>
          </a:blipFill>
        </p:spPr>
      </p:sp>
      <p:grpSp>
        <p:nvGrpSpPr>
          <p:cNvPr id="4" name="Group 4"/>
          <p:cNvGrpSpPr/>
          <p:nvPr/>
        </p:nvGrpSpPr>
        <p:grpSpPr>
          <a:xfrm rot="0">
            <a:off x="7021815" y="668127"/>
            <a:ext cx="4244369" cy="1292861"/>
            <a:chOff x="0" y="0"/>
            <a:chExt cx="5659159" cy="1723814"/>
          </a:xfrm>
        </p:grpSpPr>
        <p:grpSp>
          <p:nvGrpSpPr>
            <p:cNvPr id="5" name="Group 5"/>
            <p:cNvGrpSpPr/>
            <p:nvPr/>
          </p:nvGrpSpPr>
          <p:grpSpPr>
            <a:xfrm rot="0">
              <a:off x="0" y="0"/>
              <a:ext cx="5659159" cy="1703144"/>
              <a:chOff x="0" y="0"/>
              <a:chExt cx="1120978" cy="337362"/>
            </a:xfrm>
          </p:grpSpPr>
          <p:sp>
            <p:nvSpPr>
              <p:cNvPr id="6" name="Freeform 6"/>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7" name="TextBox 7"/>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8" name="TextBox 8"/>
            <p:cNvSpPr txBox="1"/>
            <p:nvPr/>
          </p:nvSpPr>
          <p:spPr>
            <a:xfrm>
              <a:off x="0" y="219287"/>
              <a:ext cx="5498254" cy="1504527"/>
            </a:xfrm>
            <a:prstGeom prst="rect">
              <a:avLst/>
            </a:prstGeom>
          </p:spPr>
          <p:txBody>
            <a:bodyPr lIns="0" tIns="0" rIns="0" bIns="0" rtlCol="0" anchor="t">
              <a:noAutofit/>
            </a:bodyPr>
            <a:lstStyle/>
            <a:p>
              <a:pPr algn="ctr">
                <a:lnSpc>
                  <a:spcPts val="7440"/>
                </a:lnSpc>
              </a:pPr>
              <a:r>
                <a:rPr lang="en-US" sz="5315">
                  <a:solidFill>
                    <a:srgbClr val="1B1B1B"/>
                  </a:solidFill>
                  <a:latin typeface="Paytone One" panose="00000500000000000000"/>
                </a:rPr>
                <a:t>Vận dụng</a:t>
              </a:r>
              <a:endParaRPr lang="en-US" sz="5315">
                <a:solidFill>
                  <a:srgbClr val="1B1B1B"/>
                </a:solidFill>
                <a:latin typeface="Paytone One" panose="00000500000000000000"/>
              </a:endParaRPr>
            </a:p>
          </p:txBody>
        </p:sp>
      </p:grpSp>
      <p:grpSp>
        <p:nvGrpSpPr>
          <p:cNvPr id="20" name="Group 19"/>
          <p:cNvGrpSpPr/>
          <p:nvPr/>
        </p:nvGrpSpPr>
        <p:grpSpPr>
          <a:xfrm>
            <a:off x="740410" y="2293620"/>
            <a:ext cx="6918325" cy="5185410"/>
            <a:chOff x="1166" y="3612"/>
            <a:chExt cx="10895" cy="8166"/>
          </a:xfrm>
        </p:grpSpPr>
        <p:sp>
          <p:nvSpPr>
            <p:cNvPr id="10" name="AutoShape 10"/>
            <p:cNvSpPr/>
            <p:nvPr/>
          </p:nvSpPr>
          <p:spPr>
            <a:xfrm>
              <a:off x="1166" y="4464"/>
              <a:ext cx="10895" cy="7314"/>
            </a:xfrm>
            <a:prstGeom prst="flowChartAlternateProcess">
              <a:avLst/>
            </a:prstGeom>
            <a:solidFill>
              <a:srgbClr val="FFDED8"/>
            </a:solidFill>
          </p:spPr>
        </p:sp>
        <p:sp>
          <p:nvSpPr>
            <p:cNvPr id="11" name="TextBox 11"/>
            <p:cNvSpPr txBox="1"/>
            <p:nvPr/>
          </p:nvSpPr>
          <p:spPr>
            <a:xfrm>
              <a:off x="1918" y="5781"/>
              <a:ext cx="9390" cy="5624"/>
            </a:xfrm>
            <a:prstGeom prst="rect">
              <a:avLst/>
            </a:prstGeom>
          </p:spPr>
          <p:txBody>
            <a:bodyPr lIns="0" tIns="0" rIns="0" bIns="0" rtlCol="0" anchor="t">
              <a:noAutofit/>
            </a:bodyPr>
            <a:lstStyle/>
            <a:p>
              <a:pPr marL="0" lvl="0" indent="0" algn="l">
                <a:lnSpc>
                  <a:spcPts val="5360"/>
                </a:lnSpc>
                <a:spcBef>
                  <a:spcPct val="0"/>
                </a:spcBef>
              </a:pPr>
              <a:r>
                <a:rPr lang="en-US" sz="3830">
                  <a:solidFill>
                    <a:srgbClr val="000000"/>
                  </a:solidFill>
                  <a:latin typeface="Cabin" panose="00000500000000000000"/>
                </a:rPr>
                <a:t>Bạn Mận khoe với Hoa là đã nhờ bố lưu ảnh của mình vào máy tính. Khi lưu ảnh xong, bố nói ảnh đó có thể gửi cho các bạn nhờ Internet.</a:t>
              </a:r>
              <a:r>
                <a:rPr lang="en-US" sz="3830">
                  <a:solidFill>
                    <a:srgbClr val="000000"/>
                  </a:solidFill>
                  <a:latin typeface="Cabin" panose="00000500000000000000"/>
                </a:rPr>
                <a:t> </a:t>
              </a:r>
              <a:endParaRPr lang="en-US" sz="3830">
                <a:solidFill>
                  <a:srgbClr val="000000"/>
                </a:solidFill>
                <a:latin typeface="Cabin" panose="00000500000000000000"/>
              </a:endParaRPr>
            </a:p>
          </p:txBody>
        </p:sp>
        <p:sp>
          <p:nvSpPr>
            <p:cNvPr id="12" name="AutoShape 12"/>
            <p:cNvSpPr/>
            <p:nvPr/>
          </p:nvSpPr>
          <p:spPr>
            <a:xfrm>
              <a:off x="4494" y="3612"/>
              <a:ext cx="4240" cy="1704"/>
            </a:xfrm>
            <a:prstGeom prst="flowChartAlternateProcess">
              <a:avLst/>
            </a:prstGeom>
            <a:solidFill>
              <a:srgbClr val="D6D1FF"/>
            </a:solidFill>
          </p:spPr>
        </p:sp>
        <p:sp>
          <p:nvSpPr>
            <p:cNvPr id="13" name="TextBox 13"/>
            <p:cNvSpPr txBox="1"/>
            <p:nvPr/>
          </p:nvSpPr>
          <p:spPr>
            <a:xfrm>
              <a:off x="4755" y="3931"/>
              <a:ext cx="3717" cy="1349"/>
            </a:xfrm>
            <a:prstGeom prst="rect">
              <a:avLst/>
            </a:prstGeom>
          </p:spPr>
          <p:txBody>
            <a:bodyPr lIns="0" tIns="0" rIns="0" bIns="0" rtlCol="0" anchor="t">
              <a:noAutofit/>
            </a:bodyPr>
            <a:lstStyle/>
            <a:p>
              <a:pPr marL="0" lvl="0" indent="0" algn="l">
                <a:lnSpc>
                  <a:spcPts val="5220"/>
                </a:lnSpc>
                <a:spcBef>
                  <a:spcPct val="0"/>
                </a:spcBef>
              </a:pPr>
              <a:r>
                <a:rPr lang="en-US" sz="3730">
                  <a:solidFill>
                    <a:srgbClr val="000000"/>
                  </a:solidFill>
                  <a:latin typeface="Cabin Bold" panose="00000800000000000000"/>
                </a:rPr>
                <a:t>Tình huống</a:t>
              </a:r>
              <a:endParaRPr lang="en-US" sz="3730">
                <a:solidFill>
                  <a:srgbClr val="000000"/>
                </a:solidFill>
                <a:latin typeface="Cabin Bold" panose="00000800000000000000"/>
              </a:endParaRPr>
            </a:p>
          </p:txBody>
        </p:sp>
      </p:grpSp>
      <p:sp>
        <p:nvSpPr>
          <p:cNvPr id="14" name="TextBox 14"/>
          <p:cNvSpPr txBox="1"/>
          <p:nvPr/>
        </p:nvSpPr>
        <p:spPr>
          <a:xfrm>
            <a:off x="2406650" y="8014970"/>
            <a:ext cx="14478635" cy="1932305"/>
          </a:xfrm>
          <a:prstGeom prst="rect">
            <a:avLst/>
          </a:prstGeom>
        </p:spPr>
        <p:txBody>
          <a:bodyPr lIns="0" tIns="0" rIns="0" bIns="0" rtlCol="0" anchor="t">
            <a:noAutofit/>
          </a:bodyPr>
          <a:lstStyle/>
          <a:p>
            <a:pPr marL="0" lvl="0" indent="0" algn="just">
              <a:lnSpc>
                <a:spcPts val="6405"/>
              </a:lnSpc>
              <a:spcBef>
                <a:spcPct val="0"/>
              </a:spcBef>
            </a:pPr>
            <a:r>
              <a:rPr lang="en-US" sz="4575">
                <a:solidFill>
                  <a:srgbClr val="000000"/>
                </a:solidFill>
                <a:latin typeface="Cabin Bold" panose="00000800000000000000"/>
              </a:rPr>
              <a:t>Nếu kẻ xấu lấy được ảnh của Mận trên Internet thì bạn ấy có thể gặp những rắc rối gì?</a:t>
            </a:r>
            <a:endParaRPr lang="en-US" sz="4575">
              <a:solidFill>
                <a:srgbClr val="000000"/>
              </a:solidFill>
              <a:latin typeface="Cabin Bold" panose="00000800000000000000"/>
            </a:endParaRPr>
          </a:p>
        </p:txBody>
      </p:sp>
      <p:grpSp>
        <p:nvGrpSpPr>
          <p:cNvPr id="15" name="Group 15"/>
          <p:cNvGrpSpPr/>
          <p:nvPr/>
        </p:nvGrpSpPr>
        <p:grpSpPr>
          <a:xfrm rot="0">
            <a:off x="9271699" y="2834543"/>
            <a:ext cx="7613479" cy="4644222"/>
            <a:chOff x="0" y="0"/>
            <a:chExt cx="10151306" cy="6192297"/>
          </a:xfrm>
        </p:grpSpPr>
        <p:sp>
          <p:nvSpPr>
            <p:cNvPr id="16" name="Freeform 16"/>
            <p:cNvSpPr/>
            <p:nvPr/>
          </p:nvSpPr>
          <p:spPr>
            <a:xfrm>
              <a:off x="0" y="0"/>
              <a:ext cx="10151306" cy="6192297"/>
            </a:xfrm>
            <a:custGeom>
              <a:avLst/>
              <a:gdLst/>
              <a:ahLst/>
              <a:cxnLst/>
              <a:rect l="l" t="t" r="r" b="b"/>
              <a:pathLst>
                <a:path w="10151306" h="6192297">
                  <a:moveTo>
                    <a:pt x="0" y="0"/>
                  </a:moveTo>
                  <a:lnTo>
                    <a:pt x="10151306" y="0"/>
                  </a:lnTo>
                  <a:lnTo>
                    <a:pt x="10151306" y="6192297"/>
                  </a:lnTo>
                  <a:lnTo>
                    <a:pt x="0" y="6192297"/>
                  </a:lnTo>
                  <a:lnTo>
                    <a:pt x="0" y="0"/>
                  </a:lnTo>
                  <a:close/>
                </a:path>
              </a:pathLst>
            </a:custGeom>
            <a:blipFill>
              <a:blip r:embed="rId3"/>
              <a:stretch>
                <a:fillRect/>
              </a:stretch>
            </a:blipFill>
          </p:spPr>
        </p:sp>
        <p:sp>
          <p:nvSpPr>
            <p:cNvPr id="17" name="Freeform 17"/>
            <p:cNvSpPr/>
            <p:nvPr/>
          </p:nvSpPr>
          <p:spPr>
            <a:xfrm>
              <a:off x="3618601" y="690686"/>
              <a:ext cx="2914104" cy="4315726"/>
            </a:xfrm>
            <a:custGeom>
              <a:avLst/>
              <a:gdLst/>
              <a:ahLst/>
              <a:cxnLst/>
              <a:rect l="l" t="t" r="r" b="b"/>
              <a:pathLst>
                <a:path w="2914104" h="4315726">
                  <a:moveTo>
                    <a:pt x="0" y="0"/>
                  </a:moveTo>
                  <a:lnTo>
                    <a:pt x="2914104" y="0"/>
                  </a:lnTo>
                  <a:lnTo>
                    <a:pt x="2914104" y="4315727"/>
                  </a:lnTo>
                  <a:lnTo>
                    <a:pt x="0" y="4315727"/>
                  </a:lnTo>
                  <a:lnTo>
                    <a:pt x="0" y="0"/>
                  </a:lnTo>
                  <a:close/>
                </a:path>
              </a:pathLst>
            </a:custGeom>
            <a:blipFill>
              <a:blip r:embed="rId4"/>
              <a:stretch>
                <a:fillRect b="-75574"/>
              </a:stretch>
            </a:blipFill>
          </p:spPr>
        </p:sp>
        <p:sp>
          <p:nvSpPr>
            <p:cNvPr id="18" name="Freeform 18"/>
            <p:cNvSpPr/>
            <p:nvPr/>
          </p:nvSpPr>
          <p:spPr>
            <a:xfrm rot="-830675">
              <a:off x="2012760" y="825203"/>
              <a:ext cx="1293109" cy="1390440"/>
            </a:xfrm>
            <a:custGeom>
              <a:avLst/>
              <a:gdLst/>
              <a:ahLst/>
              <a:cxnLst/>
              <a:rect l="l" t="t" r="r" b="b"/>
              <a:pathLst>
                <a:path w="1293109" h="1390440">
                  <a:moveTo>
                    <a:pt x="0" y="0"/>
                  </a:moveTo>
                  <a:lnTo>
                    <a:pt x="1293109" y="0"/>
                  </a:lnTo>
                  <a:lnTo>
                    <a:pt x="1293109" y="1390440"/>
                  </a:lnTo>
                  <a:lnTo>
                    <a:pt x="0" y="1390440"/>
                  </a:lnTo>
                  <a:lnTo>
                    <a:pt x="0" y="0"/>
                  </a:lnTo>
                  <a:close/>
                </a:path>
              </a:pathLst>
            </a:custGeom>
            <a:blipFill>
              <a:blip r:embed="rId5"/>
              <a:stretch>
                <a:fillRect/>
              </a:stretch>
            </a:blipFill>
          </p:spPr>
        </p:sp>
        <p:sp>
          <p:nvSpPr>
            <p:cNvPr id="19" name="Freeform 19"/>
            <p:cNvSpPr/>
            <p:nvPr/>
          </p:nvSpPr>
          <p:spPr>
            <a:xfrm>
              <a:off x="6883386" y="3402556"/>
              <a:ext cx="1445487" cy="1262994"/>
            </a:xfrm>
            <a:custGeom>
              <a:avLst/>
              <a:gdLst/>
              <a:ahLst/>
              <a:cxnLst/>
              <a:rect l="l" t="t" r="r" b="b"/>
              <a:pathLst>
                <a:path w="1445487" h="1262994">
                  <a:moveTo>
                    <a:pt x="0" y="0"/>
                  </a:moveTo>
                  <a:lnTo>
                    <a:pt x="1445486" y="0"/>
                  </a:lnTo>
                  <a:lnTo>
                    <a:pt x="1445486" y="1262994"/>
                  </a:lnTo>
                  <a:lnTo>
                    <a:pt x="0" y="1262994"/>
                  </a:lnTo>
                  <a:lnTo>
                    <a:pt x="0" y="0"/>
                  </a:lnTo>
                  <a:close/>
                </a:path>
              </a:pathLst>
            </a:custGeom>
            <a:blipFill>
              <a:blip r:embed="rId6"/>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rot="-5400000">
            <a:off x="-1093029" y="415361"/>
            <a:ext cx="2889688" cy="3455531"/>
          </a:xfrm>
          <a:custGeom>
            <a:avLst/>
            <a:gdLst/>
            <a:ahLst/>
            <a:cxnLst/>
            <a:rect l="l" t="t" r="r" b="b"/>
            <a:pathLst>
              <a:path w="2889688" h="3455531">
                <a:moveTo>
                  <a:pt x="0" y="0"/>
                </a:moveTo>
                <a:lnTo>
                  <a:pt x="2889688" y="0"/>
                </a:lnTo>
                <a:lnTo>
                  <a:pt x="2889688" y="3455531"/>
                </a:lnTo>
                <a:lnTo>
                  <a:pt x="0" y="3455531"/>
                </a:lnTo>
                <a:lnTo>
                  <a:pt x="0" y="0"/>
                </a:lnTo>
                <a:close/>
              </a:path>
            </a:pathLst>
          </a:custGeom>
          <a:blipFill>
            <a:blip r:embed="rId1"/>
            <a:stretch>
              <a:fillRect/>
            </a:stretch>
          </a:blipFill>
        </p:spPr>
      </p:sp>
      <p:sp>
        <p:nvSpPr>
          <p:cNvPr id="3" name="Freeform 3"/>
          <p:cNvSpPr/>
          <p:nvPr/>
        </p:nvSpPr>
        <p:spPr>
          <a:xfrm rot="-533800">
            <a:off x="16160897" y="7038795"/>
            <a:ext cx="3941665" cy="3444030"/>
          </a:xfrm>
          <a:custGeom>
            <a:avLst/>
            <a:gdLst/>
            <a:ahLst/>
            <a:cxnLst/>
            <a:rect l="l" t="t" r="r" b="b"/>
            <a:pathLst>
              <a:path w="3941665" h="3444030">
                <a:moveTo>
                  <a:pt x="0" y="0"/>
                </a:moveTo>
                <a:lnTo>
                  <a:pt x="3941665" y="0"/>
                </a:lnTo>
                <a:lnTo>
                  <a:pt x="3941665" y="3444030"/>
                </a:lnTo>
                <a:lnTo>
                  <a:pt x="0" y="3444030"/>
                </a:lnTo>
                <a:lnTo>
                  <a:pt x="0" y="0"/>
                </a:lnTo>
                <a:close/>
              </a:path>
            </a:pathLst>
          </a:custGeom>
          <a:blipFill>
            <a:blip r:embed="rId2"/>
            <a:stretch>
              <a:fillRect/>
            </a:stretch>
          </a:blipFill>
        </p:spPr>
      </p:sp>
      <p:sp>
        <p:nvSpPr>
          <p:cNvPr id="4" name="TextBox 4"/>
          <p:cNvSpPr txBox="1"/>
          <p:nvPr/>
        </p:nvSpPr>
        <p:spPr>
          <a:xfrm>
            <a:off x="1566545" y="2353945"/>
            <a:ext cx="15154910" cy="4506595"/>
          </a:xfrm>
          <a:prstGeom prst="rect">
            <a:avLst/>
          </a:prstGeom>
        </p:spPr>
        <p:txBody>
          <a:bodyPr lIns="0" tIns="0" rIns="0" bIns="0" rtlCol="0" anchor="t">
            <a:noAutofit/>
          </a:bodyPr>
          <a:lstStyle/>
          <a:p>
            <a:pPr algn="ctr">
              <a:lnSpc>
                <a:spcPts val="11075"/>
              </a:lnSpc>
            </a:pPr>
            <a:r>
              <a:rPr lang="en-US" sz="7965">
                <a:solidFill>
                  <a:srgbClr val="1E1E1E"/>
                </a:solidFill>
                <a:latin typeface="Cabin Bold" panose="00000800000000000000"/>
              </a:rPr>
              <a:t>BÀI 16:</a:t>
            </a:r>
            <a:endParaRPr lang="en-US" sz="7965">
              <a:solidFill>
                <a:srgbClr val="1E1E1E"/>
              </a:solidFill>
              <a:latin typeface="Cabin Bold" panose="00000800000000000000"/>
            </a:endParaRPr>
          </a:p>
          <a:p>
            <a:pPr algn="ctr">
              <a:lnSpc>
                <a:spcPts val="11075"/>
              </a:lnSpc>
            </a:pPr>
            <a:r>
              <a:rPr lang="en-US" sz="7965">
                <a:solidFill>
                  <a:srgbClr val="1E1E1E"/>
                </a:solidFill>
                <a:latin typeface="Cabin Bold" panose="00000800000000000000"/>
              </a:rPr>
              <a:t>THÔNG TIN CỦA EM VÀ GIA ĐÌNH TRONG MÔI TRƯỜNG SỐ</a:t>
            </a:r>
            <a:endParaRPr lang="en-US" sz="7965">
              <a:solidFill>
                <a:srgbClr val="1E1E1E"/>
              </a:solidFill>
              <a:latin typeface="Cabin Bold" panose="00000800000000000000"/>
            </a:endParaRPr>
          </a:p>
        </p:txBody>
      </p:sp>
      <p:sp>
        <p:nvSpPr>
          <p:cNvPr id="5" name="Freeform 5"/>
          <p:cNvSpPr/>
          <p:nvPr/>
        </p:nvSpPr>
        <p:spPr>
          <a:xfrm>
            <a:off x="351815" y="6754717"/>
            <a:ext cx="4692339" cy="3360888"/>
          </a:xfrm>
          <a:custGeom>
            <a:avLst/>
            <a:gdLst/>
            <a:ahLst/>
            <a:cxnLst/>
            <a:rect l="l" t="t" r="r" b="b"/>
            <a:pathLst>
              <a:path w="4692339" h="3360888">
                <a:moveTo>
                  <a:pt x="0" y="0"/>
                </a:moveTo>
                <a:lnTo>
                  <a:pt x="4692339" y="0"/>
                </a:lnTo>
                <a:lnTo>
                  <a:pt x="4692339" y="3360888"/>
                </a:lnTo>
                <a:lnTo>
                  <a:pt x="0" y="33608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9" name="Group 9"/>
          <p:cNvGrpSpPr/>
          <p:nvPr/>
        </p:nvGrpSpPr>
        <p:grpSpPr>
          <a:xfrm rot="0">
            <a:off x="1139825" y="3389630"/>
            <a:ext cx="16007715" cy="3298190"/>
            <a:chOff x="0" y="0"/>
            <a:chExt cx="4558252" cy="939158"/>
          </a:xfrm>
        </p:grpSpPr>
        <p:sp>
          <p:nvSpPr>
            <p:cNvPr id="11" name="TextBox 11"/>
            <p:cNvSpPr txBox="1"/>
            <p:nvPr/>
          </p:nvSpPr>
          <p:spPr>
            <a:xfrm>
              <a:off x="0" y="9525"/>
              <a:ext cx="4558252" cy="929633"/>
            </a:xfrm>
            <a:prstGeom prst="rect">
              <a:avLst/>
            </a:prstGeom>
          </p:spPr>
          <p:txBody>
            <a:bodyPr lIns="50800" tIns="50800" rIns="50800" bIns="50800" rtlCol="0" anchor="ctr"/>
            <a:lstStyle/>
            <a:p>
              <a:pPr algn="ctr">
                <a:lnSpc>
                  <a:spcPts val="3430"/>
                </a:lnSpc>
              </a:pPr>
            </a:p>
          </p:txBody>
        </p:sp>
        <p:sp>
          <p:nvSpPr>
            <p:cNvPr id="10" name="Freeform 10"/>
            <p:cNvSpPr/>
            <p:nvPr/>
          </p:nvSpPr>
          <p:spPr>
            <a:xfrm>
              <a:off x="0" y="0"/>
              <a:ext cx="4558252" cy="939158"/>
            </a:xfrm>
            <a:custGeom>
              <a:avLst/>
              <a:gdLst/>
              <a:ahLst/>
              <a:cxnLst/>
              <a:rect l="l" t="t" r="r" b="b"/>
              <a:pathLst>
                <a:path w="4558252" h="939158">
                  <a:moveTo>
                    <a:pt x="22814" y="0"/>
                  </a:moveTo>
                  <a:lnTo>
                    <a:pt x="4535439" y="0"/>
                  </a:lnTo>
                  <a:cubicBezTo>
                    <a:pt x="4541489" y="0"/>
                    <a:pt x="4547292" y="2404"/>
                    <a:pt x="4551571" y="6682"/>
                  </a:cubicBezTo>
                  <a:cubicBezTo>
                    <a:pt x="4555849" y="10960"/>
                    <a:pt x="4558252" y="16763"/>
                    <a:pt x="4558252" y="22814"/>
                  </a:cubicBezTo>
                  <a:lnTo>
                    <a:pt x="4558252" y="916344"/>
                  </a:lnTo>
                  <a:cubicBezTo>
                    <a:pt x="4558252" y="928944"/>
                    <a:pt x="4548038" y="939158"/>
                    <a:pt x="4535439" y="939158"/>
                  </a:cubicBezTo>
                  <a:lnTo>
                    <a:pt x="22814" y="939158"/>
                  </a:lnTo>
                  <a:cubicBezTo>
                    <a:pt x="16763" y="939158"/>
                    <a:pt x="10960" y="936754"/>
                    <a:pt x="6682" y="932476"/>
                  </a:cubicBezTo>
                  <a:cubicBezTo>
                    <a:pt x="2404" y="928197"/>
                    <a:pt x="0" y="922395"/>
                    <a:pt x="0" y="916344"/>
                  </a:cubicBezTo>
                  <a:lnTo>
                    <a:pt x="0" y="22814"/>
                  </a:lnTo>
                  <a:cubicBezTo>
                    <a:pt x="0" y="10214"/>
                    <a:pt x="10214" y="0"/>
                    <a:pt x="22814" y="0"/>
                  </a:cubicBezTo>
                  <a:close/>
                </a:path>
              </a:pathLst>
            </a:custGeom>
            <a:solidFill>
              <a:srgbClr val="000000">
                <a:alpha val="0"/>
              </a:srgbClr>
            </a:solidFill>
            <a:ln w="47625" cap="rnd">
              <a:solidFill>
                <a:srgbClr val="FF3131"/>
              </a:solidFill>
              <a:prstDash val="solid"/>
              <a:round/>
            </a:ln>
          </p:spPr>
        </p:sp>
      </p:grpSp>
      <p:grpSp>
        <p:nvGrpSpPr>
          <p:cNvPr id="2" name="Group 2"/>
          <p:cNvGrpSpPr/>
          <p:nvPr/>
        </p:nvGrpSpPr>
        <p:grpSpPr>
          <a:xfrm rot="0">
            <a:off x="7021815" y="668127"/>
            <a:ext cx="4244369" cy="1346200"/>
            <a:chOff x="0" y="0"/>
            <a:chExt cx="5659159" cy="1794934"/>
          </a:xfrm>
        </p:grpSpPr>
        <p:grpSp>
          <p:nvGrpSpPr>
            <p:cNvPr id="3" name="Group 3"/>
            <p:cNvGrpSpPr/>
            <p:nvPr/>
          </p:nvGrpSpPr>
          <p:grpSpPr>
            <a:xfrm rot="0">
              <a:off x="0" y="0"/>
              <a:ext cx="5659159" cy="1703144"/>
              <a:chOff x="0" y="0"/>
              <a:chExt cx="1120978" cy="337362"/>
            </a:xfrm>
          </p:grpSpPr>
          <p:sp>
            <p:nvSpPr>
              <p:cNvPr id="4" name="Freeform 4"/>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5" name="TextBox 5"/>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6" name="TextBox 6"/>
            <p:cNvSpPr txBox="1"/>
            <p:nvPr/>
          </p:nvSpPr>
          <p:spPr>
            <a:xfrm>
              <a:off x="0" y="219287"/>
              <a:ext cx="5498254" cy="1575647"/>
            </a:xfrm>
            <a:prstGeom prst="rect">
              <a:avLst/>
            </a:prstGeom>
          </p:spPr>
          <p:txBody>
            <a:bodyPr lIns="0" tIns="0" rIns="0" bIns="0" rtlCol="0" anchor="t">
              <a:noAutofit/>
            </a:bodyPr>
            <a:lstStyle/>
            <a:p>
              <a:pPr algn="ctr">
                <a:lnSpc>
                  <a:spcPts val="7440"/>
                </a:lnSpc>
              </a:pPr>
              <a:r>
                <a:rPr lang="en-US" sz="5315">
                  <a:solidFill>
                    <a:srgbClr val="1B1B1B"/>
                  </a:solidFill>
                  <a:latin typeface="Paytone One" panose="00000500000000000000"/>
                </a:rPr>
                <a:t>Vận dụng</a:t>
              </a:r>
              <a:endParaRPr lang="en-US" sz="5315">
                <a:solidFill>
                  <a:srgbClr val="1B1B1B"/>
                </a:solidFill>
                <a:latin typeface="Paytone One" panose="00000500000000000000"/>
              </a:endParaRPr>
            </a:p>
          </p:txBody>
        </p:sp>
      </p:grpSp>
      <p:sp>
        <p:nvSpPr>
          <p:cNvPr id="8" name="TextBox 8"/>
          <p:cNvSpPr txBox="1"/>
          <p:nvPr/>
        </p:nvSpPr>
        <p:spPr>
          <a:xfrm>
            <a:off x="1532255" y="4043680"/>
            <a:ext cx="15224125" cy="2353310"/>
          </a:xfrm>
          <a:prstGeom prst="rect">
            <a:avLst/>
          </a:prstGeom>
        </p:spPr>
        <p:txBody>
          <a:bodyPr lIns="0" tIns="0" rIns="0" bIns="0" rtlCol="0" anchor="t">
            <a:noAutofit/>
          </a:bodyPr>
          <a:lstStyle/>
          <a:p>
            <a:pPr marL="0" lvl="0" indent="0" algn="l">
              <a:lnSpc>
                <a:spcPts val="7795"/>
              </a:lnSpc>
              <a:spcBef>
                <a:spcPct val="0"/>
              </a:spcBef>
            </a:pPr>
            <a:r>
              <a:rPr lang="en-US" sz="5570">
                <a:solidFill>
                  <a:srgbClr val="000000"/>
                </a:solidFill>
                <a:latin typeface="Cabin Bold" panose="00000800000000000000"/>
              </a:rPr>
              <a:t>Để bảo vệ các thông tin cá nhân, gia đình không bị rò rỉ, lọt ra ngoài theo em cần phải làm gì?</a:t>
            </a:r>
            <a:endParaRPr lang="en-US" sz="5570">
              <a:solidFill>
                <a:srgbClr val="000000"/>
              </a:solidFill>
              <a:latin typeface="Cabin Bold" panose="00000800000000000000"/>
            </a:endParaRPr>
          </a:p>
        </p:txBody>
      </p:sp>
      <p:sp>
        <p:nvSpPr>
          <p:cNvPr id="12" name="Freeform 12"/>
          <p:cNvSpPr/>
          <p:nvPr/>
        </p:nvSpPr>
        <p:spPr>
          <a:xfrm flipH="1">
            <a:off x="12875406" y="5143500"/>
            <a:ext cx="5067251" cy="4442290"/>
          </a:xfrm>
          <a:custGeom>
            <a:avLst/>
            <a:gdLst/>
            <a:ahLst/>
            <a:cxnLst/>
            <a:rect l="l" t="t" r="r" b="b"/>
            <a:pathLst>
              <a:path w="5067251" h="4442290">
                <a:moveTo>
                  <a:pt x="5067251" y="0"/>
                </a:moveTo>
                <a:lnTo>
                  <a:pt x="0" y="0"/>
                </a:lnTo>
                <a:lnTo>
                  <a:pt x="0" y="4442290"/>
                </a:lnTo>
                <a:lnTo>
                  <a:pt x="5067251" y="4442290"/>
                </a:lnTo>
                <a:lnTo>
                  <a:pt x="5067251" y="0"/>
                </a:lnTo>
                <a:close/>
              </a:path>
            </a:pathLst>
          </a:custGeom>
          <a:blipFill>
            <a:blip r:embed="rId1"/>
            <a:stretch>
              <a:fillRect/>
            </a:stretch>
          </a:blipFill>
        </p:spPr>
      </p:sp>
      <p:sp>
        <p:nvSpPr>
          <p:cNvPr id="13" name="Freeform 13"/>
          <p:cNvSpPr/>
          <p:nvPr/>
        </p:nvSpPr>
        <p:spPr>
          <a:xfrm>
            <a:off x="1870277" y="1028700"/>
            <a:ext cx="3191297" cy="2392143"/>
          </a:xfrm>
          <a:custGeom>
            <a:avLst/>
            <a:gdLst/>
            <a:ahLst/>
            <a:cxnLst/>
            <a:rect l="l" t="t" r="r" b="b"/>
            <a:pathLst>
              <a:path w="3191297" h="2392143">
                <a:moveTo>
                  <a:pt x="0" y="0"/>
                </a:moveTo>
                <a:lnTo>
                  <a:pt x="3191297" y="0"/>
                </a:lnTo>
                <a:lnTo>
                  <a:pt x="3191297" y="2392143"/>
                </a:lnTo>
                <a:lnTo>
                  <a:pt x="0" y="2392143"/>
                </a:lnTo>
                <a:lnTo>
                  <a:pt x="0" y="0"/>
                </a:lnTo>
                <a:close/>
              </a:path>
            </a:pathLst>
          </a:custGeom>
          <a:blipFill>
            <a:blip r:embed="rId2"/>
            <a:stretch>
              <a:fillRect/>
            </a:stretch>
          </a:blipFill>
        </p:spPr>
      </p:sp>
      <p:sp>
        <p:nvSpPr>
          <p:cNvPr id="14" name="Freeform 14"/>
          <p:cNvSpPr/>
          <p:nvPr/>
        </p:nvSpPr>
        <p:spPr>
          <a:xfrm rot="-1363542">
            <a:off x="1325872" y="8059736"/>
            <a:ext cx="1937533" cy="1927845"/>
          </a:xfrm>
          <a:custGeom>
            <a:avLst/>
            <a:gdLst/>
            <a:ahLst/>
            <a:cxnLst/>
            <a:rect l="l" t="t" r="r" b="b"/>
            <a:pathLst>
              <a:path w="1937533" h="1927845">
                <a:moveTo>
                  <a:pt x="0" y="0"/>
                </a:moveTo>
                <a:lnTo>
                  <a:pt x="1937533" y="0"/>
                </a:lnTo>
                <a:lnTo>
                  <a:pt x="1937533" y="1927845"/>
                </a:lnTo>
                <a:lnTo>
                  <a:pt x="0" y="1927845"/>
                </a:lnTo>
                <a:lnTo>
                  <a:pt x="0" y="0"/>
                </a:lnTo>
                <a:close/>
              </a:path>
            </a:pathLst>
          </a:custGeom>
          <a:blipFill>
            <a:blip r:embed="rId3"/>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rot="0">
            <a:off x="7021815" y="668127"/>
            <a:ext cx="4244369" cy="1403350"/>
            <a:chOff x="0" y="0"/>
            <a:chExt cx="5659159" cy="1871134"/>
          </a:xfrm>
        </p:grpSpPr>
        <p:grpSp>
          <p:nvGrpSpPr>
            <p:cNvPr id="3" name="Group 3"/>
            <p:cNvGrpSpPr/>
            <p:nvPr/>
          </p:nvGrpSpPr>
          <p:grpSpPr>
            <a:xfrm rot="0">
              <a:off x="0" y="0"/>
              <a:ext cx="5659159" cy="1703144"/>
              <a:chOff x="0" y="0"/>
              <a:chExt cx="1120978" cy="337362"/>
            </a:xfrm>
          </p:grpSpPr>
          <p:sp>
            <p:nvSpPr>
              <p:cNvPr id="4" name="Freeform 4"/>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5" name="TextBox 5"/>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6" name="TextBox 6"/>
            <p:cNvSpPr txBox="1"/>
            <p:nvPr/>
          </p:nvSpPr>
          <p:spPr>
            <a:xfrm>
              <a:off x="0" y="219287"/>
              <a:ext cx="5498254" cy="1651847"/>
            </a:xfrm>
            <a:prstGeom prst="rect">
              <a:avLst/>
            </a:prstGeom>
          </p:spPr>
          <p:txBody>
            <a:bodyPr lIns="0" tIns="0" rIns="0" bIns="0" rtlCol="0" anchor="t">
              <a:noAutofit/>
            </a:bodyPr>
            <a:lstStyle/>
            <a:p>
              <a:pPr algn="ctr">
                <a:lnSpc>
                  <a:spcPts val="7440"/>
                </a:lnSpc>
              </a:pPr>
              <a:r>
                <a:rPr lang="en-US" sz="5315">
                  <a:solidFill>
                    <a:srgbClr val="1B1B1B"/>
                  </a:solidFill>
                  <a:latin typeface="Paytone One" panose="00000500000000000000"/>
                </a:rPr>
                <a:t>Vận dụng</a:t>
              </a:r>
              <a:endParaRPr lang="en-US" sz="5315">
                <a:solidFill>
                  <a:srgbClr val="1B1B1B"/>
                </a:solidFill>
                <a:latin typeface="Paytone One" panose="00000500000000000000"/>
              </a:endParaRPr>
            </a:p>
          </p:txBody>
        </p:sp>
      </p:grpSp>
      <p:grpSp>
        <p:nvGrpSpPr>
          <p:cNvPr id="7" name="Group 7"/>
          <p:cNvGrpSpPr/>
          <p:nvPr/>
        </p:nvGrpSpPr>
        <p:grpSpPr>
          <a:xfrm rot="0">
            <a:off x="2017780" y="3264177"/>
            <a:ext cx="14252440" cy="2147044"/>
            <a:chOff x="0" y="0"/>
            <a:chExt cx="19003253" cy="2862725"/>
          </a:xfrm>
        </p:grpSpPr>
        <p:grpSp>
          <p:nvGrpSpPr>
            <p:cNvPr id="8" name="Group 8"/>
            <p:cNvGrpSpPr/>
            <p:nvPr/>
          </p:nvGrpSpPr>
          <p:grpSpPr>
            <a:xfrm rot="0">
              <a:off x="0" y="0"/>
              <a:ext cx="19003253" cy="2862725"/>
              <a:chOff x="0" y="0"/>
              <a:chExt cx="4058376" cy="611370"/>
            </a:xfrm>
          </p:grpSpPr>
          <p:sp>
            <p:nvSpPr>
              <p:cNvPr id="9" name="Freeform 9"/>
              <p:cNvSpPr/>
              <p:nvPr/>
            </p:nvSpPr>
            <p:spPr>
              <a:xfrm>
                <a:off x="0" y="0"/>
                <a:ext cx="4058376" cy="611370"/>
              </a:xfrm>
              <a:custGeom>
                <a:avLst/>
                <a:gdLst/>
                <a:ahLst/>
                <a:cxnLst/>
                <a:rect l="l" t="t" r="r" b="b"/>
                <a:pathLst>
                  <a:path w="4058376" h="611370">
                    <a:moveTo>
                      <a:pt x="27703" y="0"/>
                    </a:moveTo>
                    <a:lnTo>
                      <a:pt x="4030673" y="0"/>
                    </a:lnTo>
                    <a:cubicBezTo>
                      <a:pt x="4045973" y="0"/>
                      <a:pt x="4058376" y="12403"/>
                      <a:pt x="4058376" y="27703"/>
                    </a:cubicBezTo>
                    <a:lnTo>
                      <a:pt x="4058376" y="583667"/>
                    </a:lnTo>
                    <a:cubicBezTo>
                      <a:pt x="4058376" y="598967"/>
                      <a:pt x="4045973" y="611370"/>
                      <a:pt x="4030673" y="611370"/>
                    </a:cubicBezTo>
                    <a:lnTo>
                      <a:pt x="27703" y="611370"/>
                    </a:lnTo>
                    <a:cubicBezTo>
                      <a:pt x="12403" y="611370"/>
                      <a:pt x="0" y="598967"/>
                      <a:pt x="0" y="583667"/>
                    </a:cubicBezTo>
                    <a:lnTo>
                      <a:pt x="0" y="27703"/>
                    </a:lnTo>
                    <a:cubicBezTo>
                      <a:pt x="0" y="12403"/>
                      <a:pt x="12403" y="0"/>
                      <a:pt x="27703" y="0"/>
                    </a:cubicBezTo>
                    <a:close/>
                  </a:path>
                </a:pathLst>
              </a:custGeom>
              <a:solidFill>
                <a:srgbClr val="000000">
                  <a:alpha val="0"/>
                </a:srgbClr>
              </a:solidFill>
              <a:ln w="47625" cap="rnd">
                <a:solidFill>
                  <a:srgbClr val="FF3131"/>
                </a:solidFill>
                <a:prstDash val="solid"/>
                <a:round/>
              </a:ln>
            </p:spPr>
          </p:sp>
          <p:sp>
            <p:nvSpPr>
              <p:cNvPr id="10" name="TextBox 10"/>
              <p:cNvSpPr txBox="1"/>
              <p:nvPr/>
            </p:nvSpPr>
            <p:spPr>
              <a:xfrm>
                <a:off x="0" y="9525"/>
                <a:ext cx="4058376" cy="601845"/>
              </a:xfrm>
              <a:prstGeom prst="rect">
                <a:avLst/>
              </a:prstGeom>
            </p:spPr>
            <p:txBody>
              <a:bodyPr lIns="46987" tIns="46987" rIns="46987" bIns="46987" rtlCol="0" anchor="ctr"/>
              <a:lstStyle/>
              <a:p>
                <a:pPr algn="ctr">
                  <a:lnSpc>
                    <a:spcPts val="3430"/>
                  </a:lnSpc>
                </a:pPr>
              </a:p>
            </p:txBody>
          </p:sp>
        </p:grpSp>
        <p:sp>
          <p:nvSpPr>
            <p:cNvPr id="11" name="TextBox 11"/>
            <p:cNvSpPr txBox="1"/>
            <p:nvPr/>
          </p:nvSpPr>
          <p:spPr>
            <a:xfrm>
              <a:off x="561340" y="762847"/>
              <a:ext cx="17881600" cy="1742440"/>
            </a:xfrm>
            <a:prstGeom prst="rect">
              <a:avLst/>
            </a:prstGeom>
          </p:spPr>
          <p:txBody>
            <a:bodyPr lIns="0" tIns="0" rIns="0" bIns="0" rtlCol="0" anchor="t">
              <a:noAutofit/>
            </a:bodyPr>
            <a:lstStyle/>
            <a:p>
              <a:pPr marL="0" lvl="0" indent="0" algn="l">
                <a:lnSpc>
                  <a:spcPts val="7795"/>
                </a:lnSpc>
                <a:spcBef>
                  <a:spcPct val="0"/>
                </a:spcBef>
              </a:pPr>
              <a:r>
                <a:rPr lang="en-US" sz="5570">
                  <a:solidFill>
                    <a:srgbClr val="000000"/>
                  </a:solidFill>
                  <a:latin typeface="Cabin Bold" panose="00000800000000000000"/>
                </a:rPr>
                <a:t>Theo em mật khẩu máy tính có tác dụng gì?</a:t>
              </a:r>
              <a:endParaRPr lang="en-US" sz="5570">
                <a:solidFill>
                  <a:srgbClr val="000000"/>
                </a:solidFill>
                <a:latin typeface="Cabin Bold" panose="00000800000000000000"/>
              </a:endParaRPr>
            </a:p>
          </p:txBody>
        </p:sp>
      </p:grpSp>
      <p:sp>
        <p:nvSpPr>
          <p:cNvPr id="12" name="Freeform 12"/>
          <p:cNvSpPr/>
          <p:nvPr/>
        </p:nvSpPr>
        <p:spPr>
          <a:xfrm>
            <a:off x="11941558" y="5143500"/>
            <a:ext cx="5317742" cy="3654739"/>
          </a:xfrm>
          <a:custGeom>
            <a:avLst/>
            <a:gdLst/>
            <a:ahLst/>
            <a:cxnLst/>
            <a:rect l="l" t="t" r="r" b="b"/>
            <a:pathLst>
              <a:path w="5317742" h="3654739">
                <a:moveTo>
                  <a:pt x="0" y="0"/>
                </a:moveTo>
                <a:lnTo>
                  <a:pt x="5317742" y="0"/>
                </a:lnTo>
                <a:lnTo>
                  <a:pt x="5317742" y="3654739"/>
                </a:lnTo>
                <a:lnTo>
                  <a:pt x="0" y="365473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3" name="Freeform 13"/>
          <p:cNvSpPr/>
          <p:nvPr/>
        </p:nvSpPr>
        <p:spPr>
          <a:xfrm flipH="1">
            <a:off x="775440" y="5756564"/>
            <a:ext cx="6246376" cy="4114800"/>
          </a:xfrm>
          <a:custGeom>
            <a:avLst/>
            <a:gdLst/>
            <a:ahLst/>
            <a:cxnLst/>
            <a:rect l="l" t="t" r="r" b="b"/>
            <a:pathLst>
              <a:path w="6246376" h="4114800">
                <a:moveTo>
                  <a:pt x="6246375" y="0"/>
                </a:moveTo>
                <a:lnTo>
                  <a:pt x="0" y="0"/>
                </a:lnTo>
                <a:lnTo>
                  <a:pt x="0" y="4114800"/>
                </a:lnTo>
                <a:lnTo>
                  <a:pt x="6246375" y="4114800"/>
                </a:lnTo>
                <a:lnTo>
                  <a:pt x="6246375"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15093245" y="-354194"/>
            <a:ext cx="3194755" cy="1022321"/>
          </a:xfrm>
          <a:custGeom>
            <a:avLst/>
            <a:gdLst/>
            <a:ahLst/>
            <a:cxnLst/>
            <a:rect l="l" t="t" r="r" b="b"/>
            <a:pathLst>
              <a:path w="3194755" h="1022321">
                <a:moveTo>
                  <a:pt x="0" y="0"/>
                </a:moveTo>
                <a:lnTo>
                  <a:pt x="3194755" y="0"/>
                </a:lnTo>
                <a:lnTo>
                  <a:pt x="3194755" y="1022321"/>
                </a:lnTo>
                <a:lnTo>
                  <a:pt x="0" y="1022321"/>
                </a:lnTo>
                <a:lnTo>
                  <a:pt x="0" y="0"/>
                </a:lnTo>
                <a:close/>
              </a:path>
            </a:pathLst>
          </a:custGeom>
          <a:blipFill>
            <a:blip r:embed="rId5"/>
            <a:stretch>
              <a:fillRect/>
            </a:stretch>
          </a:blipFill>
        </p:spPr>
      </p:sp>
      <p:sp>
        <p:nvSpPr>
          <p:cNvPr id="15" name="Freeform 15"/>
          <p:cNvSpPr/>
          <p:nvPr/>
        </p:nvSpPr>
        <p:spPr>
          <a:xfrm>
            <a:off x="-652534" y="-162172"/>
            <a:ext cx="1681234" cy="1468978"/>
          </a:xfrm>
          <a:custGeom>
            <a:avLst/>
            <a:gdLst/>
            <a:ahLst/>
            <a:cxnLst/>
            <a:rect l="l" t="t" r="r" b="b"/>
            <a:pathLst>
              <a:path w="1681234" h="1468978">
                <a:moveTo>
                  <a:pt x="0" y="0"/>
                </a:moveTo>
                <a:lnTo>
                  <a:pt x="1681234" y="0"/>
                </a:lnTo>
                <a:lnTo>
                  <a:pt x="1681234" y="1468979"/>
                </a:lnTo>
                <a:lnTo>
                  <a:pt x="0" y="1468979"/>
                </a:lnTo>
                <a:lnTo>
                  <a:pt x="0" y="0"/>
                </a:lnTo>
                <a:close/>
              </a:path>
            </a:pathLst>
          </a:custGeom>
          <a:blipFill>
            <a:blip r:embed="rId6"/>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rot="0">
            <a:off x="6113095" y="668127"/>
            <a:ext cx="6061810" cy="1439545"/>
            <a:chOff x="0" y="0"/>
            <a:chExt cx="8082414" cy="1919394"/>
          </a:xfrm>
        </p:grpSpPr>
        <p:grpSp>
          <p:nvGrpSpPr>
            <p:cNvPr id="3" name="Group 3"/>
            <p:cNvGrpSpPr/>
            <p:nvPr/>
          </p:nvGrpSpPr>
          <p:grpSpPr>
            <a:xfrm rot="0">
              <a:off x="0" y="0"/>
              <a:ext cx="8082414" cy="1703144"/>
              <a:chOff x="0" y="0"/>
              <a:chExt cx="1600982" cy="337362"/>
            </a:xfrm>
          </p:grpSpPr>
          <p:sp>
            <p:nvSpPr>
              <p:cNvPr id="4" name="Freeform 4"/>
              <p:cNvSpPr/>
              <p:nvPr/>
            </p:nvSpPr>
            <p:spPr>
              <a:xfrm>
                <a:off x="0" y="0"/>
                <a:ext cx="1600982" cy="337362"/>
              </a:xfrm>
              <a:custGeom>
                <a:avLst/>
                <a:gdLst/>
                <a:ahLst/>
                <a:cxnLst/>
                <a:rect l="l" t="t" r="r" b="b"/>
                <a:pathLst>
                  <a:path w="1600982" h="337362">
                    <a:moveTo>
                      <a:pt x="33114" y="0"/>
                    </a:moveTo>
                    <a:lnTo>
                      <a:pt x="1567868" y="0"/>
                    </a:lnTo>
                    <a:cubicBezTo>
                      <a:pt x="1576650" y="0"/>
                      <a:pt x="1585073" y="3489"/>
                      <a:pt x="1591283" y="9699"/>
                    </a:cubicBezTo>
                    <a:cubicBezTo>
                      <a:pt x="1597493" y="15909"/>
                      <a:pt x="1600982" y="24331"/>
                      <a:pt x="1600982" y="33114"/>
                    </a:cubicBezTo>
                    <a:lnTo>
                      <a:pt x="1600982" y="304249"/>
                    </a:lnTo>
                    <a:cubicBezTo>
                      <a:pt x="1600982" y="322537"/>
                      <a:pt x="1586156" y="337362"/>
                      <a:pt x="1567868" y="337362"/>
                    </a:cubicBezTo>
                    <a:lnTo>
                      <a:pt x="33114" y="337362"/>
                    </a:lnTo>
                    <a:cubicBezTo>
                      <a:pt x="24331" y="337362"/>
                      <a:pt x="15909" y="333874"/>
                      <a:pt x="9699" y="327664"/>
                    </a:cubicBezTo>
                    <a:cubicBezTo>
                      <a:pt x="3489" y="321454"/>
                      <a:pt x="0" y="313031"/>
                      <a:pt x="0" y="304249"/>
                    </a:cubicBezTo>
                    <a:lnTo>
                      <a:pt x="0" y="33114"/>
                    </a:lnTo>
                    <a:cubicBezTo>
                      <a:pt x="0" y="24331"/>
                      <a:pt x="3489" y="15909"/>
                      <a:pt x="9699" y="9699"/>
                    </a:cubicBezTo>
                    <a:cubicBezTo>
                      <a:pt x="15909" y="3489"/>
                      <a:pt x="24331" y="0"/>
                      <a:pt x="33114" y="0"/>
                    </a:cubicBezTo>
                    <a:close/>
                  </a:path>
                </a:pathLst>
              </a:custGeom>
              <a:solidFill>
                <a:srgbClr val="FAE9BD"/>
              </a:solidFill>
              <a:ln w="57150" cap="rnd">
                <a:solidFill>
                  <a:srgbClr val="132B4F"/>
                </a:solidFill>
                <a:prstDash val="solid"/>
                <a:round/>
              </a:ln>
            </p:spPr>
          </p:sp>
          <p:sp>
            <p:nvSpPr>
              <p:cNvPr id="5" name="TextBox 5"/>
              <p:cNvSpPr txBox="1"/>
              <p:nvPr/>
            </p:nvSpPr>
            <p:spPr>
              <a:xfrm>
                <a:off x="0" y="0"/>
                <a:ext cx="1600982" cy="337362"/>
              </a:xfrm>
              <a:prstGeom prst="rect">
                <a:avLst/>
              </a:prstGeom>
            </p:spPr>
            <p:txBody>
              <a:bodyPr lIns="50800" tIns="50800" rIns="50800" bIns="50800" rtlCol="0" anchor="ctr"/>
              <a:lstStyle/>
              <a:p>
                <a:pPr algn="ctr">
                  <a:lnSpc>
                    <a:spcPts val="2850"/>
                  </a:lnSpc>
                </a:pPr>
              </a:p>
            </p:txBody>
          </p:sp>
        </p:grpSp>
        <p:sp>
          <p:nvSpPr>
            <p:cNvPr id="6" name="TextBox 6"/>
            <p:cNvSpPr txBox="1"/>
            <p:nvPr/>
          </p:nvSpPr>
          <p:spPr>
            <a:xfrm>
              <a:off x="0" y="219287"/>
              <a:ext cx="7852834" cy="1700107"/>
            </a:xfrm>
            <a:prstGeom prst="rect">
              <a:avLst/>
            </a:prstGeom>
          </p:spPr>
          <p:txBody>
            <a:bodyPr lIns="0" tIns="0" rIns="0" bIns="0" rtlCol="0" anchor="t">
              <a:noAutofit/>
            </a:bodyPr>
            <a:lstStyle/>
            <a:p>
              <a:pPr algn="ctr">
                <a:lnSpc>
                  <a:spcPts val="7440"/>
                </a:lnSpc>
              </a:pPr>
              <a:r>
                <a:rPr lang="en-US" sz="5315">
                  <a:solidFill>
                    <a:srgbClr val="1B1B1B"/>
                  </a:solidFill>
                  <a:latin typeface="Paytone One" panose="00000500000000000000"/>
                </a:rPr>
                <a:t>Củng cố, dặn dò</a:t>
              </a:r>
              <a:endParaRPr lang="en-US" sz="5315">
                <a:solidFill>
                  <a:srgbClr val="1B1B1B"/>
                </a:solidFill>
                <a:latin typeface="Paytone One" panose="00000500000000000000"/>
              </a:endParaRPr>
            </a:p>
          </p:txBody>
        </p:sp>
      </p:grpSp>
      <p:grpSp>
        <p:nvGrpSpPr>
          <p:cNvPr id="7" name="Group 7"/>
          <p:cNvGrpSpPr/>
          <p:nvPr/>
        </p:nvGrpSpPr>
        <p:grpSpPr>
          <a:xfrm rot="0">
            <a:off x="3686430" y="2895583"/>
            <a:ext cx="9269332" cy="3295921"/>
            <a:chOff x="0" y="0"/>
            <a:chExt cx="12359109" cy="4394562"/>
          </a:xfrm>
        </p:grpSpPr>
        <p:grpSp>
          <p:nvGrpSpPr>
            <p:cNvPr id="8" name="Group 8"/>
            <p:cNvGrpSpPr/>
            <p:nvPr/>
          </p:nvGrpSpPr>
          <p:grpSpPr>
            <a:xfrm rot="0">
              <a:off x="0" y="0"/>
              <a:ext cx="12359109" cy="4394562"/>
              <a:chOff x="0" y="0"/>
              <a:chExt cx="2509579" cy="892338"/>
            </a:xfrm>
          </p:grpSpPr>
          <p:sp>
            <p:nvSpPr>
              <p:cNvPr id="9" name="Freeform 9"/>
              <p:cNvSpPr/>
              <p:nvPr/>
            </p:nvSpPr>
            <p:spPr>
              <a:xfrm>
                <a:off x="0" y="0"/>
                <a:ext cx="2509579" cy="892338"/>
              </a:xfrm>
              <a:custGeom>
                <a:avLst/>
                <a:gdLst/>
                <a:ahLst/>
                <a:cxnLst/>
                <a:rect l="l" t="t" r="r" b="b"/>
                <a:pathLst>
                  <a:path w="2509579" h="892338">
                    <a:moveTo>
                      <a:pt x="44800" y="0"/>
                    </a:moveTo>
                    <a:lnTo>
                      <a:pt x="2464779" y="0"/>
                    </a:lnTo>
                    <a:cubicBezTo>
                      <a:pt x="2476660" y="0"/>
                      <a:pt x="2488056" y="4720"/>
                      <a:pt x="2496457" y="13122"/>
                    </a:cubicBezTo>
                    <a:cubicBezTo>
                      <a:pt x="2504859" y="21523"/>
                      <a:pt x="2509579" y="32919"/>
                      <a:pt x="2509579" y="44800"/>
                    </a:cubicBezTo>
                    <a:lnTo>
                      <a:pt x="2509579" y="847538"/>
                    </a:lnTo>
                    <a:cubicBezTo>
                      <a:pt x="2509579" y="872280"/>
                      <a:pt x="2489521" y="892338"/>
                      <a:pt x="2464779" y="892338"/>
                    </a:cubicBezTo>
                    <a:lnTo>
                      <a:pt x="44800" y="892338"/>
                    </a:lnTo>
                    <a:cubicBezTo>
                      <a:pt x="20058" y="892338"/>
                      <a:pt x="0" y="872280"/>
                      <a:pt x="0" y="847538"/>
                    </a:cubicBezTo>
                    <a:lnTo>
                      <a:pt x="0" y="44800"/>
                    </a:lnTo>
                    <a:cubicBezTo>
                      <a:pt x="0" y="20058"/>
                      <a:pt x="20058" y="0"/>
                      <a:pt x="44800" y="0"/>
                    </a:cubicBezTo>
                    <a:close/>
                  </a:path>
                </a:pathLst>
              </a:custGeom>
              <a:solidFill>
                <a:srgbClr val="000000">
                  <a:alpha val="0"/>
                </a:srgbClr>
              </a:solidFill>
              <a:ln w="47625" cap="rnd">
                <a:solidFill>
                  <a:srgbClr val="FF3131"/>
                </a:solidFill>
                <a:prstDash val="solid"/>
                <a:round/>
              </a:ln>
            </p:spPr>
          </p:sp>
          <p:sp>
            <p:nvSpPr>
              <p:cNvPr id="10" name="TextBox 10"/>
              <p:cNvSpPr txBox="1"/>
              <p:nvPr/>
            </p:nvSpPr>
            <p:spPr>
              <a:xfrm>
                <a:off x="0" y="9525"/>
                <a:ext cx="2509579" cy="882813"/>
              </a:xfrm>
              <a:prstGeom prst="rect">
                <a:avLst/>
              </a:prstGeom>
            </p:spPr>
            <p:txBody>
              <a:bodyPr lIns="46987" tIns="46987" rIns="46987" bIns="46987" rtlCol="0" anchor="ctr"/>
              <a:lstStyle/>
              <a:p>
                <a:pPr algn="ctr">
                  <a:lnSpc>
                    <a:spcPts val="3430"/>
                  </a:lnSpc>
                </a:pPr>
              </a:p>
            </p:txBody>
          </p:sp>
        </p:grpSp>
        <p:sp>
          <p:nvSpPr>
            <p:cNvPr id="11" name="TextBox 11"/>
            <p:cNvSpPr txBox="1"/>
            <p:nvPr/>
          </p:nvSpPr>
          <p:spPr>
            <a:xfrm>
              <a:off x="563880" y="807720"/>
              <a:ext cx="11231033" cy="3257127"/>
            </a:xfrm>
            <a:prstGeom prst="rect">
              <a:avLst/>
            </a:prstGeom>
          </p:spPr>
          <p:txBody>
            <a:bodyPr lIns="0" tIns="0" rIns="0" bIns="0" rtlCol="0" anchor="t">
              <a:noAutofit/>
            </a:bodyPr>
            <a:lstStyle/>
            <a:p>
              <a:pPr marL="0" lvl="0" indent="0" algn="l">
                <a:lnSpc>
                  <a:spcPts val="8200"/>
                </a:lnSpc>
                <a:spcBef>
                  <a:spcPct val="0"/>
                </a:spcBef>
              </a:pPr>
              <a:r>
                <a:rPr lang="en-US" sz="5855">
                  <a:solidFill>
                    <a:srgbClr val="000000"/>
                  </a:solidFill>
                  <a:latin typeface="Cabin Bold" panose="00000800000000000000"/>
                </a:rPr>
                <a:t>Qua bài học học hôm nay các em học được điều gì?</a:t>
              </a:r>
              <a:endParaRPr lang="en-US" sz="5855">
                <a:solidFill>
                  <a:srgbClr val="000000"/>
                </a:solidFill>
                <a:latin typeface="Cabin Bold" panose="00000800000000000000"/>
              </a:endParaRPr>
            </a:p>
          </p:txBody>
        </p:sp>
      </p:grpSp>
      <p:sp>
        <p:nvSpPr>
          <p:cNvPr id="12" name="Freeform 12"/>
          <p:cNvSpPr/>
          <p:nvPr/>
        </p:nvSpPr>
        <p:spPr>
          <a:xfrm>
            <a:off x="12238744" y="3342139"/>
            <a:ext cx="5020556" cy="6944861"/>
          </a:xfrm>
          <a:custGeom>
            <a:avLst/>
            <a:gdLst/>
            <a:ahLst/>
            <a:cxnLst/>
            <a:rect l="l" t="t" r="r" b="b"/>
            <a:pathLst>
              <a:path w="5020556" h="6944861">
                <a:moveTo>
                  <a:pt x="0" y="0"/>
                </a:moveTo>
                <a:lnTo>
                  <a:pt x="5020556" y="0"/>
                </a:lnTo>
                <a:lnTo>
                  <a:pt x="5020556" y="6944861"/>
                </a:lnTo>
                <a:lnTo>
                  <a:pt x="0" y="6944861"/>
                </a:lnTo>
                <a:lnTo>
                  <a:pt x="0" y="0"/>
                </a:lnTo>
                <a:close/>
              </a:path>
            </a:pathLst>
          </a:custGeom>
          <a:blipFill>
            <a:blip r:embed="rId1"/>
            <a:stretch>
              <a:fillRect/>
            </a:stretch>
          </a:blipFill>
        </p:spPr>
      </p:sp>
      <p:sp>
        <p:nvSpPr>
          <p:cNvPr id="13" name="Freeform 13"/>
          <p:cNvSpPr/>
          <p:nvPr/>
        </p:nvSpPr>
        <p:spPr>
          <a:xfrm>
            <a:off x="1282202" y="387834"/>
            <a:ext cx="1010698" cy="2057400"/>
          </a:xfrm>
          <a:custGeom>
            <a:avLst/>
            <a:gdLst/>
            <a:ahLst/>
            <a:cxnLst/>
            <a:rect l="l" t="t" r="r" b="b"/>
            <a:pathLst>
              <a:path w="1010698" h="2057400">
                <a:moveTo>
                  <a:pt x="0" y="0"/>
                </a:moveTo>
                <a:lnTo>
                  <a:pt x="1010698" y="0"/>
                </a:lnTo>
                <a:lnTo>
                  <a:pt x="1010698"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flipH="1">
            <a:off x="568242" y="5877624"/>
            <a:ext cx="4231157" cy="4114800"/>
          </a:xfrm>
          <a:custGeom>
            <a:avLst/>
            <a:gdLst/>
            <a:ahLst/>
            <a:cxnLst/>
            <a:rect l="l" t="t" r="r" b="b"/>
            <a:pathLst>
              <a:path w="4231157" h="4114800">
                <a:moveTo>
                  <a:pt x="4231157" y="0"/>
                </a:moveTo>
                <a:lnTo>
                  <a:pt x="0" y="0"/>
                </a:lnTo>
                <a:lnTo>
                  <a:pt x="0" y="4114800"/>
                </a:lnTo>
                <a:lnTo>
                  <a:pt x="4231157" y="4114800"/>
                </a:lnTo>
                <a:lnTo>
                  <a:pt x="4231157"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rot="0">
            <a:off x="2045899" y="3888874"/>
            <a:ext cx="15213401" cy="3983207"/>
            <a:chOff x="0" y="0"/>
            <a:chExt cx="4800675" cy="1261977"/>
          </a:xfrm>
        </p:grpSpPr>
        <p:sp>
          <p:nvSpPr>
            <p:cNvPr id="3" name="Freeform 3"/>
            <p:cNvSpPr/>
            <p:nvPr/>
          </p:nvSpPr>
          <p:spPr>
            <a:xfrm>
              <a:off x="0" y="0"/>
              <a:ext cx="4800676" cy="1261977"/>
            </a:xfrm>
            <a:custGeom>
              <a:avLst/>
              <a:gdLst/>
              <a:ahLst/>
              <a:cxnLst/>
              <a:rect l="l" t="t" r="r" b="b"/>
              <a:pathLst>
                <a:path w="4800676" h="1261977">
                  <a:moveTo>
                    <a:pt x="4676215" y="1261977"/>
                  </a:moveTo>
                  <a:lnTo>
                    <a:pt x="124460" y="1261977"/>
                  </a:lnTo>
                  <a:cubicBezTo>
                    <a:pt x="55880" y="1261977"/>
                    <a:pt x="0" y="1206097"/>
                    <a:pt x="0" y="1137517"/>
                  </a:cubicBezTo>
                  <a:lnTo>
                    <a:pt x="0" y="124460"/>
                  </a:lnTo>
                  <a:cubicBezTo>
                    <a:pt x="0" y="55880"/>
                    <a:pt x="55880" y="0"/>
                    <a:pt x="124460" y="0"/>
                  </a:cubicBezTo>
                  <a:lnTo>
                    <a:pt x="4676215" y="0"/>
                  </a:lnTo>
                  <a:cubicBezTo>
                    <a:pt x="4744795" y="0"/>
                    <a:pt x="4800676" y="55880"/>
                    <a:pt x="4800676" y="124460"/>
                  </a:cubicBezTo>
                  <a:lnTo>
                    <a:pt x="4800676" y="1137517"/>
                  </a:lnTo>
                  <a:cubicBezTo>
                    <a:pt x="4800676" y="1206097"/>
                    <a:pt x="4744795" y="1261977"/>
                    <a:pt x="4676215" y="1261977"/>
                  </a:cubicBezTo>
                  <a:close/>
                </a:path>
              </a:pathLst>
            </a:custGeom>
            <a:solidFill>
              <a:srgbClr val="EDECED"/>
            </a:solidFill>
          </p:spPr>
        </p:sp>
      </p:grpSp>
      <p:grpSp>
        <p:nvGrpSpPr>
          <p:cNvPr id="4" name="Group 4"/>
          <p:cNvGrpSpPr/>
          <p:nvPr/>
        </p:nvGrpSpPr>
        <p:grpSpPr>
          <a:xfrm rot="0">
            <a:off x="7277393" y="1049896"/>
            <a:ext cx="3733214" cy="1277358"/>
            <a:chOff x="0" y="0"/>
            <a:chExt cx="4977619" cy="1703144"/>
          </a:xfrm>
        </p:grpSpPr>
        <p:grpSp>
          <p:nvGrpSpPr>
            <p:cNvPr id="5" name="Group 5"/>
            <p:cNvGrpSpPr/>
            <p:nvPr/>
          </p:nvGrpSpPr>
          <p:grpSpPr>
            <a:xfrm rot="0">
              <a:off x="0" y="0"/>
              <a:ext cx="4977619" cy="1703144"/>
              <a:chOff x="0" y="0"/>
              <a:chExt cx="985977" cy="337362"/>
            </a:xfrm>
          </p:grpSpPr>
          <p:sp>
            <p:nvSpPr>
              <p:cNvPr id="6" name="Freeform 6"/>
              <p:cNvSpPr/>
              <p:nvPr/>
            </p:nvSpPr>
            <p:spPr>
              <a:xfrm>
                <a:off x="0" y="0"/>
                <a:ext cx="985977" cy="337362"/>
              </a:xfrm>
              <a:custGeom>
                <a:avLst/>
                <a:gdLst/>
                <a:ahLst/>
                <a:cxnLst/>
                <a:rect l="l" t="t" r="r" b="b"/>
                <a:pathLst>
                  <a:path w="985977" h="337362">
                    <a:moveTo>
                      <a:pt x="53769" y="0"/>
                    </a:moveTo>
                    <a:lnTo>
                      <a:pt x="932209" y="0"/>
                    </a:lnTo>
                    <a:cubicBezTo>
                      <a:pt x="946469" y="0"/>
                      <a:pt x="960145" y="5665"/>
                      <a:pt x="970229" y="15748"/>
                    </a:cubicBezTo>
                    <a:cubicBezTo>
                      <a:pt x="980312" y="25832"/>
                      <a:pt x="985977" y="39508"/>
                      <a:pt x="985977" y="53769"/>
                    </a:cubicBezTo>
                    <a:lnTo>
                      <a:pt x="985977" y="283594"/>
                    </a:lnTo>
                    <a:cubicBezTo>
                      <a:pt x="985977" y="313289"/>
                      <a:pt x="961904" y="337362"/>
                      <a:pt x="932209" y="337362"/>
                    </a:cubicBezTo>
                    <a:lnTo>
                      <a:pt x="53769" y="337362"/>
                    </a:lnTo>
                    <a:cubicBezTo>
                      <a:pt x="39508" y="337362"/>
                      <a:pt x="25832" y="331698"/>
                      <a:pt x="15748" y="321614"/>
                    </a:cubicBezTo>
                    <a:cubicBezTo>
                      <a:pt x="5665" y="311530"/>
                      <a:pt x="0" y="297854"/>
                      <a:pt x="0" y="283594"/>
                    </a:cubicBezTo>
                    <a:lnTo>
                      <a:pt x="0" y="53769"/>
                    </a:lnTo>
                    <a:cubicBezTo>
                      <a:pt x="0" y="24073"/>
                      <a:pt x="24073" y="0"/>
                      <a:pt x="53769" y="0"/>
                    </a:cubicBezTo>
                    <a:close/>
                  </a:path>
                </a:pathLst>
              </a:custGeom>
              <a:solidFill>
                <a:srgbClr val="FAE9BD"/>
              </a:solidFill>
              <a:ln w="57150" cap="rnd">
                <a:solidFill>
                  <a:srgbClr val="132B4F"/>
                </a:solidFill>
                <a:prstDash val="solid"/>
                <a:round/>
              </a:ln>
            </p:spPr>
          </p:sp>
          <p:sp>
            <p:nvSpPr>
              <p:cNvPr id="7" name="TextBox 7"/>
              <p:cNvSpPr txBox="1"/>
              <p:nvPr/>
            </p:nvSpPr>
            <p:spPr>
              <a:xfrm>
                <a:off x="0" y="0"/>
                <a:ext cx="985977" cy="337362"/>
              </a:xfrm>
              <a:prstGeom prst="rect">
                <a:avLst/>
              </a:prstGeom>
            </p:spPr>
            <p:txBody>
              <a:bodyPr lIns="50800" tIns="50800" rIns="50800" bIns="50800" rtlCol="0" anchor="ctr"/>
              <a:lstStyle/>
              <a:p>
                <a:pPr algn="ctr">
                  <a:lnSpc>
                    <a:spcPts val="2850"/>
                  </a:lnSpc>
                </a:pPr>
              </a:p>
            </p:txBody>
          </p:sp>
        </p:grpSp>
        <p:sp>
          <p:nvSpPr>
            <p:cNvPr id="8" name="TextBox 8"/>
            <p:cNvSpPr txBox="1"/>
            <p:nvPr/>
          </p:nvSpPr>
          <p:spPr>
            <a:xfrm>
              <a:off x="0" y="219287"/>
              <a:ext cx="4836160" cy="1457960"/>
            </a:xfrm>
            <a:prstGeom prst="rect">
              <a:avLst/>
            </a:prstGeom>
          </p:spPr>
          <p:txBody>
            <a:bodyPr lIns="0" tIns="0" rIns="0" bIns="0" rtlCol="0" anchor="t">
              <a:noAutofit/>
            </a:bodyPr>
            <a:lstStyle/>
            <a:p>
              <a:pPr algn="ctr">
                <a:lnSpc>
                  <a:spcPts val="7440"/>
                </a:lnSpc>
              </a:pPr>
              <a:r>
                <a:rPr lang="en-US" sz="5315">
                  <a:solidFill>
                    <a:srgbClr val="1B1B1B"/>
                  </a:solidFill>
                  <a:latin typeface="Paytone One" panose="00000500000000000000"/>
                </a:rPr>
                <a:t>Ghi nhớ</a:t>
              </a:r>
              <a:endParaRPr lang="en-US" sz="5315">
                <a:solidFill>
                  <a:srgbClr val="1B1B1B"/>
                </a:solidFill>
                <a:latin typeface="Paytone One" panose="00000500000000000000"/>
              </a:endParaRPr>
            </a:p>
          </p:txBody>
        </p:sp>
      </p:grpSp>
      <p:sp>
        <p:nvSpPr>
          <p:cNvPr id="9" name="Freeform 9"/>
          <p:cNvSpPr/>
          <p:nvPr/>
        </p:nvSpPr>
        <p:spPr>
          <a:xfrm>
            <a:off x="220285" y="4493224"/>
            <a:ext cx="2749629" cy="5793776"/>
          </a:xfrm>
          <a:custGeom>
            <a:avLst/>
            <a:gdLst/>
            <a:ahLst/>
            <a:cxnLst/>
            <a:rect l="l" t="t" r="r" b="b"/>
            <a:pathLst>
              <a:path w="2749629" h="5793776">
                <a:moveTo>
                  <a:pt x="0" y="0"/>
                </a:moveTo>
                <a:lnTo>
                  <a:pt x="2749630" y="0"/>
                </a:lnTo>
                <a:lnTo>
                  <a:pt x="2749630" y="5793776"/>
                </a:lnTo>
                <a:lnTo>
                  <a:pt x="0" y="5793776"/>
                </a:lnTo>
                <a:lnTo>
                  <a:pt x="0" y="0"/>
                </a:lnTo>
                <a:close/>
              </a:path>
            </a:pathLst>
          </a:custGeom>
          <a:blipFill>
            <a:blip r:embed="rId1"/>
            <a:stretch>
              <a:fillRect/>
            </a:stretch>
          </a:blipFill>
        </p:spPr>
      </p:sp>
      <p:sp>
        <p:nvSpPr>
          <p:cNvPr id="10" name="Freeform 10"/>
          <p:cNvSpPr/>
          <p:nvPr/>
        </p:nvSpPr>
        <p:spPr>
          <a:xfrm>
            <a:off x="12665597" y="765635"/>
            <a:ext cx="3955553" cy="3123239"/>
          </a:xfrm>
          <a:custGeom>
            <a:avLst/>
            <a:gdLst/>
            <a:ahLst/>
            <a:cxnLst/>
            <a:rect l="l" t="t" r="r" b="b"/>
            <a:pathLst>
              <a:path w="3955553" h="3123239">
                <a:moveTo>
                  <a:pt x="0" y="0"/>
                </a:moveTo>
                <a:lnTo>
                  <a:pt x="3955553" y="0"/>
                </a:lnTo>
                <a:lnTo>
                  <a:pt x="3955553" y="3123239"/>
                </a:lnTo>
                <a:lnTo>
                  <a:pt x="0" y="3123239"/>
                </a:lnTo>
                <a:lnTo>
                  <a:pt x="0" y="0"/>
                </a:lnTo>
                <a:close/>
              </a:path>
            </a:pathLst>
          </a:custGeom>
          <a:blipFill>
            <a:blip r:embed="rId2"/>
            <a:stretch>
              <a:fillRect/>
            </a:stretch>
          </a:blipFill>
        </p:spPr>
      </p:sp>
      <p:sp>
        <p:nvSpPr>
          <p:cNvPr id="11" name="TextBox 11"/>
          <p:cNvSpPr txBox="1"/>
          <p:nvPr/>
        </p:nvSpPr>
        <p:spPr>
          <a:xfrm>
            <a:off x="2684145" y="4404995"/>
            <a:ext cx="13936980" cy="3292475"/>
          </a:xfrm>
          <a:prstGeom prst="rect">
            <a:avLst/>
          </a:prstGeom>
        </p:spPr>
        <p:txBody>
          <a:bodyPr lIns="0" tIns="0" rIns="0" bIns="0" rtlCol="0" anchor="t">
            <a:noAutofit/>
          </a:bodyPr>
          <a:lstStyle/>
          <a:p>
            <a:pPr marL="0" lvl="0" indent="0" algn="l">
              <a:lnSpc>
                <a:spcPts val="7440"/>
              </a:lnSpc>
            </a:pPr>
            <a:r>
              <a:rPr lang="en-US" sz="4405">
                <a:solidFill>
                  <a:srgbClr val="000000"/>
                </a:solidFill>
                <a:latin typeface="Cabin Bold" panose="00000800000000000000"/>
              </a:rPr>
              <a:t>Thông tin cá nhân và gia đình có thể lưu trữ và trao đổi nhờ máy tính. Cần bảo vệ thông tin cá nhân và gia đình khi sử dụng máy tính hoặc trao đổi thông tin trên Internet.</a:t>
            </a:r>
            <a:endParaRPr lang="en-US" sz="4405">
              <a:solidFill>
                <a:srgbClr val="000000"/>
              </a:solidFill>
              <a:latin typeface="Cabin Bold" panose="00000800000000000000"/>
            </a:endParaRPr>
          </a:p>
        </p:txBody>
      </p:sp>
      <p:sp>
        <p:nvSpPr>
          <p:cNvPr id="12" name="Freeform 12"/>
          <p:cNvSpPr/>
          <p:nvPr/>
        </p:nvSpPr>
        <p:spPr>
          <a:xfrm rot="-5400000" flipV="1">
            <a:off x="16202180" y="6849213"/>
            <a:ext cx="3131218" cy="3744356"/>
          </a:xfrm>
          <a:custGeom>
            <a:avLst/>
            <a:gdLst/>
            <a:ahLst/>
            <a:cxnLst/>
            <a:rect l="l" t="t" r="r" b="b"/>
            <a:pathLst>
              <a:path w="3131218" h="3744356">
                <a:moveTo>
                  <a:pt x="0" y="3744356"/>
                </a:moveTo>
                <a:lnTo>
                  <a:pt x="3131217" y="3744356"/>
                </a:lnTo>
                <a:lnTo>
                  <a:pt x="3131217" y="0"/>
                </a:lnTo>
                <a:lnTo>
                  <a:pt x="0" y="0"/>
                </a:lnTo>
                <a:lnTo>
                  <a:pt x="0" y="3744356"/>
                </a:lnTo>
                <a:close/>
              </a:path>
            </a:pathLst>
          </a:custGeom>
          <a:blipFill>
            <a:blip r:embed="rId3"/>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7523035" y="8261557"/>
            <a:ext cx="3194755" cy="1022321"/>
          </a:xfrm>
          <a:custGeom>
            <a:avLst/>
            <a:gdLst/>
            <a:ahLst/>
            <a:cxnLst/>
            <a:rect l="l" t="t" r="r" b="b"/>
            <a:pathLst>
              <a:path w="3194755" h="1022321">
                <a:moveTo>
                  <a:pt x="0" y="0"/>
                </a:moveTo>
                <a:lnTo>
                  <a:pt x="3194755" y="0"/>
                </a:lnTo>
                <a:lnTo>
                  <a:pt x="3194755" y="1022322"/>
                </a:lnTo>
                <a:lnTo>
                  <a:pt x="0" y="1022322"/>
                </a:lnTo>
                <a:lnTo>
                  <a:pt x="0" y="0"/>
                </a:lnTo>
                <a:close/>
              </a:path>
            </a:pathLst>
          </a:custGeom>
          <a:blipFill>
            <a:blip r:embed="rId1"/>
            <a:stretch>
              <a:fillRect/>
            </a:stretch>
          </a:blipFill>
        </p:spPr>
      </p:sp>
      <p:sp>
        <p:nvSpPr>
          <p:cNvPr id="3" name="Freeform 3"/>
          <p:cNvSpPr/>
          <p:nvPr/>
        </p:nvSpPr>
        <p:spPr>
          <a:xfrm>
            <a:off x="5485251" y="672384"/>
            <a:ext cx="1681234" cy="1468978"/>
          </a:xfrm>
          <a:custGeom>
            <a:avLst/>
            <a:gdLst/>
            <a:ahLst/>
            <a:cxnLst/>
            <a:rect l="l" t="t" r="r" b="b"/>
            <a:pathLst>
              <a:path w="1681234" h="1468978">
                <a:moveTo>
                  <a:pt x="0" y="0"/>
                </a:moveTo>
                <a:lnTo>
                  <a:pt x="1681234" y="0"/>
                </a:lnTo>
                <a:lnTo>
                  <a:pt x="1681234" y="1468978"/>
                </a:lnTo>
                <a:lnTo>
                  <a:pt x="0" y="1468978"/>
                </a:lnTo>
                <a:lnTo>
                  <a:pt x="0" y="0"/>
                </a:lnTo>
                <a:close/>
              </a:path>
            </a:pathLst>
          </a:custGeom>
          <a:blipFill>
            <a:blip r:embed="rId2"/>
            <a:stretch>
              <a:fillRect/>
            </a:stretch>
          </a:blipFill>
        </p:spPr>
      </p:sp>
      <p:sp>
        <p:nvSpPr>
          <p:cNvPr id="4" name="Freeform 4"/>
          <p:cNvSpPr/>
          <p:nvPr/>
        </p:nvSpPr>
        <p:spPr>
          <a:xfrm>
            <a:off x="10717790" y="1028700"/>
            <a:ext cx="1202194" cy="1292682"/>
          </a:xfrm>
          <a:custGeom>
            <a:avLst/>
            <a:gdLst/>
            <a:ahLst/>
            <a:cxnLst/>
            <a:rect l="l" t="t" r="r" b="b"/>
            <a:pathLst>
              <a:path w="1202194" h="1292682">
                <a:moveTo>
                  <a:pt x="0" y="0"/>
                </a:moveTo>
                <a:lnTo>
                  <a:pt x="1202194" y="0"/>
                </a:lnTo>
                <a:lnTo>
                  <a:pt x="1202194" y="1292682"/>
                </a:lnTo>
                <a:lnTo>
                  <a:pt x="0" y="1292682"/>
                </a:lnTo>
                <a:lnTo>
                  <a:pt x="0" y="0"/>
                </a:lnTo>
                <a:close/>
              </a:path>
            </a:pathLst>
          </a:custGeom>
          <a:blipFill>
            <a:blip r:embed="rId3"/>
            <a:stretch>
              <a:fillRect/>
            </a:stretch>
          </a:blipFill>
        </p:spPr>
      </p:sp>
      <p:sp>
        <p:nvSpPr>
          <p:cNvPr id="5" name="Freeform 5"/>
          <p:cNvSpPr/>
          <p:nvPr/>
        </p:nvSpPr>
        <p:spPr>
          <a:xfrm rot="-5400000">
            <a:off x="676411" y="4529242"/>
            <a:ext cx="1196375" cy="1430643"/>
          </a:xfrm>
          <a:custGeom>
            <a:avLst/>
            <a:gdLst/>
            <a:ahLst/>
            <a:cxnLst/>
            <a:rect l="l" t="t" r="r" b="b"/>
            <a:pathLst>
              <a:path w="1196375" h="1430643">
                <a:moveTo>
                  <a:pt x="0" y="0"/>
                </a:moveTo>
                <a:lnTo>
                  <a:pt x="1196375" y="0"/>
                </a:lnTo>
                <a:lnTo>
                  <a:pt x="1196375" y="1430643"/>
                </a:lnTo>
                <a:lnTo>
                  <a:pt x="0" y="1430643"/>
                </a:lnTo>
                <a:lnTo>
                  <a:pt x="0" y="0"/>
                </a:lnTo>
                <a:close/>
              </a:path>
            </a:pathLst>
          </a:custGeom>
          <a:blipFill>
            <a:blip r:embed="rId4"/>
            <a:stretch>
              <a:fillRect/>
            </a:stretch>
          </a:blipFill>
        </p:spPr>
      </p:sp>
      <p:sp>
        <p:nvSpPr>
          <p:cNvPr id="6" name="Freeform 6"/>
          <p:cNvSpPr/>
          <p:nvPr/>
        </p:nvSpPr>
        <p:spPr>
          <a:xfrm>
            <a:off x="12799050" y="7977065"/>
            <a:ext cx="1287674" cy="1281235"/>
          </a:xfrm>
          <a:custGeom>
            <a:avLst/>
            <a:gdLst/>
            <a:ahLst/>
            <a:cxnLst/>
            <a:rect l="l" t="t" r="r" b="b"/>
            <a:pathLst>
              <a:path w="1287674" h="1281235">
                <a:moveTo>
                  <a:pt x="0" y="0"/>
                </a:moveTo>
                <a:lnTo>
                  <a:pt x="1287673" y="0"/>
                </a:lnTo>
                <a:lnTo>
                  <a:pt x="1287673" y="1281235"/>
                </a:lnTo>
                <a:lnTo>
                  <a:pt x="0" y="1281235"/>
                </a:lnTo>
                <a:lnTo>
                  <a:pt x="0" y="0"/>
                </a:lnTo>
                <a:close/>
              </a:path>
            </a:pathLst>
          </a:custGeom>
          <a:blipFill>
            <a:blip r:embed="rId5"/>
            <a:stretch>
              <a:fillRect/>
            </a:stretch>
          </a:blipFill>
        </p:spPr>
      </p:sp>
      <p:sp>
        <p:nvSpPr>
          <p:cNvPr id="7" name="Freeform 7"/>
          <p:cNvSpPr/>
          <p:nvPr/>
        </p:nvSpPr>
        <p:spPr>
          <a:xfrm>
            <a:off x="729154" y="8323061"/>
            <a:ext cx="3463848" cy="935239"/>
          </a:xfrm>
          <a:custGeom>
            <a:avLst/>
            <a:gdLst/>
            <a:ahLst/>
            <a:cxnLst/>
            <a:rect l="l" t="t" r="r" b="b"/>
            <a:pathLst>
              <a:path w="3463848" h="935239">
                <a:moveTo>
                  <a:pt x="0" y="0"/>
                </a:moveTo>
                <a:lnTo>
                  <a:pt x="3463848" y="0"/>
                </a:lnTo>
                <a:lnTo>
                  <a:pt x="3463848" y="935239"/>
                </a:lnTo>
                <a:lnTo>
                  <a:pt x="0" y="935239"/>
                </a:lnTo>
                <a:lnTo>
                  <a:pt x="0" y="0"/>
                </a:lnTo>
                <a:close/>
              </a:path>
            </a:pathLst>
          </a:custGeom>
          <a:blipFill>
            <a:blip r:embed="rId6"/>
            <a:stretch>
              <a:fillRect/>
            </a:stretch>
          </a:blipFill>
        </p:spPr>
      </p:sp>
      <p:sp>
        <p:nvSpPr>
          <p:cNvPr id="8" name="Freeform 8"/>
          <p:cNvSpPr/>
          <p:nvPr/>
        </p:nvSpPr>
        <p:spPr>
          <a:xfrm>
            <a:off x="1028700" y="1452888"/>
            <a:ext cx="1922440" cy="1376948"/>
          </a:xfrm>
          <a:custGeom>
            <a:avLst/>
            <a:gdLst/>
            <a:ahLst/>
            <a:cxnLst/>
            <a:rect l="l" t="t" r="r" b="b"/>
            <a:pathLst>
              <a:path w="1922440" h="1376948">
                <a:moveTo>
                  <a:pt x="0" y="0"/>
                </a:moveTo>
                <a:lnTo>
                  <a:pt x="1922440" y="0"/>
                </a:lnTo>
                <a:lnTo>
                  <a:pt x="1922440" y="1376948"/>
                </a:lnTo>
                <a:lnTo>
                  <a:pt x="0" y="1376948"/>
                </a:lnTo>
                <a:lnTo>
                  <a:pt x="0" y="0"/>
                </a:lnTo>
                <a:close/>
              </a:path>
            </a:pathLst>
          </a:custGeom>
          <a:blipFill>
            <a:blip r:embed="rId7"/>
            <a:stretch>
              <a:fillRect/>
            </a:stretch>
          </a:blipFill>
        </p:spPr>
      </p:sp>
      <p:sp>
        <p:nvSpPr>
          <p:cNvPr id="9" name="Freeform 9"/>
          <p:cNvSpPr/>
          <p:nvPr/>
        </p:nvSpPr>
        <p:spPr>
          <a:xfrm>
            <a:off x="16302234" y="4583851"/>
            <a:ext cx="761122" cy="1119297"/>
          </a:xfrm>
          <a:custGeom>
            <a:avLst/>
            <a:gdLst/>
            <a:ahLst/>
            <a:cxnLst/>
            <a:rect l="l" t="t" r="r" b="b"/>
            <a:pathLst>
              <a:path w="761122" h="1119297">
                <a:moveTo>
                  <a:pt x="0" y="0"/>
                </a:moveTo>
                <a:lnTo>
                  <a:pt x="761122" y="0"/>
                </a:lnTo>
                <a:lnTo>
                  <a:pt x="761122" y="1119298"/>
                </a:lnTo>
                <a:lnTo>
                  <a:pt x="0" y="1119298"/>
                </a:lnTo>
                <a:lnTo>
                  <a:pt x="0" y="0"/>
                </a:lnTo>
                <a:close/>
              </a:path>
            </a:pathLst>
          </a:custGeom>
          <a:blipFill>
            <a:blip r:embed="rId8"/>
            <a:stretch>
              <a:fillRect/>
            </a:stretch>
          </a:blipFill>
        </p:spPr>
      </p:sp>
      <p:sp>
        <p:nvSpPr>
          <p:cNvPr id="10" name="Freeform 10"/>
          <p:cNvSpPr/>
          <p:nvPr/>
        </p:nvSpPr>
        <p:spPr>
          <a:xfrm>
            <a:off x="16147718" y="1691927"/>
            <a:ext cx="1254190" cy="1258910"/>
          </a:xfrm>
          <a:custGeom>
            <a:avLst/>
            <a:gdLst/>
            <a:ahLst/>
            <a:cxnLst/>
            <a:rect l="l" t="t" r="r" b="b"/>
            <a:pathLst>
              <a:path w="1254190" h="1258910">
                <a:moveTo>
                  <a:pt x="0" y="0"/>
                </a:moveTo>
                <a:lnTo>
                  <a:pt x="1254190" y="0"/>
                </a:lnTo>
                <a:lnTo>
                  <a:pt x="1254190" y="1258910"/>
                </a:lnTo>
                <a:lnTo>
                  <a:pt x="0" y="1258910"/>
                </a:lnTo>
                <a:lnTo>
                  <a:pt x="0" y="0"/>
                </a:lnTo>
                <a:close/>
              </a:path>
            </a:pathLst>
          </a:custGeom>
          <a:blipFill>
            <a:blip r:embed="rId9"/>
            <a:stretch>
              <a:fillRect/>
            </a:stretch>
          </a:blipFill>
        </p:spPr>
      </p:sp>
      <p:sp>
        <p:nvSpPr>
          <p:cNvPr id="11" name="Freeform 11"/>
          <p:cNvSpPr/>
          <p:nvPr/>
        </p:nvSpPr>
        <p:spPr>
          <a:xfrm>
            <a:off x="16528279" y="8287136"/>
            <a:ext cx="1070153" cy="971164"/>
          </a:xfrm>
          <a:custGeom>
            <a:avLst/>
            <a:gdLst/>
            <a:ahLst/>
            <a:cxnLst/>
            <a:rect l="l" t="t" r="r" b="b"/>
            <a:pathLst>
              <a:path w="1070153" h="971164">
                <a:moveTo>
                  <a:pt x="0" y="0"/>
                </a:moveTo>
                <a:lnTo>
                  <a:pt x="1070154" y="0"/>
                </a:lnTo>
                <a:lnTo>
                  <a:pt x="1070154" y="971164"/>
                </a:lnTo>
                <a:lnTo>
                  <a:pt x="0" y="971164"/>
                </a:lnTo>
                <a:lnTo>
                  <a:pt x="0" y="0"/>
                </a:lnTo>
                <a:close/>
              </a:path>
            </a:pathLst>
          </a:custGeom>
          <a:blipFill>
            <a:blip r:embed="rId10"/>
            <a:stretch>
              <a:fillRect/>
            </a:stretch>
          </a:blipFill>
        </p:spPr>
      </p:sp>
      <p:sp>
        <p:nvSpPr>
          <p:cNvPr id="12" name="TextBox 12"/>
          <p:cNvSpPr txBox="1"/>
          <p:nvPr/>
        </p:nvSpPr>
        <p:spPr>
          <a:xfrm>
            <a:off x="2705100" y="4274820"/>
            <a:ext cx="13211175" cy="2032000"/>
          </a:xfrm>
          <a:prstGeom prst="rect">
            <a:avLst/>
          </a:prstGeom>
        </p:spPr>
        <p:txBody>
          <a:bodyPr lIns="0" tIns="0" rIns="0" bIns="0" rtlCol="0" anchor="t">
            <a:noAutofit/>
          </a:bodyPr>
          <a:lstStyle/>
          <a:p>
            <a:pPr algn="ctr">
              <a:lnSpc>
                <a:spcPts val="12810"/>
              </a:lnSpc>
            </a:pPr>
            <a:r>
              <a:rPr lang="en-US" sz="9150">
                <a:solidFill>
                  <a:srgbClr val="1B1B1B"/>
                </a:solidFill>
                <a:latin typeface="Paytone One" panose="00000500000000000000"/>
              </a:rPr>
              <a:t>Chào tạm biệt các em!</a:t>
            </a:r>
            <a:endParaRPr lang="en-US" sz="9150">
              <a:solidFill>
                <a:srgbClr val="1B1B1B"/>
              </a:solidFill>
              <a:latin typeface="Paytone One" panose="0000050000000000000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rot="676297">
            <a:off x="-1115584" y="-1145076"/>
            <a:ext cx="2742324" cy="2948735"/>
          </a:xfrm>
          <a:custGeom>
            <a:avLst/>
            <a:gdLst/>
            <a:ahLst/>
            <a:cxnLst/>
            <a:rect l="l" t="t" r="r" b="b"/>
            <a:pathLst>
              <a:path w="2742324" h="2948735">
                <a:moveTo>
                  <a:pt x="0" y="0"/>
                </a:moveTo>
                <a:lnTo>
                  <a:pt x="2742323" y="0"/>
                </a:lnTo>
                <a:lnTo>
                  <a:pt x="2742323" y="2948735"/>
                </a:lnTo>
                <a:lnTo>
                  <a:pt x="0" y="2948735"/>
                </a:lnTo>
                <a:lnTo>
                  <a:pt x="0" y="0"/>
                </a:lnTo>
                <a:close/>
              </a:path>
            </a:pathLst>
          </a:custGeom>
          <a:blipFill>
            <a:blip r:embed="rId1"/>
            <a:stretch>
              <a:fillRect/>
            </a:stretch>
          </a:blipFill>
        </p:spPr>
      </p:sp>
      <p:grpSp>
        <p:nvGrpSpPr>
          <p:cNvPr id="3" name="Group 3"/>
          <p:cNvGrpSpPr/>
          <p:nvPr/>
        </p:nvGrpSpPr>
        <p:grpSpPr>
          <a:xfrm rot="0">
            <a:off x="7021815" y="668127"/>
            <a:ext cx="4244369" cy="1277358"/>
            <a:chOff x="0" y="0"/>
            <a:chExt cx="5659159" cy="1703144"/>
          </a:xfrm>
        </p:grpSpPr>
        <p:grpSp>
          <p:nvGrpSpPr>
            <p:cNvPr id="4" name="Group 4"/>
            <p:cNvGrpSpPr/>
            <p:nvPr/>
          </p:nvGrpSpPr>
          <p:grpSpPr>
            <a:xfrm rot="0">
              <a:off x="0" y="0"/>
              <a:ext cx="5659159" cy="1703144"/>
              <a:chOff x="0" y="0"/>
              <a:chExt cx="1120978" cy="337362"/>
            </a:xfrm>
          </p:grpSpPr>
          <p:sp>
            <p:nvSpPr>
              <p:cNvPr id="5" name="Freeform 5"/>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6" name="TextBox 6"/>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7" name="TextBox 7"/>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Khám phá</a:t>
              </a:r>
              <a:endParaRPr lang="en-US" sz="5315">
                <a:solidFill>
                  <a:srgbClr val="1B1B1B"/>
                </a:solidFill>
                <a:latin typeface="Paytone One" panose="00000500000000000000"/>
              </a:endParaRPr>
            </a:p>
          </p:txBody>
        </p:sp>
      </p:grpSp>
      <p:sp>
        <p:nvSpPr>
          <p:cNvPr id="9" name="Freeform 9"/>
          <p:cNvSpPr/>
          <p:nvPr/>
        </p:nvSpPr>
        <p:spPr>
          <a:xfrm>
            <a:off x="13004165" y="2795905"/>
            <a:ext cx="4897755" cy="2265045"/>
          </a:xfrm>
          <a:custGeom>
            <a:avLst/>
            <a:gdLst/>
            <a:ahLst/>
            <a:cxnLst/>
            <a:rect l="l" t="t" r="r" b="b"/>
            <a:pathLst>
              <a:path w="6530336" h="3020281">
                <a:moveTo>
                  <a:pt x="0" y="0"/>
                </a:moveTo>
                <a:lnTo>
                  <a:pt x="6530336" y="0"/>
                </a:lnTo>
                <a:lnTo>
                  <a:pt x="6530336" y="3020281"/>
                </a:lnTo>
                <a:lnTo>
                  <a:pt x="0" y="30202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flipH="1">
            <a:off x="8754745" y="4916170"/>
            <a:ext cx="3622040" cy="1675130"/>
          </a:xfrm>
          <a:custGeom>
            <a:avLst/>
            <a:gdLst/>
            <a:ahLst/>
            <a:cxnLst/>
            <a:rect l="l" t="t" r="r" b="b"/>
            <a:pathLst>
              <a:path w="4829385" h="2233461">
                <a:moveTo>
                  <a:pt x="4829385" y="0"/>
                </a:moveTo>
                <a:lnTo>
                  <a:pt x="0" y="0"/>
                </a:lnTo>
                <a:lnTo>
                  <a:pt x="0" y="2233461"/>
                </a:lnTo>
                <a:lnTo>
                  <a:pt x="4829385" y="2233461"/>
                </a:lnTo>
                <a:lnTo>
                  <a:pt x="4829385" y="0"/>
                </a:lnTo>
                <a:close/>
              </a:path>
            </a:pathLst>
          </a:custGeom>
          <a:blipFill>
            <a:blip r:embed="rId2">
              <a:extLst>
                <a:ext uri="{96DAC541-7B7A-43D3-8B79-37D633B846F1}">
                  <asvg:svgBlip xmlns:asvg="http://schemas.microsoft.com/office/drawing/2016/SVG/main" r:embed="rId3"/>
                </a:ext>
              </a:extLst>
            </a:blip>
            <a:stretch>
              <a:fillRect t="-2" b="-2"/>
            </a:stretch>
          </a:blipFill>
        </p:spPr>
      </p:sp>
      <p:sp>
        <p:nvSpPr>
          <p:cNvPr id="11" name="Freeform 11"/>
          <p:cNvSpPr/>
          <p:nvPr/>
        </p:nvSpPr>
        <p:spPr>
          <a:xfrm>
            <a:off x="11352530" y="4916170"/>
            <a:ext cx="4251960" cy="5370830"/>
          </a:xfrm>
          <a:custGeom>
            <a:avLst/>
            <a:gdLst/>
            <a:ahLst/>
            <a:cxnLst/>
            <a:rect l="l" t="t" r="r" b="b"/>
            <a:pathLst>
              <a:path w="5669197" h="7161091">
                <a:moveTo>
                  <a:pt x="0" y="0"/>
                </a:moveTo>
                <a:lnTo>
                  <a:pt x="5669197" y="0"/>
                </a:lnTo>
                <a:lnTo>
                  <a:pt x="5669197" y="7161092"/>
                </a:lnTo>
                <a:lnTo>
                  <a:pt x="0" y="7161092"/>
                </a:lnTo>
                <a:lnTo>
                  <a:pt x="0" y="0"/>
                </a:lnTo>
                <a:close/>
              </a:path>
            </a:pathLst>
          </a:custGeom>
          <a:blipFill>
            <a:blip r:embed="rId4"/>
            <a:stretch>
              <a:fillRect/>
            </a:stretch>
          </a:blipFill>
        </p:spPr>
      </p:sp>
      <p:sp>
        <p:nvSpPr>
          <p:cNvPr id="12" name="TextBox 12"/>
          <p:cNvSpPr txBox="1"/>
          <p:nvPr/>
        </p:nvSpPr>
        <p:spPr>
          <a:xfrm>
            <a:off x="9230360" y="5107940"/>
            <a:ext cx="2766060" cy="1104900"/>
          </a:xfrm>
          <a:prstGeom prst="rect">
            <a:avLst/>
          </a:prstGeom>
        </p:spPr>
        <p:txBody>
          <a:bodyPr lIns="0" tIns="0" rIns="0" bIns="0" rtlCol="0" anchor="t">
            <a:noAutofit/>
          </a:bodyPr>
          <a:lstStyle/>
          <a:p>
            <a:pPr marL="0" lvl="0" indent="0" algn="l">
              <a:lnSpc>
                <a:spcPts val="3545"/>
              </a:lnSpc>
              <a:spcBef>
                <a:spcPct val="0"/>
              </a:spcBef>
            </a:pPr>
            <a:r>
              <a:rPr lang="en-US" sz="2530">
                <a:solidFill>
                  <a:srgbClr val="000000"/>
                </a:solidFill>
                <a:latin typeface="Cabin Bold" panose="00000800000000000000"/>
              </a:rPr>
              <a:t>Chúc bạn sinh nhật vui vẻ!</a:t>
            </a:r>
            <a:endParaRPr lang="en-US" sz="2530">
              <a:solidFill>
                <a:srgbClr val="000000"/>
              </a:solidFill>
              <a:latin typeface="Cabin Bold" panose="00000800000000000000"/>
            </a:endParaRPr>
          </a:p>
        </p:txBody>
      </p:sp>
      <p:sp>
        <p:nvSpPr>
          <p:cNvPr id="13" name="TextBox 13"/>
          <p:cNvSpPr txBox="1"/>
          <p:nvPr/>
        </p:nvSpPr>
        <p:spPr>
          <a:xfrm>
            <a:off x="13308330" y="3254375"/>
            <a:ext cx="4289425" cy="1156970"/>
          </a:xfrm>
          <a:prstGeom prst="rect">
            <a:avLst/>
          </a:prstGeom>
        </p:spPr>
        <p:txBody>
          <a:bodyPr lIns="0" tIns="0" rIns="0" bIns="0" rtlCol="0" anchor="t">
            <a:noAutofit/>
          </a:bodyPr>
          <a:lstStyle/>
          <a:p>
            <a:pPr marL="0" lvl="0" indent="0" algn="l">
              <a:lnSpc>
                <a:spcPts val="3540"/>
              </a:lnSpc>
              <a:spcBef>
                <a:spcPct val="0"/>
              </a:spcBef>
            </a:pPr>
            <a:r>
              <a:rPr lang="en-US" sz="2530">
                <a:solidFill>
                  <a:srgbClr val="000000"/>
                </a:solidFill>
                <a:latin typeface="Cabin Bold" panose="00000800000000000000"/>
              </a:rPr>
              <a:t>Số lạ. Sao họ biết số điện thoại và ngày sinh của mình nhỉ?</a:t>
            </a:r>
            <a:endParaRPr lang="en-US" sz="2530">
              <a:solidFill>
                <a:srgbClr val="000000"/>
              </a:solidFill>
              <a:latin typeface="Cabin Bold" panose="00000800000000000000"/>
            </a:endParaRPr>
          </a:p>
        </p:txBody>
      </p:sp>
      <p:grpSp>
        <p:nvGrpSpPr>
          <p:cNvPr id="19" name="Group 18"/>
          <p:cNvGrpSpPr/>
          <p:nvPr/>
        </p:nvGrpSpPr>
        <p:grpSpPr>
          <a:xfrm>
            <a:off x="560705" y="2734945"/>
            <a:ext cx="7680325" cy="6523355"/>
            <a:chOff x="883" y="4307"/>
            <a:chExt cx="12095" cy="10273"/>
          </a:xfrm>
        </p:grpSpPr>
        <p:sp>
          <p:nvSpPr>
            <p:cNvPr id="15" name="AutoShape 15"/>
            <p:cNvSpPr/>
            <p:nvPr/>
          </p:nvSpPr>
          <p:spPr>
            <a:xfrm>
              <a:off x="883" y="5253"/>
              <a:ext cx="12095" cy="9327"/>
            </a:xfrm>
            <a:prstGeom prst="roundRect">
              <a:avLst/>
            </a:prstGeom>
            <a:solidFill>
              <a:srgbClr val="FFDED8"/>
            </a:solidFill>
          </p:spPr>
        </p:sp>
        <p:sp>
          <p:nvSpPr>
            <p:cNvPr id="16" name="TextBox 16"/>
            <p:cNvSpPr txBox="1"/>
            <p:nvPr/>
          </p:nvSpPr>
          <p:spPr>
            <a:xfrm>
              <a:off x="1718" y="6690"/>
              <a:ext cx="10425" cy="7619"/>
            </a:xfrm>
            <a:prstGeom prst="rect">
              <a:avLst/>
            </a:prstGeom>
          </p:spPr>
          <p:txBody>
            <a:bodyPr lIns="0" tIns="0" rIns="0" bIns="0" rtlCol="0" anchor="t">
              <a:noAutofit/>
            </a:bodyPr>
            <a:lstStyle/>
            <a:p>
              <a:pPr marL="0" lvl="0" indent="0" algn="l">
                <a:lnSpc>
                  <a:spcPts val="5175"/>
                </a:lnSpc>
                <a:spcBef>
                  <a:spcPct val="0"/>
                </a:spcBef>
              </a:pPr>
              <a:r>
                <a:rPr lang="en-US" sz="3695">
                  <a:solidFill>
                    <a:srgbClr val="000000"/>
                  </a:solidFill>
                  <a:latin typeface="Cabin" panose="00000500000000000000"/>
                </a:rPr>
                <a:t>Bác Tư thấy tin nhắn chúc mừng sinh nhật từ số điện thoại lạ. Bác không hiểu vì sao họ biết số điện thoại và ngày sinh của mình. Vì hay tìm thông tin trên Internet, nên có thể thông tin cá nhân của bác bị rò rỉ từ máy tính.</a:t>
              </a:r>
              <a:endParaRPr lang="en-US" sz="3695">
                <a:solidFill>
                  <a:srgbClr val="000000"/>
                </a:solidFill>
                <a:latin typeface="Cabin" panose="00000500000000000000"/>
              </a:endParaRPr>
            </a:p>
          </p:txBody>
        </p:sp>
        <p:sp>
          <p:nvSpPr>
            <p:cNvPr id="17" name="AutoShape 17"/>
            <p:cNvSpPr/>
            <p:nvPr/>
          </p:nvSpPr>
          <p:spPr>
            <a:xfrm>
              <a:off x="4577" y="4307"/>
              <a:ext cx="4707" cy="1892"/>
            </a:xfrm>
            <a:prstGeom prst="roundRect">
              <a:avLst/>
            </a:prstGeom>
            <a:solidFill>
              <a:srgbClr val="D6D1FF"/>
            </a:solidFill>
          </p:spPr>
        </p:sp>
        <p:sp>
          <p:nvSpPr>
            <p:cNvPr id="18" name="TextBox 18"/>
            <p:cNvSpPr txBox="1"/>
            <p:nvPr/>
          </p:nvSpPr>
          <p:spPr>
            <a:xfrm>
              <a:off x="4868" y="4672"/>
              <a:ext cx="4126" cy="1527"/>
            </a:xfrm>
            <a:prstGeom prst="rect">
              <a:avLst/>
            </a:prstGeom>
          </p:spPr>
          <p:txBody>
            <a:bodyPr lIns="0" tIns="0" rIns="0" bIns="0" rtlCol="0" anchor="t">
              <a:noAutofit/>
            </a:bodyPr>
            <a:lstStyle/>
            <a:p>
              <a:pPr marL="0" lvl="0" indent="0" algn="l">
                <a:lnSpc>
                  <a:spcPts val="5795"/>
                </a:lnSpc>
                <a:spcBef>
                  <a:spcPct val="0"/>
                </a:spcBef>
              </a:pPr>
              <a:r>
                <a:rPr lang="en-US" sz="4140">
                  <a:solidFill>
                    <a:srgbClr val="000000"/>
                  </a:solidFill>
                  <a:latin typeface="Cabin Bold" panose="00000800000000000000"/>
                </a:rPr>
                <a:t>Tình huống</a:t>
              </a:r>
              <a:endParaRPr lang="en-US" sz="4140">
                <a:solidFill>
                  <a:srgbClr val="000000"/>
                </a:solidFill>
                <a:latin typeface="Cabin Bold" panose="0000080000000000000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rot="-915356">
            <a:off x="15942259" y="249252"/>
            <a:ext cx="1566729" cy="1558895"/>
          </a:xfrm>
          <a:custGeom>
            <a:avLst/>
            <a:gdLst/>
            <a:ahLst/>
            <a:cxnLst/>
            <a:rect l="l" t="t" r="r" b="b"/>
            <a:pathLst>
              <a:path w="1566729" h="1558895">
                <a:moveTo>
                  <a:pt x="0" y="0"/>
                </a:moveTo>
                <a:lnTo>
                  <a:pt x="1566728" y="0"/>
                </a:lnTo>
                <a:lnTo>
                  <a:pt x="1566728" y="1558896"/>
                </a:lnTo>
                <a:lnTo>
                  <a:pt x="0" y="1558896"/>
                </a:lnTo>
                <a:lnTo>
                  <a:pt x="0" y="0"/>
                </a:lnTo>
                <a:close/>
              </a:path>
            </a:pathLst>
          </a:custGeom>
          <a:blipFill>
            <a:blip r:embed="rId1"/>
            <a:stretch>
              <a:fillRect/>
            </a:stretch>
          </a:blipFill>
        </p:spPr>
      </p:sp>
      <p:sp>
        <p:nvSpPr>
          <p:cNvPr id="3" name="Freeform 3"/>
          <p:cNvSpPr/>
          <p:nvPr/>
        </p:nvSpPr>
        <p:spPr>
          <a:xfrm rot="9880939">
            <a:off x="-276784" y="8548852"/>
            <a:ext cx="1566729" cy="1558895"/>
          </a:xfrm>
          <a:custGeom>
            <a:avLst/>
            <a:gdLst/>
            <a:ahLst/>
            <a:cxnLst/>
            <a:rect l="l" t="t" r="r" b="b"/>
            <a:pathLst>
              <a:path w="1566729" h="1558895">
                <a:moveTo>
                  <a:pt x="0" y="0"/>
                </a:moveTo>
                <a:lnTo>
                  <a:pt x="1566729" y="0"/>
                </a:lnTo>
                <a:lnTo>
                  <a:pt x="1566729" y="1558895"/>
                </a:lnTo>
                <a:lnTo>
                  <a:pt x="0" y="1558895"/>
                </a:lnTo>
                <a:lnTo>
                  <a:pt x="0" y="0"/>
                </a:lnTo>
                <a:close/>
              </a:path>
            </a:pathLst>
          </a:custGeom>
          <a:blipFill>
            <a:blip r:embed="rId1"/>
            <a:stretch>
              <a:fillRect/>
            </a:stretch>
          </a:blipFill>
        </p:spPr>
      </p:sp>
      <p:grpSp>
        <p:nvGrpSpPr>
          <p:cNvPr id="4" name="Group 4"/>
          <p:cNvGrpSpPr/>
          <p:nvPr/>
        </p:nvGrpSpPr>
        <p:grpSpPr>
          <a:xfrm rot="0">
            <a:off x="7021815" y="668127"/>
            <a:ext cx="4244369" cy="1277358"/>
            <a:chOff x="0" y="0"/>
            <a:chExt cx="5659159" cy="1703144"/>
          </a:xfrm>
        </p:grpSpPr>
        <p:grpSp>
          <p:nvGrpSpPr>
            <p:cNvPr id="5" name="Group 5"/>
            <p:cNvGrpSpPr/>
            <p:nvPr/>
          </p:nvGrpSpPr>
          <p:grpSpPr>
            <a:xfrm rot="0">
              <a:off x="0" y="0"/>
              <a:ext cx="5659159" cy="1703144"/>
              <a:chOff x="0" y="0"/>
              <a:chExt cx="1120978" cy="337362"/>
            </a:xfrm>
          </p:grpSpPr>
          <p:sp>
            <p:nvSpPr>
              <p:cNvPr id="6" name="Freeform 6"/>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7" name="TextBox 7"/>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8" name="TextBox 8"/>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Khám phá</a:t>
              </a:r>
              <a:endParaRPr lang="en-US" sz="5315">
                <a:solidFill>
                  <a:srgbClr val="1B1B1B"/>
                </a:solidFill>
                <a:latin typeface="Paytone One" panose="00000500000000000000"/>
              </a:endParaRPr>
            </a:p>
          </p:txBody>
        </p:sp>
      </p:grpSp>
      <p:grpSp>
        <p:nvGrpSpPr>
          <p:cNvPr id="9" name="Group 9"/>
          <p:cNvGrpSpPr/>
          <p:nvPr/>
        </p:nvGrpSpPr>
        <p:grpSpPr>
          <a:xfrm rot="0">
            <a:off x="11444544" y="3968885"/>
            <a:ext cx="6081032" cy="4910455"/>
            <a:chOff x="0" y="0"/>
            <a:chExt cx="8108043" cy="6547274"/>
          </a:xfrm>
        </p:grpSpPr>
        <p:sp>
          <p:nvSpPr>
            <p:cNvPr id="10" name="Freeform 10"/>
            <p:cNvSpPr/>
            <p:nvPr/>
          </p:nvSpPr>
          <p:spPr>
            <a:xfrm>
              <a:off x="0" y="0"/>
              <a:ext cx="8108043" cy="5852262"/>
            </a:xfrm>
            <a:custGeom>
              <a:avLst/>
              <a:gdLst/>
              <a:ahLst/>
              <a:cxnLst/>
              <a:rect l="l" t="t" r="r" b="b"/>
              <a:pathLst>
                <a:path w="8108043" h="5852262">
                  <a:moveTo>
                    <a:pt x="0" y="0"/>
                  </a:moveTo>
                  <a:lnTo>
                    <a:pt x="8108043" y="0"/>
                  </a:lnTo>
                  <a:lnTo>
                    <a:pt x="8108043" y="5852262"/>
                  </a:lnTo>
                  <a:lnTo>
                    <a:pt x="0" y="5852262"/>
                  </a:lnTo>
                  <a:lnTo>
                    <a:pt x="0" y="0"/>
                  </a:lnTo>
                  <a:close/>
                </a:path>
              </a:pathLst>
            </a:custGeom>
            <a:blipFill>
              <a:blip r:embed="rId2"/>
              <a:stretch>
                <a:fillRect/>
              </a:stretch>
            </a:blipFill>
          </p:spPr>
        </p:sp>
        <p:sp>
          <p:nvSpPr>
            <p:cNvPr id="11" name="TextBox 11"/>
            <p:cNvSpPr txBox="1"/>
            <p:nvPr/>
          </p:nvSpPr>
          <p:spPr>
            <a:xfrm>
              <a:off x="1894840" y="5795434"/>
              <a:ext cx="4318000" cy="751840"/>
            </a:xfrm>
            <a:prstGeom prst="rect">
              <a:avLst/>
            </a:prstGeom>
          </p:spPr>
          <p:txBody>
            <a:bodyPr lIns="0" tIns="0" rIns="0" bIns="0" rtlCol="0" anchor="t">
              <a:noAutofit/>
            </a:bodyPr>
            <a:lstStyle/>
            <a:p>
              <a:pPr marL="0" lvl="0" indent="0" algn="l">
                <a:lnSpc>
                  <a:spcPts val="3880"/>
                </a:lnSpc>
                <a:spcBef>
                  <a:spcPct val="0"/>
                </a:spcBef>
              </a:pPr>
              <a:r>
                <a:rPr lang="en-US" sz="2770">
                  <a:solidFill>
                    <a:srgbClr val="000000"/>
                  </a:solidFill>
                  <a:latin typeface="Cabin Bold" panose="00000800000000000000"/>
                </a:rPr>
                <a:t>Hình 16.1. Nhãn sách</a:t>
              </a:r>
              <a:endParaRPr lang="en-US" sz="2770">
                <a:solidFill>
                  <a:srgbClr val="000000"/>
                </a:solidFill>
                <a:latin typeface="Cabin Bold" panose="00000800000000000000"/>
              </a:endParaRPr>
            </a:p>
          </p:txBody>
        </p:sp>
      </p:grpSp>
      <p:grpSp>
        <p:nvGrpSpPr>
          <p:cNvPr id="12" name="Group 12"/>
          <p:cNvGrpSpPr/>
          <p:nvPr/>
        </p:nvGrpSpPr>
        <p:grpSpPr>
          <a:xfrm rot="0">
            <a:off x="1028700" y="5583547"/>
            <a:ext cx="9045755" cy="2298434"/>
            <a:chOff x="0" y="0"/>
            <a:chExt cx="12061007" cy="3064578"/>
          </a:xfrm>
        </p:grpSpPr>
        <p:sp>
          <p:nvSpPr>
            <p:cNvPr id="13" name="AutoShape 13"/>
            <p:cNvSpPr/>
            <p:nvPr/>
          </p:nvSpPr>
          <p:spPr>
            <a:xfrm>
              <a:off x="0" y="0"/>
              <a:ext cx="12061007" cy="3064578"/>
            </a:xfrm>
            <a:prstGeom prst="flowChartAlternateProcess">
              <a:avLst/>
            </a:prstGeom>
            <a:solidFill>
              <a:srgbClr val="FFDED8"/>
            </a:solidFill>
          </p:spPr>
        </p:sp>
        <p:sp>
          <p:nvSpPr>
            <p:cNvPr id="14" name="TextBox 14"/>
            <p:cNvSpPr txBox="1"/>
            <p:nvPr/>
          </p:nvSpPr>
          <p:spPr>
            <a:xfrm>
              <a:off x="521547" y="490220"/>
              <a:ext cx="11018520" cy="2309706"/>
            </a:xfrm>
            <a:prstGeom prst="rect">
              <a:avLst/>
            </a:prstGeom>
          </p:spPr>
          <p:txBody>
            <a:bodyPr lIns="0" tIns="0" rIns="0" bIns="0" rtlCol="0" anchor="t">
              <a:noAutofit/>
            </a:bodyPr>
            <a:lstStyle/>
            <a:p>
              <a:pPr marL="0" lvl="0" indent="0" algn="l">
                <a:lnSpc>
                  <a:spcPts val="6175"/>
                </a:lnSpc>
                <a:spcBef>
                  <a:spcPct val="0"/>
                </a:spcBef>
              </a:pPr>
              <a:r>
                <a:rPr lang="en-US" sz="4410">
                  <a:solidFill>
                    <a:srgbClr val="000000"/>
                  </a:solidFill>
                  <a:latin typeface="Cabin Bold" panose="00000800000000000000"/>
                </a:rPr>
                <a:t>Em cùng bạn quan sát hình 16.1 và cho biết đâu là thông tin cá nhân?</a:t>
              </a:r>
              <a:endParaRPr lang="en-US" sz="4410">
                <a:solidFill>
                  <a:srgbClr val="000000"/>
                </a:solidFill>
                <a:latin typeface="Cabin Bold" panose="00000800000000000000"/>
              </a:endParaRPr>
            </a:p>
          </p:txBody>
        </p:sp>
      </p:grpSp>
      <p:sp>
        <p:nvSpPr>
          <p:cNvPr id="16" name="TextBox 16"/>
          <p:cNvSpPr txBox="1"/>
          <p:nvPr/>
        </p:nvSpPr>
        <p:spPr>
          <a:xfrm>
            <a:off x="1028700" y="3594100"/>
            <a:ext cx="6796405" cy="737235"/>
          </a:xfrm>
          <a:prstGeom prst="rect">
            <a:avLst/>
          </a:prstGeom>
        </p:spPr>
        <p:txBody>
          <a:bodyPr lIns="0" tIns="0" rIns="0" bIns="0" rtlCol="0" anchor="t">
            <a:noAutofit/>
          </a:bodyPr>
          <a:lstStyle/>
          <a:p>
            <a:pPr marL="0" lvl="0" indent="0" algn="l">
              <a:lnSpc>
                <a:spcPts val="5425"/>
              </a:lnSpc>
              <a:spcBef>
                <a:spcPct val="0"/>
              </a:spcBef>
            </a:pPr>
            <a:r>
              <a:rPr lang="en-US" sz="3875">
                <a:solidFill>
                  <a:srgbClr val="000000"/>
                </a:solidFill>
                <a:latin typeface="Cabin Bold" panose="00000800000000000000"/>
              </a:rPr>
              <a:t>a. Thông tin cá nhân và gia đình</a:t>
            </a:r>
            <a:endParaRPr lang="en-US" sz="3875">
              <a:solidFill>
                <a:srgbClr val="000000"/>
              </a:solidFill>
              <a:latin typeface="Cabin Bold" panose="00000800000000000000"/>
            </a:endParaRPr>
          </a:p>
        </p:txBody>
      </p:sp>
      <p:sp>
        <p:nvSpPr>
          <p:cNvPr id="17" name="Freeform 17"/>
          <p:cNvSpPr/>
          <p:nvPr/>
        </p:nvSpPr>
        <p:spPr>
          <a:xfrm flipH="1">
            <a:off x="1028700" y="4451350"/>
            <a:ext cx="477520" cy="603885"/>
          </a:xfrm>
          <a:custGeom>
            <a:avLst/>
            <a:gdLst/>
            <a:ahLst/>
            <a:cxnLst/>
            <a:rect l="l" t="t" r="r" b="b"/>
            <a:pathLst>
              <a:path w="636773" h="805116">
                <a:moveTo>
                  <a:pt x="636773" y="0"/>
                </a:moveTo>
                <a:lnTo>
                  <a:pt x="0" y="0"/>
                </a:lnTo>
                <a:lnTo>
                  <a:pt x="0" y="805115"/>
                </a:lnTo>
                <a:lnTo>
                  <a:pt x="636773" y="805115"/>
                </a:lnTo>
                <a:lnTo>
                  <a:pt x="63677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8"/>
          <p:cNvSpPr txBox="1"/>
          <p:nvPr/>
        </p:nvSpPr>
        <p:spPr>
          <a:xfrm>
            <a:off x="1521460" y="4524375"/>
            <a:ext cx="4030345" cy="866775"/>
          </a:xfrm>
          <a:prstGeom prst="rect">
            <a:avLst/>
          </a:prstGeom>
        </p:spPr>
        <p:txBody>
          <a:bodyPr lIns="0" tIns="0" rIns="0" bIns="0" rtlCol="0" anchor="t">
            <a:noAutofit/>
          </a:bodyPr>
          <a:lstStyle/>
          <a:p>
            <a:pPr marL="0" lvl="0" indent="0" algn="l">
              <a:lnSpc>
                <a:spcPts val="5425"/>
              </a:lnSpc>
              <a:spcBef>
                <a:spcPct val="0"/>
              </a:spcBef>
            </a:pPr>
            <a:r>
              <a:rPr lang="en-US" sz="3875">
                <a:solidFill>
                  <a:srgbClr val="000000"/>
                </a:solidFill>
                <a:latin typeface="Cabin Bold" panose="00000800000000000000"/>
              </a:rPr>
              <a:t>Thông tin cá nhân:</a:t>
            </a:r>
            <a:endParaRPr lang="en-US" sz="3875">
              <a:solidFill>
                <a:srgbClr val="000000"/>
              </a:solidFill>
              <a:latin typeface="Cabin Bold" panose="00000800000000000000"/>
            </a:endParaRPr>
          </a:p>
        </p:txBody>
      </p:sp>
      <p:sp>
        <p:nvSpPr>
          <p:cNvPr id="19" name="TextBox 19"/>
          <p:cNvSpPr txBox="1"/>
          <p:nvPr/>
        </p:nvSpPr>
        <p:spPr>
          <a:xfrm>
            <a:off x="506730" y="2819400"/>
            <a:ext cx="17274540" cy="797560"/>
          </a:xfrm>
          <a:prstGeom prst="rect">
            <a:avLst/>
          </a:prstGeom>
        </p:spPr>
        <p:txBody>
          <a:bodyPr lIns="0" tIns="0" rIns="0" bIns="0" rtlCol="0" anchor="t">
            <a:noAutofit/>
          </a:bodyPr>
          <a:lstStyle/>
          <a:p>
            <a:pPr marL="775335" lvl="1" indent="-387985" algn="l">
              <a:lnSpc>
                <a:spcPts val="3590"/>
              </a:lnSpc>
              <a:buAutoNum type="arabicPeriod"/>
            </a:pPr>
            <a:r>
              <a:rPr lang="en-US" sz="3590" spc="140">
                <a:solidFill>
                  <a:srgbClr val="1E1E1E"/>
                </a:solidFill>
                <a:latin typeface="Paytone One" panose="00000500000000000000"/>
              </a:rPr>
              <a:t>Thông tin cá nhân, gia đình được lưu trữ và trao đổi nhờ máy tính</a:t>
            </a:r>
            <a:endParaRPr lang="en-US" sz="3590" spc="140">
              <a:solidFill>
                <a:srgbClr val="1E1E1E"/>
              </a:solidFill>
              <a:latin typeface="Paytone One" panose="00000500000000000000"/>
            </a:endParaRPr>
          </a:p>
        </p:txBody>
      </p:sp>
      <p:sp>
        <p:nvSpPr>
          <p:cNvPr id="20" name="Freeform 20"/>
          <p:cNvSpPr/>
          <p:nvPr/>
        </p:nvSpPr>
        <p:spPr>
          <a:xfrm>
            <a:off x="5829609" y="8296992"/>
            <a:ext cx="3552179" cy="1922617"/>
          </a:xfrm>
          <a:custGeom>
            <a:avLst/>
            <a:gdLst/>
            <a:ahLst/>
            <a:cxnLst/>
            <a:rect l="l" t="t" r="r" b="b"/>
            <a:pathLst>
              <a:path w="3552179" h="1922617">
                <a:moveTo>
                  <a:pt x="0" y="0"/>
                </a:moveTo>
                <a:lnTo>
                  <a:pt x="3552179" y="0"/>
                </a:lnTo>
                <a:lnTo>
                  <a:pt x="3552179" y="1922616"/>
                </a:lnTo>
                <a:lnTo>
                  <a:pt x="0" y="1922616"/>
                </a:lnTo>
                <a:lnTo>
                  <a:pt x="0" y="0"/>
                </a:lnTo>
                <a:close/>
              </a:path>
            </a:pathLst>
          </a:custGeom>
          <a:blipFill>
            <a:blip r:embed="rId5"/>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6" grpId="0"/>
      <p:bldP spid="16" grpId="1"/>
      <p:bldP spid="18" grpId="0"/>
      <p:bldP spid="18"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AutoShape 2"/>
          <p:cNvSpPr/>
          <p:nvPr/>
        </p:nvSpPr>
        <p:spPr>
          <a:xfrm>
            <a:off x="1028700" y="5486400"/>
            <a:ext cx="16230600" cy="4132144"/>
          </a:xfrm>
          <a:prstGeom prst="roundRect">
            <a:avLst/>
          </a:prstGeom>
          <a:solidFill>
            <a:srgbClr val="FAE9BD"/>
          </a:solidFill>
        </p:spPr>
      </p:sp>
      <p:grpSp>
        <p:nvGrpSpPr>
          <p:cNvPr id="3" name="Group 3"/>
          <p:cNvGrpSpPr/>
          <p:nvPr/>
        </p:nvGrpSpPr>
        <p:grpSpPr>
          <a:xfrm rot="0">
            <a:off x="7021815" y="668127"/>
            <a:ext cx="4244369" cy="1277358"/>
            <a:chOff x="0" y="0"/>
            <a:chExt cx="5659159" cy="1703144"/>
          </a:xfrm>
        </p:grpSpPr>
        <p:grpSp>
          <p:nvGrpSpPr>
            <p:cNvPr id="4" name="Group 4"/>
            <p:cNvGrpSpPr/>
            <p:nvPr/>
          </p:nvGrpSpPr>
          <p:grpSpPr>
            <a:xfrm rot="0">
              <a:off x="0" y="0"/>
              <a:ext cx="5659159" cy="1703144"/>
              <a:chOff x="0" y="0"/>
              <a:chExt cx="1120978" cy="337362"/>
            </a:xfrm>
          </p:grpSpPr>
          <p:sp>
            <p:nvSpPr>
              <p:cNvPr id="5" name="Freeform 5"/>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6" name="TextBox 6"/>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7" name="TextBox 7"/>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Khám phá</a:t>
              </a:r>
              <a:endParaRPr lang="en-US" sz="5315">
                <a:solidFill>
                  <a:srgbClr val="1B1B1B"/>
                </a:solidFill>
                <a:latin typeface="Paytone One" panose="00000500000000000000"/>
              </a:endParaRPr>
            </a:p>
          </p:txBody>
        </p:sp>
      </p:grpSp>
      <p:grpSp>
        <p:nvGrpSpPr>
          <p:cNvPr id="8" name="Group 8"/>
          <p:cNvGrpSpPr/>
          <p:nvPr/>
        </p:nvGrpSpPr>
        <p:grpSpPr>
          <a:xfrm rot="0">
            <a:off x="1028700" y="4426548"/>
            <a:ext cx="4523105" cy="854075"/>
            <a:chOff x="0" y="0"/>
            <a:chExt cx="6030805" cy="1138767"/>
          </a:xfrm>
        </p:grpSpPr>
        <p:sp>
          <p:nvSpPr>
            <p:cNvPr id="9" name="Freeform 9"/>
            <p:cNvSpPr/>
            <p:nvPr/>
          </p:nvSpPr>
          <p:spPr>
            <a:xfrm flipH="1">
              <a:off x="0" y="0"/>
              <a:ext cx="636773" cy="805116"/>
            </a:xfrm>
            <a:custGeom>
              <a:avLst/>
              <a:gdLst/>
              <a:ahLst/>
              <a:cxnLst/>
              <a:rect l="l" t="t" r="r" b="b"/>
              <a:pathLst>
                <a:path w="636773" h="805116">
                  <a:moveTo>
                    <a:pt x="636773" y="0"/>
                  </a:moveTo>
                  <a:lnTo>
                    <a:pt x="0" y="0"/>
                  </a:lnTo>
                  <a:lnTo>
                    <a:pt x="0" y="805116"/>
                  </a:lnTo>
                  <a:lnTo>
                    <a:pt x="636773" y="805116"/>
                  </a:lnTo>
                  <a:lnTo>
                    <a:pt x="636773"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0" name="TextBox 10"/>
            <p:cNvSpPr txBox="1"/>
            <p:nvPr/>
          </p:nvSpPr>
          <p:spPr>
            <a:xfrm>
              <a:off x="657013" y="96520"/>
              <a:ext cx="5373792" cy="1042247"/>
            </a:xfrm>
            <a:prstGeom prst="rect">
              <a:avLst/>
            </a:prstGeom>
          </p:spPr>
          <p:txBody>
            <a:bodyPr lIns="0" tIns="0" rIns="0" bIns="0" rtlCol="0" anchor="t">
              <a:noAutofit/>
            </a:bodyPr>
            <a:lstStyle/>
            <a:p>
              <a:pPr marL="0" lvl="0" indent="0" algn="l">
                <a:lnSpc>
                  <a:spcPts val="5425"/>
                </a:lnSpc>
                <a:spcBef>
                  <a:spcPct val="0"/>
                </a:spcBef>
              </a:pPr>
              <a:r>
                <a:rPr lang="en-US" sz="3875">
                  <a:solidFill>
                    <a:srgbClr val="000000"/>
                  </a:solidFill>
                  <a:latin typeface="Cabin Bold" panose="00000800000000000000"/>
                </a:rPr>
                <a:t>Thông tin cá nhân:</a:t>
              </a:r>
              <a:endParaRPr lang="en-US" sz="3875">
                <a:solidFill>
                  <a:srgbClr val="000000"/>
                </a:solidFill>
                <a:latin typeface="Cabin Bold" panose="00000800000000000000"/>
              </a:endParaRPr>
            </a:p>
          </p:txBody>
        </p:sp>
      </p:grpSp>
      <p:sp>
        <p:nvSpPr>
          <p:cNvPr id="11" name="Freeform 11"/>
          <p:cNvSpPr/>
          <p:nvPr/>
        </p:nvSpPr>
        <p:spPr>
          <a:xfrm rot="-5400000">
            <a:off x="5476148" y="8173348"/>
            <a:ext cx="1619061" cy="180121"/>
          </a:xfrm>
          <a:custGeom>
            <a:avLst/>
            <a:gdLst/>
            <a:ahLst/>
            <a:cxnLst/>
            <a:rect l="l" t="t" r="r" b="b"/>
            <a:pathLst>
              <a:path w="1619061" h="180121">
                <a:moveTo>
                  <a:pt x="0" y="0"/>
                </a:moveTo>
                <a:lnTo>
                  <a:pt x="1619061" y="0"/>
                </a:lnTo>
                <a:lnTo>
                  <a:pt x="1619061" y="180121"/>
                </a:lnTo>
                <a:lnTo>
                  <a:pt x="0" y="180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0998337" y="8173348"/>
            <a:ext cx="1619061" cy="180121"/>
          </a:xfrm>
          <a:custGeom>
            <a:avLst/>
            <a:gdLst/>
            <a:ahLst/>
            <a:cxnLst/>
            <a:rect l="l" t="t" r="r" b="b"/>
            <a:pathLst>
              <a:path w="1619061" h="180121">
                <a:moveTo>
                  <a:pt x="0" y="0"/>
                </a:moveTo>
                <a:lnTo>
                  <a:pt x="1619061" y="0"/>
                </a:lnTo>
                <a:lnTo>
                  <a:pt x="1619061" y="180121"/>
                </a:lnTo>
                <a:lnTo>
                  <a:pt x="0" y="180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14569913" y="3919663"/>
            <a:ext cx="1819466" cy="1614362"/>
          </a:xfrm>
          <a:custGeom>
            <a:avLst/>
            <a:gdLst/>
            <a:ahLst/>
            <a:cxnLst/>
            <a:rect l="l" t="t" r="r" b="b"/>
            <a:pathLst>
              <a:path w="1819466" h="1614362">
                <a:moveTo>
                  <a:pt x="0" y="0"/>
                </a:moveTo>
                <a:lnTo>
                  <a:pt x="1819465" y="0"/>
                </a:lnTo>
                <a:lnTo>
                  <a:pt x="1819465" y="1614362"/>
                </a:lnTo>
                <a:lnTo>
                  <a:pt x="0" y="16143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TextBox 14"/>
          <p:cNvSpPr txBox="1"/>
          <p:nvPr/>
        </p:nvSpPr>
        <p:spPr>
          <a:xfrm>
            <a:off x="1811020" y="7550785"/>
            <a:ext cx="4005580" cy="1566545"/>
          </a:xfrm>
          <a:prstGeom prst="rect">
            <a:avLst/>
          </a:prstGeom>
        </p:spPr>
        <p:txBody>
          <a:bodyPr lIns="0" tIns="0" rIns="0" bIns="0" rtlCol="0" anchor="t">
            <a:noAutofit/>
          </a:bodyPr>
          <a:lstStyle/>
          <a:p>
            <a:pPr algn="l">
              <a:lnSpc>
                <a:spcPts val="5425"/>
              </a:lnSpc>
            </a:pPr>
            <a:r>
              <a:rPr lang="en-US" sz="3875">
                <a:solidFill>
                  <a:srgbClr val="000000"/>
                </a:solidFill>
                <a:latin typeface="Cabin" panose="00000500000000000000"/>
              </a:rPr>
              <a:t>A. Tên của em</a:t>
            </a:r>
            <a:endParaRPr lang="en-US" sz="3875">
              <a:solidFill>
                <a:srgbClr val="000000"/>
              </a:solidFill>
              <a:latin typeface="Cabin" panose="00000500000000000000"/>
            </a:endParaRPr>
          </a:p>
          <a:p>
            <a:pPr marL="0" lvl="0" indent="0" algn="l">
              <a:lnSpc>
                <a:spcPts val="5425"/>
              </a:lnSpc>
              <a:spcBef>
                <a:spcPct val="0"/>
              </a:spcBef>
            </a:pPr>
            <a:r>
              <a:rPr lang="en-US" sz="3875">
                <a:solidFill>
                  <a:srgbClr val="000000"/>
                </a:solidFill>
                <a:latin typeface="Cabin" panose="00000500000000000000"/>
              </a:rPr>
              <a:t>B. Tên của bạn em</a:t>
            </a:r>
            <a:endParaRPr lang="en-US" sz="3875">
              <a:solidFill>
                <a:srgbClr val="000000"/>
              </a:solidFill>
              <a:latin typeface="Cabin" panose="00000500000000000000"/>
            </a:endParaRPr>
          </a:p>
        </p:txBody>
      </p:sp>
      <p:sp>
        <p:nvSpPr>
          <p:cNvPr id="15" name="TextBox 15"/>
          <p:cNvSpPr txBox="1"/>
          <p:nvPr/>
        </p:nvSpPr>
        <p:spPr>
          <a:xfrm>
            <a:off x="7032625" y="7550785"/>
            <a:ext cx="4304030" cy="1566545"/>
          </a:xfrm>
          <a:prstGeom prst="rect">
            <a:avLst/>
          </a:prstGeom>
        </p:spPr>
        <p:txBody>
          <a:bodyPr lIns="0" tIns="0" rIns="0" bIns="0" rtlCol="0" anchor="t">
            <a:noAutofit/>
          </a:bodyPr>
          <a:lstStyle/>
          <a:p>
            <a:pPr algn="l">
              <a:lnSpc>
                <a:spcPts val="5425"/>
              </a:lnSpc>
            </a:pPr>
            <a:r>
              <a:rPr lang="en-US" sz="3875">
                <a:solidFill>
                  <a:srgbClr val="000000"/>
                </a:solidFill>
                <a:latin typeface="Cabin" panose="00000500000000000000"/>
              </a:rPr>
              <a:t>C. Ngày sinh của em</a:t>
            </a:r>
            <a:endParaRPr lang="en-US" sz="3875">
              <a:solidFill>
                <a:srgbClr val="000000"/>
              </a:solidFill>
              <a:latin typeface="Cabin" panose="00000500000000000000"/>
            </a:endParaRPr>
          </a:p>
          <a:p>
            <a:pPr marL="0" lvl="0" indent="0" algn="l">
              <a:lnSpc>
                <a:spcPts val="5425"/>
              </a:lnSpc>
              <a:spcBef>
                <a:spcPct val="0"/>
              </a:spcBef>
            </a:pPr>
            <a:r>
              <a:rPr lang="en-US" sz="3875">
                <a:solidFill>
                  <a:srgbClr val="000000"/>
                </a:solidFill>
                <a:latin typeface="Cabin" panose="00000500000000000000"/>
              </a:rPr>
              <a:t>D. Tên của bố em</a:t>
            </a:r>
            <a:endParaRPr lang="en-US" sz="3875">
              <a:solidFill>
                <a:srgbClr val="000000"/>
              </a:solidFill>
              <a:latin typeface="Cabin" panose="00000500000000000000"/>
            </a:endParaRPr>
          </a:p>
        </p:txBody>
      </p:sp>
      <p:sp>
        <p:nvSpPr>
          <p:cNvPr id="16" name="TextBox 16"/>
          <p:cNvSpPr txBox="1"/>
          <p:nvPr/>
        </p:nvSpPr>
        <p:spPr>
          <a:xfrm>
            <a:off x="12552680" y="7550785"/>
            <a:ext cx="4034155" cy="1566545"/>
          </a:xfrm>
          <a:prstGeom prst="rect">
            <a:avLst/>
          </a:prstGeom>
        </p:spPr>
        <p:txBody>
          <a:bodyPr lIns="0" tIns="0" rIns="0" bIns="0" rtlCol="0" anchor="t">
            <a:noAutofit/>
          </a:bodyPr>
          <a:lstStyle/>
          <a:p>
            <a:pPr algn="l">
              <a:lnSpc>
                <a:spcPts val="5425"/>
              </a:lnSpc>
            </a:pPr>
            <a:r>
              <a:rPr lang="en-US" sz="3875">
                <a:solidFill>
                  <a:srgbClr val="000000"/>
                </a:solidFill>
                <a:latin typeface="Cabin" panose="00000500000000000000"/>
              </a:rPr>
              <a:t>E. Ảnh của em</a:t>
            </a:r>
            <a:endParaRPr lang="en-US" sz="3875">
              <a:solidFill>
                <a:srgbClr val="000000"/>
              </a:solidFill>
              <a:latin typeface="Cabin" panose="00000500000000000000"/>
            </a:endParaRPr>
          </a:p>
          <a:p>
            <a:pPr marL="0" lvl="0" indent="0" algn="l">
              <a:lnSpc>
                <a:spcPts val="5425"/>
              </a:lnSpc>
              <a:spcBef>
                <a:spcPct val="0"/>
              </a:spcBef>
            </a:pPr>
            <a:r>
              <a:rPr lang="en-US" sz="3875">
                <a:solidFill>
                  <a:srgbClr val="000000"/>
                </a:solidFill>
                <a:latin typeface="Cabin" panose="00000500000000000000"/>
              </a:rPr>
              <a:t>G. Sở thích của em</a:t>
            </a:r>
            <a:endParaRPr lang="en-US" sz="3875">
              <a:solidFill>
                <a:srgbClr val="000000"/>
              </a:solidFill>
              <a:latin typeface="Cabin" panose="00000500000000000000"/>
            </a:endParaRPr>
          </a:p>
        </p:txBody>
      </p:sp>
      <p:sp>
        <p:nvSpPr>
          <p:cNvPr id="17" name="TextBox 17"/>
          <p:cNvSpPr txBox="1"/>
          <p:nvPr/>
        </p:nvSpPr>
        <p:spPr>
          <a:xfrm>
            <a:off x="1428115" y="5867400"/>
            <a:ext cx="15513685" cy="1606550"/>
          </a:xfrm>
          <a:prstGeom prst="rect">
            <a:avLst/>
          </a:prstGeom>
        </p:spPr>
        <p:txBody>
          <a:bodyPr lIns="0" tIns="0" rIns="0" bIns="0" rtlCol="0" anchor="t">
            <a:noAutofit/>
          </a:bodyPr>
          <a:lstStyle/>
          <a:p>
            <a:pPr marL="0" lvl="0" indent="0" algn="l">
              <a:lnSpc>
                <a:spcPts val="5425"/>
              </a:lnSpc>
              <a:spcBef>
                <a:spcPct val="0"/>
              </a:spcBef>
            </a:pPr>
            <a:r>
              <a:rPr lang="en-US" sz="3875">
                <a:solidFill>
                  <a:srgbClr val="000000"/>
                </a:solidFill>
                <a:latin typeface="Cabin Bold" panose="00000800000000000000"/>
              </a:rPr>
              <a:t>Em hãy trao đổi với bạn và cho biết đâu là thông tin cá nhân của em trong các thông tin dưới dây:</a:t>
            </a:r>
            <a:endParaRPr lang="en-US" sz="3875">
              <a:solidFill>
                <a:srgbClr val="000000"/>
              </a:solidFill>
              <a:latin typeface="Cabin Bold" panose="00000800000000000000"/>
            </a:endParaRPr>
          </a:p>
        </p:txBody>
      </p:sp>
      <p:sp>
        <p:nvSpPr>
          <p:cNvPr id="18" name="TextBox 18"/>
          <p:cNvSpPr txBox="1"/>
          <p:nvPr/>
        </p:nvSpPr>
        <p:spPr>
          <a:xfrm>
            <a:off x="1028700" y="3549650"/>
            <a:ext cx="6796405" cy="902335"/>
          </a:xfrm>
          <a:prstGeom prst="rect">
            <a:avLst/>
          </a:prstGeom>
        </p:spPr>
        <p:txBody>
          <a:bodyPr lIns="0" tIns="0" rIns="0" bIns="0" rtlCol="0" anchor="t">
            <a:noAutofit/>
          </a:bodyPr>
          <a:lstStyle/>
          <a:p>
            <a:pPr marL="0" lvl="0" indent="0" algn="l">
              <a:lnSpc>
                <a:spcPts val="5425"/>
              </a:lnSpc>
              <a:spcBef>
                <a:spcPct val="0"/>
              </a:spcBef>
            </a:pPr>
            <a:r>
              <a:rPr lang="en-US" sz="3875">
                <a:solidFill>
                  <a:srgbClr val="000000"/>
                </a:solidFill>
                <a:latin typeface="Cabin Bold" panose="00000800000000000000"/>
              </a:rPr>
              <a:t>a. Thông tin cá nhân và gia đình</a:t>
            </a:r>
            <a:endParaRPr lang="en-US" sz="3875">
              <a:solidFill>
                <a:srgbClr val="000000"/>
              </a:solidFill>
              <a:latin typeface="Cabin Bold" panose="00000800000000000000"/>
            </a:endParaRPr>
          </a:p>
        </p:txBody>
      </p:sp>
      <p:sp>
        <p:nvSpPr>
          <p:cNvPr id="19" name="TextBox 19"/>
          <p:cNvSpPr txBox="1"/>
          <p:nvPr/>
        </p:nvSpPr>
        <p:spPr>
          <a:xfrm>
            <a:off x="506730" y="2811145"/>
            <a:ext cx="17274540" cy="690245"/>
          </a:xfrm>
          <a:prstGeom prst="rect">
            <a:avLst/>
          </a:prstGeom>
        </p:spPr>
        <p:txBody>
          <a:bodyPr lIns="0" tIns="0" rIns="0" bIns="0" rtlCol="0" anchor="t">
            <a:noAutofit/>
          </a:bodyPr>
          <a:lstStyle/>
          <a:p>
            <a:pPr marL="775335" lvl="1" indent="-387985" algn="l">
              <a:lnSpc>
                <a:spcPts val="3590"/>
              </a:lnSpc>
              <a:buAutoNum type="arabicPeriod"/>
            </a:pPr>
            <a:r>
              <a:rPr lang="en-US" sz="3590" spc="140">
                <a:solidFill>
                  <a:srgbClr val="1E1E1E"/>
                </a:solidFill>
                <a:latin typeface="Paytone One" panose="00000500000000000000"/>
              </a:rPr>
              <a:t>Thông tin cá nhân, gia đình được lưu trữ và trao đổi nhờ máy tính</a:t>
            </a:r>
            <a:endParaRPr lang="en-US" sz="3590" spc="140">
              <a:solidFill>
                <a:srgbClr val="1E1E1E"/>
              </a:solidFill>
              <a:latin typeface="Paytone One"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4" grpId="0"/>
      <p:bldP spid="15" grpId="0"/>
      <p:bldP spid="16" grpId="0"/>
      <p:bldP spid="14" grpId="1"/>
      <p:bldP spid="15" grpId="1"/>
      <p:bldP spid="16"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flipH="1" flipV="1">
            <a:off x="15458614" y="-1918914"/>
            <a:ext cx="3997121" cy="3492485"/>
          </a:xfrm>
          <a:custGeom>
            <a:avLst/>
            <a:gdLst/>
            <a:ahLst/>
            <a:cxnLst/>
            <a:rect l="l" t="t" r="r" b="b"/>
            <a:pathLst>
              <a:path w="3997121" h="3492485">
                <a:moveTo>
                  <a:pt x="3997121" y="3492485"/>
                </a:moveTo>
                <a:lnTo>
                  <a:pt x="0" y="3492485"/>
                </a:lnTo>
                <a:lnTo>
                  <a:pt x="0" y="0"/>
                </a:lnTo>
                <a:lnTo>
                  <a:pt x="3997121" y="0"/>
                </a:lnTo>
                <a:lnTo>
                  <a:pt x="3997121" y="3492485"/>
                </a:lnTo>
                <a:close/>
              </a:path>
            </a:pathLst>
          </a:custGeom>
          <a:blipFill>
            <a:blip r:embed="rId1"/>
            <a:stretch>
              <a:fillRect/>
            </a:stretch>
          </a:blipFill>
        </p:spPr>
      </p:sp>
      <p:grpSp>
        <p:nvGrpSpPr>
          <p:cNvPr id="3" name="Group 3"/>
          <p:cNvGrpSpPr/>
          <p:nvPr/>
        </p:nvGrpSpPr>
        <p:grpSpPr>
          <a:xfrm rot="0">
            <a:off x="7021815" y="668127"/>
            <a:ext cx="4244369" cy="1277358"/>
            <a:chOff x="0" y="0"/>
            <a:chExt cx="5659159" cy="1703144"/>
          </a:xfrm>
        </p:grpSpPr>
        <p:grpSp>
          <p:nvGrpSpPr>
            <p:cNvPr id="4" name="Group 4"/>
            <p:cNvGrpSpPr/>
            <p:nvPr/>
          </p:nvGrpSpPr>
          <p:grpSpPr>
            <a:xfrm rot="0">
              <a:off x="0" y="0"/>
              <a:ext cx="5659159" cy="1703144"/>
              <a:chOff x="0" y="0"/>
              <a:chExt cx="1120978" cy="337362"/>
            </a:xfrm>
          </p:grpSpPr>
          <p:sp>
            <p:nvSpPr>
              <p:cNvPr id="5" name="Freeform 5"/>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6" name="TextBox 6"/>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7" name="TextBox 7"/>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Khám phá</a:t>
              </a:r>
              <a:endParaRPr lang="en-US" sz="5315">
                <a:solidFill>
                  <a:srgbClr val="1B1B1B"/>
                </a:solidFill>
                <a:latin typeface="Paytone One" panose="00000500000000000000"/>
              </a:endParaRPr>
            </a:p>
          </p:txBody>
        </p:sp>
      </p:grpSp>
      <p:grpSp>
        <p:nvGrpSpPr>
          <p:cNvPr id="8" name="Group 8"/>
          <p:cNvGrpSpPr/>
          <p:nvPr/>
        </p:nvGrpSpPr>
        <p:grpSpPr>
          <a:xfrm rot="0">
            <a:off x="10750965" y="3441517"/>
            <a:ext cx="6508335" cy="6338126"/>
            <a:chOff x="0" y="0"/>
            <a:chExt cx="8677780" cy="8450835"/>
          </a:xfrm>
        </p:grpSpPr>
        <p:sp>
          <p:nvSpPr>
            <p:cNvPr id="9" name="AutoShape 9"/>
            <p:cNvSpPr/>
            <p:nvPr/>
          </p:nvSpPr>
          <p:spPr>
            <a:xfrm>
              <a:off x="0" y="0"/>
              <a:ext cx="8677780" cy="8450835"/>
            </a:xfrm>
            <a:prstGeom prst="flowChartAlternateProcess">
              <a:avLst/>
            </a:prstGeom>
            <a:solidFill>
              <a:srgbClr val="FFDED8"/>
            </a:solidFill>
          </p:spPr>
        </p:sp>
        <p:sp>
          <p:nvSpPr>
            <p:cNvPr id="10" name="TextBox 10"/>
            <p:cNvSpPr txBox="1"/>
            <p:nvPr/>
          </p:nvSpPr>
          <p:spPr>
            <a:xfrm>
              <a:off x="392853" y="320887"/>
              <a:ext cx="7890933" cy="8001000"/>
            </a:xfrm>
            <a:prstGeom prst="rect">
              <a:avLst/>
            </a:prstGeom>
          </p:spPr>
          <p:txBody>
            <a:bodyPr lIns="0" tIns="0" rIns="0" bIns="0" rtlCol="0" anchor="t">
              <a:noAutofit/>
            </a:bodyPr>
            <a:lstStyle/>
            <a:p>
              <a:pPr algn="l">
                <a:lnSpc>
                  <a:spcPts val="7180"/>
                </a:lnSpc>
              </a:pPr>
              <a:r>
                <a:rPr lang="en-US" sz="4275">
                  <a:solidFill>
                    <a:srgbClr val="000000"/>
                  </a:solidFill>
                  <a:latin typeface="Cabin Bold" panose="00000800000000000000"/>
                </a:rPr>
                <a:t>Một số thông tin của em</a:t>
              </a:r>
              <a:endParaRPr lang="en-US" sz="4275">
                <a:solidFill>
                  <a:srgbClr val="000000"/>
                </a:solidFill>
                <a:latin typeface="Cabin Bold" panose="00000800000000000000"/>
              </a:endParaRPr>
            </a:p>
            <a:p>
              <a:pPr marL="836930" lvl="1" indent="-418465" algn="l">
                <a:lnSpc>
                  <a:spcPts val="6510"/>
                </a:lnSpc>
                <a:buFont typeface="Arial" panose="020B0604020202020204"/>
                <a:buChar char="•"/>
              </a:pPr>
              <a:r>
                <a:rPr lang="en-US" sz="3875">
                  <a:solidFill>
                    <a:srgbClr val="000000"/>
                  </a:solidFill>
                  <a:latin typeface="Cabin" panose="00000500000000000000"/>
                </a:rPr>
                <a:t>Tên em</a:t>
              </a:r>
              <a:endParaRPr lang="en-US" sz="3875">
                <a:solidFill>
                  <a:srgbClr val="000000"/>
                </a:solidFill>
                <a:latin typeface="Cabin" panose="00000500000000000000"/>
              </a:endParaRPr>
            </a:p>
            <a:p>
              <a:pPr marL="836930" lvl="1" indent="-418465" algn="l">
                <a:lnSpc>
                  <a:spcPts val="6510"/>
                </a:lnSpc>
                <a:buFont typeface="Arial" panose="020B0604020202020204"/>
                <a:buChar char="•"/>
              </a:pPr>
              <a:r>
                <a:rPr lang="en-US" sz="3875">
                  <a:solidFill>
                    <a:srgbClr val="000000"/>
                  </a:solidFill>
                  <a:latin typeface="Cabin" panose="00000500000000000000"/>
                </a:rPr>
                <a:t>Ngày sinh</a:t>
              </a:r>
              <a:endParaRPr lang="en-US" sz="3875">
                <a:solidFill>
                  <a:srgbClr val="000000"/>
                </a:solidFill>
                <a:latin typeface="Cabin" panose="00000500000000000000"/>
              </a:endParaRPr>
            </a:p>
            <a:p>
              <a:pPr marL="836930" lvl="1" indent="-418465" algn="l">
                <a:lnSpc>
                  <a:spcPts val="6510"/>
                </a:lnSpc>
                <a:buFont typeface="Arial" panose="020B0604020202020204"/>
                <a:buChar char="•"/>
              </a:pPr>
              <a:r>
                <a:rPr lang="en-US" sz="3875">
                  <a:solidFill>
                    <a:srgbClr val="000000"/>
                  </a:solidFill>
                  <a:latin typeface="Cabin" panose="00000500000000000000"/>
                </a:rPr>
                <a:t>Địa chỉ nơi ở</a:t>
              </a:r>
              <a:endParaRPr lang="en-US" sz="3875">
                <a:solidFill>
                  <a:srgbClr val="000000"/>
                </a:solidFill>
                <a:latin typeface="Cabin" panose="00000500000000000000"/>
              </a:endParaRPr>
            </a:p>
            <a:p>
              <a:pPr marL="836930" lvl="1" indent="-418465" algn="l">
                <a:lnSpc>
                  <a:spcPts val="6510"/>
                </a:lnSpc>
                <a:buFont typeface="Arial" panose="020B0604020202020204"/>
                <a:buChar char="•"/>
              </a:pPr>
              <a:r>
                <a:rPr lang="en-US" sz="3875">
                  <a:solidFill>
                    <a:srgbClr val="000000"/>
                  </a:solidFill>
                  <a:latin typeface="Cabin" panose="00000500000000000000"/>
                </a:rPr>
                <a:t>Ảnh của em</a:t>
              </a:r>
              <a:endParaRPr lang="en-US" sz="3875">
                <a:solidFill>
                  <a:srgbClr val="000000"/>
                </a:solidFill>
                <a:latin typeface="Cabin" panose="00000500000000000000"/>
              </a:endParaRPr>
            </a:p>
            <a:p>
              <a:pPr marL="836930" lvl="1" indent="-418465" algn="l">
                <a:lnSpc>
                  <a:spcPts val="6510"/>
                </a:lnSpc>
                <a:buFont typeface="Arial" panose="020B0604020202020204"/>
                <a:buChar char="•"/>
              </a:pPr>
              <a:r>
                <a:rPr lang="en-US" sz="3875">
                  <a:solidFill>
                    <a:srgbClr val="000000"/>
                  </a:solidFill>
                  <a:latin typeface="Cabin" panose="00000500000000000000"/>
                </a:rPr>
                <a:t>Lớp học của em</a:t>
              </a:r>
              <a:endParaRPr lang="en-US" sz="3875">
                <a:solidFill>
                  <a:srgbClr val="000000"/>
                </a:solidFill>
                <a:latin typeface="Cabin" panose="00000500000000000000"/>
              </a:endParaRPr>
            </a:p>
            <a:p>
              <a:pPr marL="836930" lvl="1" indent="-418465" algn="l">
                <a:lnSpc>
                  <a:spcPts val="6510"/>
                </a:lnSpc>
                <a:buFont typeface="Arial" panose="020B0604020202020204"/>
                <a:buChar char="•"/>
              </a:pPr>
              <a:r>
                <a:rPr lang="en-US" sz="3875">
                  <a:solidFill>
                    <a:srgbClr val="000000"/>
                  </a:solidFill>
                  <a:latin typeface="Cabin" panose="00000500000000000000"/>
                </a:rPr>
                <a:t>Sở thích của em</a:t>
              </a:r>
              <a:endParaRPr lang="en-US" sz="3875">
                <a:solidFill>
                  <a:srgbClr val="000000"/>
                </a:solidFill>
                <a:latin typeface="Cabin" panose="00000500000000000000"/>
              </a:endParaRPr>
            </a:p>
          </p:txBody>
        </p:sp>
      </p:grpSp>
      <p:grpSp>
        <p:nvGrpSpPr>
          <p:cNvPr id="11" name="Group 11"/>
          <p:cNvGrpSpPr/>
          <p:nvPr/>
        </p:nvGrpSpPr>
        <p:grpSpPr>
          <a:xfrm rot="0">
            <a:off x="1028700" y="4108707"/>
            <a:ext cx="4523105" cy="803910"/>
            <a:chOff x="0" y="0"/>
            <a:chExt cx="6030805" cy="1071880"/>
          </a:xfrm>
        </p:grpSpPr>
        <p:sp>
          <p:nvSpPr>
            <p:cNvPr id="12" name="Freeform 12"/>
            <p:cNvSpPr/>
            <p:nvPr/>
          </p:nvSpPr>
          <p:spPr>
            <a:xfrm flipH="1">
              <a:off x="0" y="0"/>
              <a:ext cx="636773" cy="805116"/>
            </a:xfrm>
            <a:custGeom>
              <a:avLst/>
              <a:gdLst/>
              <a:ahLst/>
              <a:cxnLst/>
              <a:rect l="l" t="t" r="r" b="b"/>
              <a:pathLst>
                <a:path w="636773" h="805116">
                  <a:moveTo>
                    <a:pt x="636773" y="0"/>
                  </a:moveTo>
                  <a:lnTo>
                    <a:pt x="0" y="0"/>
                  </a:lnTo>
                  <a:lnTo>
                    <a:pt x="0" y="805116"/>
                  </a:lnTo>
                  <a:lnTo>
                    <a:pt x="636773" y="805116"/>
                  </a:lnTo>
                  <a:lnTo>
                    <a:pt x="636773"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3"/>
            <p:cNvSpPr txBox="1"/>
            <p:nvPr/>
          </p:nvSpPr>
          <p:spPr>
            <a:xfrm>
              <a:off x="657013" y="96520"/>
              <a:ext cx="5373792" cy="975360"/>
            </a:xfrm>
            <a:prstGeom prst="rect">
              <a:avLst/>
            </a:prstGeom>
          </p:spPr>
          <p:txBody>
            <a:bodyPr lIns="0" tIns="0" rIns="0" bIns="0" rtlCol="0" anchor="t">
              <a:noAutofit/>
            </a:bodyPr>
            <a:lstStyle/>
            <a:p>
              <a:pPr marL="0" lvl="0" indent="0" algn="l">
                <a:lnSpc>
                  <a:spcPts val="5425"/>
                </a:lnSpc>
                <a:spcBef>
                  <a:spcPct val="0"/>
                </a:spcBef>
              </a:pPr>
              <a:r>
                <a:rPr lang="en-US" sz="3875">
                  <a:solidFill>
                    <a:srgbClr val="000000"/>
                  </a:solidFill>
                  <a:latin typeface="Cabin Bold" panose="00000800000000000000"/>
                </a:rPr>
                <a:t>Thông tin cá nhân:</a:t>
              </a:r>
              <a:endParaRPr lang="en-US" sz="3875">
                <a:solidFill>
                  <a:srgbClr val="000000"/>
                </a:solidFill>
                <a:latin typeface="Cabin Bold" panose="00000800000000000000"/>
              </a:endParaRPr>
            </a:p>
          </p:txBody>
        </p:sp>
      </p:grpSp>
      <p:sp>
        <p:nvSpPr>
          <p:cNvPr id="14" name="Freeform 14"/>
          <p:cNvSpPr/>
          <p:nvPr/>
        </p:nvSpPr>
        <p:spPr>
          <a:xfrm>
            <a:off x="14567717" y="4825659"/>
            <a:ext cx="2403797" cy="2415876"/>
          </a:xfrm>
          <a:custGeom>
            <a:avLst/>
            <a:gdLst/>
            <a:ahLst/>
            <a:cxnLst/>
            <a:rect l="l" t="t" r="r" b="b"/>
            <a:pathLst>
              <a:path w="2403797" h="2415876">
                <a:moveTo>
                  <a:pt x="0" y="0"/>
                </a:moveTo>
                <a:lnTo>
                  <a:pt x="2403797" y="0"/>
                </a:lnTo>
                <a:lnTo>
                  <a:pt x="2403797" y="2415876"/>
                </a:lnTo>
                <a:lnTo>
                  <a:pt x="0" y="24158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1028700" y="3232150"/>
            <a:ext cx="6796405" cy="918845"/>
          </a:xfrm>
          <a:prstGeom prst="rect">
            <a:avLst/>
          </a:prstGeom>
        </p:spPr>
        <p:txBody>
          <a:bodyPr lIns="0" tIns="0" rIns="0" bIns="0" rtlCol="0" anchor="t">
            <a:noAutofit/>
          </a:bodyPr>
          <a:lstStyle/>
          <a:p>
            <a:pPr marL="0" lvl="0" indent="0" algn="l">
              <a:lnSpc>
                <a:spcPts val="5425"/>
              </a:lnSpc>
              <a:spcBef>
                <a:spcPct val="0"/>
              </a:spcBef>
            </a:pPr>
            <a:r>
              <a:rPr lang="en-US" sz="3875">
                <a:solidFill>
                  <a:srgbClr val="000000"/>
                </a:solidFill>
                <a:latin typeface="Cabin Bold" panose="00000800000000000000"/>
              </a:rPr>
              <a:t>a. Thông tin cá nhân và gia đình</a:t>
            </a:r>
            <a:endParaRPr lang="en-US" sz="3875">
              <a:solidFill>
                <a:srgbClr val="000000"/>
              </a:solidFill>
              <a:latin typeface="Cabin Bold" panose="00000800000000000000"/>
            </a:endParaRPr>
          </a:p>
        </p:txBody>
      </p:sp>
      <p:sp>
        <p:nvSpPr>
          <p:cNvPr id="16" name="TextBox 16"/>
          <p:cNvSpPr txBox="1"/>
          <p:nvPr/>
        </p:nvSpPr>
        <p:spPr>
          <a:xfrm>
            <a:off x="506730" y="2493010"/>
            <a:ext cx="17274540" cy="581660"/>
          </a:xfrm>
          <a:prstGeom prst="rect">
            <a:avLst/>
          </a:prstGeom>
        </p:spPr>
        <p:txBody>
          <a:bodyPr lIns="0" tIns="0" rIns="0" bIns="0" rtlCol="0" anchor="t">
            <a:noAutofit/>
          </a:bodyPr>
          <a:lstStyle/>
          <a:p>
            <a:pPr marL="775335" lvl="1" indent="-387985" algn="l">
              <a:lnSpc>
                <a:spcPts val="3590"/>
              </a:lnSpc>
              <a:buAutoNum type="arabicPeriod"/>
            </a:pPr>
            <a:r>
              <a:rPr lang="en-US" sz="3590" spc="140">
                <a:solidFill>
                  <a:srgbClr val="1E1E1E"/>
                </a:solidFill>
                <a:latin typeface="Paytone One" panose="00000500000000000000"/>
              </a:rPr>
              <a:t>Thông tin cá nhân, gia đình được lưu trữ và trao đổi nhờ máy tính</a:t>
            </a:r>
            <a:endParaRPr lang="en-US" sz="3590" spc="140">
              <a:solidFill>
                <a:srgbClr val="1E1E1E"/>
              </a:solidFill>
              <a:latin typeface="Paytone One" panose="00000500000000000000"/>
            </a:endParaRPr>
          </a:p>
        </p:txBody>
      </p:sp>
      <p:grpSp>
        <p:nvGrpSpPr>
          <p:cNvPr id="17" name="Group 17"/>
          <p:cNvGrpSpPr/>
          <p:nvPr/>
        </p:nvGrpSpPr>
        <p:grpSpPr>
          <a:xfrm rot="0">
            <a:off x="1277727" y="5301909"/>
            <a:ext cx="8547701" cy="2445179"/>
            <a:chOff x="0" y="0"/>
            <a:chExt cx="11396935" cy="3260239"/>
          </a:xfrm>
        </p:grpSpPr>
        <p:sp>
          <p:nvSpPr>
            <p:cNvPr id="18" name="AutoShape 18"/>
            <p:cNvSpPr/>
            <p:nvPr/>
          </p:nvSpPr>
          <p:spPr>
            <a:xfrm>
              <a:off x="0" y="0"/>
              <a:ext cx="11396935" cy="3260239"/>
            </a:xfrm>
            <a:prstGeom prst="roundRect">
              <a:avLst/>
            </a:prstGeom>
            <a:solidFill>
              <a:srgbClr val="FFFFFF"/>
            </a:solidFill>
            <a:ln w="57150" cap="rnd">
              <a:solidFill>
                <a:srgbClr val="FF3131"/>
              </a:solidFill>
              <a:prstDash val="solid"/>
              <a:round/>
            </a:ln>
          </p:spPr>
        </p:sp>
        <p:sp>
          <p:nvSpPr>
            <p:cNvPr id="19" name="TextBox 19"/>
            <p:cNvSpPr txBox="1"/>
            <p:nvPr/>
          </p:nvSpPr>
          <p:spPr>
            <a:xfrm>
              <a:off x="554567" y="516467"/>
              <a:ext cx="10485120" cy="2532380"/>
            </a:xfrm>
            <a:prstGeom prst="rect">
              <a:avLst/>
            </a:prstGeom>
          </p:spPr>
          <p:txBody>
            <a:bodyPr lIns="0" tIns="0" rIns="0" bIns="0" rtlCol="0" anchor="t">
              <a:noAutofit/>
            </a:bodyPr>
            <a:lstStyle/>
            <a:p>
              <a:pPr marL="0" lvl="0" indent="0" algn="l">
                <a:lnSpc>
                  <a:spcPts val="6570"/>
                </a:lnSpc>
                <a:spcBef>
                  <a:spcPct val="0"/>
                </a:spcBef>
              </a:pPr>
              <a:r>
                <a:rPr lang="en-US" sz="4695">
                  <a:solidFill>
                    <a:srgbClr val="000000"/>
                  </a:solidFill>
                  <a:latin typeface="Cabin Bold" panose="00000800000000000000"/>
                </a:rPr>
                <a:t>Em hãy cho biết thêm một số thông tin cá nhân của em?</a:t>
              </a:r>
              <a:endParaRPr lang="en-US" sz="4695">
                <a:solidFill>
                  <a:srgbClr val="000000"/>
                </a:solidFill>
                <a:latin typeface="Cabin Bold" panose="00000800000000000000"/>
              </a:endParaRPr>
            </a:p>
          </p:txBody>
        </p:sp>
      </p:grpSp>
      <p:sp>
        <p:nvSpPr>
          <p:cNvPr id="20" name="Freeform 20"/>
          <p:cNvSpPr/>
          <p:nvPr/>
        </p:nvSpPr>
        <p:spPr>
          <a:xfrm>
            <a:off x="506580" y="7403653"/>
            <a:ext cx="2634658" cy="2883347"/>
          </a:xfrm>
          <a:custGeom>
            <a:avLst/>
            <a:gdLst/>
            <a:ahLst/>
            <a:cxnLst/>
            <a:rect l="l" t="t" r="r" b="b"/>
            <a:pathLst>
              <a:path w="2634658" h="2883347">
                <a:moveTo>
                  <a:pt x="0" y="0"/>
                </a:moveTo>
                <a:lnTo>
                  <a:pt x="2634658" y="0"/>
                </a:lnTo>
                <a:lnTo>
                  <a:pt x="2634658" y="2883347"/>
                </a:lnTo>
                <a:lnTo>
                  <a:pt x="0" y="28833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rot="0">
            <a:off x="7021815" y="668127"/>
            <a:ext cx="4244369" cy="1277358"/>
            <a:chOff x="0" y="0"/>
            <a:chExt cx="5659159" cy="1703144"/>
          </a:xfrm>
        </p:grpSpPr>
        <p:grpSp>
          <p:nvGrpSpPr>
            <p:cNvPr id="3" name="Group 3"/>
            <p:cNvGrpSpPr/>
            <p:nvPr/>
          </p:nvGrpSpPr>
          <p:grpSpPr>
            <a:xfrm rot="0">
              <a:off x="0" y="0"/>
              <a:ext cx="5659159" cy="1703144"/>
              <a:chOff x="0" y="0"/>
              <a:chExt cx="1120978" cy="337362"/>
            </a:xfrm>
          </p:grpSpPr>
          <p:sp>
            <p:nvSpPr>
              <p:cNvPr id="4" name="Freeform 4"/>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5" name="TextBox 5"/>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6" name="TextBox 6"/>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Khám phá</a:t>
              </a:r>
              <a:endParaRPr lang="en-US" sz="5315">
                <a:solidFill>
                  <a:srgbClr val="1B1B1B"/>
                </a:solidFill>
                <a:latin typeface="Paytone One" panose="00000500000000000000"/>
              </a:endParaRPr>
            </a:p>
          </p:txBody>
        </p:sp>
      </p:grpSp>
      <p:grpSp>
        <p:nvGrpSpPr>
          <p:cNvPr id="7" name="Group 7"/>
          <p:cNvGrpSpPr/>
          <p:nvPr/>
        </p:nvGrpSpPr>
        <p:grpSpPr>
          <a:xfrm rot="0">
            <a:off x="1028700" y="4108707"/>
            <a:ext cx="4523105" cy="908050"/>
            <a:chOff x="0" y="0"/>
            <a:chExt cx="6030805" cy="1210733"/>
          </a:xfrm>
        </p:grpSpPr>
        <p:sp>
          <p:nvSpPr>
            <p:cNvPr id="8" name="Freeform 8"/>
            <p:cNvSpPr/>
            <p:nvPr/>
          </p:nvSpPr>
          <p:spPr>
            <a:xfrm flipH="1">
              <a:off x="0" y="0"/>
              <a:ext cx="636773" cy="805116"/>
            </a:xfrm>
            <a:custGeom>
              <a:avLst/>
              <a:gdLst/>
              <a:ahLst/>
              <a:cxnLst/>
              <a:rect l="l" t="t" r="r" b="b"/>
              <a:pathLst>
                <a:path w="636773" h="805116">
                  <a:moveTo>
                    <a:pt x="636773" y="0"/>
                  </a:moveTo>
                  <a:lnTo>
                    <a:pt x="0" y="0"/>
                  </a:lnTo>
                  <a:lnTo>
                    <a:pt x="0" y="805116"/>
                  </a:lnTo>
                  <a:lnTo>
                    <a:pt x="636773" y="805116"/>
                  </a:lnTo>
                  <a:lnTo>
                    <a:pt x="636773"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9" name="TextBox 9"/>
            <p:cNvSpPr txBox="1"/>
            <p:nvPr/>
          </p:nvSpPr>
          <p:spPr>
            <a:xfrm>
              <a:off x="657013" y="96520"/>
              <a:ext cx="5373792" cy="1114213"/>
            </a:xfrm>
            <a:prstGeom prst="rect">
              <a:avLst/>
            </a:prstGeom>
          </p:spPr>
          <p:txBody>
            <a:bodyPr lIns="0" tIns="0" rIns="0" bIns="0" rtlCol="0" anchor="t">
              <a:noAutofit/>
            </a:bodyPr>
            <a:lstStyle/>
            <a:p>
              <a:pPr marL="0" lvl="0" indent="0" algn="l">
                <a:lnSpc>
                  <a:spcPts val="5425"/>
                </a:lnSpc>
                <a:spcBef>
                  <a:spcPct val="0"/>
                </a:spcBef>
              </a:pPr>
              <a:r>
                <a:rPr lang="en-US" sz="3875">
                  <a:solidFill>
                    <a:srgbClr val="000000"/>
                  </a:solidFill>
                  <a:latin typeface="Cabin Bold" panose="00000800000000000000"/>
                </a:rPr>
                <a:t>Thông tin cá nhân:</a:t>
              </a:r>
              <a:endParaRPr lang="en-US" sz="3875">
                <a:solidFill>
                  <a:srgbClr val="000000"/>
                </a:solidFill>
                <a:latin typeface="Cabin Bold" panose="00000800000000000000"/>
              </a:endParaRPr>
            </a:p>
          </p:txBody>
        </p:sp>
      </p:grpSp>
      <p:grpSp>
        <p:nvGrpSpPr>
          <p:cNvPr id="10" name="Group 10"/>
          <p:cNvGrpSpPr/>
          <p:nvPr/>
        </p:nvGrpSpPr>
        <p:grpSpPr>
          <a:xfrm rot="0">
            <a:off x="3558873" y="5143500"/>
            <a:ext cx="11170254" cy="4392907"/>
            <a:chOff x="0" y="0"/>
            <a:chExt cx="14893673" cy="5857209"/>
          </a:xfrm>
        </p:grpSpPr>
        <p:sp>
          <p:nvSpPr>
            <p:cNvPr id="11" name="AutoShape 11"/>
            <p:cNvSpPr/>
            <p:nvPr/>
          </p:nvSpPr>
          <p:spPr>
            <a:xfrm>
              <a:off x="0" y="0"/>
              <a:ext cx="14893673" cy="5857209"/>
            </a:xfrm>
            <a:prstGeom prst="flowChartAlternateProcess">
              <a:avLst/>
            </a:prstGeom>
            <a:solidFill>
              <a:srgbClr val="FFDED8"/>
            </a:solidFill>
          </p:spPr>
        </p:sp>
        <p:sp>
          <p:nvSpPr>
            <p:cNvPr id="12" name="TextBox 12"/>
            <p:cNvSpPr txBox="1"/>
            <p:nvPr/>
          </p:nvSpPr>
          <p:spPr>
            <a:xfrm>
              <a:off x="4902200" y="314960"/>
              <a:ext cx="5088467" cy="1276773"/>
            </a:xfrm>
            <a:prstGeom prst="rect">
              <a:avLst/>
            </a:prstGeom>
          </p:spPr>
          <p:txBody>
            <a:bodyPr lIns="0" tIns="0" rIns="0" bIns="0" rtlCol="0" anchor="t">
              <a:noAutofit/>
            </a:bodyPr>
            <a:lstStyle/>
            <a:p>
              <a:pPr marL="0" lvl="0" indent="0" algn="l">
                <a:lnSpc>
                  <a:spcPts val="6685"/>
                </a:lnSpc>
                <a:spcBef>
                  <a:spcPct val="0"/>
                </a:spcBef>
              </a:pPr>
              <a:r>
                <a:rPr lang="en-US" sz="4775">
                  <a:solidFill>
                    <a:srgbClr val="000000"/>
                  </a:solidFill>
                  <a:latin typeface="Cabin Bold" panose="00000800000000000000"/>
                </a:rPr>
                <a:t>Phiếu học tập</a:t>
              </a:r>
              <a:endParaRPr lang="en-US" sz="4775">
                <a:solidFill>
                  <a:srgbClr val="000000"/>
                </a:solidFill>
                <a:latin typeface="Cabin Bold" panose="00000800000000000000"/>
              </a:endParaRPr>
            </a:p>
          </p:txBody>
        </p:sp>
        <p:sp>
          <p:nvSpPr>
            <p:cNvPr id="13" name="TextBox 13"/>
            <p:cNvSpPr txBox="1"/>
            <p:nvPr/>
          </p:nvSpPr>
          <p:spPr>
            <a:xfrm>
              <a:off x="1191260" y="1750907"/>
              <a:ext cx="12511194" cy="1132840"/>
            </a:xfrm>
            <a:prstGeom prst="rect">
              <a:avLst/>
            </a:prstGeom>
          </p:spPr>
          <p:txBody>
            <a:bodyPr lIns="0" tIns="0" rIns="0" bIns="0" rtlCol="0" anchor="t">
              <a:noAutofit/>
            </a:bodyPr>
            <a:lstStyle/>
            <a:p>
              <a:pPr marL="0" lvl="0" indent="0" algn="l">
                <a:lnSpc>
                  <a:spcPts val="5425"/>
                </a:lnSpc>
                <a:spcBef>
                  <a:spcPct val="0"/>
                </a:spcBef>
              </a:pPr>
              <a:r>
                <a:rPr lang="en-US" sz="3875">
                  <a:solidFill>
                    <a:srgbClr val="000000"/>
                  </a:solidFill>
                  <a:latin typeface="Cabin" panose="00000500000000000000"/>
                </a:rPr>
                <a:t>Em hãy nêu một số thông tin về gia đình em?</a:t>
              </a:r>
              <a:endParaRPr lang="en-US" sz="3875">
                <a:solidFill>
                  <a:srgbClr val="000000"/>
                </a:solidFill>
                <a:latin typeface="Cabin" panose="00000500000000000000"/>
              </a:endParaRPr>
            </a:p>
          </p:txBody>
        </p:sp>
        <p:sp>
          <p:nvSpPr>
            <p:cNvPr id="14" name="TextBox 14"/>
            <p:cNvSpPr txBox="1"/>
            <p:nvPr/>
          </p:nvSpPr>
          <p:spPr>
            <a:xfrm>
              <a:off x="371428" y="2619981"/>
              <a:ext cx="14150816" cy="2688149"/>
            </a:xfrm>
            <a:prstGeom prst="rect">
              <a:avLst/>
            </a:prstGeom>
          </p:spPr>
          <p:txBody>
            <a:bodyPr lIns="0" tIns="0" rIns="0" bIns="0" rtlCol="0" anchor="t">
              <a:spAutoFit/>
            </a:bodyPr>
            <a:lstStyle/>
            <a:p>
              <a:pPr marL="0" lvl="0" indent="0" algn="l">
                <a:lnSpc>
                  <a:spcPts val="5425"/>
                </a:lnSpc>
                <a:spcBef>
                  <a:spcPct val="0"/>
                </a:spcBef>
              </a:pPr>
              <a:r>
                <a:rPr lang="en-US" sz="3875">
                  <a:solidFill>
                    <a:srgbClr val="000000"/>
                  </a:solidFill>
                  <a:latin typeface="Cabin" panose="00000500000000000000"/>
                </a:rPr>
                <a:t>.....................................................................................................................................................................................................................................................................................................................</a:t>
              </a:r>
              <a:endParaRPr lang="en-US" sz="3875">
                <a:solidFill>
                  <a:srgbClr val="000000"/>
                </a:solidFill>
                <a:latin typeface="Cabin" panose="00000500000000000000"/>
              </a:endParaRPr>
            </a:p>
          </p:txBody>
        </p:sp>
      </p:grpSp>
      <p:sp>
        <p:nvSpPr>
          <p:cNvPr id="15" name="Freeform 15"/>
          <p:cNvSpPr/>
          <p:nvPr/>
        </p:nvSpPr>
        <p:spPr>
          <a:xfrm>
            <a:off x="14944388" y="3501284"/>
            <a:ext cx="3052748" cy="3068088"/>
          </a:xfrm>
          <a:custGeom>
            <a:avLst/>
            <a:gdLst/>
            <a:ahLst/>
            <a:cxnLst/>
            <a:rect l="l" t="t" r="r" b="b"/>
            <a:pathLst>
              <a:path w="3052748" h="3068088">
                <a:moveTo>
                  <a:pt x="0" y="0"/>
                </a:moveTo>
                <a:lnTo>
                  <a:pt x="3052748" y="0"/>
                </a:lnTo>
                <a:lnTo>
                  <a:pt x="3052748" y="3068089"/>
                </a:lnTo>
                <a:lnTo>
                  <a:pt x="0" y="30680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194158" y="7519967"/>
            <a:ext cx="3095981" cy="2767033"/>
          </a:xfrm>
          <a:custGeom>
            <a:avLst/>
            <a:gdLst/>
            <a:ahLst/>
            <a:cxnLst/>
            <a:rect l="l" t="t" r="r" b="b"/>
            <a:pathLst>
              <a:path w="3095981" h="2767033">
                <a:moveTo>
                  <a:pt x="0" y="0"/>
                </a:moveTo>
                <a:lnTo>
                  <a:pt x="3095981" y="0"/>
                </a:lnTo>
                <a:lnTo>
                  <a:pt x="3095981" y="2767033"/>
                </a:lnTo>
                <a:lnTo>
                  <a:pt x="0" y="27670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p:cNvSpPr txBox="1"/>
          <p:nvPr/>
        </p:nvSpPr>
        <p:spPr>
          <a:xfrm>
            <a:off x="1028700" y="3232150"/>
            <a:ext cx="6796405" cy="873760"/>
          </a:xfrm>
          <a:prstGeom prst="rect">
            <a:avLst/>
          </a:prstGeom>
        </p:spPr>
        <p:txBody>
          <a:bodyPr lIns="0" tIns="0" rIns="0" bIns="0" rtlCol="0" anchor="t">
            <a:noAutofit/>
          </a:bodyPr>
          <a:lstStyle/>
          <a:p>
            <a:pPr marL="0" lvl="0" indent="0" algn="l">
              <a:lnSpc>
                <a:spcPts val="5425"/>
              </a:lnSpc>
              <a:spcBef>
                <a:spcPct val="0"/>
              </a:spcBef>
            </a:pPr>
            <a:r>
              <a:rPr lang="en-US" sz="3875">
                <a:solidFill>
                  <a:srgbClr val="000000"/>
                </a:solidFill>
                <a:latin typeface="Cabin Bold" panose="00000800000000000000"/>
              </a:rPr>
              <a:t>a. Thông tin cá nhân và gia đình</a:t>
            </a:r>
            <a:endParaRPr lang="en-US" sz="3875">
              <a:solidFill>
                <a:srgbClr val="000000"/>
              </a:solidFill>
              <a:latin typeface="Cabin Bold" panose="00000800000000000000"/>
            </a:endParaRPr>
          </a:p>
        </p:txBody>
      </p:sp>
      <p:sp>
        <p:nvSpPr>
          <p:cNvPr id="18" name="TextBox 18"/>
          <p:cNvSpPr txBox="1"/>
          <p:nvPr/>
        </p:nvSpPr>
        <p:spPr>
          <a:xfrm>
            <a:off x="506730" y="2493010"/>
            <a:ext cx="17274540" cy="796290"/>
          </a:xfrm>
          <a:prstGeom prst="rect">
            <a:avLst/>
          </a:prstGeom>
        </p:spPr>
        <p:txBody>
          <a:bodyPr lIns="0" tIns="0" rIns="0" bIns="0" rtlCol="0" anchor="t">
            <a:noAutofit/>
          </a:bodyPr>
          <a:lstStyle/>
          <a:p>
            <a:pPr marL="775335" lvl="1" indent="-387985" algn="l">
              <a:lnSpc>
                <a:spcPts val="3590"/>
              </a:lnSpc>
              <a:buAutoNum type="arabicPeriod"/>
            </a:pPr>
            <a:r>
              <a:rPr lang="en-US" sz="3590" spc="140">
                <a:solidFill>
                  <a:srgbClr val="1E1E1E"/>
                </a:solidFill>
                <a:latin typeface="Paytone One" panose="00000500000000000000"/>
              </a:rPr>
              <a:t>Thông tin cá nhân, gia đình được lưu trữ và trao đổi nhờ máy tính</a:t>
            </a:r>
            <a:endParaRPr lang="en-US" sz="3590" spc="140">
              <a:solidFill>
                <a:srgbClr val="1E1E1E"/>
              </a:solidFill>
              <a:latin typeface="Paytone One"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DFF"/>
        </a:solidFill>
        <a:effectLst/>
      </p:bgPr>
    </p:bg>
    <p:spTree>
      <p:nvGrpSpPr>
        <p:cNvPr id="1" name=""/>
        <p:cNvGrpSpPr/>
        <p:nvPr/>
      </p:nvGrpSpPr>
      <p:grpSpPr>
        <a:xfrm>
          <a:off x="0" y="0"/>
          <a:ext cx="0" cy="0"/>
          <a:chOff x="0" y="0"/>
          <a:chExt cx="0" cy="0"/>
        </a:xfrm>
      </p:grpSpPr>
      <p:sp>
        <p:nvSpPr>
          <p:cNvPr id="2" name="Freeform 2"/>
          <p:cNvSpPr/>
          <p:nvPr/>
        </p:nvSpPr>
        <p:spPr>
          <a:xfrm rot="9880939">
            <a:off x="684659" y="345310"/>
            <a:ext cx="1566729" cy="1558895"/>
          </a:xfrm>
          <a:custGeom>
            <a:avLst/>
            <a:gdLst/>
            <a:ahLst/>
            <a:cxnLst/>
            <a:rect l="l" t="t" r="r" b="b"/>
            <a:pathLst>
              <a:path w="1566729" h="1558895">
                <a:moveTo>
                  <a:pt x="0" y="0"/>
                </a:moveTo>
                <a:lnTo>
                  <a:pt x="1566729" y="0"/>
                </a:lnTo>
                <a:lnTo>
                  <a:pt x="1566729" y="1558895"/>
                </a:lnTo>
                <a:lnTo>
                  <a:pt x="0" y="1558895"/>
                </a:lnTo>
                <a:lnTo>
                  <a:pt x="0" y="0"/>
                </a:lnTo>
                <a:close/>
              </a:path>
            </a:pathLst>
          </a:custGeom>
          <a:blipFill>
            <a:blip r:embed="rId1"/>
            <a:stretch>
              <a:fillRect/>
            </a:stretch>
          </a:blipFill>
        </p:spPr>
      </p:sp>
      <p:grpSp>
        <p:nvGrpSpPr>
          <p:cNvPr id="3" name="Group 3"/>
          <p:cNvGrpSpPr/>
          <p:nvPr/>
        </p:nvGrpSpPr>
        <p:grpSpPr>
          <a:xfrm rot="0">
            <a:off x="7021815" y="668127"/>
            <a:ext cx="4244369" cy="1277358"/>
            <a:chOff x="0" y="0"/>
            <a:chExt cx="5659159" cy="1703144"/>
          </a:xfrm>
        </p:grpSpPr>
        <p:grpSp>
          <p:nvGrpSpPr>
            <p:cNvPr id="4" name="Group 4"/>
            <p:cNvGrpSpPr/>
            <p:nvPr/>
          </p:nvGrpSpPr>
          <p:grpSpPr>
            <a:xfrm rot="0">
              <a:off x="0" y="0"/>
              <a:ext cx="5659159" cy="1703144"/>
              <a:chOff x="0" y="0"/>
              <a:chExt cx="1120978" cy="337362"/>
            </a:xfrm>
          </p:grpSpPr>
          <p:sp>
            <p:nvSpPr>
              <p:cNvPr id="5" name="Freeform 5"/>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6" name="TextBox 6"/>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7" name="TextBox 7"/>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Khám phá</a:t>
              </a:r>
              <a:endParaRPr lang="en-US" sz="5315">
                <a:solidFill>
                  <a:srgbClr val="1B1B1B"/>
                </a:solidFill>
                <a:latin typeface="Paytone One" panose="00000500000000000000"/>
              </a:endParaRPr>
            </a:p>
          </p:txBody>
        </p:sp>
      </p:grpSp>
      <p:grpSp>
        <p:nvGrpSpPr>
          <p:cNvPr id="9" name="Group 9"/>
          <p:cNvGrpSpPr/>
          <p:nvPr/>
        </p:nvGrpSpPr>
        <p:grpSpPr>
          <a:xfrm rot="0">
            <a:off x="1028700" y="4371975"/>
            <a:ext cx="8990330" cy="5349875"/>
            <a:chOff x="0" y="0"/>
            <a:chExt cx="2367763" cy="1409090"/>
          </a:xfrm>
        </p:grpSpPr>
        <p:sp>
          <p:nvSpPr>
            <p:cNvPr id="10" name="Freeform 10"/>
            <p:cNvSpPr/>
            <p:nvPr/>
          </p:nvSpPr>
          <p:spPr>
            <a:xfrm>
              <a:off x="0" y="0"/>
              <a:ext cx="2367763" cy="1409090"/>
            </a:xfrm>
            <a:custGeom>
              <a:avLst/>
              <a:gdLst/>
              <a:ahLst/>
              <a:cxnLst/>
              <a:rect l="l" t="t" r="r" b="b"/>
              <a:pathLst>
                <a:path w="2367763" h="1409090">
                  <a:moveTo>
                    <a:pt x="43919" y="0"/>
                  </a:moveTo>
                  <a:lnTo>
                    <a:pt x="2323844" y="0"/>
                  </a:lnTo>
                  <a:cubicBezTo>
                    <a:pt x="2335492" y="0"/>
                    <a:pt x="2346663" y="4627"/>
                    <a:pt x="2354899" y="12864"/>
                  </a:cubicBezTo>
                  <a:cubicBezTo>
                    <a:pt x="2363136" y="21100"/>
                    <a:pt x="2367763" y="32271"/>
                    <a:pt x="2367763" y="43919"/>
                  </a:cubicBezTo>
                  <a:lnTo>
                    <a:pt x="2367763" y="1365170"/>
                  </a:lnTo>
                  <a:cubicBezTo>
                    <a:pt x="2367763" y="1389426"/>
                    <a:pt x="2348100" y="1409090"/>
                    <a:pt x="2323844" y="1409090"/>
                  </a:cubicBezTo>
                  <a:lnTo>
                    <a:pt x="43919" y="1409090"/>
                  </a:lnTo>
                  <a:cubicBezTo>
                    <a:pt x="32271" y="1409090"/>
                    <a:pt x="21100" y="1404463"/>
                    <a:pt x="12864" y="1396226"/>
                  </a:cubicBezTo>
                  <a:cubicBezTo>
                    <a:pt x="4627" y="1387990"/>
                    <a:pt x="0" y="1376819"/>
                    <a:pt x="0" y="1365170"/>
                  </a:cubicBezTo>
                  <a:lnTo>
                    <a:pt x="0" y="43919"/>
                  </a:lnTo>
                  <a:cubicBezTo>
                    <a:pt x="0" y="32271"/>
                    <a:pt x="4627" y="21100"/>
                    <a:pt x="12864" y="12864"/>
                  </a:cubicBezTo>
                  <a:cubicBezTo>
                    <a:pt x="21100" y="4627"/>
                    <a:pt x="32271" y="0"/>
                    <a:pt x="43919" y="0"/>
                  </a:cubicBezTo>
                  <a:close/>
                </a:path>
              </a:pathLst>
            </a:custGeom>
            <a:solidFill>
              <a:srgbClr val="000000">
                <a:alpha val="0"/>
              </a:srgbClr>
            </a:solidFill>
            <a:ln w="47625" cap="rnd">
              <a:solidFill>
                <a:srgbClr val="FF3131"/>
              </a:solidFill>
              <a:prstDash val="solid"/>
              <a:round/>
            </a:ln>
          </p:spPr>
        </p:sp>
        <p:sp>
          <p:nvSpPr>
            <p:cNvPr id="11" name="TextBox 11"/>
            <p:cNvSpPr txBox="1"/>
            <p:nvPr/>
          </p:nvSpPr>
          <p:spPr>
            <a:xfrm>
              <a:off x="0" y="0"/>
              <a:ext cx="2367763" cy="1409090"/>
            </a:xfrm>
            <a:prstGeom prst="rect">
              <a:avLst/>
            </a:prstGeom>
          </p:spPr>
          <p:txBody>
            <a:bodyPr lIns="50800" tIns="50800" rIns="50800" bIns="50800" rtlCol="0" anchor="ctr"/>
            <a:lstStyle/>
            <a:p>
              <a:pPr algn="ctr">
                <a:lnSpc>
                  <a:spcPts val="2860"/>
                </a:lnSpc>
              </a:pPr>
            </a:p>
          </p:txBody>
        </p:sp>
      </p:grpSp>
      <p:sp>
        <p:nvSpPr>
          <p:cNvPr id="12" name="TextBox 12"/>
          <p:cNvSpPr txBox="1"/>
          <p:nvPr/>
        </p:nvSpPr>
        <p:spPr>
          <a:xfrm>
            <a:off x="1340485" y="4662170"/>
            <a:ext cx="8366760" cy="4890770"/>
          </a:xfrm>
          <a:prstGeom prst="rect">
            <a:avLst/>
          </a:prstGeom>
        </p:spPr>
        <p:txBody>
          <a:bodyPr lIns="0" tIns="0" rIns="0" bIns="0" rtlCol="0" anchor="t">
            <a:noAutofit/>
          </a:bodyPr>
          <a:lstStyle/>
          <a:p>
            <a:pPr marL="685800" lvl="1" indent="-342900" algn="l">
              <a:lnSpc>
                <a:spcPts val="5335"/>
              </a:lnSpc>
              <a:buFont typeface="Arial" panose="020B0604020202020204"/>
              <a:buChar char="•"/>
            </a:pPr>
            <a:r>
              <a:rPr lang="en-US" sz="3175">
                <a:solidFill>
                  <a:srgbClr val="000000"/>
                </a:solidFill>
                <a:latin typeface="Cabin" panose="00000500000000000000"/>
              </a:rPr>
              <a:t>Cô giáo lớp bạn Nam đưa cho mỗi bạn tờ khai mang về để bố mẹ điền: họ tên học sinh; họ tên, số điện thoại của bố, mẹ; địa chỉ nhà.</a:t>
            </a:r>
            <a:endParaRPr lang="en-US" sz="3175">
              <a:solidFill>
                <a:srgbClr val="000000"/>
              </a:solidFill>
              <a:latin typeface="Cabin" panose="00000500000000000000"/>
            </a:endParaRPr>
          </a:p>
          <a:p>
            <a:pPr marL="685800" lvl="1" indent="-342900" algn="l">
              <a:lnSpc>
                <a:spcPts val="5335"/>
              </a:lnSpc>
              <a:buFont typeface="Arial" panose="020B0604020202020204"/>
              <a:buChar char="•"/>
            </a:pPr>
            <a:r>
              <a:rPr lang="en-US" sz="3175">
                <a:solidFill>
                  <a:srgbClr val="000000"/>
                </a:solidFill>
                <a:latin typeface="Cabin" panose="00000500000000000000"/>
              </a:rPr>
              <a:t>Cô thu các tờ khai rồi nhập thông tin và lưu vào máy tính.</a:t>
            </a:r>
            <a:endParaRPr lang="en-US" sz="3175">
              <a:solidFill>
                <a:srgbClr val="000000"/>
              </a:solidFill>
              <a:latin typeface="Cabin" panose="00000500000000000000"/>
            </a:endParaRPr>
          </a:p>
          <a:p>
            <a:pPr marL="685800" lvl="1" indent="-342900" algn="l">
              <a:lnSpc>
                <a:spcPts val="5335"/>
              </a:lnSpc>
              <a:buFont typeface="Arial" panose="020B0604020202020204"/>
              <a:buChar char="•"/>
            </a:pPr>
            <a:r>
              <a:rPr lang="en-US" sz="3175">
                <a:solidFill>
                  <a:srgbClr val="000000"/>
                </a:solidFill>
                <a:latin typeface="Cabin" panose="00000500000000000000"/>
              </a:rPr>
              <a:t>Cô gửi các thông tin này tới trung tâm máy tính của nhà trường.</a:t>
            </a:r>
            <a:endParaRPr lang="en-US" sz="3175">
              <a:solidFill>
                <a:srgbClr val="000000"/>
              </a:solidFill>
              <a:latin typeface="Cabin" panose="00000500000000000000"/>
            </a:endParaRPr>
          </a:p>
        </p:txBody>
      </p:sp>
      <p:sp>
        <p:nvSpPr>
          <p:cNvPr id="13" name="TextBox 13"/>
          <p:cNvSpPr txBox="1"/>
          <p:nvPr/>
        </p:nvSpPr>
        <p:spPr>
          <a:xfrm>
            <a:off x="1028700" y="3232150"/>
            <a:ext cx="9390380" cy="939165"/>
          </a:xfrm>
          <a:prstGeom prst="rect">
            <a:avLst/>
          </a:prstGeom>
        </p:spPr>
        <p:txBody>
          <a:bodyPr lIns="0" tIns="0" rIns="0" bIns="0" rtlCol="0" anchor="t">
            <a:noAutofit/>
          </a:bodyPr>
          <a:lstStyle/>
          <a:p>
            <a:pPr marL="0" lvl="0" indent="0" algn="l">
              <a:lnSpc>
                <a:spcPts val="5425"/>
              </a:lnSpc>
              <a:spcBef>
                <a:spcPct val="0"/>
              </a:spcBef>
            </a:pPr>
            <a:r>
              <a:rPr lang="en-US" sz="3875">
                <a:solidFill>
                  <a:srgbClr val="000000"/>
                </a:solidFill>
                <a:latin typeface="Cabin Bold" panose="00000800000000000000"/>
              </a:rPr>
              <a:t>b.</a:t>
            </a:r>
            <a:r>
              <a:rPr lang="en-US" sz="3875">
                <a:solidFill>
                  <a:srgbClr val="000000"/>
                </a:solidFill>
                <a:latin typeface="Cabin Bold" panose="00000800000000000000"/>
              </a:rPr>
              <a:t> Lưu trữ và trao đổi thông tin nhờ máy tính</a:t>
            </a:r>
            <a:endParaRPr lang="en-US" sz="3875">
              <a:solidFill>
                <a:srgbClr val="000000"/>
              </a:solidFill>
              <a:latin typeface="Cabin Bold" panose="00000800000000000000"/>
            </a:endParaRPr>
          </a:p>
        </p:txBody>
      </p:sp>
      <p:sp>
        <p:nvSpPr>
          <p:cNvPr id="14" name="TextBox 14"/>
          <p:cNvSpPr txBox="1"/>
          <p:nvPr/>
        </p:nvSpPr>
        <p:spPr>
          <a:xfrm>
            <a:off x="506730" y="2493010"/>
            <a:ext cx="17274540" cy="809625"/>
          </a:xfrm>
          <a:prstGeom prst="rect">
            <a:avLst/>
          </a:prstGeom>
        </p:spPr>
        <p:txBody>
          <a:bodyPr lIns="0" tIns="0" rIns="0" bIns="0" rtlCol="0" anchor="t">
            <a:noAutofit/>
          </a:bodyPr>
          <a:lstStyle/>
          <a:p>
            <a:pPr marL="775335" lvl="1" indent="-387985" algn="l">
              <a:lnSpc>
                <a:spcPts val="3590"/>
              </a:lnSpc>
              <a:buAutoNum type="arabicPeriod"/>
            </a:pPr>
            <a:r>
              <a:rPr lang="en-US" sz="3590" spc="140">
                <a:solidFill>
                  <a:srgbClr val="1E1E1E"/>
                </a:solidFill>
                <a:latin typeface="Paytone One" panose="00000500000000000000"/>
              </a:rPr>
              <a:t>Thông tin cá nhân, gia đình được lưu trữ và trao đổi nhờ máy tính</a:t>
            </a:r>
            <a:endParaRPr lang="en-US" sz="3590" spc="140">
              <a:solidFill>
                <a:srgbClr val="1E1E1E"/>
              </a:solidFill>
              <a:latin typeface="Paytone One" panose="00000500000000000000"/>
            </a:endParaRPr>
          </a:p>
        </p:txBody>
      </p:sp>
      <p:grpSp>
        <p:nvGrpSpPr>
          <p:cNvPr id="15" name="Group 15"/>
          <p:cNvGrpSpPr/>
          <p:nvPr/>
        </p:nvGrpSpPr>
        <p:grpSpPr>
          <a:xfrm rot="0">
            <a:off x="11184951" y="3563834"/>
            <a:ext cx="6596469" cy="6744661"/>
            <a:chOff x="0" y="0"/>
            <a:chExt cx="8795292" cy="8992881"/>
          </a:xfrm>
        </p:grpSpPr>
        <p:sp>
          <p:nvSpPr>
            <p:cNvPr id="16" name="Freeform 16"/>
            <p:cNvSpPr/>
            <p:nvPr/>
          </p:nvSpPr>
          <p:spPr>
            <a:xfrm>
              <a:off x="0" y="2156462"/>
              <a:ext cx="5608712" cy="6836419"/>
            </a:xfrm>
            <a:custGeom>
              <a:avLst/>
              <a:gdLst/>
              <a:ahLst/>
              <a:cxnLst/>
              <a:rect l="l" t="t" r="r" b="b"/>
              <a:pathLst>
                <a:path w="5608712" h="6836419">
                  <a:moveTo>
                    <a:pt x="0" y="0"/>
                  </a:moveTo>
                  <a:lnTo>
                    <a:pt x="5608712" y="0"/>
                  </a:lnTo>
                  <a:lnTo>
                    <a:pt x="5608712" y="6836419"/>
                  </a:lnTo>
                  <a:lnTo>
                    <a:pt x="0" y="6836419"/>
                  </a:lnTo>
                  <a:lnTo>
                    <a:pt x="0" y="0"/>
                  </a:lnTo>
                  <a:close/>
                </a:path>
              </a:pathLst>
            </a:custGeom>
            <a:blipFill>
              <a:blip r:embed="rId2"/>
              <a:stretch>
                <a:fillRect/>
              </a:stretch>
            </a:blipFill>
          </p:spPr>
        </p:sp>
        <p:sp>
          <p:nvSpPr>
            <p:cNvPr id="17" name="Freeform 17"/>
            <p:cNvSpPr/>
            <p:nvPr/>
          </p:nvSpPr>
          <p:spPr>
            <a:xfrm>
              <a:off x="4784692" y="0"/>
              <a:ext cx="4010601" cy="8838789"/>
            </a:xfrm>
            <a:custGeom>
              <a:avLst/>
              <a:gdLst/>
              <a:ahLst/>
              <a:cxnLst/>
              <a:rect l="l" t="t" r="r" b="b"/>
              <a:pathLst>
                <a:path w="4010601" h="8838789">
                  <a:moveTo>
                    <a:pt x="0" y="0"/>
                  </a:moveTo>
                  <a:lnTo>
                    <a:pt x="4010600" y="0"/>
                  </a:lnTo>
                  <a:lnTo>
                    <a:pt x="4010600" y="8838789"/>
                  </a:lnTo>
                  <a:lnTo>
                    <a:pt x="0" y="8838789"/>
                  </a:lnTo>
                  <a:lnTo>
                    <a:pt x="0" y="0"/>
                  </a:lnTo>
                  <a:close/>
                </a:path>
              </a:pathLst>
            </a:custGeom>
            <a:blipFill>
              <a:blip r:embed="rId3"/>
              <a:stretch>
                <a:fillRect/>
              </a:stretch>
            </a:blipFill>
          </p:spPr>
        </p:sp>
        <p:sp>
          <p:nvSpPr>
            <p:cNvPr id="18" name="Freeform 18"/>
            <p:cNvSpPr/>
            <p:nvPr/>
          </p:nvSpPr>
          <p:spPr>
            <a:xfrm rot="2269560">
              <a:off x="3004885" y="2973215"/>
              <a:ext cx="3238452" cy="2892358"/>
            </a:xfrm>
            <a:custGeom>
              <a:avLst/>
              <a:gdLst/>
              <a:ahLst/>
              <a:cxnLst/>
              <a:rect l="l" t="t" r="r" b="b"/>
              <a:pathLst>
                <a:path w="3238452" h="2892358">
                  <a:moveTo>
                    <a:pt x="0" y="0"/>
                  </a:moveTo>
                  <a:lnTo>
                    <a:pt x="3238452" y="0"/>
                  </a:lnTo>
                  <a:lnTo>
                    <a:pt x="3238452" y="2892359"/>
                  </a:lnTo>
                  <a:lnTo>
                    <a:pt x="0" y="2892359"/>
                  </a:lnTo>
                  <a:lnTo>
                    <a:pt x="0" y="0"/>
                  </a:lnTo>
                  <a:close/>
                </a:path>
              </a:pathLst>
            </a:custGeom>
            <a:blipFill>
              <a:blip r:embed="rId4"/>
              <a:stretch>
                <a:fillRect/>
              </a:stretch>
            </a:blipFill>
          </p:spPr>
        </p:sp>
        <p:sp>
          <p:nvSpPr>
            <p:cNvPr id="19" name="TextBox 19"/>
            <p:cNvSpPr txBox="1"/>
            <p:nvPr/>
          </p:nvSpPr>
          <p:spPr>
            <a:xfrm rot="-1320729">
              <a:off x="3555394" y="3487842"/>
              <a:ext cx="1647175" cy="769943"/>
            </a:xfrm>
            <a:prstGeom prst="rect">
              <a:avLst/>
            </a:prstGeom>
          </p:spPr>
          <p:txBody>
            <a:bodyPr lIns="0" tIns="0" rIns="0" bIns="0" rtlCol="0" anchor="t">
              <a:spAutoFit/>
            </a:bodyPr>
            <a:lstStyle/>
            <a:p>
              <a:pPr algn="l">
                <a:lnSpc>
                  <a:spcPts val="5295"/>
                </a:lnSpc>
              </a:pPr>
              <a:r>
                <a:rPr lang="en-US" sz="3150">
                  <a:solidFill>
                    <a:srgbClr val="000000"/>
                  </a:solidFill>
                  <a:latin typeface="Cabin" panose="00000500000000000000"/>
                </a:rPr>
                <a:t>Tờ khai</a:t>
              </a:r>
              <a:endParaRPr lang="en-US" sz="3150">
                <a:solidFill>
                  <a:srgbClr val="000000"/>
                </a:solidFill>
                <a:latin typeface="Cabin" panose="0000050000000000000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fade">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fade">
                                      <p:cBhvr>
                                        <p:cTn id="28"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A"/>
        </a:solidFill>
        <a:effectLst/>
      </p:bgPr>
    </p:bg>
    <p:spTree>
      <p:nvGrpSpPr>
        <p:cNvPr id="1" name=""/>
        <p:cNvGrpSpPr/>
        <p:nvPr/>
      </p:nvGrpSpPr>
      <p:grpSpPr>
        <a:xfrm>
          <a:off x="0" y="0"/>
          <a:ext cx="0" cy="0"/>
          <a:chOff x="0" y="0"/>
          <a:chExt cx="0" cy="0"/>
        </a:xfrm>
      </p:grpSpPr>
      <p:sp>
        <p:nvSpPr>
          <p:cNvPr id="2" name="Freeform 2"/>
          <p:cNvSpPr/>
          <p:nvPr/>
        </p:nvSpPr>
        <p:spPr>
          <a:xfrm rot="9880939">
            <a:off x="-276784" y="179253"/>
            <a:ext cx="1566729" cy="1558895"/>
          </a:xfrm>
          <a:custGeom>
            <a:avLst/>
            <a:gdLst/>
            <a:ahLst/>
            <a:cxnLst/>
            <a:rect l="l" t="t" r="r" b="b"/>
            <a:pathLst>
              <a:path w="1566729" h="1558895">
                <a:moveTo>
                  <a:pt x="0" y="0"/>
                </a:moveTo>
                <a:lnTo>
                  <a:pt x="1566729" y="0"/>
                </a:lnTo>
                <a:lnTo>
                  <a:pt x="1566729" y="1558895"/>
                </a:lnTo>
                <a:lnTo>
                  <a:pt x="0" y="1558895"/>
                </a:lnTo>
                <a:lnTo>
                  <a:pt x="0" y="0"/>
                </a:lnTo>
                <a:close/>
              </a:path>
            </a:pathLst>
          </a:custGeom>
          <a:blipFill>
            <a:blip r:embed="rId1"/>
            <a:stretch>
              <a:fillRect/>
            </a:stretch>
          </a:blipFill>
        </p:spPr>
      </p:sp>
      <p:sp>
        <p:nvSpPr>
          <p:cNvPr id="3" name="Freeform 3"/>
          <p:cNvSpPr/>
          <p:nvPr/>
        </p:nvSpPr>
        <p:spPr>
          <a:xfrm rot="-9184859">
            <a:off x="17107241" y="8996772"/>
            <a:ext cx="1566729" cy="1558895"/>
          </a:xfrm>
          <a:custGeom>
            <a:avLst/>
            <a:gdLst/>
            <a:ahLst/>
            <a:cxnLst/>
            <a:rect l="l" t="t" r="r" b="b"/>
            <a:pathLst>
              <a:path w="1566729" h="1558895">
                <a:moveTo>
                  <a:pt x="0" y="0"/>
                </a:moveTo>
                <a:lnTo>
                  <a:pt x="1566729" y="0"/>
                </a:lnTo>
                <a:lnTo>
                  <a:pt x="1566729" y="1558895"/>
                </a:lnTo>
                <a:lnTo>
                  <a:pt x="0" y="1558895"/>
                </a:lnTo>
                <a:lnTo>
                  <a:pt x="0" y="0"/>
                </a:lnTo>
                <a:close/>
              </a:path>
            </a:pathLst>
          </a:custGeom>
          <a:blipFill>
            <a:blip r:embed="rId1"/>
            <a:stretch>
              <a:fillRect/>
            </a:stretch>
          </a:blipFill>
        </p:spPr>
      </p:sp>
      <p:grpSp>
        <p:nvGrpSpPr>
          <p:cNvPr id="4" name="Group 4"/>
          <p:cNvGrpSpPr/>
          <p:nvPr/>
        </p:nvGrpSpPr>
        <p:grpSpPr>
          <a:xfrm rot="0">
            <a:off x="7021815" y="668127"/>
            <a:ext cx="4244369" cy="1277358"/>
            <a:chOff x="0" y="0"/>
            <a:chExt cx="5659159" cy="1703144"/>
          </a:xfrm>
        </p:grpSpPr>
        <p:grpSp>
          <p:nvGrpSpPr>
            <p:cNvPr id="5" name="Group 5"/>
            <p:cNvGrpSpPr/>
            <p:nvPr/>
          </p:nvGrpSpPr>
          <p:grpSpPr>
            <a:xfrm rot="0">
              <a:off x="0" y="0"/>
              <a:ext cx="5659159" cy="1703144"/>
              <a:chOff x="0" y="0"/>
              <a:chExt cx="1120978" cy="337362"/>
            </a:xfrm>
          </p:grpSpPr>
          <p:sp>
            <p:nvSpPr>
              <p:cNvPr id="6" name="Freeform 6"/>
              <p:cNvSpPr/>
              <p:nvPr/>
            </p:nvSpPr>
            <p:spPr>
              <a:xfrm>
                <a:off x="0" y="0"/>
                <a:ext cx="1120978" cy="337362"/>
              </a:xfrm>
              <a:custGeom>
                <a:avLst/>
                <a:gdLst/>
                <a:ahLst/>
                <a:cxnLst/>
                <a:rect l="l" t="t" r="r" b="b"/>
                <a:pathLst>
                  <a:path w="1120978" h="337362">
                    <a:moveTo>
                      <a:pt x="47293" y="0"/>
                    </a:moveTo>
                    <a:lnTo>
                      <a:pt x="1073685" y="0"/>
                    </a:lnTo>
                    <a:cubicBezTo>
                      <a:pt x="1086228" y="0"/>
                      <a:pt x="1098257" y="4983"/>
                      <a:pt x="1107126" y="13852"/>
                    </a:cubicBezTo>
                    <a:cubicBezTo>
                      <a:pt x="1115996" y="22721"/>
                      <a:pt x="1120978" y="34750"/>
                      <a:pt x="1120978" y="47293"/>
                    </a:cubicBezTo>
                    <a:lnTo>
                      <a:pt x="1120978" y="290069"/>
                    </a:lnTo>
                    <a:cubicBezTo>
                      <a:pt x="1120978" y="316189"/>
                      <a:pt x="1099804" y="337362"/>
                      <a:pt x="1073685" y="337362"/>
                    </a:cubicBezTo>
                    <a:lnTo>
                      <a:pt x="47293" y="337362"/>
                    </a:lnTo>
                    <a:cubicBezTo>
                      <a:pt x="34750" y="337362"/>
                      <a:pt x="22721" y="332380"/>
                      <a:pt x="13852" y="323511"/>
                    </a:cubicBezTo>
                    <a:cubicBezTo>
                      <a:pt x="4983" y="314641"/>
                      <a:pt x="0" y="302612"/>
                      <a:pt x="0" y="290069"/>
                    </a:cubicBezTo>
                    <a:lnTo>
                      <a:pt x="0" y="47293"/>
                    </a:lnTo>
                    <a:cubicBezTo>
                      <a:pt x="0" y="34750"/>
                      <a:pt x="4983" y="22721"/>
                      <a:pt x="13852" y="13852"/>
                    </a:cubicBezTo>
                    <a:cubicBezTo>
                      <a:pt x="22721" y="4983"/>
                      <a:pt x="34750" y="0"/>
                      <a:pt x="47293" y="0"/>
                    </a:cubicBezTo>
                    <a:close/>
                  </a:path>
                </a:pathLst>
              </a:custGeom>
              <a:solidFill>
                <a:srgbClr val="FAE9BD"/>
              </a:solidFill>
              <a:ln w="57150" cap="rnd">
                <a:solidFill>
                  <a:srgbClr val="132B4F"/>
                </a:solidFill>
                <a:prstDash val="solid"/>
                <a:round/>
              </a:ln>
            </p:spPr>
          </p:sp>
          <p:sp>
            <p:nvSpPr>
              <p:cNvPr id="7" name="TextBox 7"/>
              <p:cNvSpPr txBox="1"/>
              <p:nvPr/>
            </p:nvSpPr>
            <p:spPr>
              <a:xfrm>
                <a:off x="0" y="0"/>
                <a:ext cx="1120978" cy="337362"/>
              </a:xfrm>
              <a:prstGeom prst="rect">
                <a:avLst/>
              </a:prstGeom>
            </p:spPr>
            <p:txBody>
              <a:bodyPr lIns="50800" tIns="50800" rIns="50800" bIns="50800" rtlCol="0" anchor="ctr"/>
              <a:lstStyle/>
              <a:p>
                <a:pPr algn="ctr">
                  <a:lnSpc>
                    <a:spcPts val="2850"/>
                  </a:lnSpc>
                </a:pPr>
              </a:p>
            </p:txBody>
          </p:sp>
        </p:grpSp>
        <p:sp>
          <p:nvSpPr>
            <p:cNvPr id="8" name="TextBox 8"/>
            <p:cNvSpPr txBox="1"/>
            <p:nvPr/>
          </p:nvSpPr>
          <p:spPr>
            <a:xfrm>
              <a:off x="0" y="219406"/>
              <a:ext cx="5498446" cy="1169083"/>
            </a:xfrm>
            <a:prstGeom prst="rect">
              <a:avLst/>
            </a:prstGeom>
          </p:spPr>
          <p:txBody>
            <a:bodyPr lIns="0" tIns="0" rIns="0" bIns="0" rtlCol="0" anchor="t">
              <a:spAutoFit/>
            </a:bodyPr>
            <a:lstStyle/>
            <a:p>
              <a:pPr algn="ctr">
                <a:lnSpc>
                  <a:spcPts val="7440"/>
                </a:lnSpc>
              </a:pPr>
              <a:r>
                <a:rPr lang="en-US" sz="5315">
                  <a:solidFill>
                    <a:srgbClr val="1B1B1B"/>
                  </a:solidFill>
                  <a:latin typeface="Paytone One" panose="00000500000000000000"/>
                </a:rPr>
                <a:t>Khám phá</a:t>
              </a:r>
              <a:endParaRPr lang="en-US" sz="5315">
                <a:solidFill>
                  <a:srgbClr val="1B1B1B"/>
                </a:solidFill>
                <a:latin typeface="Paytone One" panose="00000500000000000000"/>
              </a:endParaRPr>
            </a:p>
          </p:txBody>
        </p:sp>
      </p:grpSp>
      <p:grpSp>
        <p:nvGrpSpPr>
          <p:cNvPr id="9" name="Group 9"/>
          <p:cNvGrpSpPr/>
          <p:nvPr/>
        </p:nvGrpSpPr>
        <p:grpSpPr>
          <a:xfrm rot="0">
            <a:off x="10681217" y="5086800"/>
            <a:ext cx="6647831" cy="3919990"/>
            <a:chOff x="0" y="0"/>
            <a:chExt cx="8863775" cy="5226653"/>
          </a:xfrm>
        </p:grpSpPr>
        <p:sp>
          <p:nvSpPr>
            <p:cNvPr id="10" name="AutoShape 10"/>
            <p:cNvSpPr/>
            <p:nvPr/>
          </p:nvSpPr>
          <p:spPr>
            <a:xfrm>
              <a:off x="0" y="0"/>
              <a:ext cx="8863775" cy="5226653"/>
            </a:xfrm>
            <a:prstGeom prst="flowChartAlternateProcess">
              <a:avLst/>
            </a:prstGeom>
            <a:solidFill>
              <a:srgbClr val="C5F1FF"/>
            </a:solidFill>
            <a:ln w="47625" cap="rnd">
              <a:solidFill>
                <a:srgbClr val="FF3131"/>
              </a:solidFill>
              <a:prstDash val="solid"/>
              <a:round/>
            </a:ln>
          </p:spPr>
        </p:sp>
        <p:sp>
          <p:nvSpPr>
            <p:cNvPr id="11" name="TextBox 11"/>
            <p:cNvSpPr txBox="1"/>
            <p:nvPr/>
          </p:nvSpPr>
          <p:spPr>
            <a:xfrm>
              <a:off x="553720" y="316653"/>
              <a:ext cx="7756314" cy="4716780"/>
            </a:xfrm>
            <a:prstGeom prst="rect">
              <a:avLst/>
            </a:prstGeom>
          </p:spPr>
          <p:txBody>
            <a:bodyPr lIns="0" tIns="0" rIns="0" bIns="0" rtlCol="0" anchor="t">
              <a:noAutofit/>
            </a:bodyPr>
            <a:lstStyle/>
            <a:p>
              <a:pPr marL="0" lvl="0" indent="0" algn="l">
                <a:lnSpc>
                  <a:spcPts val="5425"/>
                </a:lnSpc>
                <a:spcBef>
                  <a:spcPct val="0"/>
                </a:spcBef>
              </a:pPr>
              <a:r>
                <a:rPr lang="en-US" sz="3875">
                  <a:solidFill>
                    <a:srgbClr val="000000"/>
                  </a:solidFill>
                  <a:latin typeface="Cabin Bold" panose="00000800000000000000"/>
                </a:rPr>
                <a:t>Em hãy trao đổi với bạn và cho biết: </a:t>
              </a:r>
              <a:r>
                <a:rPr lang="en-US" sz="3875">
                  <a:solidFill>
                    <a:srgbClr val="000000"/>
                  </a:solidFill>
                  <a:latin typeface="Cabin" panose="00000500000000000000"/>
                </a:rPr>
                <a:t>Cô giáo lấy thông tin nào từ máy tính để gửi được tin nhắn đến bố, mẹ học sinh? </a:t>
              </a:r>
              <a:endParaRPr lang="en-US" sz="3875">
                <a:solidFill>
                  <a:srgbClr val="000000"/>
                </a:solidFill>
                <a:latin typeface="Cabin" panose="00000500000000000000"/>
              </a:endParaRPr>
            </a:p>
          </p:txBody>
        </p:sp>
      </p:grpSp>
      <p:grpSp>
        <p:nvGrpSpPr>
          <p:cNvPr id="12" name="Group 12"/>
          <p:cNvGrpSpPr/>
          <p:nvPr/>
        </p:nvGrpSpPr>
        <p:grpSpPr>
          <a:xfrm rot="0">
            <a:off x="1028700" y="4371726"/>
            <a:ext cx="8990100" cy="5350137"/>
            <a:chOff x="0" y="0"/>
            <a:chExt cx="11986800" cy="7133516"/>
          </a:xfrm>
        </p:grpSpPr>
        <p:grpSp>
          <p:nvGrpSpPr>
            <p:cNvPr id="13" name="Group 13"/>
            <p:cNvGrpSpPr/>
            <p:nvPr/>
          </p:nvGrpSpPr>
          <p:grpSpPr>
            <a:xfrm rot="0">
              <a:off x="0" y="0"/>
              <a:ext cx="11986800" cy="7133516"/>
              <a:chOff x="0" y="0"/>
              <a:chExt cx="2367763" cy="1409090"/>
            </a:xfrm>
          </p:grpSpPr>
          <p:sp>
            <p:nvSpPr>
              <p:cNvPr id="14" name="Freeform 14"/>
              <p:cNvSpPr/>
              <p:nvPr/>
            </p:nvSpPr>
            <p:spPr>
              <a:xfrm>
                <a:off x="0" y="0"/>
                <a:ext cx="2367763" cy="1409090"/>
              </a:xfrm>
              <a:custGeom>
                <a:avLst/>
                <a:gdLst/>
                <a:ahLst/>
                <a:cxnLst/>
                <a:rect l="l" t="t" r="r" b="b"/>
                <a:pathLst>
                  <a:path w="2367763" h="1409090">
                    <a:moveTo>
                      <a:pt x="43919" y="0"/>
                    </a:moveTo>
                    <a:lnTo>
                      <a:pt x="2323844" y="0"/>
                    </a:lnTo>
                    <a:cubicBezTo>
                      <a:pt x="2335492" y="0"/>
                      <a:pt x="2346663" y="4627"/>
                      <a:pt x="2354899" y="12864"/>
                    </a:cubicBezTo>
                    <a:cubicBezTo>
                      <a:pt x="2363136" y="21100"/>
                      <a:pt x="2367763" y="32271"/>
                      <a:pt x="2367763" y="43919"/>
                    </a:cubicBezTo>
                    <a:lnTo>
                      <a:pt x="2367763" y="1365170"/>
                    </a:lnTo>
                    <a:cubicBezTo>
                      <a:pt x="2367763" y="1389426"/>
                      <a:pt x="2348100" y="1409090"/>
                      <a:pt x="2323844" y="1409090"/>
                    </a:cubicBezTo>
                    <a:lnTo>
                      <a:pt x="43919" y="1409090"/>
                    </a:lnTo>
                    <a:cubicBezTo>
                      <a:pt x="32271" y="1409090"/>
                      <a:pt x="21100" y="1404463"/>
                      <a:pt x="12864" y="1396226"/>
                    </a:cubicBezTo>
                    <a:cubicBezTo>
                      <a:pt x="4627" y="1387990"/>
                      <a:pt x="0" y="1376819"/>
                      <a:pt x="0" y="1365170"/>
                    </a:cubicBezTo>
                    <a:lnTo>
                      <a:pt x="0" y="43919"/>
                    </a:lnTo>
                    <a:cubicBezTo>
                      <a:pt x="0" y="32271"/>
                      <a:pt x="4627" y="21100"/>
                      <a:pt x="12864" y="12864"/>
                    </a:cubicBezTo>
                    <a:cubicBezTo>
                      <a:pt x="21100" y="4627"/>
                      <a:pt x="32271" y="0"/>
                      <a:pt x="43919" y="0"/>
                    </a:cubicBezTo>
                    <a:close/>
                  </a:path>
                </a:pathLst>
              </a:custGeom>
              <a:solidFill>
                <a:srgbClr val="000000">
                  <a:alpha val="0"/>
                </a:srgbClr>
              </a:solidFill>
              <a:ln w="47625" cap="rnd">
                <a:solidFill>
                  <a:srgbClr val="FF3131"/>
                </a:solidFill>
                <a:prstDash val="solid"/>
                <a:round/>
              </a:ln>
            </p:spPr>
          </p:sp>
          <p:sp>
            <p:nvSpPr>
              <p:cNvPr id="15" name="TextBox 15"/>
              <p:cNvSpPr txBox="1"/>
              <p:nvPr/>
            </p:nvSpPr>
            <p:spPr>
              <a:xfrm>
                <a:off x="0" y="9525"/>
                <a:ext cx="2367763" cy="1399565"/>
              </a:xfrm>
              <a:prstGeom prst="rect">
                <a:avLst/>
              </a:prstGeom>
            </p:spPr>
            <p:txBody>
              <a:bodyPr lIns="50800" tIns="50800" rIns="50800" bIns="50800" rtlCol="0" anchor="ctr"/>
              <a:lstStyle/>
              <a:p>
                <a:pPr algn="ctr">
                  <a:lnSpc>
                    <a:spcPts val="3430"/>
                  </a:lnSpc>
                </a:pPr>
              </a:p>
            </p:txBody>
          </p:sp>
        </p:grpSp>
        <p:sp>
          <p:nvSpPr>
            <p:cNvPr id="16" name="TextBox 16"/>
            <p:cNvSpPr txBox="1"/>
            <p:nvPr/>
          </p:nvSpPr>
          <p:spPr>
            <a:xfrm>
              <a:off x="415713" y="387773"/>
              <a:ext cx="11155680" cy="6464300"/>
            </a:xfrm>
            <a:prstGeom prst="rect">
              <a:avLst/>
            </a:prstGeom>
          </p:spPr>
          <p:txBody>
            <a:bodyPr lIns="0" tIns="0" rIns="0" bIns="0" rtlCol="0" anchor="t">
              <a:noAutofit/>
            </a:bodyPr>
            <a:lstStyle/>
            <a:p>
              <a:pPr marL="685800" lvl="1" indent="-342900" algn="l">
                <a:lnSpc>
                  <a:spcPts val="5335"/>
                </a:lnSpc>
                <a:buFont typeface="Arial" panose="020B0604020202020204"/>
                <a:buChar char="•"/>
              </a:pPr>
              <a:r>
                <a:rPr lang="en-US" sz="3175">
                  <a:solidFill>
                    <a:srgbClr val="000000"/>
                  </a:solidFill>
                  <a:latin typeface="Cabin" panose="00000500000000000000"/>
                </a:rPr>
                <a:t>Cô giáo lớp bạn Nam đưa cho mỗi bạn tờ khai mang về để bố mẹ điền: họ tên học sinh; họ tên, số điện thoại của bố, mẹ; địa chỉ nhà.</a:t>
              </a:r>
              <a:endParaRPr lang="en-US" sz="3175">
                <a:solidFill>
                  <a:srgbClr val="000000"/>
                </a:solidFill>
                <a:latin typeface="Cabin" panose="00000500000000000000"/>
              </a:endParaRPr>
            </a:p>
            <a:p>
              <a:pPr marL="685800" lvl="1" indent="-342900" algn="l">
                <a:lnSpc>
                  <a:spcPts val="5335"/>
                </a:lnSpc>
                <a:buFont typeface="Arial" panose="020B0604020202020204"/>
                <a:buChar char="•"/>
              </a:pPr>
              <a:r>
                <a:rPr lang="en-US" sz="3175">
                  <a:solidFill>
                    <a:srgbClr val="000000"/>
                  </a:solidFill>
                  <a:latin typeface="Cabin" panose="00000500000000000000"/>
                </a:rPr>
                <a:t>Cô thu các tờ khai rồi nhập thông tin và lưu vào máy tính.</a:t>
              </a:r>
              <a:endParaRPr lang="en-US" sz="3175">
                <a:solidFill>
                  <a:srgbClr val="000000"/>
                </a:solidFill>
                <a:latin typeface="Cabin" panose="00000500000000000000"/>
              </a:endParaRPr>
            </a:p>
            <a:p>
              <a:pPr marL="685800" lvl="1" indent="-342900" algn="l">
                <a:lnSpc>
                  <a:spcPts val="5335"/>
                </a:lnSpc>
                <a:buFont typeface="Arial" panose="020B0604020202020204"/>
                <a:buChar char="•"/>
              </a:pPr>
              <a:r>
                <a:rPr lang="en-US" sz="3175">
                  <a:solidFill>
                    <a:srgbClr val="000000"/>
                  </a:solidFill>
                  <a:latin typeface="Cabin" panose="00000500000000000000"/>
                </a:rPr>
                <a:t>Cô gửi các thông tin này tới trung tâm máy tính của nhà trường.</a:t>
              </a:r>
              <a:endParaRPr lang="en-US" sz="3175">
                <a:solidFill>
                  <a:srgbClr val="000000"/>
                </a:solidFill>
                <a:latin typeface="Cabin" panose="00000500000000000000"/>
              </a:endParaRPr>
            </a:p>
          </p:txBody>
        </p:sp>
      </p:grpSp>
      <p:sp>
        <p:nvSpPr>
          <p:cNvPr id="17" name="TextBox 17"/>
          <p:cNvSpPr txBox="1"/>
          <p:nvPr/>
        </p:nvSpPr>
        <p:spPr>
          <a:xfrm>
            <a:off x="1028700" y="3232150"/>
            <a:ext cx="9390380" cy="1035685"/>
          </a:xfrm>
          <a:prstGeom prst="rect">
            <a:avLst/>
          </a:prstGeom>
        </p:spPr>
        <p:txBody>
          <a:bodyPr lIns="0" tIns="0" rIns="0" bIns="0" rtlCol="0" anchor="t">
            <a:noAutofit/>
          </a:bodyPr>
          <a:lstStyle/>
          <a:p>
            <a:pPr marL="0" lvl="0" indent="0" algn="l">
              <a:lnSpc>
                <a:spcPts val="5425"/>
              </a:lnSpc>
              <a:spcBef>
                <a:spcPct val="0"/>
              </a:spcBef>
            </a:pPr>
            <a:r>
              <a:rPr lang="en-US" sz="3875">
                <a:solidFill>
                  <a:srgbClr val="000000"/>
                </a:solidFill>
                <a:latin typeface="Cabin Bold" panose="00000800000000000000"/>
              </a:rPr>
              <a:t>b.</a:t>
            </a:r>
            <a:r>
              <a:rPr lang="en-US" sz="3875">
                <a:solidFill>
                  <a:srgbClr val="000000"/>
                </a:solidFill>
                <a:latin typeface="Cabin Bold" panose="00000800000000000000"/>
              </a:rPr>
              <a:t> Lưu trữ và trao đổi thông tin nhờ máy tính</a:t>
            </a:r>
            <a:endParaRPr lang="en-US" sz="3875">
              <a:solidFill>
                <a:srgbClr val="000000"/>
              </a:solidFill>
              <a:latin typeface="Cabin Bold" panose="00000800000000000000"/>
            </a:endParaRPr>
          </a:p>
        </p:txBody>
      </p:sp>
      <p:sp>
        <p:nvSpPr>
          <p:cNvPr id="18" name="TextBox 18"/>
          <p:cNvSpPr txBox="1"/>
          <p:nvPr/>
        </p:nvSpPr>
        <p:spPr>
          <a:xfrm>
            <a:off x="506730" y="2493010"/>
            <a:ext cx="17274540" cy="739140"/>
          </a:xfrm>
          <a:prstGeom prst="rect">
            <a:avLst/>
          </a:prstGeom>
        </p:spPr>
        <p:txBody>
          <a:bodyPr lIns="0" tIns="0" rIns="0" bIns="0" rtlCol="0" anchor="t">
            <a:noAutofit/>
          </a:bodyPr>
          <a:lstStyle/>
          <a:p>
            <a:pPr marL="775335" lvl="1" indent="-387985" algn="l">
              <a:lnSpc>
                <a:spcPts val="3590"/>
              </a:lnSpc>
              <a:buAutoNum type="arabicPeriod"/>
            </a:pPr>
            <a:r>
              <a:rPr lang="en-US" sz="3590" spc="140">
                <a:solidFill>
                  <a:srgbClr val="1E1E1E"/>
                </a:solidFill>
                <a:latin typeface="Paytone One" panose="00000500000000000000"/>
              </a:rPr>
              <a:t>Thông tin cá nhân, gia đình được lưu trữ và trao đổi nhờ máy tính</a:t>
            </a:r>
            <a:endParaRPr lang="en-US" sz="3590" spc="140">
              <a:solidFill>
                <a:srgbClr val="1E1E1E"/>
              </a:solidFill>
              <a:latin typeface="Paytone One"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4308</Words>
  <Application>WPS Presentation</Application>
  <PresentationFormat>On-screen Show (4:3)</PresentationFormat>
  <Paragraphs>182</Paragraphs>
  <Slides>24</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24</vt:i4>
      </vt:variant>
    </vt:vector>
  </HeadingPairs>
  <TitlesOfParts>
    <vt:vector size="35" baseType="lpstr">
      <vt:lpstr>Arial</vt:lpstr>
      <vt:lpstr>SimSun</vt:lpstr>
      <vt:lpstr>Wingdings</vt:lpstr>
      <vt:lpstr>Paytone One</vt:lpstr>
      <vt:lpstr>Cabin Bold</vt:lpstr>
      <vt:lpstr>Cabin</vt:lpstr>
      <vt:lpstr>Arial</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Trừu tượng Hoạ tiết và Hình khối Chưa bao giờ tôi Phiên bản đêm của các cô nàng Bản thuyết trình vui</dc:title>
  <dc:creator/>
  <cp:lastModifiedBy>pc</cp:lastModifiedBy>
  <cp:revision>2</cp:revision>
  <dcterms:created xsi:type="dcterms:W3CDTF">2006-08-16T00:00:00Z</dcterms:created>
  <dcterms:modified xsi:type="dcterms:W3CDTF">2024-05-09T16:05:04Z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636A0AFF21B6404C9F906411681A8DA5_12</vt:lpwstr>
  </property>
  <property fmtid="{D5CDD505-2E9C-101B-9397-08002B2CF9AE}" pid="3" name="KSOProductBuildVer">
    <vt:lpwstr>1033-12.2.0.16909</vt:lpwstr>
  </property>
</Properties>
</file>