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705" r:id="rId3"/>
    <p:sldMasterId id="2147483717" r:id="rId4"/>
    <p:sldMasterId id="2147483729" r:id="rId5"/>
    <p:sldMasterId id="2147483741" r:id="rId6"/>
    <p:sldMasterId id="2147483767" r:id="rId7"/>
  </p:sldMasterIdLst>
  <p:notesMasterIdLst>
    <p:notesMasterId r:id="rId25"/>
  </p:notesMasterIdLst>
  <p:sldIdLst>
    <p:sldId id="257" r:id="rId8"/>
    <p:sldId id="256" r:id="rId9"/>
    <p:sldId id="2007577123" r:id="rId10"/>
    <p:sldId id="262" r:id="rId11"/>
    <p:sldId id="261" r:id="rId12"/>
    <p:sldId id="258" r:id="rId13"/>
    <p:sldId id="260" r:id="rId14"/>
    <p:sldId id="259" r:id="rId15"/>
    <p:sldId id="2884" r:id="rId16"/>
    <p:sldId id="2007577096" r:id="rId17"/>
    <p:sldId id="2886" r:id="rId18"/>
    <p:sldId id="2007577120" r:id="rId19"/>
    <p:sldId id="290" r:id="rId20"/>
    <p:sldId id="2007577122" r:id="rId21"/>
    <p:sldId id="2896" r:id="rId22"/>
    <p:sldId id="2901" r:id="rId23"/>
    <p:sldId id="28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90" d="100"/>
          <a:sy n="90" d="100"/>
        </p:scale>
        <p:origin x="5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8468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3409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4686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56100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6921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51017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69013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3061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49301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508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8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37274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2021/8/4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1098431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675313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73803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901918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833599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361084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040402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34042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251122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04255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33644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2021/8/4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144221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E9A5C-35A2-4C87-9D5B-FD128F0C16A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3396276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96794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E9A5C-35A2-4C87-9D5B-FD128F0C16A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154741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E9A5C-35A2-4C87-9D5B-FD128F0C16A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942860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E9A5C-35A2-4C87-9D5B-FD128F0C16A1}"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4131719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E9A5C-35A2-4C87-9D5B-FD128F0C16A1}"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2647193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E9A5C-35A2-4C87-9D5B-FD128F0C16A1}"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260372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3152445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3489444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10644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5167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2936147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67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301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865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45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49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955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901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429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7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00598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51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223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21513092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t>2021/8/4</a:t>
            </a:fld>
            <a:endParaRPr lang="zh-CN" altLang="en-US"/>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4491481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98982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0298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28848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2021/8/4</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976040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4.jp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6.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17.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2021/8/4</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
        <p:nvSpPr>
          <p:cNvPr id="7" name="TextBox 6">
            <a:extLst>
              <a:ext uri="{FF2B5EF4-FFF2-40B4-BE49-F238E27FC236}">
                <a16:creationId xmlns:a16="http://schemas.microsoft.com/office/drawing/2014/main" id="{F05BA3E3-81DB-4B0F-8F02-7366E730191D}"/>
              </a:ext>
            </a:extLst>
          </p:cNvPr>
          <p:cNvSpPr txBox="1"/>
          <p:nvPr userDrawn="1"/>
        </p:nvSpPr>
        <p:spPr>
          <a:xfrm>
            <a:off x="8854310" y="56442"/>
            <a:ext cx="3337690" cy="276999"/>
          </a:xfrm>
          <a:prstGeom prst="rect">
            <a:avLst/>
          </a:prstGeom>
          <a:noFill/>
        </p:spPr>
        <p:txBody>
          <a:bodyPr wrap="square" rtlCol="0">
            <a:spAutoFit/>
          </a:bodyPr>
          <a:lstStyle/>
          <a:p>
            <a:r>
              <a:rPr lang="en-US" sz="1200" dirty="0" err="1"/>
              <a:t>Hương</a:t>
            </a:r>
            <a:r>
              <a:rPr lang="en-US" sz="1200" dirty="0"/>
              <a:t> </a:t>
            </a:r>
            <a:r>
              <a:rPr lang="en-US" sz="1200" dirty="0" err="1"/>
              <a:t>Thảo</a:t>
            </a:r>
            <a:r>
              <a:rPr lang="en-US" sz="1200" dirty="0"/>
              <a:t>: tranthao121004@gmail.com</a:t>
            </a:r>
          </a:p>
        </p:txBody>
      </p:sp>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753" r:id="rId4"/>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2FCE2831-91B0-4649-8FD8-B98AAAD8E19D}"/>
              </a:ext>
            </a:extLst>
          </p:cNvPr>
          <p:cNvSpPr txBox="1"/>
          <p:nvPr userDrawn="1"/>
        </p:nvSpPr>
        <p:spPr>
          <a:xfrm>
            <a:off x="8854310" y="56442"/>
            <a:ext cx="3337690" cy="276999"/>
          </a:xfrm>
          <a:prstGeom prst="rect">
            <a:avLst/>
          </a:prstGeom>
          <a:noFill/>
        </p:spPr>
        <p:txBody>
          <a:bodyPr wrap="square" rtlCol="0">
            <a:spAutoFit/>
          </a:bodyPr>
          <a:lstStyle/>
          <a:p>
            <a:r>
              <a:rPr lang="en-US" sz="1200" dirty="0" err="1"/>
              <a:t>Hương</a:t>
            </a:r>
            <a:r>
              <a:rPr lang="en-US" sz="1200" dirty="0"/>
              <a:t> </a:t>
            </a:r>
            <a:r>
              <a:rPr lang="en-US" sz="1200" dirty="0" err="1"/>
              <a:t>Thảo</a:t>
            </a:r>
            <a:r>
              <a:rPr lang="en-US" sz="1200" dirty="0"/>
              <a:t>: tranthao121004@gmail.com</a:t>
            </a:r>
          </a:p>
        </p:txBody>
      </p:sp>
    </p:spTree>
    <p:extLst>
      <p:ext uri="{BB962C8B-B14F-4D97-AF65-F5344CB8AC3E}">
        <p14:creationId xmlns:p14="http://schemas.microsoft.com/office/powerpoint/2010/main" val="4023591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2021/8/4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
        <p:nvSpPr>
          <p:cNvPr id="7" name="TextBox 6">
            <a:extLst>
              <a:ext uri="{FF2B5EF4-FFF2-40B4-BE49-F238E27FC236}">
                <a16:creationId xmlns:a16="http://schemas.microsoft.com/office/drawing/2014/main" id="{6192C333-92C6-4CE0-B924-C922744FD273}"/>
              </a:ext>
            </a:extLst>
          </p:cNvPr>
          <p:cNvSpPr txBox="1"/>
          <p:nvPr userDrawn="1"/>
        </p:nvSpPr>
        <p:spPr>
          <a:xfrm>
            <a:off x="8854310" y="56442"/>
            <a:ext cx="3337690" cy="276999"/>
          </a:xfrm>
          <a:prstGeom prst="rect">
            <a:avLst/>
          </a:prstGeom>
          <a:noFill/>
        </p:spPr>
        <p:txBody>
          <a:bodyPr wrap="square" rtlCol="0">
            <a:spAutoFit/>
          </a:bodyPr>
          <a:lstStyle/>
          <a:p>
            <a:r>
              <a:rPr lang="en-US" sz="1200" dirty="0" err="1"/>
              <a:t>Hương</a:t>
            </a:r>
            <a:r>
              <a:rPr lang="en-US" sz="1200" dirty="0"/>
              <a:t> </a:t>
            </a:r>
            <a:r>
              <a:rPr lang="en-US" sz="1200" dirty="0" err="1"/>
              <a:t>Thảo</a:t>
            </a:r>
            <a:r>
              <a:rPr lang="en-US" sz="1200" dirty="0"/>
              <a:t>: tranthao121004@gmail.com</a:t>
            </a:r>
          </a:p>
        </p:txBody>
      </p:sp>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8/4/2021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
        <p:nvSpPr>
          <p:cNvPr id="7" name="TextBox 6">
            <a:extLst>
              <a:ext uri="{FF2B5EF4-FFF2-40B4-BE49-F238E27FC236}">
                <a16:creationId xmlns:a16="http://schemas.microsoft.com/office/drawing/2014/main" id="{5E42A2BF-4949-4757-AE6E-9B0488EECD81}"/>
              </a:ext>
            </a:extLst>
          </p:cNvPr>
          <p:cNvSpPr txBox="1"/>
          <p:nvPr userDrawn="1"/>
        </p:nvSpPr>
        <p:spPr>
          <a:xfrm>
            <a:off x="8854310" y="56442"/>
            <a:ext cx="3337690" cy="276999"/>
          </a:xfrm>
          <a:prstGeom prst="rect">
            <a:avLst/>
          </a:prstGeom>
          <a:noFill/>
        </p:spPr>
        <p:txBody>
          <a:bodyPr wrap="square" rtlCol="0">
            <a:spAutoFit/>
          </a:bodyPr>
          <a:lstStyle/>
          <a:p>
            <a:r>
              <a:rPr lang="en-US" sz="1200" dirty="0" err="1"/>
              <a:t>Hương</a:t>
            </a:r>
            <a:r>
              <a:rPr lang="en-US" sz="1200" dirty="0"/>
              <a:t> </a:t>
            </a:r>
            <a:r>
              <a:rPr lang="en-US" sz="1200" dirty="0" err="1"/>
              <a:t>Thảo</a:t>
            </a:r>
            <a:r>
              <a:rPr lang="en-US" sz="1200" dirty="0"/>
              <a:t>: tranthao121004@gmail.com</a:t>
            </a:r>
          </a:p>
        </p:txBody>
      </p:sp>
    </p:spTree>
    <p:extLst>
      <p:ext uri="{BB962C8B-B14F-4D97-AF65-F5344CB8AC3E}">
        <p14:creationId xmlns:p14="http://schemas.microsoft.com/office/powerpoint/2010/main" val="28175910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E9A5C-35A2-4C87-9D5B-FD128F0C16A1}" type="datetimeFigureOut">
              <a:rPr lang="en-US" smtClean="0"/>
              <a:t>8/4/2021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A874-1D26-4199-B4C1-394EEF75C4B1}" type="slidenum">
              <a:rPr lang="en-US" smtClean="0"/>
              <a:t>‹#›</a:t>
            </a:fld>
            <a:endParaRPr lang="en-US"/>
          </a:p>
        </p:txBody>
      </p:sp>
    </p:spTree>
    <p:extLst>
      <p:ext uri="{BB962C8B-B14F-4D97-AF65-F5344CB8AC3E}">
        <p14:creationId xmlns:p14="http://schemas.microsoft.com/office/powerpoint/2010/main" val="360132485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E9A5C-35A2-4C87-9D5B-FD128F0C16A1}" type="datetimeFigureOut">
              <a:rPr lang="en-US">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7132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t>2021/8/4</a:t>
            </a:fld>
            <a:endParaRPr lang="zh-CN" altLang="en-US"/>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t>‹#›</a:t>
            </a:fld>
            <a:endParaRPr lang="zh-CN" altLang="en-US"/>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213812870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5.png"/><Relationship Id="rId2" Type="http://schemas.openxmlformats.org/officeDocument/2006/relationships/slideLayout" Target="../slideLayouts/slideLayout62.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6.xml"/><Relationship Id="rId6" Type="http://schemas.microsoft.com/office/2007/relationships/hdphoto" Target="../media/hdphoto9.wdp"/><Relationship Id="rId5" Type="http://schemas.openxmlformats.org/officeDocument/2006/relationships/image" Target="../media/image47.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6.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40.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slide" Target="slide3.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18" Type="http://schemas.microsoft.com/office/2007/relationships/hdphoto" Target="../media/hdphoto5.wdp"/><Relationship Id="rId3" Type="http://schemas.microsoft.com/office/2007/relationships/media" Target="../media/media3.mp3"/><Relationship Id="rId7" Type="http://schemas.openxmlformats.org/officeDocument/2006/relationships/image" Target="../media/image29.jpg"/><Relationship Id="rId12" Type="http://schemas.openxmlformats.org/officeDocument/2006/relationships/image" Target="../media/image32.jpeg"/><Relationship Id="rId17" Type="http://schemas.openxmlformats.org/officeDocument/2006/relationships/image" Target="../media/image35.png"/><Relationship Id="rId2" Type="http://schemas.openxmlformats.org/officeDocument/2006/relationships/audio" Target="../media/media2.mp3"/><Relationship Id="rId16" Type="http://schemas.microsoft.com/office/2007/relationships/hdphoto" Target="../media/hdphoto4.wdp"/><Relationship Id="rId20" Type="http://schemas.microsoft.com/office/2007/relationships/hdphoto" Target="../media/hdphoto6.wdp"/><Relationship Id="rId1" Type="http://schemas.microsoft.com/office/2007/relationships/media" Target="../media/media2.mp3"/><Relationship Id="rId6" Type="http://schemas.openxmlformats.org/officeDocument/2006/relationships/image" Target="../media/image28.jpeg"/><Relationship Id="rId11" Type="http://schemas.openxmlformats.org/officeDocument/2006/relationships/image" Target="../media/image27.png"/><Relationship Id="rId5" Type="http://schemas.openxmlformats.org/officeDocument/2006/relationships/slideLayout" Target="../slideLayouts/slideLayout46.xml"/><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audio" Target="../media/media3.mp3"/><Relationship Id="rId9" Type="http://schemas.microsoft.com/office/2007/relationships/hdphoto" Target="../media/hdphoto2.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7.png"/><Relationship Id="rId3" Type="http://schemas.microsoft.com/office/2007/relationships/media" Target="../media/media3.mp3"/><Relationship Id="rId7" Type="http://schemas.openxmlformats.org/officeDocument/2006/relationships/image" Target="../media/image29.jpg"/><Relationship Id="rId12"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7.jpg"/><Relationship Id="rId11" Type="http://schemas.microsoft.com/office/2007/relationships/hdphoto" Target="../media/hdphoto2.wdp"/><Relationship Id="rId5" Type="http://schemas.openxmlformats.org/officeDocument/2006/relationships/slideLayout" Target="../slideLayouts/slideLayout57.xml"/><Relationship Id="rId10" Type="http://schemas.openxmlformats.org/officeDocument/2006/relationships/image" Target="../media/image30.png"/><Relationship Id="rId4" Type="http://schemas.openxmlformats.org/officeDocument/2006/relationships/audio" Target="../media/media3.mp3"/><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7.png"/><Relationship Id="rId3" Type="http://schemas.microsoft.com/office/2007/relationships/media" Target="../media/media3.mp3"/><Relationship Id="rId7" Type="http://schemas.openxmlformats.org/officeDocument/2006/relationships/image" Target="../media/image29.jpg"/><Relationship Id="rId12"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8.jpeg"/><Relationship Id="rId11" Type="http://schemas.microsoft.com/office/2007/relationships/hdphoto" Target="../media/hdphoto2.wdp"/><Relationship Id="rId5" Type="http://schemas.openxmlformats.org/officeDocument/2006/relationships/slideLayout" Target="../slideLayouts/slideLayout57.xml"/><Relationship Id="rId10" Type="http://schemas.openxmlformats.org/officeDocument/2006/relationships/image" Target="../media/image30.png"/><Relationship Id="rId4" Type="http://schemas.openxmlformats.org/officeDocument/2006/relationships/audio" Target="../media/media3.mp3"/><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7.png"/><Relationship Id="rId3" Type="http://schemas.microsoft.com/office/2007/relationships/media" Target="../media/media3.mp3"/><Relationship Id="rId7" Type="http://schemas.openxmlformats.org/officeDocument/2006/relationships/image" Target="../media/image29.jpg"/><Relationship Id="rId12"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jpeg"/><Relationship Id="rId11" Type="http://schemas.microsoft.com/office/2007/relationships/hdphoto" Target="../media/hdphoto2.wdp"/><Relationship Id="rId5" Type="http://schemas.openxmlformats.org/officeDocument/2006/relationships/slideLayout" Target="../slideLayouts/slideLayout57.xml"/><Relationship Id="rId10" Type="http://schemas.openxmlformats.org/officeDocument/2006/relationships/image" Target="../media/image30.png"/><Relationship Id="rId4" Type="http://schemas.openxmlformats.org/officeDocument/2006/relationships/audio" Target="../media/media3.mp3"/><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7.png"/><Relationship Id="rId3" Type="http://schemas.microsoft.com/office/2007/relationships/media" Target="../media/media3.mp3"/><Relationship Id="rId7" Type="http://schemas.openxmlformats.org/officeDocument/2006/relationships/image" Target="../media/image29.jpg"/><Relationship Id="rId12"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8.jpeg"/><Relationship Id="rId11" Type="http://schemas.microsoft.com/office/2007/relationships/hdphoto" Target="../media/hdphoto2.wdp"/><Relationship Id="rId5" Type="http://schemas.openxmlformats.org/officeDocument/2006/relationships/slideLayout" Target="../slideLayouts/slideLayout57.xml"/><Relationship Id="rId10" Type="http://schemas.openxmlformats.org/officeDocument/2006/relationships/image" Target="../media/image30.png"/><Relationship Id="rId4" Type="http://schemas.openxmlformats.org/officeDocument/2006/relationships/audio" Target="../media/media3.mp3"/><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7.png"/><Relationship Id="rId3" Type="http://schemas.microsoft.com/office/2007/relationships/media" Target="../media/media3.mp3"/><Relationship Id="rId7" Type="http://schemas.openxmlformats.org/officeDocument/2006/relationships/image" Target="../media/image29.jpg"/><Relationship Id="rId12"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7.jpg"/><Relationship Id="rId11" Type="http://schemas.microsoft.com/office/2007/relationships/hdphoto" Target="../media/hdphoto2.wdp"/><Relationship Id="rId5" Type="http://schemas.openxmlformats.org/officeDocument/2006/relationships/slideLayout" Target="../slideLayouts/slideLayout57.xml"/><Relationship Id="rId10" Type="http://schemas.openxmlformats.org/officeDocument/2006/relationships/image" Target="../media/image30.png"/><Relationship Id="rId4" Type="http://schemas.openxmlformats.org/officeDocument/2006/relationships/audio" Target="../media/media3.mp3"/><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038979" y="2601144"/>
            <a:ext cx="4906376" cy="3980824"/>
          </a:xfrm>
          <a:prstGeom prst="rect">
            <a:avLst/>
          </a:prstGeom>
        </p:spPr>
      </p:pic>
      <p:pic>
        <p:nvPicPr>
          <p:cNvPr id="4" name="19"/>
          <p:cNvPicPr>
            <a:picLocks noChangeAspect="1"/>
          </p:cNvPicPr>
          <p:nvPr/>
        </p:nvPicPr>
        <p:blipFill>
          <a:blip r:embed="rId5" cstate="screen"/>
          <a:stretch>
            <a:fillRect/>
          </a:stretch>
        </p:blipFill>
        <p:spPr>
          <a:xfrm flipH="1">
            <a:off x="8559037" y="4084497"/>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923993" y="-250353"/>
            <a:ext cx="9803219" cy="3679353"/>
          </a:xfrm>
          <a:prstGeom prst="rect">
            <a:avLst/>
          </a:prstGeom>
        </p:spPr>
      </p:pic>
      <p:grpSp>
        <p:nvGrpSpPr>
          <p:cNvPr id="7" name="57"/>
          <p:cNvGrpSpPr/>
          <p:nvPr/>
        </p:nvGrpSpPr>
        <p:grpSpPr>
          <a:xfrm>
            <a:off x="6756819" y="3169720"/>
            <a:ext cx="804180" cy="374559"/>
            <a:chOff x="217691" y="6414967"/>
            <a:chExt cx="804180" cy="374559"/>
          </a:xfrm>
        </p:grpSpPr>
        <p:grpSp>
          <p:nvGrpSpPr>
            <p:cNvPr id="8" name="Group 4"/>
            <p:cNvGrpSpPr>
              <a:grpSpLocks noChangeAspect="1"/>
            </p:cNvGrpSpPr>
            <p:nvPr/>
          </p:nvGrpSpPr>
          <p:grpSpPr bwMode="auto">
            <a:xfrm>
              <a:off x="217691" y="6414967"/>
              <a:ext cx="443922" cy="374559"/>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9" name="Group 4"/>
            <p:cNvGrpSpPr>
              <a:grpSpLocks noChangeAspect="1"/>
            </p:cNvGrpSpPr>
            <p:nvPr/>
          </p:nvGrpSpPr>
          <p:grpSpPr bwMode="auto">
            <a:xfrm>
              <a:off x="657417" y="6421203"/>
              <a:ext cx="364454" cy="307508"/>
              <a:chOff x="3746" y="2079"/>
              <a:chExt cx="192" cy="162"/>
            </a:xfrm>
            <a:solidFill>
              <a:srgbClr val="A5CB01"/>
            </a:solidFill>
          </p:grpSpPr>
          <p:sp>
            <p:nvSpPr>
              <p:cNvPr id="10"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1"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2"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3"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19" name="69"/>
          <p:cNvPicPr>
            <a:picLocks noChangeAspect="1"/>
          </p:cNvPicPr>
          <p:nvPr/>
        </p:nvPicPr>
        <p:blipFill>
          <a:blip r:embed="rId7" cstate="screen"/>
          <a:stretch>
            <a:fillRect/>
          </a:stretch>
        </p:blipFill>
        <p:spPr>
          <a:xfrm>
            <a:off x="7222131" y="450639"/>
            <a:ext cx="4465329" cy="2328677"/>
          </a:xfrm>
          <a:prstGeom prst="rect">
            <a:avLst/>
          </a:prstGeom>
        </p:spPr>
      </p:pic>
      <p:sp>
        <p:nvSpPr>
          <p:cNvPr id="6" name="Rectangle 5"/>
          <p:cNvSpPr/>
          <p:nvPr/>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sp>
        <p:nvSpPr>
          <p:cNvPr id="22" name="TextBox 21"/>
          <p:cNvSpPr txBox="1"/>
          <p:nvPr/>
        </p:nvSpPr>
        <p:spPr>
          <a:xfrm>
            <a:off x="857532" y="6463016"/>
            <a:ext cx="94867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Bản</a:t>
            </a:r>
            <a:r>
              <a:rPr kumimoji="0" lang="en-US" sz="18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 </a:t>
            </a:r>
            <a:r>
              <a:rPr kumimoji="0" lang="en-US" sz="1800" b="0" i="0" u="none" strike="noStrike" kern="1200" cap="none" spc="0" normalizeH="0" baseline="0" noProof="0" dirty="0" err="1">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quyền</a:t>
            </a:r>
            <a:r>
              <a:rPr kumimoji="0" lang="en-US" sz="18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 </a:t>
            </a:r>
            <a:r>
              <a:rPr kumimoji="0" lang="en-US" sz="1800" b="0" i="0" u="none" strike="noStrike" kern="1200" cap="none" spc="0" normalizeH="0" baseline="0" noProof="0" dirty="0" err="1">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thuộc</a:t>
            </a:r>
            <a:r>
              <a:rPr kumimoji="0" lang="en-US" sz="18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 </a:t>
            </a:r>
            <a:r>
              <a:rPr kumimoji="0" lang="en-US" sz="1800" b="0" i="0" u="none" strike="noStrike" kern="1200" cap="none" spc="0" normalizeH="0" baseline="0" noProof="0" dirty="0" err="1">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về</a:t>
            </a:r>
            <a:r>
              <a:rPr kumimoji="0" lang="en-US" sz="18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 FB </a:t>
            </a:r>
            <a:r>
              <a:rPr kumimoji="0" lang="en-US" sz="1800" b="0" i="0" u="none" strike="noStrike" kern="1200" cap="none" spc="0" normalizeH="0" baseline="0" noProof="0" dirty="0" err="1">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Hương</a:t>
            </a:r>
            <a:r>
              <a:rPr kumimoji="0" lang="en-US" sz="18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 </a:t>
            </a:r>
            <a:r>
              <a:rPr kumimoji="0" lang="en-US" sz="1800" b="0" i="0" u="none" strike="noStrike" kern="1200" cap="none" spc="0" normalizeH="0" baseline="0" noProof="0" dirty="0" err="1">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Thảo</a:t>
            </a:r>
            <a:r>
              <a:rPr kumimoji="0" lang="en-US" sz="18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 - https://www.facebook.com/huongthaoGADT/</a:t>
            </a:r>
          </a:p>
        </p:txBody>
      </p:sp>
      <p:pic>
        <p:nvPicPr>
          <p:cNvPr id="18" name="Picture 17" descr="logothao"/>
          <p:cNvPicPr>
            <a:picLocks noChangeAspect="1"/>
          </p:cNvPicPr>
          <p:nvPr/>
        </p:nvPicPr>
        <p:blipFill>
          <a:blip r:embed="rId8"/>
          <a:stretch>
            <a:fillRect/>
          </a:stretch>
        </p:blipFill>
        <p:spPr>
          <a:xfrm>
            <a:off x="10389423" y="-90774"/>
            <a:ext cx="2015267" cy="2015267"/>
          </a:xfrm>
          <a:prstGeom prst="rect">
            <a:avLst/>
          </a:prstGeom>
        </p:spPr>
      </p:pic>
      <p:pic>
        <p:nvPicPr>
          <p:cNvPr id="24" name="Picture 9" descr="E:\0000000我图PPT\00001PNG素材\儿童卡通\tr.png">
            <a:extLst>
              <a:ext uri="{FF2B5EF4-FFF2-40B4-BE49-F238E27FC236}">
                <a16:creationId xmlns:a16="http://schemas.microsoft.com/office/drawing/2014/main" id="{ACA0DB5F-4724-4F2B-B654-4FC1D4BD76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par>
                                <p:cTn id="39" presetID="2" presetClass="entr" presetSubtype="8" fill="hold" nodeType="withEffect">
                                  <p:stCondLst>
                                    <p:cond delay="5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0-#ppt_w/2"/>
                                          </p:val>
                                        </p:tav>
                                        <p:tav tm="100000">
                                          <p:val>
                                            <p:strVal val="#ppt_x"/>
                                          </p:val>
                                        </p:tav>
                                      </p:tavLst>
                                    </p:anim>
                                    <p:anim calcmode="lin" valueType="num">
                                      <p:cBhvr additive="base">
                                        <p:cTn id="4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FC1E2-E192-4684-8AC0-52155A0925FB}"/>
              </a:ext>
            </a:extLst>
          </p:cNvPr>
          <p:cNvSpPr txBox="1"/>
          <p:nvPr/>
        </p:nvSpPr>
        <p:spPr>
          <a:xfrm>
            <a:off x="4373697" y="2555913"/>
            <a:ext cx="4979624" cy="1569660"/>
          </a:xfrm>
          <a:prstGeom prst="rect">
            <a:avLst/>
          </a:prstGeom>
          <a:noFill/>
        </p:spPr>
        <p:txBody>
          <a:bodyPr wrap="square" rtlCol="0">
            <a:spAutoFit/>
          </a:bodyPr>
          <a:lstStyle/>
          <a:p>
            <a:r>
              <a:rPr lang="en-US" sz="9600" b="1" dirty="0">
                <a:solidFill>
                  <a:schemeClr val="bg1"/>
                </a:solidFill>
              </a:rPr>
              <a:t>TIẾT 1</a:t>
            </a:r>
          </a:p>
        </p:txBody>
      </p:sp>
    </p:spTree>
    <p:extLst>
      <p:ext uri="{BB962C8B-B14F-4D97-AF65-F5344CB8AC3E}">
        <p14:creationId xmlns:p14="http://schemas.microsoft.com/office/powerpoint/2010/main" val="330311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70D20E-AAE0-4C2C-A9BB-A5BD0CBC375E}"/>
              </a:ext>
            </a:extLst>
          </p:cNvPr>
          <p:cNvSpPr/>
          <p:nvPr/>
        </p:nvSpPr>
        <p:spPr>
          <a:xfrm rot="219724">
            <a:off x="1955608" y="1098287"/>
            <a:ext cx="6008783" cy="4661425"/>
          </a:xfrm>
          <a:prstGeom prst="rect">
            <a:avLst/>
          </a:prstGeom>
          <a:solidFill>
            <a:schemeClr val="accent6">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0745A5AC-FE6A-401D-BA97-ADB216B5DE3C}"/>
              </a:ext>
            </a:extLst>
          </p:cNvPr>
          <p:cNvSpPr/>
          <p:nvPr/>
        </p:nvSpPr>
        <p:spPr>
          <a:xfrm rot="2471267">
            <a:off x="6509281" y="1418426"/>
            <a:ext cx="2211022" cy="4953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A1F0C35-EC40-47AC-B2C3-34A92A19C798}"/>
              </a:ext>
            </a:extLst>
          </p:cNvPr>
          <p:cNvSpPr/>
          <p:nvPr/>
        </p:nvSpPr>
        <p:spPr>
          <a:xfrm rot="20410169">
            <a:off x="1494476" y="1004851"/>
            <a:ext cx="239750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B3550D0-0447-45CD-ADC3-2C08F2B74980}"/>
              </a:ext>
            </a:extLst>
          </p:cNvPr>
          <p:cNvSpPr txBox="1"/>
          <p:nvPr/>
        </p:nvSpPr>
        <p:spPr>
          <a:xfrm>
            <a:off x="3087194" y="2028615"/>
            <a:ext cx="374561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rgbClr val="00B050"/>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7" name="Picture 6" descr="A picture containing text, indoor&#10;&#10;Description automatically generated">
            <a:extLst>
              <a:ext uri="{FF2B5EF4-FFF2-40B4-BE49-F238E27FC236}">
                <a16:creationId xmlns:a16="http://schemas.microsoft.com/office/drawing/2014/main" id="{478031F1-F543-4DDC-83AB-1738409F5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516" y="1892129"/>
            <a:ext cx="1712935" cy="5709783"/>
          </a:xfrm>
          <a:prstGeom prst="rect">
            <a:avLst/>
          </a:prstGeom>
        </p:spPr>
      </p:pic>
    </p:spTree>
    <p:extLst>
      <p:ext uri="{BB962C8B-B14F-4D97-AF65-F5344CB8AC3E}">
        <p14:creationId xmlns:p14="http://schemas.microsoft.com/office/powerpoint/2010/main" val="2277648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E6356-234E-48AB-87C3-1A86339E538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533435" y="630589"/>
            <a:ext cx="2325467" cy="1162735"/>
          </a:xfrm>
          <a:prstGeom prst="rect">
            <a:avLst/>
          </a:prstGeom>
        </p:spPr>
      </p:pic>
      <p:sp>
        <p:nvSpPr>
          <p:cNvPr id="6" name="TextBox 5">
            <a:extLst>
              <a:ext uri="{FF2B5EF4-FFF2-40B4-BE49-F238E27FC236}">
                <a16:creationId xmlns:a16="http://schemas.microsoft.com/office/drawing/2014/main" id="{4C000581-12D5-4C94-AFD1-DCE461D170D3}"/>
              </a:ext>
            </a:extLst>
          </p:cNvPr>
          <p:cNvSpPr txBox="1"/>
          <p:nvPr/>
        </p:nvSpPr>
        <p:spPr>
          <a:xfrm>
            <a:off x="4168706" y="1123766"/>
            <a:ext cx="5308820" cy="461665"/>
          </a:xfrm>
          <a:prstGeom prst="rect">
            <a:avLst/>
          </a:prstGeom>
          <a:noFill/>
          <a:ln w="38100">
            <a:noFill/>
          </a:ln>
        </p:spPr>
        <p:txBody>
          <a:bodyPr wrap="square" rtlCol="0">
            <a:spAutoFit/>
          </a:bodyPr>
          <a:lstStyle/>
          <a:p>
            <a:r>
              <a:rPr lang="en-US" sz="2400" dirty="0" err="1"/>
              <a:t>Làm</a:t>
            </a:r>
            <a:r>
              <a:rPr lang="en-US" sz="2400" dirty="0"/>
              <a:t> </a:t>
            </a:r>
            <a:r>
              <a:rPr lang="en-US" sz="2400" dirty="0" err="1"/>
              <a:t>thước</a:t>
            </a:r>
            <a:r>
              <a:rPr lang="en-US" sz="2400" dirty="0"/>
              <a:t> </a:t>
            </a:r>
            <a:r>
              <a:rPr lang="en-US" sz="2400" dirty="0" err="1"/>
              <a:t>dây</a:t>
            </a:r>
            <a:r>
              <a:rPr lang="en-US" sz="2400" dirty="0"/>
              <a:t>:</a:t>
            </a:r>
          </a:p>
        </p:txBody>
      </p:sp>
      <p:pic>
        <p:nvPicPr>
          <p:cNvPr id="8" name="Picture 7">
            <a:extLst>
              <a:ext uri="{FF2B5EF4-FFF2-40B4-BE49-F238E27FC236}">
                <a16:creationId xmlns:a16="http://schemas.microsoft.com/office/drawing/2014/main" id="{6E40A333-7998-419B-A004-B37C6773940C}"/>
              </a:ext>
            </a:extLst>
          </p:cNvPr>
          <p:cNvPicPr>
            <a:picLocks noChangeAspect="1"/>
          </p:cNvPicPr>
          <p:nvPr/>
        </p:nvPicPr>
        <p:blipFill rotWithShape="1">
          <a:blip r:embed="rId4">
            <a:extLst>
              <a:ext uri="{28A0092B-C50C-407E-A947-70E740481C1C}">
                <a14:useLocalDpi xmlns:a14="http://schemas.microsoft.com/office/drawing/2010/main" val="0"/>
              </a:ext>
            </a:extLst>
          </a:blip>
          <a:srcRect l="2377"/>
          <a:stretch/>
        </p:blipFill>
        <p:spPr>
          <a:xfrm>
            <a:off x="6645683" y="2624897"/>
            <a:ext cx="4966270" cy="2246157"/>
          </a:xfrm>
          <a:prstGeom prst="rect">
            <a:avLst/>
          </a:prstGeom>
        </p:spPr>
      </p:pic>
      <p:sp>
        <p:nvSpPr>
          <p:cNvPr id="9" name="TextBox 8">
            <a:extLst>
              <a:ext uri="{FF2B5EF4-FFF2-40B4-BE49-F238E27FC236}">
                <a16:creationId xmlns:a16="http://schemas.microsoft.com/office/drawing/2014/main" id="{36DB698A-E58C-4331-8FA7-289DB4A36D78}"/>
              </a:ext>
            </a:extLst>
          </p:cNvPr>
          <p:cNvSpPr txBox="1"/>
          <p:nvPr/>
        </p:nvSpPr>
        <p:spPr>
          <a:xfrm>
            <a:off x="1041990" y="2212359"/>
            <a:ext cx="5448948" cy="3337837"/>
          </a:xfrm>
          <a:prstGeom prst="rect">
            <a:avLst/>
          </a:prstGeom>
          <a:noFill/>
          <a:ln w="38100">
            <a:noFill/>
          </a:ln>
        </p:spPr>
        <p:txBody>
          <a:bodyPr wrap="square" rtlCol="0">
            <a:spAutoFit/>
          </a:bodyPr>
          <a:lstStyle/>
          <a:p>
            <a:pPr algn="just">
              <a:lnSpc>
                <a:spcPct val="150000"/>
              </a:lnSpc>
            </a:pPr>
            <a:r>
              <a:rPr lang="vi-VN" sz="2400" dirty="0"/>
              <a:t>- Dùng thước 1 m. từ đầu dây, cứ 1 m em hãy vạch một vạch đỏ</a:t>
            </a:r>
          </a:p>
          <a:p>
            <a:pPr algn="just">
              <a:lnSpc>
                <a:spcPct val="150000"/>
              </a:lnSpc>
            </a:pPr>
            <a:r>
              <a:rPr lang="vi-VN" sz="2400" dirty="0"/>
              <a:t>- Dùng thước kẻ có vạch chia đề-xi-mét. Từ đầu dây cứ 1 dm em hãy vạch một vạch xanh (trừ chỗ đã có vạch đỏ)</a:t>
            </a:r>
          </a:p>
        </p:txBody>
      </p:sp>
      <p:sp>
        <p:nvSpPr>
          <p:cNvPr id="10" name="Rectangle 9">
            <a:extLst>
              <a:ext uri="{FF2B5EF4-FFF2-40B4-BE49-F238E27FC236}">
                <a16:creationId xmlns:a16="http://schemas.microsoft.com/office/drawing/2014/main" id="{29A83D6B-2ACE-4F3E-A903-48221F7AA3CE}"/>
              </a:ext>
            </a:extLst>
          </p:cNvPr>
          <p:cNvSpPr/>
          <p:nvPr/>
        </p:nvSpPr>
        <p:spPr>
          <a:xfrm>
            <a:off x="1053231" y="1778090"/>
            <a:ext cx="5437707" cy="567848"/>
          </a:xfrm>
          <a:prstGeom prst="rect">
            <a:avLst/>
          </a:prstGeom>
        </p:spPr>
        <p:txBody>
          <a:bodyPr wrap="none">
            <a:spAutoFit/>
          </a:bodyPr>
          <a:lstStyle/>
          <a:p>
            <a:pPr lvl="0" algn="just">
              <a:lnSpc>
                <a:spcPct val="150000"/>
              </a:lnSpc>
            </a:pPr>
            <a:r>
              <a:rPr lang="vi-VN" sz="2400" dirty="0">
                <a:solidFill>
                  <a:prstClr val="black"/>
                </a:solidFill>
              </a:rPr>
              <a:t>- Chuẩn bị một dải dây dài hơn 3m</a:t>
            </a:r>
          </a:p>
        </p:txBody>
      </p:sp>
      <p:sp>
        <p:nvSpPr>
          <p:cNvPr id="12" name="Oval 11">
            <a:extLst>
              <a:ext uri="{FF2B5EF4-FFF2-40B4-BE49-F238E27FC236}">
                <a16:creationId xmlns:a16="http://schemas.microsoft.com/office/drawing/2014/main" id="{B7E903FB-5B27-4B03-A749-09378C87A4E5}"/>
              </a:ext>
            </a:extLst>
          </p:cNvPr>
          <p:cNvSpPr/>
          <p:nvPr/>
        </p:nvSpPr>
        <p:spPr>
          <a:xfrm>
            <a:off x="3598118" y="1069305"/>
            <a:ext cx="570588" cy="570588"/>
          </a:xfrm>
          <a:prstGeom prst="ellipse">
            <a:avLst/>
          </a:prstGeom>
          <a:solidFill>
            <a:srgbClr val="8064A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a:ea typeface="+mn-ea"/>
                <a:cs typeface="+mn-cs"/>
              </a:rPr>
              <a:t>1</a:t>
            </a:r>
          </a:p>
        </p:txBody>
      </p:sp>
    </p:spTree>
    <p:extLst>
      <p:ext uri="{BB962C8B-B14F-4D97-AF65-F5344CB8AC3E}">
        <p14:creationId xmlns:p14="http://schemas.microsoft.com/office/powerpoint/2010/main" val="388398822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 y="-663482"/>
            <a:ext cx="8127679" cy="6161855"/>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857" y="1831995"/>
            <a:ext cx="3920858" cy="5689483"/>
          </a:xfrm>
          <a:prstGeom prst="rect">
            <a:avLst/>
          </a:prstGeom>
        </p:spPr>
      </p:pic>
      <p:sp>
        <p:nvSpPr>
          <p:cNvPr id="3" name="TextBox 2">
            <a:extLst>
              <a:ext uri="{FF2B5EF4-FFF2-40B4-BE49-F238E27FC236}">
                <a16:creationId xmlns:a16="http://schemas.microsoft.com/office/drawing/2014/main" id="{7702822B-0F44-418A-9475-2E3DEBEAD448}"/>
              </a:ext>
            </a:extLst>
          </p:cNvPr>
          <p:cNvSpPr txBox="1"/>
          <p:nvPr/>
        </p:nvSpPr>
        <p:spPr>
          <a:xfrm>
            <a:off x="1822817" y="1985416"/>
            <a:ext cx="4348717" cy="1754326"/>
          </a:xfrm>
          <a:prstGeom prst="rect">
            <a:avLst/>
          </a:prstGeom>
          <a:noFill/>
        </p:spPr>
        <p:txBody>
          <a:bodyPr wrap="square" rtlCol="0">
            <a:spAutoFit/>
          </a:bodyPr>
          <a:lstStyle/>
          <a:p>
            <a:pPr algn="ctr"/>
            <a:r>
              <a:rPr lang="en-US" sz="5400" dirty="0" err="1"/>
              <a:t>Làm</a:t>
            </a:r>
            <a:r>
              <a:rPr lang="en-US" sz="5400" dirty="0"/>
              <a:t> </a:t>
            </a:r>
            <a:r>
              <a:rPr lang="en-US" sz="5400" dirty="0" err="1"/>
              <a:t>việc</a:t>
            </a:r>
            <a:r>
              <a:rPr lang="en-US" sz="5400" dirty="0"/>
              <a:t> </a:t>
            </a:r>
            <a:r>
              <a:rPr lang="en-US" sz="5400" dirty="0" err="1"/>
              <a:t>theo</a:t>
            </a:r>
            <a:r>
              <a:rPr lang="en-US" sz="5400" dirty="0"/>
              <a:t> </a:t>
            </a:r>
            <a:r>
              <a:rPr lang="en-US" sz="5400" dirty="0" err="1"/>
              <a:t>nhóm</a:t>
            </a:r>
            <a:r>
              <a:rPr lang="en-US" sz="5400" dirty="0"/>
              <a:t> 4</a:t>
            </a:r>
          </a:p>
        </p:txBody>
      </p:sp>
    </p:spTree>
    <p:custDataLst>
      <p:tags r:id="rId1"/>
    </p:custDataLst>
    <p:extLst>
      <p:ext uri="{BB962C8B-B14F-4D97-AF65-F5344CB8AC3E}">
        <p14:creationId xmlns:p14="http://schemas.microsoft.com/office/powerpoint/2010/main" val="12887983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pic>
        <p:nvPicPr>
          <p:cNvPr id="15" name="Picture 14">
            <a:extLst>
              <a:ext uri="{FF2B5EF4-FFF2-40B4-BE49-F238E27FC236}">
                <a16:creationId xmlns:a16="http://schemas.microsoft.com/office/drawing/2014/main" id="{CF00B648-28F9-4B56-9338-82E6B4B221E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88371" y="659567"/>
            <a:ext cx="2325467" cy="1162735"/>
          </a:xfrm>
          <a:prstGeom prst="rect">
            <a:avLst/>
          </a:prstGeom>
        </p:spPr>
      </p:pic>
      <p:grpSp>
        <p:nvGrpSpPr>
          <p:cNvPr id="16" name="Group 15">
            <a:extLst>
              <a:ext uri="{FF2B5EF4-FFF2-40B4-BE49-F238E27FC236}">
                <a16:creationId xmlns:a16="http://schemas.microsoft.com/office/drawing/2014/main" id="{276037B0-6694-4D7B-A550-3B2B4A66E699}"/>
              </a:ext>
            </a:extLst>
          </p:cNvPr>
          <p:cNvGrpSpPr/>
          <p:nvPr/>
        </p:nvGrpSpPr>
        <p:grpSpPr>
          <a:xfrm>
            <a:off x="622061" y="1835331"/>
            <a:ext cx="6216214" cy="754156"/>
            <a:chOff x="-1095332" y="2038470"/>
            <a:chExt cx="6216214" cy="754156"/>
          </a:xfrm>
        </p:grpSpPr>
        <p:sp>
          <p:nvSpPr>
            <p:cNvPr id="17" name="TextBox 16">
              <a:extLst>
                <a:ext uri="{FF2B5EF4-FFF2-40B4-BE49-F238E27FC236}">
                  <a16:creationId xmlns:a16="http://schemas.microsoft.com/office/drawing/2014/main" id="{70D504B3-C07E-43A0-ACF1-B0B5DA4DBB36}"/>
                </a:ext>
              </a:extLst>
            </p:cNvPr>
            <p:cNvSpPr txBox="1"/>
            <p:nvPr/>
          </p:nvSpPr>
          <p:spPr>
            <a:xfrm>
              <a:off x="-187938" y="2118909"/>
              <a:ext cx="5308820" cy="523220"/>
            </a:xfrm>
            <a:prstGeom prst="rect">
              <a:avLst/>
            </a:prstGeom>
            <a:noFill/>
            <a:ln w="38100">
              <a:noFill/>
            </a:ln>
          </p:spPr>
          <p:txBody>
            <a:bodyPr wrap="square" rtlCol="0">
              <a:spAutoFit/>
            </a:bodyPr>
            <a:lstStyle/>
            <a:p>
              <a:r>
                <a:rPr lang="en-US" sz="2800" dirty="0" err="1"/>
                <a:t>Thực</a:t>
              </a:r>
              <a:r>
                <a:rPr lang="en-US" sz="2800" dirty="0"/>
                <a:t> </a:t>
              </a:r>
              <a:r>
                <a:rPr lang="en-US" sz="2800" dirty="0" err="1"/>
                <a:t>hành</a:t>
              </a:r>
              <a:r>
                <a:rPr lang="en-US" sz="2800" dirty="0"/>
                <a:t> </a:t>
              </a:r>
              <a:r>
                <a:rPr lang="en-US" sz="2800" dirty="0" err="1"/>
                <a:t>đo</a:t>
              </a:r>
              <a:r>
                <a:rPr lang="en-US" sz="2800" dirty="0"/>
                <a:t>:</a:t>
              </a:r>
            </a:p>
          </p:txBody>
        </p:sp>
        <p:sp>
          <p:nvSpPr>
            <p:cNvPr id="18" name="Oval 17">
              <a:extLst>
                <a:ext uri="{FF2B5EF4-FFF2-40B4-BE49-F238E27FC236}">
                  <a16:creationId xmlns:a16="http://schemas.microsoft.com/office/drawing/2014/main" id="{3DECC472-B46F-4C5B-BE39-1A3D7D86CDA8}"/>
                </a:ext>
              </a:extLst>
            </p:cNvPr>
            <p:cNvSpPr/>
            <p:nvPr/>
          </p:nvSpPr>
          <p:spPr>
            <a:xfrm>
              <a:off x="-1095332" y="2038470"/>
              <a:ext cx="772347" cy="754156"/>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grpSp>
      <p:pic>
        <p:nvPicPr>
          <p:cNvPr id="19" name="Picture 18">
            <a:extLst>
              <a:ext uri="{FF2B5EF4-FFF2-40B4-BE49-F238E27FC236}">
                <a16:creationId xmlns:a16="http://schemas.microsoft.com/office/drawing/2014/main" id="{CE6A3116-E2D0-4601-9CC5-922F0B43371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953597" y="2532458"/>
            <a:ext cx="6378818" cy="2813810"/>
          </a:xfrm>
          <a:prstGeom prst="rect">
            <a:avLst/>
          </a:prstGeom>
        </p:spPr>
      </p:pic>
      <p:sp>
        <p:nvSpPr>
          <p:cNvPr id="20" name="TextBox 19">
            <a:extLst>
              <a:ext uri="{FF2B5EF4-FFF2-40B4-BE49-F238E27FC236}">
                <a16:creationId xmlns:a16="http://schemas.microsoft.com/office/drawing/2014/main" id="{52FA7E25-616A-4DD9-9221-DBBF3F461509}"/>
              </a:ext>
            </a:extLst>
          </p:cNvPr>
          <p:cNvSpPr txBox="1"/>
          <p:nvPr/>
        </p:nvSpPr>
        <p:spPr>
          <a:xfrm>
            <a:off x="812020" y="2706129"/>
            <a:ext cx="4141577" cy="3398303"/>
          </a:xfrm>
          <a:prstGeom prst="rect">
            <a:avLst/>
          </a:prstGeom>
          <a:noFill/>
          <a:ln w="38100">
            <a:noFill/>
          </a:ln>
        </p:spPr>
        <p:txBody>
          <a:bodyPr wrap="square" rtlCol="0">
            <a:spAutoFit/>
          </a:bodyPr>
          <a:lstStyle/>
          <a:p>
            <a:pPr algn="just">
              <a:lnSpc>
                <a:spcPct val="120000"/>
              </a:lnSpc>
            </a:pPr>
            <a:r>
              <a:rPr lang="vi-VN" sz="2600" dirty="0"/>
              <a:t>Em hãy ước lượng độ dài của một số đồ vật trong lớp theo yêu cầu, rồi dùng thước dây đã làm đo lại. Sau đó ghi kết quả vào phiếu thực hành.</a:t>
            </a:r>
            <a:endParaRPr lang="en-US" sz="2600" dirty="0"/>
          </a:p>
        </p:txBody>
      </p:sp>
    </p:spTree>
    <p:extLst>
      <p:ext uri="{BB962C8B-B14F-4D97-AF65-F5344CB8AC3E}">
        <p14:creationId xmlns:p14="http://schemas.microsoft.com/office/powerpoint/2010/main" val="938659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1136C3-9091-4277-8309-DFC5CA57DE8E}"/>
              </a:ext>
            </a:extLst>
          </p:cNvPr>
          <p:cNvGraphicFramePr>
            <a:graphicFrameLocks noGrp="1"/>
          </p:cNvGraphicFramePr>
          <p:nvPr>
            <p:extLst>
              <p:ext uri="{D42A27DB-BD31-4B8C-83A1-F6EECF244321}">
                <p14:modId xmlns:p14="http://schemas.microsoft.com/office/powerpoint/2010/main" val="689374086"/>
              </p:ext>
            </p:extLst>
          </p:nvPr>
        </p:nvGraphicFramePr>
        <p:xfrm>
          <a:off x="968415" y="1798040"/>
          <a:ext cx="10255170" cy="4263415"/>
        </p:xfrm>
        <a:graphic>
          <a:graphicData uri="http://schemas.openxmlformats.org/drawingml/2006/table">
            <a:tbl>
              <a:tblPr firstRow="1" bandRow="1">
                <a:tableStyleId>{5C22544A-7EE6-4342-B048-85BDC9FD1C3A}</a:tableStyleId>
              </a:tblPr>
              <a:tblGrid>
                <a:gridCol w="4463821">
                  <a:extLst>
                    <a:ext uri="{9D8B030D-6E8A-4147-A177-3AD203B41FA5}">
                      <a16:colId xmlns:a16="http://schemas.microsoft.com/office/drawing/2014/main" val="1352220353"/>
                    </a:ext>
                  </a:extLst>
                </a:gridCol>
                <a:gridCol w="3194417">
                  <a:extLst>
                    <a:ext uri="{9D8B030D-6E8A-4147-A177-3AD203B41FA5}">
                      <a16:colId xmlns:a16="http://schemas.microsoft.com/office/drawing/2014/main" val="615207603"/>
                    </a:ext>
                  </a:extLst>
                </a:gridCol>
                <a:gridCol w="2596932">
                  <a:extLst>
                    <a:ext uri="{9D8B030D-6E8A-4147-A177-3AD203B41FA5}">
                      <a16:colId xmlns:a16="http://schemas.microsoft.com/office/drawing/2014/main" val="2832020917"/>
                    </a:ext>
                  </a:extLst>
                </a:gridCol>
              </a:tblGrid>
              <a:tr h="1018182">
                <a:tc>
                  <a:txBody>
                    <a:bodyPr/>
                    <a:lstStyle/>
                    <a:p>
                      <a:pPr algn="ctr"/>
                      <a:r>
                        <a:rPr lang="en-VN" sz="2400" dirty="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dirty="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280287678"/>
                  </a:ext>
                </a:extLst>
              </a:tr>
              <a:tr h="1025550">
                <a:tc>
                  <a:txBody>
                    <a:bodyPr/>
                    <a:lstStyle/>
                    <a:p>
                      <a:pPr marL="317500" indent="0" algn="l">
                        <a:tabLst/>
                      </a:pPr>
                      <a:r>
                        <a:rPr lang="en-VN" sz="2400" dirty="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73739"/>
                  </a:ext>
                </a:extLst>
              </a:tr>
              <a:tr h="1065791">
                <a:tc>
                  <a:txBody>
                    <a:bodyPr/>
                    <a:lstStyle/>
                    <a:p>
                      <a:pPr marL="317500" indent="0" algn="l">
                        <a:tabLst/>
                      </a:pPr>
                      <a:r>
                        <a:rPr lang="en-VN" sz="2400" dirty="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7764560"/>
                  </a:ext>
                </a:extLst>
              </a:tr>
              <a:tr h="1153892">
                <a:tc>
                  <a:txBody>
                    <a:bodyPr/>
                    <a:lstStyle/>
                    <a:p>
                      <a:pPr marL="317500" indent="0" algn="l">
                        <a:tabLst/>
                      </a:pPr>
                      <a:r>
                        <a:rPr lang="en-VN" sz="2400" dirty="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710582"/>
                  </a:ext>
                </a:extLst>
              </a:tr>
            </a:tbl>
          </a:graphicData>
        </a:graphic>
      </p:graphicFrame>
      <p:sp>
        <p:nvSpPr>
          <p:cNvPr id="4" name="Rounded Rectangle 10">
            <a:extLst>
              <a:ext uri="{FF2B5EF4-FFF2-40B4-BE49-F238E27FC236}">
                <a16:creationId xmlns:a16="http://schemas.microsoft.com/office/drawing/2014/main" id="{9E606AF4-C9B7-45E3-A637-CA7F8FBC6C6D}"/>
              </a:ext>
            </a:extLst>
          </p:cNvPr>
          <p:cNvSpPr/>
          <p:nvPr/>
        </p:nvSpPr>
        <p:spPr>
          <a:xfrm>
            <a:off x="6806105" y="2956602"/>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6" name="Rounded Rectangle 11">
            <a:extLst>
              <a:ext uri="{FF2B5EF4-FFF2-40B4-BE49-F238E27FC236}">
                <a16:creationId xmlns:a16="http://schemas.microsoft.com/office/drawing/2014/main" id="{719289AE-ACA1-4A71-92AD-9E8791B5DA22}"/>
              </a:ext>
            </a:extLst>
          </p:cNvPr>
          <p:cNvSpPr/>
          <p:nvPr/>
        </p:nvSpPr>
        <p:spPr>
          <a:xfrm>
            <a:off x="6806105" y="391161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7" name="Rounded Rectangle 12">
            <a:extLst>
              <a:ext uri="{FF2B5EF4-FFF2-40B4-BE49-F238E27FC236}">
                <a16:creationId xmlns:a16="http://schemas.microsoft.com/office/drawing/2014/main" id="{18C07F88-3644-48E4-AEBB-BA7BF15A1F88}"/>
              </a:ext>
            </a:extLst>
          </p:cNvPr>
          <p:cNvSpPr/>
          <p:nvPr/>
        </p:nvSpPr>
        <p:spPr>
          <a:xfrm>
            <a:off x="6806106" y="499087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8" name="Rounded Rectangle 13">
            <a:extLst>
              <a:ext uri="{FF2B5EF4-FFF2-40B4-BE49-F238E27FC236}">
                <a16:creationId xmlns:a16="http://schemas.microsoft.com/office/drawing/2014/main" id="{4F7CE28D-1579-4BEF-ABF8-82FF0E6ACE10}"/>
              </a:ext>
            </a:extLst>
          </p:cNvPr>
          <p:cNvSpPr/>
          <p:nvPr/>
        </p:nvSpPr>
        <p:spPr>
          <a:xfrm>
            <a:off x="9352027" y="286861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9" name="Rounded Rectangle 14">
            <a:extLst>
              <a:ext uri="{FF2B5EF4-FFF2-40B4-BE49-F238E27FC236}">
                <a16:creationId xmlns:a16="http://schemas.microsoft.com/office/drawing/2014/main" id="{098AFC1B-6E7F-4067-9EE4-12EA21CE4CFB}"/>
              </a:ext>
            </a:extLst>
          </p:cNvPr>
          <p:cNvSpPr/>
          <p:nvPr/>
        </p:nvSpPr>
        <p:spPr>
          <a:xfrm>
            <a:off x="9352027" y="392974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10" name="Rounded Rectangle 15">
            <a:extLst>
              <a:ext uri="{FF2B5EF4-FFF2-40B4-BE49-F238E27FC236}">
                <a16:creationId xmlns:a16="http://schemas.microsoft.com/office/drawing/2014/main" id="{85AA6818-0425-41B4-9532-7F764F63311E}"/>
              </a:ext>
            </a:extLst>
          </p:cNvPr>
          <p:cNvSpPr/>
          <p:nvPr/>
        </p:nvSpPr>
        <p:spPr>
          <a:xfrm>
            <a:off x="9352027" y="499087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1" name="TextBox 10">
            <a:extLst>
              <a:ext uri="{FF2B5EF4-FFF2-40B4-BE49-F238E27FC236}">
                <a16:creationId xmlns:a16="http://schemas.microsoft.com/office/drawing/2014/main" id="{EB95E7F8-F72D-4639-9FA8-A94DDF997B93}"/>
              </a:ext>
            </a:extLst>
          </p:cNvPr>
          <p:cNvSpPr txBox="1"/>
          <p:nvPr/>
        </p:nvSpPr>
        <p:spPr>
          <a:xfrm>
            <a:off x="3983105" y="1033523"/>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Tree>
    <p:extLst>
      <p:ext uri="{BB962C8B-B14F-4D97-AF65-F5344CB8AC3E}">
        <p14:creationId xmlns:p14="http://schemas.microsoft.com/office/powerpoint/2010/main" val="20819555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sp>
        <p:nvSpPr>
          <p:cNvPr id="15" name="Rounded Rectangle 11">
            <a:extLst>
              <a:ext uri="{FF2B5EF4-FFF2-40B4-BE49-F238E27FC236}">
                <a16:creationId xmlns:a16="http://schemas.microsoft.com/office/drawing/2014/main" id="{6017985B-C7D6-496D-93E9-2086DE3CB25D}"/>
              </a:ext>
            </a:extLst>
          </p:cNvPr>
          <p:cNvSpPr/>
          <p:nvPr/>
        </p:nvSpPr>
        <p:spPr>
          <a:xfrm>
            <a:off x="3584531" y="607865"/>
            <a:ext cx="1018235"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600"/>
          </a:p>
        </p:txBody>
      </p:sp>
      <p:pic>
        <p:nvPicPr>
          <p:cNvPr id="16" name="Picture 15">
            <a:extLst>
              <a:ext uri="{FF2B5EF4-FFF2-40B4-BE49-F238E27FC236}">
                <a16:creationId xmlns:a16="http://schemas.microsoft.com/office/drawing/2014/main" id="{90D5A109-D68B-48B1-A4BB-1F91D524186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542031" y="616803"/>
            <a:ext cx="2564571" cy="1162735"/>
          </a:xfrm>
          <a:prstGeom prst="rect">
            <a:avLst/>
          </a:prstGeom>
        </p:spPr>
      </p:pic>
      <p:grpSp>
        <p:nvGrpSpPr>
          <p:cNvPr id="17" name="Group 16">
            <a:extLst>
              <a:ext uri="{FF2B5EF4-FFF2-40B4-BE49-F238E27FC236}">
                <a16:creationId xmlns:a16="http://schemas.microsoft.com/office/drawing/2014/main" id="{3FA0C262-E2A4-4C41-8F88-EF1E22AC1FBF}"/>
              </a:ext>
            </a:extLst>
          </p:cNvPr>
          <p:cNvGrpSpPr/>
          <p:nvPr/>
        </p:nvGrpSpPr>
        <p:grpSpPr>
          <a:xfrm>
            <a:off x="1231134" y="1595320"/>
            <a:ext cx="6556866" cy="570588"/>
            <a:chOff x="1183343" y="1464304"/>
            <a:chExt cx="5945546" cy="570588"/>
          </a:xfrm>
        </p:grpSpPr>
        <p:sp>
          <p:nvSpPr>
            <p:cNvPr id="18" name="TextBox 17">
              <a:extLst>
                <a:ext uri="{FF2B5EF4-FFF2-40B4-BE49-F238E27FC236}">
                  <a16:creationId xmlns:a16="http://schemas.microsoft.com/office/drawing/2014/main" id="{419708A9-E7C0-4437-B35F-79DEF2B75DB9}"/>
                </a:ext>
              </a:extLst>
            </p:cNvPr>
            <p:cNvSpPr txBox="1"/>
            <p:nvPr/>
          </p:nvSpPr>
          <p:spPr>
            <a:xfrm>
              <a:off x="1820069" y="1474175"/>
              <a:ext cx="5308820" cy="461665"/>
            </a:xfrm>
            <a:prstGeom prst="rect">
              <a:avLst/>
            </a:prstGeom>
            <a:noFill/>
            <a:ln w="38100">
              <a:noFill/>
            </a:ln>
          </p:spPr>
          <p:txBody>
            <a:bodyPr wrap="square" rtlCol="0">
              <a:spAutoFit/>
            </a:bodyPr>
            <a:lstStyle/>
            <a:p>
              <a:r>
                <a:rPr lang="en-US" sz="2400" dirty="0" err="1"/>
                <a:t>Số</a:t>
              </a:r>
              <a:r>
                <a:rPr lang="en-US" sz="2400" dirty="0"/>
                <a:t> ?</a:t>
              </a:r>
            </a:p>
          </p:txBody>
        </p:sp>
        <p:sp>
          <p:nvSpPr>
            <p:cNvPr id="19" name="Oval 18">
              <a:extLst>
                <a:ext uri="{FF2B5EF4-FFF2-40B4-BE49-F238E27FC236}">
                  <a16:creationId xmlns:a16="http://schemas.microsoft.com/office/drawing/2014/main" id="{01DF23D1-6CFE-4CAE-823F-D67314ADE9BD}"/>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pSp>
      <p:grpSp>
        <p:nvGrpSpPr>
          <p:cNvPr id="20" name="Group 19">
            <a:extLst>
              <a:ext uri="{FF2B5EF4-FFF2-40B4-BE49-F238E27FC236}">
                <a16:creationId xmlns:a16="http://schemas.microsoft.com/office/drawing/2014/main" id="{0110617A-7F20-4487-B189-05FE7C9D2FD8}"/>
              </a:ext>
            </a:extLst>
          </p:cNvPr>
          <p:cNvGrpSpPr/>
          <p:nvPr/>
        </p:nvGrpSpPr>
        <p:grpSpPr>
          <a:xfrm>
            <a:off x="1933328" y="1917352"/>
            <a:ext cx="9323449" cy="4940648"/>
            <a:chOff x="1859270" y="1759821"/>
            <a:chExt cx="8454190" cy="4940648"/>
          </a:xfrm>
        </p:grpSpPr>
        <p:sp>
          <p:nvSpPr>
            <p:cNvPr id="21" name="TextBox 20">
              <a:extLst>
                <a:ext uri="{FF2B5EF4-FFF2-40B4-BE49-F238E27FC236}">
                  <a16:creationId xmlns:a16="http://schemas.microsoft.com/office/drawing/2014/main" id="{889AE215-B20C-4AAA-81CF-CDB46F6B57E0}"/>
                </a:ext>
              </a:extLst>
            </p:cNvPr>
            <p:cNvSpPr txBox="1"/>
            <p:nvPr/>
          </p:nvSpPr>
          <p:spPr>
            <a:xfrm>
              <a:off x="1859270" y="1759821"/>
              <a:ext cx="8454190" cy="4940648"/>
            </a:xfrm>
            <a:prstGeom prst="rect">
              <a:avLst/>
            </a:prstGeom>
            <a:noFill/>
          </p:spPr>
          <p:txBody>
            <a:bodyPr wrap="square" rtlCol="0">
              <a:spAutoFit/>
            </a:bodyPr>
            <a:lstStyle/>
            <a:p>
              <a:pPr>
                <a:lnSpc>
                  <a:spcPct val="150000"/>
                </a:lnSpc>
              </a:pPr>
              <a:r>
                <a:rPr lang="en-US" sz="2800" dirty="0"/>
                <a:t>a) </a:t>
              </a:r>
              <a:r>
                <a:rPr lang="en-US" sz="2800" dirty="0" err="1"/>
                <a:t>Em</a:t>
              </a:r>
              <a:r>
                <a:rPr lang="en-US" sz="2800" dirty="0"/>
                <a:t> </a:t>
              </a:r>
              <a:r>
                <a:rPr lang="en-US" sz="2800" dirty="0" err="1"/>
                <a:t>hã</a:t>
              </a:r>
              <a:r>
                <a:rPr lang="vi-VN" sz="2800" dirty="0"/>
                <a:t>y</a:t>
              </a:r>
              <a:r>
                <a:rPr lang="en-US" sz="2800" dirty="0"/>
                <a:t> </a:t>
              </a:r>
              <a:r>
                <a:rPr lang="en-US" sz="2800" dirty="0" err="1"/>
                <a:t>quan</a:t>
              </a:r>
              <a:r>
                <a:rPr lang="en-US" sz="2800" dirty="0"/>
                <a:t> </a:t>
              </a:r>
              <a:r>
                <a:rPr lang="en-US" sz="2800" dirty="0" err="1"/>
                <a:t>sát</a:t>
              </a:r>
              <a:r>
                <a:rPr lang="en-US" sz="2800" dirty="0"/>
                <a:t> </a:t>
              </a:r>
              <a:r>
                <a:rPr lang="en-US" sz="2800" dirty="0" err="1"/>
                <a:t>rồi</a:t>
              </a:r>
              <a:r>
                <a:rPr lang="en-US" sz="2800" dirty="0"/>
                <a:t> </a:t>
              </a:r>
              <a:r>
                <a:rPr lang="en-US" sz="2800" dirty="0" err="1"/>
                <a:t>ước</a:t>
              </a:r>
              <a:r>
                <a:rPr lang="en-US" sz="2800" dirty="0"/>
                <a:t> </a:t>
              </a:r>
              <a:r>
                <a:rPr lang="en-US" sz="2800" dirty="0" err="1"/>
                <a:t>lượng</a:t>
              </a:r>
              <a:r>
                <a:rPr lang="en-US" sz="2800" dirty="0"/>
                <a:t>:</a:t>
              </a:r>
              <a:endParaRPr lang="en-VN" sz="2800" dirty="0"/>
            </a:p>
            <a:p>
              <a:pPr>
                <a:lnSpc>
                  <a:spcPct val="150000"/>
                </a:lnSpc>
              </a:pPr>
              <a:r>
                <a:rPr lang="en-US" sz="2800" dirty="0"/>
                <a:t>- </a:t>
              </a:r>
              <a:r>
                <a:rPr lang="en-US" sz="2800" dirty="0" err="1"/>
                <a:t>Cổng</a:t>
              </a:r>
              <a:r>
                <a:rPr lang="en-US" sz="2800" dirty="0"/>
                <a:t> </a:t>
              </a:r>
              <a:r>
                <a:rPr lang="en-US" sz="2800" dirty="0" err="1"/>
                <a:t>trường</a:t>
              </a:r>
              <a:r>
                <a:rPr lang="en-US" sz="2800" dirty="0"/>
                <a:t> </a:t>
              </a:r>
              <a:r>
                <a:rPr lang="en-US" sz="2800" dirty="0" err="1"/>
                <a:t>em</a:t>
              </a:r>
              <a:r>
                <a:rPr lang="en-US" sz="2800" dirty="0"/>
                <a:t> </a:t>
              </a:r>
              <a:r>
                <a:rPr lang="en-US" sz="2800" dirty="0" err="1"/>
                <a:t>rộng</a:t>
              </a:r>
              <a:r>
                <a:rPr lang="en-US" sz="2800" dirty="0"/>
                <a:t> </a:t>
              </a:r>
              <a:r>
                <a:rPr lang="en-US" sz="2800" dirty="0" err="1"/>
                <a:t>khoảng</a:t>
              </a:r>
              <a:r>
                <a:rPr lang="en-US" sz="2800" dirty="0"/>
                <a:t>           m.</a:t>
              </a:r>
              <a:endParaRPr lang="en-VN" sz="2800" dirty="0"/>
            </a:p>
            <a:p>
              <a:pPr>
                <a:lnSpc>
                  <a:spcPct val="150000"/>
                </a:lnSpc>
              </a:pPr>
              <a:r>
                <a:rPr lang="en-US" sz="2800" dirty="0"/>
                <a:t>- </a:t>
              </a:r>
              <a:r>
                <a:rPr lang="en-US" sz="2800" dirty="0" err="1"/>
                <a:t>Tòa</a:t>
              </a:r>
              <a:r>
                <a:rPr lang="en-US" sz="2800" dirty="0"/>
                <a:t> </a:t>
              </a:r>
              <a:r>
                <a:rPr lang="en-US" sz="2800" dirty="0" err="1"/>
                <a:t>nhà</a:t>
              </a:r>
              <a:r>
                <a:rPr lang="en-US" sz="2800" dirty="0"/>
                <a:t> </a:t>
              </a:r>
              <a:r>
                <a:rPr lang="en-US" sz="2800" dirty="0" err="1"/>
                <a:t>em</a:t>
              </a:r>
              <a:r>
                <a:rPr lang="en-US" sz="2800" dirty="0"/>
                <a:t> </a:t>
              </a:r>
              <a:r>
                <a:rPr lang="en-US" sz="2800" dirty="0" err="1"/>
                <a:t>học</a:t>
              </a:r>
              <a:r>
                <a:rPr lang="en-US" sz="2800" dirty="0"/>
                <a:t> </a:t>
              </a:r>
              <a:r>
                <a:rPr lang="en-US" sz="2800" dirty="0" err="1"/>
                <a:t>cao</a:t>
              </a:r>
              <a:r>
                <a:rPr lang="en-US" sz="2800" dirty="0"/>
                <a:t> </a:t>
              </a:r>
              <a:r>
                <a:rPr lang="en-US" sz="2800" dirty="0" err="1"/>
                <a:t>khoảng</a:t>
              </a:r>
              <a:r>
                <a:rPr lang="en-US" sz="2800" dirty="0"/>
                <a:t>             m.</a:t>
              </a:r>
            </a:p>
            <a:p>
              <a:pPr>
                <a:lnSpc>
                  <a:spcPct val="150000"/>
                </a:lnSpc>
              </a:pPr>
              <a:endParaRPr lang="en-VN" dirty="0"/>
            </a:p>
            <a:p>
              <a:pPr>
                <a:lnSpc>
                  <a:spcPct val="150000"/>
                </a:lnSpc>
              </a:pPr>
              <a:r>
                <a:rPr lang="en-US" sz="2800" dirty="0"/>
                <a:t>b) </a:t>
              </a:r>
              <a:r>
                <a:rPr lang="en-US" sz="2800" dirty="0" err="1"/>
                <a:t>Em</a:t>
              </a:r>
              <a:r>
                <a:rPr lang="en-US" sz="2800" dirty="0"/>
                <a:t> </a:t>
              </a:r>
              <a:r>
                <a:rPr lang="en-US" sz="2800" dirty="0" err="1"/>
                <a:t>hãy</a:t>
              </a:r>
              <a:r>
                <a:rPr lang="en-US" sz="2800" dirty="0"/>
                <a:t> </a:t>
              </a:r>
              <a:r>
                <a:rPr lang="en-US" sz="2800" dirty="0" err="1"/>
                <a:t>đo</a:t>
              </a:r>
              <a:r>
                <a:rPr lang="en-US" sz="2800" dirty="0"/>
                <a:t> </a:t>
              </a:r>
              <a:r>
                <a:rPr lang="en-US" sz="2800" dirty="0" err="1"/>
                <a:t>rồi</a:t>
              </a:r>
              <a:r>
                <a:rPr lang="en-US" sz="2800" dirty="0"/>
                <a:t> </a:t>
              </a:r>
              <a:r>
                <a:rPr lang="en-US" sz="2800" dirty="0" err="1"/>
                <a:t>ghi</a:t>
              </a:r>
              <a:r>
                <a:rPr lang="en-US" sz="2800" dirty="0"/>
                <a:t> </a:t>
              </a:r>
              <a:r>
                <a:rPr lang="en-US" sz="2800" dirty="0" err="1"/>
                <a:t>lại</a:t>
              </a:r>
              <a:r>
                <a:rPr lang="en-US" sz="2800" dirty="0"/>
                <a:t>:</a:t>
              </a:r>
              <a:endParaRPr lang="en-VN" sz="2800" dirty="0"/>
            </a:p>
            <a:p>
              <a:pPr>
                <a:lnSpc>
                  <a:spcPct val="150000"/>
                </a:lnSpc>
              </a:pPr>
              <a:r>
                <a:rPr lang="en-US" sz="2800" dirty="0"/>
                <a:t>- </a:t>
              </a:r>
              <a:r>
                <a:rPr lang="en-US" sz="2800" dirty="0" err="1"/>
                <a:t>Cổng</a:t>
              </a:r>
              <a:r>
                <a:rPr lang="en-US" sz="2800" dirty="0"/>
                <a:t> </a:t>
              </a:r>
              <a:r>
                <a:rPr lang="en-US" sz="2800" dirty="0" err="1"/>
                <a:t>trường</a:t>
              </a:r>
              <a:r>
                <a:rPr lang="en-US" sz="2800" dirty="0"/>
                <a:t> </a:t>
              </a:r>
              <a:r>
                <a:rPr lang="en-US" sz="2800" dirty="0" err="1"/>
                <a:t>em</a:t>
              </a:r>
              <a:r>
                <a:rPr lang="en-US" sz="2800" dirty="0"/>
                <a:t> </a:t>
              </a:r>
              <a:r>
                <a:rPr lang="en-US" sz="2800" dirty="0" err="1"/>
                <a:t>rộng</a:t>
              </a:r>
              <a:r>
                <a:rPr lang="en-US" sz="2800" dirty="0"/>
                <a:t>              m.</a:t>
              </a:r>
              <a:endParaRPr lang="en-VN" sz="2800" dirty="0"/>
            </a:p>
            <a:p>
              <a:pPr>
                <a:lnSpc>
                  <a:spcPct val="150000"/>
                </a:lnSpc>
              </a:pPr>
              <a:r>
                <a:rPr lang="en-US" sz="2800" dirty="0"/>
                <a:t>- Hai </a:t>
              </a:r>
              <a:r>
                <a:rPr lang="en-US" sz="2800" dirty="0" err="1"/>
                <a:t>cây</a:t>
              </a:r>
              <a:r>
                <a:rPr lang="en-US" sz="2800" dirty="0"/>
                <a:t> </a:t>
              </a:r>
              <a:r>
                <a:rPr lang="en-US" sz="2800" dirty="0" err="1"/>
                <a:t>ở</a:t>
              </a:r>
              <a:r>
                <a:rPr lang="en-US" sz="2800" dirty="0"/>
                <a:t> </a:t>
              </a:r>
              <a:r>
                <a:rPr lang="en-US" sz="2800" dirty="0" err="1"/>
                <a:t>sân</a:t>
              </a:r>
              <a:r>
                <a:rPr lang="en-US" sz="2800" dirty="0"/>
                <a:t> </a:t>
              </a:r>
              <a:r>
                <a:rPr lang="en-US" sz="2800" dirty="0" err="1"/>
                <a:t>trường</a:t>
              </a:r>
              <a:r>
                <a:rPr lang="en-US" sz="2800" dirty="0"/>
                <a:t> </a:t>
              </a:r>
              <a:r>
                <a:rPr lang="en-US" sz="2800" dirty="0" err="1"/>
                <a:t>cách</a:t>
              </a:r>
              <a:r>
                <a:rPr lang="en-US" sz="2800" dirty="0"/>
                <a:t> </a:t>
              </a:r>
              <a:r>
                <a:rPr lang="en-US" sz="2800" dirty="0" err="1"/>
                <a:t>nhau</a:t>
              </a:r>
              <a:r>
                <a:rPr lang="en-US" sz="2800" dirty="0"/>
                <a:t>           m.</a:t>
              </a:r>
              <a:endParaRPr lang="en-VN" sz="2800" dirty="0"/>
            </a:p>
            <a:p>
              <a:pPr>
                <a:lnSpc>
                  <a:spcPct val="150000"/>
                </a:lnSpc>
              </a:pPr>
              <a:endParaRPr lang="en-VN" sz="2800" dirty="0"/>
            </a:p>
          </p:txBody>
        </p:sp>
        <p:sp>
          <p:nvSpPr>
            <p:cNvPr id="22" name="Rounded Rectangle 13">
              <a:extLst>
                <a:ext uri="{FF2B5EF4-FFF2-40B4-BE49-F238E27FC236}">
                  <a16:creationId xmlns:a16="http://schemas.microsoft.com/office/drawing/2014/main" id="{2ACE8AFE-511A-4205-9DE8-5ADFFACE4086}"/>
                </a:ext>
              </a:extLst>
            </p:cNvPr>
            <p:cNvSpPr/>
            <p:nvPr/>
          </p:nvSpPr>
          <p:spPr>
            <a:xfrm>
              <a:off x="6862625" y="2385076"/>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rPr>
                <a:t>?</a:t>
              </a:r>
            </a:p>
          </p:txBody>
        </p:sp>
        <p:sp>
          <p:nvSpPr>
            <p:cNvPr id="23" name="Rounded Rectangle 14">
              <a:extLst>
                <a:ext uri="{FF2B5EF4-FFF2-40B4-BE49-F238E27FC236}">
                  <a16:creationId xmlns:a16="http://schemas.microsoft.com/office/drawing/2014/main" id="{DD94936E-46E3-4570-ADB1-528526F4DF10}"/>
                </a:ext>
              </a:extLst>
            </p:cNvPr>
            <p:cNvSpPr/>
            <p:nvPr/>
          </p:nvSpPr>
          <p:spPr>
            <a:xfrm>
              <a:off x="6862625" y="314637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rPr>
                <a:t>?</a:t>
              </a:r>
            </a:p>
          </p:txBody>
        </p:sp>
        <p:sp>
          <p:nvSpPr>
            <p:cNvPr id="24" name="Rounded Rectangle 15">
              <a:extLst>
                <a:ext uri="{FF2B5EF4-FFF2-40B4-BE49-F238E27FC236}">
                  <a16:creationId xmlns:a16="http://schemas.microsoft.com/office/drawing/2014/main" id="{19AFB4BC-AD8E-419E-A93D-356ADA8221E3}"/>
                </a:ext>
              </a:extLst>
            </p:cNvPr>
            <p:cNvSpPr/>
            <p:nvPr/>
          </p:nvSpPr>
          <p:spPr>
            <a:xfrm>
              <a:off x="5707314" y="477312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rPr>
                <a:t>?</a:t>
              </a:r>
            </a:p>
          </p:txBody>
        </p:sp>
        <p:sp>
          <p:nvSpPr>
            <p:cNvPr id="25" name="Rounded Rectangle 16">
              <a:extLst>
                <a:ext uri="{FF2B5EF4-FFF2-40B4-BE49-F238E27FC236}">
                  <a16:creationId xmlns:a16="http://schemas.microsoft.com/office/drawing/2014/main" id="{3A9281D7-02FE-4C17-A523-2F44CF49365E}"/>
                </a:ext>
              </a:extLst>
            </p:cNvPr>
            <p:cNvSpPr/>
            <p:nvPr/>
          </p:nvSpPr>
          <p:spPr>
            <a:xfrm>
              <a:off x="7168090" y="5359155"/>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rPr>
                <a:t>?</a:t>
              </a:r>
            </a:p>
          </p:txBody>
        </p:sp>
      </p:grpSp>
    </p:spTree>
    <p:extLst>
      <p:ext uri="{BB962C8B-B14F-4D97-AF65-F5344CB8AC3E}">
        <p14:creationId xmlns:p14="http://schemas.microsoft.com/office/powerpoint/2010/main" val="3921038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2462829" y="1431697"/>
            <a:ext cx="6968575" cy="1080617"/>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 CỐ KIẾN THỨC</a:t>
            </a:r>
            <a:endParaRPr kumimoji="0" lang="vi-VN" sz="8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67476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2985656"/>
            <a:ext cx="6400800" cy="206210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a:solidFill>
                  <a:prstClr val="white"/>
                </a:solidFill>
                <a:latin typeface="Times New Roman" pitchFamily="18" charset="0"/>
                <a:cs typeface="Times New Roman" pitchFamily="18" charset="0"/>
              </a:rPr>
              <a:t>Chú Sóc nâu đang cố gắng nhặt những hạt dẻ để mang về tổ. Các em hãy giúp đỡ chú Sóc bằng cách trả lời đúng các câu hỏi nhé.</a:t>
            </a:r>
          </a:p>
        </p:txBody>
      </p:sp>
      <p:pic>
        <p:nvPicPr>
          <p:cNvPr id="5" name="Picture 5" descr="C:\Users\ADMIN\Desktop\Tai nguyen thiet ke tro choi\Bảng gỗ\choi.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8763000" y="38426"/>
            <a:ext cx="1747960" cy="668655"/>
          </a:xfrm>
          <a:prstGeom prst="rect">
            <a:avLst/>
          </a:prstGeom>
          <a:noFill/>
          <a:extLst>
            <a:ext uri="{909E8E84-426E-40DD-AFC4-6F175D3DCCD1}">
              <a14:hiddenFill xmlns:a14="http://schemas.microsoft.com/office/drawing/2010/main">
                <a:solidFill>
                  <a:srgbClr val="FFFFFF"/>
                </a:solidFill>
              </a14:hiddenFill>
            </a:ext>
          </a:extLst>
        </p:spPr>
      </p:pic>
      <p:pic>
        <p:nvPicPr>
          <p:cNvPr id="6"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676400" y="-42884"/>
            <a:ext cx="609600" cy="609600"/>
          </a:xfrm>
          <a:prstGeom prst="rect">
            <a:avLst/>
          </a:prstGeom>
        </p:spPr>
      </p:pic>
    </p:spTree>
    <p:extLst>
      <p:ext uri="{BB962C8B-B14F-4D97-AF65-F5344CB8AC3E}">
        <p14:creationId xmlns:p14="http://schemas.microsoft.com/office/powerpoint/2010/main" val="36619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p:cNvSpPr/>
          <p:nvPr/>
        </p:nvSpPr>
        <p:spPr>
          <a:xfrm>
            <a:off x="1818167" y="152400"/>
            <a:ext cx="8506047"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2700670" y="302330"/>
            <a:ext cx="6953693" cy="1569660"/>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Quỳnh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mua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hết</a:t>
            </a:r>
            <a:r>
              <a:rPr lang="en-US" sz="3200" dirty="0">
                <a:solidFill>
                  <a:prstClr val="black"/>
                </a:solidFill>
                <a:latin typeface="Times New Roman" pitchFamily="18" charset="0"/>
                <a:cs typeface="Times New Roman" pitchFamily="18" charset="0"/>
              </a:rPr>
              <a:t> 5000 </a:t>
            </a:r>
            <a:r>
              <a:rPr lang="en-US" sz="3200" dirty="0" err="1">
                <a:solidFill>
                  <a:prstClr val="black"/>
                </a:solidFill>
                <a:latin typeface="Times New Roman" pitchFamily="18" charset="0"/>
                <a:cs typeface="Times New Roman" pitchFamily="18" charset="0"/>
              </a:rPr>
              <a:t>đồng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Hỏi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Quỳnh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chọn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tờ</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cô</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hàng</a:t>
            </a:r>
            <a:r>
              <a:rPr lang="en-US" sz="3200" dirty="0">
                <a:solidFill>
                  <a:prstClr val="black"/>
                </a:solidFill>
                <a:latin typeface="Times New Roman" pitchFamily="18" charset="0"/>
                <a:cs typeface="Times New Roman" pitchFamily="18" charset="0"/>
              </a:rPr>
              <a:t>?</a:t>
            </a:r>
          </a:p>
        </p:txBody>
      </p:sp>
      <p:sp>
        <p:nvSpPr>
          <p:cNvPr id="7" name="TextBox 6"/>
          <p:cNvSpPr txBox="1"/>
          <p:nvPr/>
        </p:nvSpPr>
        <p:spPr>
          <a:xfrm>
            <a:off x="969336" y="3174607"/>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p>
        </p:txBody>
      </p:sp>
      <p:sp>
        <p:nvSpPr>
          <p:cNvPr id="8" name="TextBox 7"/>
          <p:cNvSpPr txBox="1"/>
          <p:nvPr/>
        </p:nvSpPr>
        <p:spPr>
          <a:xfrm>
            <a:off x="969336" y="4550803"/>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30490" y="4864388"/>
            <a:ext cx="2202874" cy="1927869"/>
          </a:xfrm>
          <a:prstGeom prst="rect">
            <a:avLst/>
          </a:prstGeom>
        </p:spPr>
      </p:pic>
      <p:pic>
        <p:nvPicPr>
          <p:cNvPr id="13" name="B"/>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20600" y="3504490"/>
            <a:ext cx="609600" cy="609600"/>
          </a:xfrm>
          <a:prstGeom prst="rect">
            <a:avLst/>
          </a:prstGeom>
        </p:spPr>
      </p:pic>
      <p:pic>
        <p:nvPicPr>
          <p:cNvPr id="23" name="Picture 22" descr="5000 đồng (tiền Việt) – Wikipedia tiếng Việt">
            <a:extLst>
              <a:ext uri="{FF2B5EF4-FFF2-40B4-BE49-F238E27FC236}">
                <a16:creationId xmlns:a16="http://schemas.microsoft.com/office/drawing/2014/main" id="{ED52C060-CC80-D445-B4E5-F4B6DCD660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9114" y="2526210"/>
            <a:ext cx="3412372" cy="1693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F61B768-80F6-7B4B-BB89-7E77E0534803}"/>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1779114" y="4490310"/>
            <a:ext cx="3186727" cy="16367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Tiền 1 nghìn - Tư liệu Tiểu học - Đinh Hữu - Luyện chữ đẹp Thầy Đinh Văn Hữu">
            <a:extLst>
              <a:ext uri="{FF2B5EF4-FFF2-40B4-BE49-F238E27FC236}">
                <a16:creationId xmlns:a16="http://schemas.microsoft.com/office/drawing/2014/main" id="{C4D0EBA0-331F-EF4C-AD6F-07D0119443DE}"/>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sharpenSoften amount="19000"/>
                    </a14:imgEffect>
                    <a14:imgEffect>
                      <a14:brightnessContrast bright="6000"/>
                    </a14:imgEffect>
                  </a14:imgLayer>
                </a14:imgProps>
              </a:ext>
              <a:ext uri="{28A0092B-C50C-407E-A947-70E740481C1C}">
                <a14:useLocalDpi xmlns:a14="http://schemas.microsoft.com/office/drawing/2010/main" val="0"/>
              </a:ext>
            </a:extLst>
          </a:blip>
          <a:srcRect b="50000"/>
          <a:stretch/>
        </p:blipFill>
        <p:spPr bwMode="auto">
          <a:xfrm>
            <a:off x="7821708" y="4490310"/>
            <a:ext cx="3432476" cy="16933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200 đồng (tiền Việt) – Wikipedia tiếng Việt">
            <a:extLst>
              <a:ext uri="{FF2B5EF4-FFF2-40B4-BE49-F238E27FC236}">
                <a16:creationId xmlns:a16="http://schemas.microsoft.com/office/drawing/2014/main" id="{D3EC506E-B8FC-C049-BA37-2973C274267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7835954" y="2582077"/>
            <a:ext cx="3386710" cy="1693356"/>
          </a:xfrm>
          <a:prstGeom prst="rect">
            <a:avLst/>
          </a:prstGeom>
          <a:noFill/>
          <a:extLst>
            <a:ext uri="{909E8E84-426E-40DD-AFC4-6F175D3DCCD1}">
              <a14:hiddenFill xmlns:a14="http://schemas.microsoft.com/office/drawing/2010/main">
                <a:solidFill>
                  <a:srgbClr val="FFFFFF"/>
                </a:solidFill>
              </a14:hiddenFill>
            </a:ext>
          </a:extLst>
        </p:spPr>
      </p:pic>
      <p:pic>
        <p:nvPicPr>
          <p:cNvPr id="12" name="Đ"/>
          <p:cNvPicPr>
            <a:picLocks noChangeAspect="1"/>
          </p:cNvPicPr>
          <p:nvPr/>
        </p:nvPicPr>
        <p:blipFill rotWithShape="1">
          <a:blip r:embed="rId19">
            <a:extLst>
              <a:ext uri="{BEBA8EAE-BF5A-486C-A8C5-ECC9F3942E4B}">
                <a14:imgProps xmlns:a14="http://schemas.microsoft.com/office/drawing/2010/main">
                  <a14:imgLayer r:embed="rId20">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7" name="D"/>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04756" y="2089608"/>
            <a:ext cx="4800601" cy="4826694"/>
          </a:xfrm>
          <a:prstGeom prst="rect">
            <a:avLst/>
          </a:prstGeom>
        </p:spPr>
      </p:pic>
    </p:spTree>
    <p:extLst>
      <p:ext uri="{BB962C8B-B14F-4D97-AF65-F5344CB8AC3E}">
        <p14:creationId xmlns:p14="http://schemas.microsoft.com/office/powerpoint/2010/main" val="12066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8091" fill="hold"/>
                                        <p:tgtEl>
                                          <p:spTgt spid="18"/>
                                        </p:tgtEl>
                                      </p:cBhvr>
                                    </p:cmd>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 presetClass="mediacall" presetSubtype="0" fill="hold" nodeType="withEffect">
                                  <p:stCondLst>
                                    <p:cond delay="0"/>
                                  </p:stCondLst>
                                  <p:childTnLst>
                                    <p:cmd type="call" cmd="playFrom(0.0)">
                                      <p:cBhvr>
                                        <p:cTn id="55" dur="8158" fill="hold"/>
                                        <p:tgtEl>
                                          <p:spTgt spid="19"/>
                                        </p:tgtEl>
                                      </p:cBhvr>
                                    </p:cmd>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 presetClass="mediacall" presetSubtype="0" fill="hold" nodeType="withEffect">
                                  <p:stCondLst>
                                    <p:cond delay="0"/>
                                  </p:stCondLst>
                                  <p:childTnLst>
                                    <p:cmd type="call" cmd="playFrom(0.0)">
                                      <p:cBhvr>
                                        <p:cTn id="69" dur="8158" fill="hold"/>
                                        <p:tgtEl>
                                          <p:spTgt spid="21"/>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1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 presetClass="mediacall" presetSubtype="0" fill="hold" nodeType="withEffect">
                                  <p:stCondLst>
                                    <p:cond delay="0"/>
                                  </p:stCondLst>
                                  <p:childTnLst>
                                    <p:cmd type="call" cmd="playFrom(0.0)">
                                      <p:cBhvr>
                                        <p:cTn id="83" dur="8158" fill="hold"/>
                                        <p:tgtEl>
                                          <p:spTgt spid="22"/>
                                        </p:tgtEl>
                                      </p:cBhvr>
                                    </p:cmd>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90" fill="hold" display="0">
                  <p:stCondLst>
                    <p:cond delay="indefinite"/>
                  </p:stCondLst>
                  <p:endCondLst>
                    <p:cond evt="onStopAudio" delay="0">
                      <p:tgtEl>
                        <p:sldTgt/>
                      </p:tgtEl>
                    </p:cond>
                  </p:endCondLst>
                </p:cTn>
                <p:tgtEl>
                  <p:spTgt spid="18"/>
                </p:tgtEl>
              </p:cMediaNode>
            </p:audio>
            <p:audio>
              <p:cMediaNode vol="80000">
                <p:cTn id="91" fill="hold" display="0">
                  <p:stCondLst>
                    <p:cond delay="indefinite"/>
                  </p:stCondLst>
                  <p:endCondLst>
                    <p:cond evt="onStopAudio" delay="0">
                      <p:tgtEl>
                        <p:sldTgt/>
                      </p:tgtEl>
                    </p:cond>
                  </p:endCondLst>
                </p:cTn>
                <p:tgtEl>
                  <p:spTgt spid="19"/>
                </p:tgtEl>
              </p:cMediaNode>
            </p:audio>
            <p:audio>
              <p:cMediaNode vol="80000">
                <p:cTn id="92" fill="hold" display="0">
                  <p:stCondLst>
                    <p:cond delay="indefinite"/>
                  </p:stCondLst>
                  <p:endCondLst>
                    <p:cond evt="onStopAudio" delay="0">
                      <p:tgtEl>
                        <p:sldTgt/>
                      </p:tgtEl>
                    </p:cond>
                  </p:endCondLst>
                </p:cTn>
                <p:tgtEl>
                  <p:spTgt spid="21"/>
                </p:tgtEl>
              </p:cMediaNode>
            </p:audio>
            <p:audio>
              <p:cMediaNode vol="80000">
                <p:cTn id="93"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4419602" y="701632"/>
            <a:ext cx="5181600" cy="707886"/>
          </a:xfrm>
          <a:prstGeom prst="rect">
            <a:avLst/>
          </a:prstGeom>
          <a:noFill/>
        </p:spPr>
        <p:txBody>
          <a:bodyPr wrap="square" rtlCol="0">
            <a:spAutoFit/>
          </a:bodyPr>
          <a:lstStyle/>
          <a:p>
            <a:r>
              <a:rPr lang="ja-JP" altLang="en-US" sz="4000" dirty="0">
                <a:solidFill>
                  <a:prstClr val="black"/>
                </a:solidFill>
                <a:latin typeface="+mj-lt"/>
                <a:cs typeface="Times New Roman" pitchFamily="18" charset="0"/>
              </a:rPr>
              <a:t>１㎞＝ </a:t>
            </a:r>
            <a:r>
              <a:rPr lang="en-US" altLang="ja-JP" sz="4000" dirty="0">
                <a:solidFill>
                  <a:prstClr val="black"/>
                </a:solidFill>
                <a:latin typeface="+mj-lt"/>
                <a:cs typeface="Times New Roman" pitchFamily="18" charset="0"/>
              </a:rPr>
              <a:t>? m</a:t>
            </a:r>
            <a:endParaRPr lang="en-US" sz="4000" dirty="0">
              <a:solidFill>
                <a:prstClr val="black"/>
              </a:solidFill>
              <a:latin typeface="+mj-lt"/>
              <a:cs typeface="Times New Roman" pitchFamily="18" charset="0"/>
            </a:endParaRPr>
          </a:p>
        </p:txBody>
      </p:sp>
      <p:sp>
        <p:nvSpPr>
          <p:cNvPr id="7" name="TextBox 6"/>
          <p:cNvSpPr txBox="1"/>
          <p:nvPr/>
        </p:nvSpPr>
        <p:spPr>
          <a:xfrm>
            <a:off x="7086600" y="4574883"/>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1000 </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100</a:t>
            </a:r>
          </a:p>
        </p:txBody>
      </p:sp>
      <p:sp>
        <p:nvSpPr>
          <p:cNvPr id="9" name="TextBox 8"/>
          <p:cNvSpPr txBox="1"/>
          <p:nvPr/>
        </p:nvSpPr>
        <p:spPr>
          <a:xfrm>
            <a:off x="2265218" y="3185835"/>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10000</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10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99765" y="4867271"/>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50592" y="216153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571009" y="2283116"/>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13962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4350327" y="721708"/>
            <a:ext cx="5181600" cy="769441"/>
          </a:xfrm>
          <a:prstGeom prst="rect">
            <a:avLst/>
          </a:prstGeom>
          <a:noFill/>
        </p:spPr>
        <p:txBody>
          <a:bodyPr wrap="square" rtlCol="0">
            <a:spAutoFit/>
          </a:bodyPr>
          <a:lstStyle/>
          <a:p>
            <a:r>
              <a:rPr lang="en-US" sz="4400" dirty="0">
                <a:solidFill>
                  <a:prstClr val="black"/>
                </a:solidFill>
                <a:latin typeface="Times New Roman" pitchFamily="18" charset="0"/>
                <a:cs typeface="Times New Roman" pitchFamily="18" charset="0"/>
              </a:rPr>
              <a:t>1 m = ? dm</a:t>
            </a:r>
          </a:p>
        </p:txBody>
      </p:sp>
      <p:sp>
        <p:nvSpPr>
          <p:cNvPr id="7" name="TextBox 6"/>
          <p:cNvSpPr txBox="1"/>
          <p:nvPr/>
        </p:nvSpPr>
        <p:spPr>
          <a:xfrm>
            <a:off x="7086600" y="3312678"/>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10</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1000</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100</a:t>
            </a:r>
          </a:p>
        </p:txBody>
      </p:sp>
      <p:sp>
        <p:nvSpPr>
          <p:cNvPr id="10" name="TextBox 9"/>
          <p:cNvSpPr txBox="1"/>
          <p:nvPr/>
        </p:nvSpPr>
        <p:spPr>
          <a:xfrm>
            <a:off x="2216727"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10000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30490" y="4864388"/>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581401" y="2060457"/>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38924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4651663" y="659623"/>
            <a:ext cx="5181600" cy="769441"/>
          </a:xfrm>
          <a:prstGeom prst="rect">
            <a:avLst/>
          </a:prstGeom>
          <a:noFill/>
        </p:spPr>
        <p:txBody>
          <a:bodyPr wrap="square" rtlCol="0">
            <a:spAutoFit/>
          </a:bodyPr>
          <a:lstStyle/>
          <a:p>
            <a:r>
              <a:rPr lang="en-US" sz="4400" dirty="0">
                <a:solidFill>
                  <a:prstClr val="black"/>
                </a:solidFill>
                <a:latin typeface="Times New Roman" pitchFamily="18" charset="0"/>
                <a:cs typeface="Times New Roman" pitchFamily="18" charset="0"/>
              </a:rPr>
              <a:t>5 m = ? cm</a:t>
            </a:r>
          </a:p>
        </p:txBody>
      </p:sp>
      <p:sp>
        <p:nvSpPr>
          <p:cNvPr id="7" name="TextBox 6"/>
          <p:cNvSpPr txBox="1"/>
          <p:nvPr/>
        </p:nvSpPr>
        <p:spPr>
          <a:xfrm>
            <a:off x="2209800" y="32766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500</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50</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50000</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5000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395854" y="4836679"/>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04756" y="2089608"/>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39845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3581400" y="888713"/>
            <a:ext cx="5181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1000 cm = ? dm</a:t>
            </a:r>
          </a:p>
        </p:txBody>
      </p:sp>
      <p:sp>
        <p:nvSpPr>
          <p:cNvPr id="7" name="TextBox 6"/>
          <p:cNvSpPr txBox="1"/>
          <p:nvPr/>
        </p:nvSpPr>
        <p:spPr>
          <a:xfrm>
            <a:off x="7086600" y="4609520"/>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100</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1</a:t>
            </a:r>
          </a:p>
        </p:txBody>
      </p:sp>
      <p:sp>
        <p:nvSpPr>
          <p:cNvPr id="9" name="TextBox 8"/>
          <p:cNvSpPr txBox="1"/>
          <p:nvPr/>
        </p:nvSpPr>
        <p:spPr>
          <a:xfrm>
            <a:off x="2237509" y="321088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10</a:t>
            </a:r>
          </a:p>
        </p:txBody>
      </p:sp>
      <p:sp>
        <p:nvSpPr>
          <p:cNvPr id="10" name="TextBox 9"/>
          <p:cNvSpPr txBox="1"/>
          <p:nvPr/>
        </p:nvSpPr>
        <p:spPr>
          <a:xfrm>
            <a:off x="7086600" y="3375042"/>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10000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30490" y="4864388"/>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532910" y="2068826"/>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10200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3581400" y="888713"/>
            <a:ext cx="5181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20 km + 56 km = ?</a:t>
            </a:r>
          </a:p>
        </p:txBody>
      </p:sp>
      <p:sp>
        <p:nvSpPr>
          <p:cNvPr id="7" name="TextBox 6"/>
          <p:cNvSpPr txBox="1"/>
          <p:nvPr/>
        </p:nvSpPr>
        <p:spPr>
          <a:xfrm>
            <a:off x="2209800" y="4696745"/>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76 km</a:t>
            </a:r>
          </a:p>
        </p:txBody>
      </p:sp>
      <p:sp>
        <p:nvSpPr>
          <p:cNvPr id="8" name="TextBox 7"/>
          <p:cNvSpPr txBox="1"/>
          <p:nvPr/>
        </p:nvSpPr>
        <p:spPr>
          <a:xfrm>
            <a:off x="2209800" y="3212103"/>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67 km</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56km</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66km</a:t>
            </a:r>
          </a:p>
        </p:txBody>
      </p:sp>
      <p:pic>
        <p:nvPicPr>
          <p:cNvPr id="11" name="Picture 10"/>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168517" y="4696744"/>
            <a:ext cx="2559918" cy="2240340"/>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04756" y="2089608"/>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
        <p:nvSpPr>
          <p:cNvPr id="20" name="Rounded Rectangle 19">
            <a:hlinkClick r:id="" action="ppaction://hlinkshowjump?jump=nextslide"/>
          </p:cNvPr>
          <p:cNvSpPr/>
          <p:nvPr/>
        </p:nvSpPr>
        <p:spPr>
          <a:xfrm>
            <a:off x="9175173" y="2065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33808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1678443" y="2050675"/>
            <a:ext cx="9685665" cy="2952218"/>
          </a:xfrm>
          <a:prstGeom prst="rect">
            <a:avLst/>
          </a:prstGeom>
          <a:noFill/>
          <a:ln>
            <a:noFill/>
          </a:ln>
        </p:spPr>
        <p:txBody>
          <a:bodyPr wrap="none" rtlCol="0">
            <a:spAutoFit/>
          </a:bodyPr>
          <a:lstStyle/>
          <a:p>
            <a:pPr lvl="0" algn="ctr">
              <a:lnSpc>
                <a:spcPct val="120000"/>
              </a:lnSpc>
              <a:defRPr/>
            </a:pPr>
            <a:r>
              <a:rPr lang="vi-VN"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 57</a:t>
            </a:r>
            <a:r>
              <a:rPr lang="en-US"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vi-VN"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THỰC HÀNH VÀ TRẢI NGHIỆM</a:t>
            </a:r>
          </a:p>
          <a:p>
            <a:pPr lvl="0" algn="ctr">
              <a:lnSpc>
                <a:spcPct val="120000"/>
              </a:lnSpc>
              <a:defRPr/>
            </a:pPr>
            <a:r>
              <a:rPr lang="vi-VN"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 ĐỘ DÀI</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vi-VN" sz="66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9A1BF8C3-A2D4-4647-BB4B-367FC9195A88}"/>
              </a:ext>
            </a:extLst>
          </p:cNvPr>
          <p:cNvGrpSpPr/>
          <p:nvPr/>
        </p:nvGrpSpPr>
        <p:grpSpPr>
          <a:xfrm>
            <a:off x="1091361" y="319040"/>
            <a:ext cx="2190751" cy="1424699"/>
            <a:chOff x="1523996" y="-1"/>
            <a:chExt cx="2190751" cy="1424699"/>
          </a:xfrm>
          <a:solidFill>
            <a:srgbClr val="92D050"/>
          </a:solidFill>
        </p:grpSpPr>
        <p:grpSp>
          <p:nvGrpSpPr>
            <p:cNvPr id="6" name="Group 5">
              <a:extLst>
                <a:ext uri="{FF2B5EF4-FFF2-40B4-BE49-F238E27FC236}">
                  <a16:creationId xmlns:a16="http://schemas.microsoft.com/office/drawing/2014/main" id="{E574B12F-3BAF-461E-9973-ACF7C6B2E5A4}"/>
                </a:ext>
              </a:extLst>
            </p:cNvPr>
            <p:cNvGrpSpPr/>
            <p:nvPr/>
          </p:nvGrpSpPr>
          <p:grpSpPr>
            <a:xfrm>
              <a:off x="1523996" y="-1"/>
              <a:ext cx="2190751" cy="1424699"/>
              <a:chOff x="1523998" y="-2"/>
              <a:chExt cx="1285462" cy="2656871"/>
            </a:xfrm>
            <a:grpFill/>
          </p:grpSpPr>
          <p:sp>
            <p:nvSpPr>
              <p:cNvPr id="8" name="Rectangle: Top Corners Rounded 7">
                <a:extLst>
                  <a:ext uri="{FF2B5EF4-FFF2-40B4-BE49-F238E27FC236}">
                    <a16:creationId xmlns:a16="http://schemas.microsoft.com/office/drawing/2014/main" id="{5C238D14-D28D-4415-A7ED-8F8C57032FEE}"/>
                  </a:ext>
                </a:extLst>
              </p:cNvPr>
              <p:cNvSpPr/>
              <p:nvPr/>
            </p:nvSpPr>
            <p:spPr>
              <a:xfrm rot="10800000">
                <a:off x="1523998" y="-2"/>
                <a:ext cx="1285462" cy="2656871"/>
              </a:xfrm>
              <a:prstGeom prst="round2SameRect">
                <a:avLst/>
              </a:prstGeom>
              <a:grp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Top Corners Rounded 8">
                <a:extLst>
                  <a:ext uri="{FF2B5EF4-FFF2-40B4-BE49-F238E27FC236}">
                    <a16:creationId xmlns:a16="http://schemas.microsoft.com/office/drawing/2014/main" id="{3E2A3E6B-7953-4297-BA6B-DE4480E73973}"/>
                  </a:ext>
                </a:extLst>
              </p:cNvPr>
              <p:cNvSpPr/>
              <p:nvPr/>
            </p:nvSpPr>
            <p:spPr>
              <a:xfrm rot="10800000">
                <a:off x="1566862" y="76196"/>
                <a:ext cx="1204497" cy="2441874"/>
              </a:xfrm>
              <a:prstGeom prst="round2SameRect">
                <a:avLst/>
              </a:prstGeom>
              <a:grp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TextBox 6">
              <a:extLst>
                <a:ext uri="{FF2B5EF4-FFF2-40B4-BE49-F238E27FC236}">
                  <a16:creationId xmlns:a16="http://schemas.microsoft.com/office/drawing/2014/main" id="{1E570B73-7985-48CC-BF95-8D751A2CDE30}"/>
                </a:ext>
              </a:extLst>
            </p:cNvPr>
            <p:cNvSpPr txBox="1"/>
            <p:nvPr/>
          </p:nvSpPr>
          <p:spPr>
            <a:xfrm>
              <a:off x="1726776" y="220924"/>
              <a:ext cx="1785190" cy="954107"/>
            </a:xfrm>
            <a:prstGeom prst="rect">
              <a:avLst/>
            </a:prstGeom>
            <a:grpFill/>
          </p:spPr>
          <p:txBody>
            <a:bodyPr wrap="square" rtlCol="0">
              <a:spAutoFit/>
            </a:bodyPr>
            <a:lstStyle/>
            <a:p>
              <a:pPr algn="ctr"/>
              <a:r>
                <a:rPr lang="vi-VN" sz="2800" b="1" dirty="0">
                  <a:solidFill>
                    <a:schemeClr val="accent6">
                      <a:lumMod val="75000"/>
                    </a:schemeClr>
                  </a:solidFill>
                  <a:latin typeface="+mj-lt"/>
                </a:rPr>
                <a:t>CHỦ ĐỀ 11</a:t>
              </a:r>
            </a:p>
          </p:txBody>
        </p:sp>
      </p:grpSp>
      <p:sp>
        <p:nvSpPr>
          <p:cNvPr id="10" name="TextBox 9">
            <a:extLst>
              <a:ext uri="{FF2B5EF4-FFF2-40B4-BE49-F238E27FC236}">
                <a16:creationId xmlns:a16="http://schemas.microsoft.com/office/drawing/2014/main" id="{F8692999-ADE5-4D57-926F-9BEBC661D5A3}"/>
              </a:ext>
            </a:extLst>
          </p:cNvPr>
          <p:cNvSpPr txBox="1"/>
          <p:nvPr/>
        </p:nvSpPr>
        <p:spPr>
          <a:xfrm>
            <a:off x="2490237" y="556603"/>
            <a:ext cx="9189877" cy="1200329"/>
          </a:xfrm>
          <a:prstGeom prst="rect">
            <a:avLst/>
          </a:prstGeom>
          <a:noFill/>
        </p:spPr>
        <p:txBody>
          <a:bodyPr wrap="square" rtlCol="0">
            <a:spAutoFit/>
          </a:bodyPr>
          <a:lstStyle/>
          <a:p>
            <a:pPr algn="ctr"/>
            <a:r>
              <a:rPr lang="vi-VN" sz="3600" dirty="0">
                <a:solidFill>
                  <a:schemeClr val="accent6">
                    <a:lumMod val="75000"/>
                  </a:schemeClr>
                </a:solidFill>
                <a:latin typeface="+mj-lt"/>
              </a:rPr>
              <a:t>ĐỘ DÀI VÀ ĐƠN VỊ ĐO ĐỘ DÀI</a:t>
            </a:r>
          </a:p>
          <a:p>
            <a:pPr algn="ctr"/>
            <a:r>
              <a:rPr lang="vi-VN" sz="3600" dirty="0">
                <a:solidFill>
                  <a:schemeClr val="accent6">
                    <a:lumMod val="75000"/>
                  </a:schemeClr>
                </a:solidFill>
                <a:latin typeface="+mj-lt"/>
              </a:rPr>
              <a:t>TIỀN VIỆT NAM</a:t>
            </a:r>
          </a:p>
        </p:txBody>
      </p:sp>
    </p:spTree>
    <p:extLst>
      <p:ext uri="{BB962C8B-B14F-4D97-AF65-F5344CB8AC3E}">
        <p14:creationId xmlns:p14="http://schemas.microsoft.com/office/powerpoint/2010/main" val="3237064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441</Words>
  <Application>Microsoft Office PowerPoint</Application>
  <PresentationFormat>Widescreen</PresentationFormat>
  <Paragraphs>89</Paragraphs>
  <Slides>17</Slides>
  <Notes>4</Notes>
  <HiddenSlides>0</HiddenSlides>
  <MMClips>25</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17</vt:i4>
      </vt:variant>
    </vt:vector>
  </HeadingPairs>
  <TitlesOfParts>
    <vt:vector size="31" baseType="lpstr">
      <vt:lpstr>微软雅黑</vt:lpstr>
      <vt:lpstr>UTM Cooper Black</vt:lpstr>
      <vt:lpstr>Arial</vt:lpstr>
      <vt:lpstr>Arial-Rounded</vt:lpstr>
      <vt:lpstr>Calibri</vt:lpstr>
      <vt:lpstr>Times New Roman</vt:lpstr>
      <vt:lpstr>Utm AVO</vt:lpstr>
      <vt:lpstr>自定义设计方案</vt:lpstr>
      <vt:lpstr>第一PPT，www.1ppt.com</vt:lpstr>
      <vt:lpstr>Office 主题​​</vt:lpstr>
      <vt:lpstr>1_Office Theme</vt:lpstr>
      <vt:lpstr>Office Theme</vt:lpstr>
      <vt:lpstr>5_Office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16</cp:revision>
  <dcterms:created xsi:type="dcterms:W3CDTF">2021-07-09T06:30:31Z</dcterms:created>
  <dcterms:modified xsi:type="dcterms:W3CDTF">2021-08-04T05:11:24Z</dcterms:modified>
</cp:coreProperties>
</file>