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9" r:id="rId2"/>
    <p:sldId id="257" r:id="rId3"/>
    <p:sldId id="292" r:id="rId4"/>
    <p:sldId id="258" r:id="rId5"/>
    <p:sldId id="294" r:id="rId6"/>
    <p:sldId id="316" r:id="rId7"/>
    <p:sldId id="306" r:id="rId8"/>
    <p:sldId id="267" r:id="rId9"/>
    <p:sldId id="307" r:id="rId10"/>
    <p:sldId id="308" r:id="rId11"/>
    <p:sldId id="309" r:id="rId12"/>
    <p:sldId id="301" r:id="rId13"/>
    <p:sldId id="310" r:id="rId14"/>
    <p:sldId id="311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2A1A2-0D62-43AA-8083-90721B5A0203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1BC2F-DEC2-412E-B538-F18CE953E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55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63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764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09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05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9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27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9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3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17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2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9BE3-3F13-46D3-BC75-170175CDB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4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46990" y="1460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26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2026/4/24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168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2026/4/24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314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2026/4/24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48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2026/4/24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37215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2026/4/24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313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2026/4/24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4389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0543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9369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46990" y="1460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15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280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22225" y="1333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18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22225" y="1333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14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846112c90b0d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" r="4173"/>
          <a:stretch>
            <a:fillRect/>
          </a:stretch>
        </p:blipFill>
        <p:spPr>
          <a:xfrm>
            <a:off x="-22225" y="13335"/>
            <a:ext cx="12236450" cy="6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8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5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875"/>
            <a:ext cx="1219835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8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2026/4/24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8658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6544FC-4C30-8943-D663-F462F2C92E3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830" y="0"/>
            <a:ext cx="1778972" cy="17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9800" y="953521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solidFill>
              <a:srgbClr val="E6F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489291" y="1378427"/>
            <a:ext cx="1189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3CA535">
                    <a:lumMod val="75000"/>
                  </a:srgbClr>
                </a:solidFill>
                <a:effectLst/>
                <a:uLnTx/>
                <a:uFillTx/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AEB78-BCCB-4062-9CCB-4CCA36AC8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66" y="2798756"/>
            <a:ext cx="6029467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05EB-4E4C-3EE4-6398-2769542E52A9}"/>
              </a:ext>
            </a:extLst>
          </p:cNvPr>
          <p:cNvGrpSpPr/>
          <p:nvPr/>
        </p:nvGrpSpPr>
        <p:grpSpPr>
          <a:xfrm>
            <a:off x="2471737" y="111753"/>
            <a:ext cx="6884032" cy="1200329"/>
            <a:chOff x="2548253" y="3684389"/>
            <a:chExt cx="6884032" cy="1200329"/>
          </a:xfrm>
        </p:grpSpPr>
        <p:sp>
          <p:nvSpPr>
            <p:cNvPr id="8" name="圆角矩形 5">
              <a:extLst>
                <a:ext uri="{FF2B5EF4-FFF2-40B4-BE49-F238E27FC236}">
                  <a16:creationId xmlns:a16="http://schemas.microsoft.com/office/drawing/2014/main" id="{BA5A7EC6-4D4F-C868-64C2-3EA0DC7D8DFF}"/>
                </a:ext>
              </a:extLst>
            </p:cNvPr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B4193C7F-CA31-EABC-48B5-E8D9AA1B5D6A}"/>
                </a:ext>
              </a:extLst>
            </p:cNvPr>
            <p:cNvSpPr/>
            <p:nvPr/>
          </p:nvSpPr>
          <p:spPr>
            <a:xfrm>
              <a:off x="2586353" y="3684389"/>
              <a:ext cx="67770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Có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nên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tùy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tiện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bẻ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cành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,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hái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hoa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không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Vì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sao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id="{5B449DC7-7A4B-9A1E-0E9B-4ADC0F06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755771" y="470572"/>
            <a:ext cx="6426362" cy="6975093"/>
          </a:xfrm>
          <a:prstGeom prst="rect">
            <a:avLst/>
          </a:prstGeom>
        </p:spPr>
      </p:pic>
      <p:sp>
        <p:nvSpPr>
          <p:cNvPr id="15" name="矩形 3">
            <a:extLst>
              <a:ext uri="{FF2B5EF4-FFF2-40B4-BE49-F238E27FC236}">
                <a16:creationId xmlns:a16="http://schemas.microsoft.com/office/drawing/2014/main" id="{C7AC591D-1C8E-FF02-5A44-65311AAB3C68}"/>
              </a:ext>
            </a:extLst>
          </p:cNvPr>
          <p:cNvSpPr/>
          <p:nvPr/>
        </p:nvSpPr>
        <p:spPr>
          <a:xfrm>
            <a:off x="1365819" y="2408061"/>
            <a:ext cx="51683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1" lang="vi-VN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Em không nên b</a:t>
            </a:r>
            <a:r>
              <a:rPr kumimoji="1" lang="en-US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ẻ</a:t>
            </a:r>
            <a:r>
              <a:rPr kumimoji="1" lang="vi-VN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cành, hái hoa. Vì sẽ làm hỏng cây, mất vẻ đẹp của hoa.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2050" name="Picture 2" descr="Giải Bài 14: Luyện tập SGK Tiếng Việt 2 tập 2 Kết nối tri thức với cuộc  sống | Tiếng Việt 2 - Kết nối tri thức">
            <a:extLst>
              <a:ext uri="{FF2B5EF4-FFF2-40B4-BE49-F238E27FC236}">
                <a16:creationId xmlns:a16="http://schemas.microsoft.com/office/drawing/2014/main" id="{2A9CCC62-8440-8732-E84E-089FFC565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911" y="2628899"/>
            <a:ext cx="4322979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8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05EB-4E4C-3EE4-6398-2769542E52A9}"/>
              </a:ext>
            </a:extLst>
          </p:cNvPr>
          <p:cNvGrpSpPr/>
          <p:nvPr/>
        </p:nvGrpSpPr>
        <p:grpSpPr>
          <a:xfrm>
            <a:off x="2471737" y="111753"/>
            <a:ext cx="6884032" cy="1200329"/>
            <a:chOff x="2548253" y="3684389"/>
            <a:chExt cx="6884032" cy="1200329"/>
          </a:xfrm>
        </p:grpSpPr>
        <p:sp>
          <p:nvSpPr>
            <p:cNvPr id="8" name="圆角矩形 5">
              <a:extLst>
                <a:ext uri="{FF2B5EF4-FFF2-40B4-BE49-F238E27FC236}">
                  <a16:creationId xmlns:a16="http://schemas.microsoft.com/office/drawing/2014/main" id="{BA5A7EC6-4D4F-C868-64C2-3EA0DC7D8DFF}"/>
                </a:ext>
              </a:extLst>
            </p:cNvPr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B4193C7F-CA31-EABC-48B5-E8D9AA1B5D6A}"/>
                </a:ext>
              </a:extLst>
            </p:cNvPr>
            <p:cNvSpPr/>
            <p:nvPr/>
          </p:nvSpPr>
          <p:spPr>
            <a:xfrm>
              <a:off x="2586353" y="3684389"/>
              <a:ext cx="67770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Có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nên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vứt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rác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bừa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bãi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không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Vì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sao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id="{5B449DC7-7A4B-9A1E-0E9B-4ADC0F06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652699" y="586514"/>
            <a:ext cx="6426362" cy="6767520"/>
          </a:xfrm>
          <a:prstGeom prst="rect">
            <a:avLst/>
          </a:prstGeom>
        </p:spPr>
      </p:pic>
      <p:sp>
        <p:nvSpPr>
          <p:cNvPr id="15" name="矩形 3">
            <a:extLst>
              <a:ext uri="{FF2B5EF4-FFF2-40B4-BE49-F238E27FC236}">
                <a16:creationId xmlns:a16="http://schemas.microsoft.com/office/drawing/2014/main" id="{C7AC591D-1C8E-FF02-5A44-65311AAB3C68}"/>
              </a:ext>
            </a:extLst>
          </p:cNvPr>
          <p:cNvSpPr/>
          <p:nvPr/>
        </p:nvSpPr>
        <p:spPr>
          <a:xfrm>
            <a:off x="1365820" y="2408061"/>
            <a:ext cx="49873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1" lang="vi-VN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Em không nên vứt rác bữa bãi, vì sẽ làm môi trường bẩn, không tốt cho sức khỏe</a:t>
            </a:r>
            <a:r>
              <a:rPr kumimoji="1" lang="en-US" altLang="zh-CN" sz="40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.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3074" name="Picture 2" descr="Bài Thơ Không Vứt Rác Ra Đường [Nội Dung, Hình Ảnh, Giáo Án]">
            <a:extLst>
              <a:ext uri="{FF2B5EF4-FFF2-40B4-BE49-F238E27FC236}">
                <a16:creationId xmlns:a16="http://schemas.microsoft.com/office/drawing/2014/main" id="{2467CC32-2BF5-B139-8B2E-351713F3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49" y="1984729"/>
            <a:ext cx="4695825" cy="400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57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3060248" y="-1215016"/>
            <a:ext cx="6426362" cy="9802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D5683-DECB-2DBA-0547-545769814EBC}"/>
              </a:ext>
            </a:extLst>
          </p:cNvPr>
          <p:cNvSpPr txBox="1"/>
          <p:nvPr/>
        </p:nvSpPr>
        <p:spPr>
          <a:xfrm>
            <a:off x="2924175" y="1847850"/>
            <a:ext cx="68484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40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8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20E0CB-54BA-319C-221F-BC24190BFFD0}"/>
              </a:ext>
            </a:extLst>
          </p:cNvPr>
          <p:cNvSpPr/>
          <p:nvPr/>
        </p:nvSpPr>
        <p:spPr>
          <a:xfrm>
            <a:off x="304800" y="323850"/>
            <a:ext cx="11649075" cy="6181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8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C485D0B0-EF19-D8C0-D8DB-E4BC439C9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" y="216152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03F2C-2AB6-E313-2E80-DEF2DA3DB382}"/>
              </a:ext>
            </a:extLst>
          </p:cNvPr>
          <p:cNvSpPr txBox="1"/>
          <p:nvPr/>
        </p:nvSpPr>
        <p:spPr>
          <a:xfrm>
            <a:off x="1657447" y="4021460"/>
            <a:ext cx="950585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686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0C597-C459-1B10-90BC-63219D26A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33" y="3206137"/>
            <a:ext cx="2154414" cy="318493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82AD69D-B9D6-3600-5498-3AB61D282F60}"/>
              </a:ext>
            </a:extLst>
          </p:cNvPr>
          <p:cNvGrpSpPr/>
          <p:nvPr/>
        </p:nvGrpSpPr>
        <p:grpSpPr>
          <a:xfrm>
            <a:off x="1445805" y="962489"/>
            <a:ext cx="7383870" cy="1961686"/>
            <a:chOff x="3221303" y="1658909"/>
            <a:chExt cx="5661628" cy="241929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EBD3B8-2072-CCD7-3E18-67B17D1E733F}"/>
                </a:ext>
              </a:extLst>
            </p:cNvPr>
            <p:cNvGrpSpPr/>
            <p:nvPr/>
          </p:nvGrpSpPr>
          <p:grpSpPr>
            <a:xfrm>
              <a:off x="3221303" y="1658909"/>
              <a:ext cx="5661628" cy="2419296"/>
              <a:chOff x="4819645" y="447041"/>
              <a:chExt cx="5661628" cy="241929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8E8A5B6-4DCF-5FCD-E4F2-E2C4F6FB7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19645" y="447041"/>
                <a:ext cx="5661628" cy="241929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183B43-FCF3-F0FA-D888-3E3DC3B1D7CA}"/>
                  </a:ext>
                </a:extLst>
              </p:cNvPr>
              <p:cNvSpPr txBox="1"/>
              <p:nvPr/>
            </p:nvSpPr>
            <p:spPr>
              <a:xfrm>
                <a:off x="5081138" y="779526"/>
                <a:ext cx="51386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3600" b="1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65DB5E-96F3-378B-E891-8B855A631708}"/>
                </a:ext>
              </a:extLst>
            </p:cNvPr>
            <p:cNvSpPr txBox="1"/>
            <p:nvPr/>
          </p:nvSpPr>
          <p:spPr>
            <a:xfrm>
              <a:off x="3422843" y="2125491"/>
              <a:ext cx="525854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4671160-436F-FD6B-9392-88AC59DF6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4552" y="3310912"/>
            <a:ext cx="2435900" cy="31849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81E2BB-4CB3-3C01-592F-9D26F340BFA1}"/>
              </a:ext>
            </a:extLst>
          </p:cNvPr>
          <p:cNvGrpSpPr/>
          <p:nvPr/>
        </p:nvGrpSpPr>
        <p:grpSpPr>
          <a:xfrm flipH="1">
            <a:off x="2686047" y="3229439"/>
            <a:ext cx="6477001" cy="2304586"/>
            <a:chOff x="3221303" y="1658909"/>
            <a:chExt cx="5661628" cy="2419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87FE1E5-7368-CCC2-4EF7-BD6DC50AECC7}"/>
                </a:ext>
              </a:extLst>
            </p:cNvPr>
            <p:cNvGrpSpPr/>
            <p:nvPr/>
          </p:nvGrpSpPr>
          <p:grpSpPr>
            <a:xfrm>
              <a:off x="3221303" y="1658909"/>
              <a:ext cx="5661628" cy="2419296"/>
              <a:chOff x="4819645" y="447041"/>
              <a:chExt cx="5661628" cy="241929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345CCDC-412B-98B8-FB50-BDA3821E8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19645" y="447041"/>
                <a:ext cx="5661628" cy="241929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C05ACF-4042-AF9B-8244-E77AB6623A94}"/>
                  </a:ext>
                </a:extLst>
              </p:cNvPr>
              <p:cNvSpPr txBox="1"/>
              <p:nvPr/>
            </p:nvSpPr>
            <p:spPr>
              <a:xfrm>
                <a:off x="5081138" y="779526"/>
                <a:ext cx="51386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3600" b="1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032F4DF-6827-3178-7932-5FEBA7EE887B}"/>
                </a:ext>
              </a:extLst>
            </p:cNvPr>
            <p:cNvSpPr txBox="1"/>
            <p:nvPr/>
          </p:nvSpPr>
          <p:spPr>
            <a:xfrm>
              <a:off x="3422843" y="2125491"/>
              <a:ext cx="5258546" cy="1647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268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3060248" y="-1215016"/>
            <a:ext cx="6426362" cy="9802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ED5683-DECB-2DBA-0547-545769814EBC}"/>
              </a:ext>
            </a:extLst>
          </p:cNvPr>
          <p:cNvSpPr txBox="1"/>
          <p:nvPr/>
        </p:nvSpPr>
        <p:spPr>
          <a:xfrm>
            <a:off x="2867025" y="2990850"/>
            <a:ext cx="6848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ảnh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2" name="Picture 6" descr="Kết quả hình ảnh cho student thinking">
            <a:extLst>
              <a:ext uri="{FF2B5EF4-FFF2-40B4-BE49-F238E27FC236}">
                <a16:creationId xmlns:a16="http://schemas.microsoft.com/office/drawing/2014/main" id="{03D17A56-2E5D-52FB-5295-C7CC57C64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597025"/>
            <a:ext cx="18811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71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65D218-C6E2-BBEF-641C-126AF77E4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217" y="720438"/>
            <a:ext cx="4889416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DD151-A9DB-4CC4-FA68-76033E87D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53" y="1583732"/>
            <a:ext cx="10022693" cy="1956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059800" y="953521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solidFill>
              <a:srgbClr val="E6FA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393110" y="1378427"/>
            <a:ext cx="1382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3CA535">
                    <a:lumMod val="75000"/>
                  </a:srgbClr>
                </a:solidFill>
                <a:effectLst/>
                <a:uLnTx/>
                <a:uFillTx/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155C14-2444-45DB-2F99-4CE731767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264" y="2903531"/>
            <a:ext cx="549297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2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20E0CB-54BA-319C-221F-BC24190BFFD0}"/>
              </a:ext>
            </a:extLst>
          </p:cNvPr>
          <p:cNvSpPr/>
          <p:nvPr/>
        </p:nvSpPr>
        <p:spPr>
          <a:xfrm>
            <a:off x="304800" y="323850"/>
            <a:ext cx="11649075" cy="6181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C485D0B0-EF19-D8C0-D8DB-E4BC439C9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" y="216152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C03F2C-2AB6-E313-2E80-DEF2DA3DB382}"/>
              </a:ext>
            </a:extLst>
          </p:cNvPr>
          <p:cNvSpPr txBox="1"/>
          <p:nvPr/>
        </p:nvSpPr>
        <p:spPr>
          <a:xfrm>
            <a:off x="1657447" y="4021460"/>
            <a:ext cx="95058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rminator 5">
            <a:extLst>
              <a:ext uri="{FF2B5EF4-FFF2-40B4-BE49-F238E27FC236}">
                <a16:creationId xmlns:a16="http://schemas.microsoft.com/office/drawing/2014/main" id="{6BFF29E8-1284-0BF3-12C9-A5ACBDB0C39E}"/>
              </a:ext>
            </a:extLst>
          </p:cNvPr>
          <p:cNvSpPr/>
          <p:nvPr/>
        </p:nvSpPr>
        <p:spPr>
          <a:xfrm>
            <a:off x="342901" y="161925"/>
            <a:ext cx="11296650" cy="797044"/>
          </a:xfrm>
          <a:prstGeom prst="roundRect">
            <a:avLst>
              <a:gd name="adj" fmla="val 38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Các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bạn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trong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tranh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đang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làm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gì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Việc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làm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đó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có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lợi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ích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gì</a:t>
            </a:r>
            <a:r>
              <a:rPr kumimoji="1" lang="en-US" altLang="zh-CN" sz="3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E0935-BD06-1A9F-5753-EF477969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2" y="1338262"/>
            <a:ext cx="7758113" cy="42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4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_dn_cc_bn_trong_tranh_ang_lm_g_vic_lm__c_li_ch_g_7afa90a603">
            <a:hlinkClick r:id="" action="ppaction://media"/>
            <a:extLst>
              <a:ext uri="{FF2B5EF4-FFF2-40B4-BE49-F238E27FC236}">
                <a16:creationId xmlns:a16="http://schemas.microsoft.com/office/drawing/2014/main" id="{87831F17-2232-E1C5-8E20-891E69C83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0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E0935-BD06-1A9F-5753-EF477969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" y="2319337"/>
            <a:ext cx="4453573" cy="24145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4A90D41-18BA-7CBE-8A1F-E7E870308040}"/>
              </a:ext>
            </a:extLst>
          </p:cNvPr>
          <p:cNvGrpSpPr/>
          <p:nvPr/>
        </p:nvGrpSpPr>
        <p:grpSpPr>
          <a:xfrm>
            <a:off x="5111955" y="1543049"/>
            <a:ext cx="6479970" cy="5153025"/>
            <a:chOff x="5245305" y="1447589"/>
            <a:chExt cx="6278463" cy="2833961"/>
          </a:xfrm>
        </p:grpSpPr>
        <p:sp>
          <p:nvSpPr>
            <p:cNvPr id="5" name="折角形 14">
              <a:extLst>
                <a:ext uri="{FF2B5EF4-FFF2-40B4-BE49-F238E27FC236}">
                  <a16:creationId xmlns:a16="http://schemas.microsoft.com/office/drawing/2014/main" id="{343C21A2-3970-CED5-35D6-20CE0729E396}"/>
                </a:ext>
              </a:extLst>
            </p:cNvPr>
            <p:cNvSpPr/>
            <p:nvPr/>
          </p:nvSpPr>
          <p:spPr>
            <a:xfrm>
              <a:off x="5245305" y="1447589"/>
              <a:ext cx="6278463" cy="1969630"/>
            </a:xfrm>
            <a:prstGeom prst="foldedCorner">
              <a:avLst>
                <a:gd name="adj" fmla="val 12237"/>
              </a:avLst>
            </a:prstGeom>
            <a:solidFill>
              <a:srgbClr val="1F73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5BC1C6EB-7489-DFA8-62D7-73592A9515F2}"/>
                </a:ext>
              </a:extLst>
            </p:cNvPr>
            <p:cNvSpPr/>
            <p:nvPr/>
          </p:nvSpPr>
          <p:spPr>
            <a:xfrm>
              <a:off x="5425009" y="1546077"/>
              <a:ext cx="5619509" cy="2735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Các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bạn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trong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tranh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đang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hàng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rào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để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bảo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vệ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con.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Hàng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rào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giúp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đứng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vững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khi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mưa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to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gió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lang="en-US" altLang="zh-CN" sz="3200" dirty="0" err="1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lớn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Việc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làm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tuy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nhỏ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những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có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lợi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ích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rất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lớn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để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bảo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vệ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cây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xanh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76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1662846" y="-549770"/>
            <a:ext cx="6426362" cy="88018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603944" y="2046111"/>
            <a:ext cx="6244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Tại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sao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phải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trồng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và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chăm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sóc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cây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xanh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305" y="2471737"/>
            <a:ext cx="2580537" cy="4386263"/>
          </a:xfrm>
          <a:prstGeom prst="rect">
            <a:avLst/>
          </a:prstGeom>
        </p:spPr>
      </p:pic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3368056" y="190500"/>
            <a:ext cx="5680694" cy="1216144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Thảo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luận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nhóm</a:t>
            </a:r>
            <a:r>
              <a:rPr kumimoji="1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4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2" name="矩形 3">
            <a:extLst>
              <a:ext uri="{FF2B5EF4-FFF2-40B4-BE49-F238E27FC236}">
                <a16:creationId xmlns:a16="http://schemas.microsoft.com/office/drawing/2014/main" id="{5FD8DF5B-5566-1155-8248-26567EE09678}"/>
              </a:ext>
            </a:extLst>
          </p:cNvPr>
          <p:cNvSpPr/>
          <p:nvPr/>
        </p:nvSpPr>
        <p:spPr>
          <a:xfrm>
            <a:off x="1527744" y="3341511"/>
            <a:ext cx="6549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Có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nên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tùy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tiện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bẻ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cành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,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hái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hoa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không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Vì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sao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EACB0D49-50EC-2E7D-5434-4A1471A14FFC}"/>
              </a:ext>
            </a:extLst>
          </p:cNvPr>
          <p:cNvSpPr/>
          <p:nvPr/>
        </p:nvSpPr>
        <p:spPr>
          <a:xfrm>
            <a:off x="1527744" y="4646436"/>
            <a:ext cx="6549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Có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nên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vứt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rác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bừa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bãi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không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Vì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sao</a:t>
            </a:r>
            <a:r>
              <a:rPr kumimoji="1" lang="en-US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?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F185BE-D876-6065-7383-EB50DC979733}"/>
              </a:ext>
            </a:extLst>
          </p:cNvPr>
          <p:cNvSpPr/>
          <p:nvPr/>
        </p:nvSpPr>
        <p:spPr>
          <a:xfrm>
            <a:off x="257175" y="285750"/>
            <a:ext cx="11468100" cy="6457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05EB-4E4C-3EE4-6398-2769542E52A9}"/>
              </a:ext>
            </a:extLst>
          </p:cNvPr>
          <p:cNvGrpSpPr/>
          <p:nvPr/>
        </p:nvGrpSpPr>
        <p:grpSpPr>
          <a:xfrm>
            <a:off x="2471737" y="111753"/>
            <a:ext cx="6884032" cy="1200329"/>
            <a:chOff x="2548253" y="3684389"/>
            <a:chExt cx="6884032" cy="1200329"/>
          </a:xfrm>
        </p:grpSpPr>
        <p:sp>
          <p:nvSpPr>
            <p:cNvPr id="8" name="圆角矩形 5">
              <a:extLst>
                <a:ext uri="{FF2B5EF4-FFF2-40B4-BE49-F238E27FC236}">
                  <a16:creationId xmlns:a16="http://schemas.microsoft.com/office/drawing/2014/main" id="{BA5A7EC6-4D4F-C868-64C2-3EA0DC7D8DFF}"/>
                </a:ext>
              </a:extLst>
            </p:cNvPr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ngXian"/>
                <a:ea typeface="DengXian" panose="02010600030101010101" pitchFamily="2" charset="-122"/>
                <a:cs typeface="+mn-cs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B4193C7F-CA31-EABC-48B5-E8D9AA1B5D6A}"/>
                </a:ext>
              </a:extLst>
            </p:cNvPr>
            <p:cNvSpPr/>
            <p:nvPr/>
          </p:nvSpPr>
          <p:spPr>
            <a:xfrm>
              <a:off x="2586353" y="3684389"/>
              <a:ext cx="66008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Tại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sao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phải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trồng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và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chăm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sóc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cây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 </a:t>
              </a:r>
              <a:r>
                <a:rPr kumimoji="1"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xanh</a:t>
              </a:r>
              <a:r>
                <a:rPr kumimoji="1"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字魂59号-创粗黑" panose="00000500000000000000" charset="-122"/>
                </a:rPr>
                <a:t>?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id="{5B449DC7-7A4B-9A1E-0E9B-4ADC0F06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755771" y="470572"/>
            <a:ext cx="6426362" cy="6975093"/>
          </a:xfrm>
          <a:prstGeom prst="rect">
            <a:avLst/>
          </a:prstGeom>
        </p:spPr>
      </p:pic>
      <p:sp>
        <p:nvSpPr>
          <p:cNvPr id="15" name="矩形 3">
            <a:extLst>
              <a:ext uri="{FF2B5EF4-FFF2-40B4-BE49-F238E27FC236}">
                <a16:creationId xmlns:a16="http://schemas.microsoft.com/office/drawing/2014/main" id="{C7AC591D-1C8E-FF02-5A44-65311AAB3C68}"/>
              </a:ext>
            </a:extLst>
          </p:cNvPr>
          <p:cNvSpPr/>
          <p:nvPr/>
        </p:nvSpPr>
        <p:spPr>
          <a:xfrm>
            <a:off x="1365819" y="2408061"/>
            <a:ext cx="5168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1" lang="vi-VN" altLang="zh-CN" sz="3600" b="1" dirty="0">
                <a:solidFill>
                  <a:srgbClr val="3CA535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59号-创粗黑" panose="00000500000000000000" charset="-122"/>
              </a:rPr>
              <a:t>Vì cây xanh cho ta bóng mát, cho gỗ, cho quả, giúp môi trường trong lành, tốt cho sức khỏe, ...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026" name="Picture 2" descr="Trồng nhiều cây xanh có phải là giải pháp tuyệt vời nhất để chống trái đất  ấm lên?">
            <a:extLst>
              <a:ext uri="{FF2B5EF4-FFF2-40B4-BE49-F238E27FC236}">
                <a16:creationId xmlns:a16="http://schemas.microsoft.com/office/drawing/2014/main" id="{D25E45F7-5517-A2E1-398B-FCDEA83C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2181224"/>
            <a:ext cx="45085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429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344</Words>
  <Application>Microsoft Office PowerPoint</Application>
  <PresentationFormat>Widescreen</PresentationFormat>
  <Paragraphs>37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#9Slide03 Montserrat Medium</vt:lpstr>
      <vt:lpstr>Arial</vt:lpstr>
      <vt:lpstr>Calibri</vt:lpstr>
      <vt:lpstr>Cambria</vt:lpstr>
      <vt:lpstr>等线</vt:lpstr>
      <vt:lpstr>等线</vt:lpstr>
      <vt:lpstr>DengXian Light</vt:lpstr>
      <vt:lpstr>字魂59号-创粗黑</vt:lpstr>
      <vt:lpstr>思源黑体 CN Normal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Personal</cp:lastModifiedBy>
  <cp:revision>26</cp:revision>
  <dcterms:created xsi:type="dcterms:W3CDTF">2023-11-29T09:05:21Z</dcterms:created>
  <dcterms:modified xsi:type="dcterms:W3CDTF">2026-04-24T09:12:15Z</dcterms:modified>
</cp:coreProperties>
</file>