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5" r:id="rId3"/>
    <p:sldId id="283" r:id="rId4"/>
    <p:sldId id="282" r:id="rId5"/>
    <p:sldId id="280" r:id="rId6"/>
    <p:sldId id="288" r:id="rId7"/>
    <p:sldId id="299" r:id="rId8"/>
    <p:sldId id="264" r:id="rId9"/>
    <p:sldId id="263" r:id="rId10"/>
    <p:sldId id="262" r:id="rId11"/>
    <p:sldId id="261" r:id="rId12"/>
    <p:sldId id="260" r:id="rId13"/>
    <p:sldId id="259" r:id="rId14"/>
    <p:sldId id="285" r:id="rId15"/>
    <p:sldId id="300" r:id="rId16"/>
    <p:sldId id="290" r:id="rId17"/>
    <p:sldId id="286" r:id="rId18"/>
    <p:sldId id="287" r:id="rId19"/>
    <p:sldId id="294" r:id="rId20"/>
    <p:sldId id="295" r:id="rId21"/>
    <p:sldId id="297" r:id="rId22"/>
    <p:sldId id="301" r:id="rId23"/>
    <p:sldId id="298" r:id="rId24"/>
    <p:sldId id="302" r:id="rId25"/>
    <p:sldId id="303" r:id="rId26"/>
    <p:sldId id="25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D972A-6490-4871-943A-B8F688AD93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D972A-6490-4871-943A-B8F688AD93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D972A-6490-4871-943A-B8F688AD93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D972A-6490-4871-943A-B8F688AD93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D972A-6490-4871-943A-B8F688AD93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D972A-6490-4871-943A-B8F688AD9384}"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D972A-6490-4871-943A-B8F688AD9384}"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D972A-6490-4871-943A-B8F688AD9384}"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D972A-6490-4871-943A-B8F688AD9384}"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D972A-6490-4871-943A-B8F688AD9384}"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D972A-6490-4871-943A-B8F688AD9384}"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BA8BD-3A71-4B6A-9A6D-830E08A9EC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972A-6490-4871-943A-B8F688AD9384}" type="datetimeFigureOut">
              <a:rPr lang="en-US" smtClean="0"/>
              <a:t>10/19/2020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BA8BD-3A71-4B6A-9A6D-830E08A9EC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8606120" cy="2286000"/>
          </a:xfrm>
        </p:spPr>
      </p:pic>
      <p:sp>
        <p:nvSpPr>
          <p:cNvPr id="5" name="Rectangle 4"/>
          <p:cNvSpPr/>
          <p:nvPr/>
        </p:nvSpPr>
        <p:spPr>
          <a:xfrm>
            <a:off x="2286000" y="1767007"/>
            <a:ext cx="4572000" cy="3323987"/>
          </a:xfrm>
          <a:prstGeom prst="rect">
            <a:avLst/>
          </a:prstGeom>
        </p:spPr>
        <p:txBody>
          <a:bodyPr>
            <a:spAutoFit/>
          </a:bodyPr>
          <a:lstStyle/>
          <a:p>
            <a:r>
              <a:rPr lang="en-US" altLang="vi-VN" sz="2400" b="1" dirty="0">
                <a:solidFill>
                  <a:schemeClr val="bg1"/>
                </a:solidFill>
                <a:latin typeface="Times New Roman" panose="02020603050405020304" pitchFamily="18" charset="0"/>
                <a:cs typeface="Times New Roman" panose="02020603050405020304" pitchFamily="18" charset="0"/>
              </a:rPr>
              <a:t>TẬP HUẤN TNV SƠ CẤP CỨU CẤP 1</a:t>
            </a:r>
            <a:br>
              <a:rPr lang="en-US" altLang="vi-VN" sz="2400" b="1" dirty="0">
                <a:solidFill>
                  <a:schemeClr val="bg1"/>
                </a:solidFill>
                <a:latin typeface="Times New Roman" panose="02020603050405020304" pitchFamily="18" charset="0"/>
                <a:cs typeface="Times New Roman" panose="02020603050405020304" pitchFamily="18" charset="0"/>
              </a:rPr>
            </a:br>
            <a:r>
              <a:rPr lang="en-US" altLang="vi-VN" sz="2400" b="1" dirty="0">
                <a:solidFill>
                  <a:schemeClr val="bg1"/>
                </a:solidFill>
                <a:latin typeface="Times New Roman" panose="02020603050405020304" pitchFamily="18" charset="0"/>
                <a:cs typeface="Times New Roman" panose="02020603050405020304" pitchFamily="18" charset="0"/>
              </a:rPr>
              <a:t>KHỐI TRƯỜNG HỌC</a:t>
            </a:r>
            <a:br>
              <a:rPr lang="en-US" altLang="vi-VN" sz="2400" b="1" dirty="0">
                <a:solidFill>
                  <a:schemeClr val="bg1"/>
                </a:solidFill>
                <a:latin typeface="Times New Roman" panose="02020603050405020304" pitchFamily="18" charset="0"/>
                <a:cs typeface="Times New Roman" panose="02020603050405020304" pitchFamily="18" charset="0"/>
              </a:rPr>
            </a:br>
            <a:r>
              <a:rPr lang="en-US" altLang="vi-VN" sz="2400" b="1" dirty="0">
                <a:solidFill>
                  <a:schemeClr val="bg1"/>
                </a:solidFill>
                <a:latin typeface="Times New Roman" panose="02020603050405020304" pitchFamily="18" charset="0"/>
                <a:cs typeface="Times New Roman" panose="02020603050405020304" pitchFamily="18" charset="0"/>
              </a:rPr>
              <a:t/>
            </a:r>
            <a:br>
              <a:rPr lang="en-US" altLang="vi-VN" sz="2400" b="1" dirty="0">
                <a:solidFill>
                  <a:schemeClr val="bg1"/>
                </a:solidFill>
                <a:latin typeface="Times New Roman" panose="02020603050405020304" pitchFamily="18" charset="0"/>
                <a:cs typeface="Times New Roman" panose="02020603050405020304" pitchFamily="18" charset="0"/>
              </a:rPr>
            </a:br>
            <a:r>
              <a:rPr lang="en-US" altLang="vi-VN" sz="2400" b="1" dirty="0">
                <a:solidFill>
                  <a:schemeClr val="bg1"/>
                </a:solidFill>
                <a:latin typeface="Times New Roman" panose="02020603050405020304" pitchFamily="18" charset="0"/>
                <a:cs typeface="Times New Roman" panose="02020603050405020304" pitchFamily="18" charset="0"/>
              </a:rPr>
              <a:t>           Báo cáo viên</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Ths</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Nguyễn</a:t>
            </a:r>
            <a:r>
              <a:rPr lang="en-US" altLang="vi-VN" b="1" dirty="0">
                <a:solidFill>
                  <a:schemeClr val="bg1"/>
                </a:solidFill>
                <a:latin typeface="Times New Roman" panose="02020603050405020304" pitchFamily="18" charset="0"/>
                <a:cs typeface="Times New Roman" panose="02020603050405020304" pitchFamily="18" charset="0"/>
              </a:rPr>
              <a:t> Thị Thanh Yến</a:t>
            </a:r>
            <a:br>
              <a:rPr lang="en-US" altLang="vi-VN" b="1" dirty="0">
                <a:solidFill>
                  <a:schemeClr val="bg1"/>
                </a:solidFill>
                <a:latin typeface="Times New Roman" panose="02020603050405020304" pitchFamily="18" charset="0"/>
                <a:cs typeface="Times New Roman" panose="02020603050405020304" pitchFamily="18" charset="0"/>
              </a:rPr>
            </a:br>
            <a:r>
              <a:rPr lang="en-US" altLang="vi-VN" b="1" dirty="0">
                <a:solidFill>
                  <a:schemeClr val="bg1"/>
                </a:solidFill>
                <a:latin typeface="Times New Roman" panose="02020603050405020304" pitchFamily="18" charset="0"/>
                <a:cs typeface="Times New Roman" panose="02020603050405020304" pitchFamily="18" charset="0"/>
              </a:rPr>
              <a:t>               Tập huấn viên Sơ cấp cứu Thành phố</a:t>
            </a:r>
            <a:br>
              <a:rPr lang="en-US" altLang="vi-VN" b="1" dirty="0">
                <a:solidFill>
                  <a:schemeClr val="bg1"/>
                </a:solidFill>
                <a:latin typeface="Times New Roman" panose="02020603050405020304" pitchFamily="18" charset="0"/>
                <a:cs typeface="Times New Roman" panose="02020603050405020304" pitchFamily="18" charset="0"/>
              </a:rPr>
            </a:br>
            <a:r>
              <a:rPr lang="en-US" altLang="vi-VN" b="1" dirty="0">
                <a:solidFill>
                  <a:schemeClr val="bg1"/>
                </a:solidFill>
                <a:latin typeface="Times New Roman" panose="02020603050405020304" pitchFamily="18" charset="0"/>
                <a:cs typeface="Times New Roman" panose="02020603050405020304" pitchFamily="18" charset="0"/>
              </a:rPr>
              <a:t>                        Chủ tịch Hội Chữ thập đỏ Huyện Gia Lâm</a:t>
            </a:r>
            <a:endParaRPr lang="vi-VN" dirty="0"/>
          </a:p>
        </p:txBody>
      </p:sp>
      <p:sp>
        <p:nvSpPr>
          <p:cNvPr id="6" name="Rectangle 5"/>
          <p:cNvSpPr/>
          <p:nvPr/>
        </p:nvSpPr>
        <p:spPr>
          <a:xfrm>
            <a:off x="457200" y="2560638"/>
            <a:ext cx="8229600" cy="36625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TẬP HUẤN TNV SƠ CẤP CỨU CẤP 1</a:t>
            </a:r>
            <a:b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br>
            <a: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KHỐI TRƯỜNG HỌC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 năm</a:t>
            </a:r>
            <a:r>
              <a:rPr kumimoji="0" lang="en-US" altLang="vi-VN" sz="3600" b="1" i="0" u="none" strike="noStrike" kern="0" cap="none" spc="0" normalizeH="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 học 2020-2021</a:t>
            </a:r>
            <a: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
            </a:r>
            <a:b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br>
            <a: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
            </a:r>
            <a:b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br>
            <a:r>
              <a:rPr kumimoji="0" lang="en-US" altLang="vi-VN" sz="3600" b="1" i="0" u="none" strike="noStrike" kern="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Báo cáo </a:t>
            </a:r>
            <a:r>
              <a:rPr kumimoji="0" lang="en-US" altLang="vi-VN" sz="3600" b="1" i="0" u="none" strike="noStrike" kern="0" cap="none" spc="0" normalizeH="0" baseline="0" noProof="0" dirty="0" err="1" smtClean="0">
                <a:ln>
                  <a:noFill/>
                </a:ln>
                <a:solidFill>
                  <a:prstClr val="white"/>
                </a:solidFill>
                <a:effectLst/>
                <a:uLnTx/>
                <a:uFillTx/>
                <a:latin typeface="Times New Roman" panose="02020603050405020304" pitchFamily="18" charset="0"/>
                <a:ea typeface="+mj-ea"/>
                <a:cs typeface="Times New Roman" panose="02020603050405020304" pitchFamily="18" charset="0"/>
              </a:rPr>
              <a:t>viên</a:t>
            </a:r>
            <a:r>
              <a:rPr kumimoji="0" lang="en-US" altLang="vi-VN" sz="2600" b="1" i="0" u="none" strike="noStrike" kern="0" cap="none" spc="0" normalizeH="0" baseline="0" noProof="0" dirty="0" err="1" smtClean="0">
                <a:ln>
                  <a:noFill/>
                </a:ln>
                <a:solidFill>
                  <a:prstClr val="white"/>
                </a:solidFill>
                <a:effectLst/>
                <a:uLnTx/>
                <a:uFillTx/>
                <a:latin typeface="Times New Roman" panose="02020603050405020304" pitchFamily="18" charset="0"/>
                <a:ea typeface="+mj-ea"/>
                <a:cs typeface="Times New Roman" panose="02020603050405020304" pitchFamily="18" charset="0"/>
              </a:rPr>
              <a:t>nămThị</a:t>
            </a:r>
            <a:r>
              <a:rPr kumimoji="0" lang="en-US" altLang="vi-VN" sz="2600" b="1" i="0" u="none" strike="noStrike" kern="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Thanh Yến</a:t>
            </a:r>
            <a:br>
              <a:rPr kumimoji="0" lang="en-US" altLang="vi-VN" sz="2600" b="1" i="0" u="none" strike="noStrike" kern="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br>
            <a:r>
              <a:rPr kumimoji="0" lang="en-US" altLang="vi-VN" sz="2600" b="1" i="0" u="none" strike="noStrike" kern="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Tập huấn viên Sơ cấp cứu Thành phố</a:t>
            </a:r>
            <a:br>
              <a:rPr kumimoji="0" lang="en-US" altLang="vi-VN" sz="2600" b="1" i="0" u="none" strike="noStrike" kern="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br>
            <a:r>
              <a:rPr kumimoji="0" lang="en-US" altLang="vi-VN" sz="2600" b="1" i="0" u="none" strike="noStrike" kern="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Chủ tịch Hội Chữ thập đỏ Huyện Gia Lâm</a:t>
            </a:r>
            <a:endParaRPr kumimoji="0" lang="vi-VN"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83390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CÁCH XỬ TRÍ SƠ CỨU</a:t>
            </a:r>
            <a:endParaRPr lang="en-US"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305800" cy="4876800"/>
          </a:xfrm>
        </p:spPr>
        <p:txBody>
          <a:bodyPr>
            <a:normAutofit fontScale="85000" lnSpcReduction="20000"/>
          </a:bodyPr>
          <a:lstStyle/>
          <a:p>
            <a:pPr lvl="0" algn="l"/>
            <a:r>
              <a:rPr lang="en-US" sz="3300" dirty="0" smtClean="0">
                <a:solidFill>
                  <a:srgbClr val="FF0000"/>
                </a:solidFill>
                <a:latin typeface="+mj-lt"/>
              </a:rPr>
              <a:t>1. </a:t>
            </a:r>
            <a:r>
              <a:rPr lang="vi-VN" sz="3300" dirty="0" smtClean="0">
                <a:solidFill>
                  <a:srgbClr val="FF0000"/>
                </a:solidFill>
                <a:latin typeface="+mj-lt"/>
              </a:rPr>
              <a:t>Bỏng </a:t>
            </a:r>
            <a:r>
              <a:rPr lang="vi-VN" sz="3300" dirty="0">
                <a:solidFill>
                  <a:srgbClr val="FF0000"/>
                </a:solidFill>
                <a:latin typeface="+mj-lt"/>
              </a:rPr>
              <a:t>nhiệt:</a:t>
            </a:r>
            <a:endParaRPr lang="en-US" sz="3300" dirty="0">
              <a:solidFill>
                <a:srgbClr val="FF0000"/>
              </a:solidFill>
              <a:latin typeface="+mj-lt"/>
            </a:endParaRPr>
          </a:p>
          <a:p>
            <a:pPr lvl="0" algn="l"/>
            <a:r>
              <a:rPr lang="vi-VN" sz="3300" dirty="0">
                <a:solidFill>
                  <a:srgbClr val="0070C0"/>
                </a:solidFill>
                <a:latin typeface="+mj-lt"/>
              </a:rPr>
              <a:t>Loại bỏ tác nhân gây bỏng.</a:t>
            </a:r>
            <a:endParaRPr lang="en-US" sz="3300" dirty="0">
              <a:solidFill>
                <a:srgbClr val="0070C0"/>
              </a:solidFill>
              <a:latin typeface="+mj-lt"/>
            </a:endParaRPr>
          </a:p>
          <a:p>
            <a:pPr lvl="0" algn="l"/>
            <a:r>
              <a:rPr lang="vi-VN" sz="3300" dirty="0">
                <a:solidFill>
                  <a:srgbClr val="0070C0"/>
                </a:solidFill>
                <a:latin typeface="+mj-lt"/>
              </a:rPr>
              <a:t>Làm nguội vùng bị bỏng bằng nước mát sạch càng sớm càng tốt.</a:t>
            </a:r>
            <a:endParaRPr lang="en-US" sz="3300" dirty="0">
              <a:solidFill>
                <a:srgbClr val="0070C0"/>
              </a:solidFill>
              <a:latin typeface="+mj-lt"/>
            </a:endParaRPr>
          </a:p>
          <a:p>
            <a:pPr lvl="0" algn="l"/>
            <a:r>
              <a:rPr lang="vi-VN" sz="3300" dirty="0">
                <a:solidFill>
                  <a:srgbClr val="0070C0"/>
                </a:solidFill>
                <a:latin typeface="+mj-lt"/>
              </a:rPr>
              <a:t>Tháo các vật dụng như nhẫn,vòng, đồng hồ trước khi vết thương bỏng phồng rộp.</a:t>
            </a:r>
            <a:endParaRPr lang="en-US" sz="3300" dirty="0">
              <a:solidFill>
                <a:srgbClr val="0070C0"/>
              </a:solidFill>
              <a:latin typeface="+mj-lt"/>
            </a:endParaRPr>
          </a:p>
          <a:p>
            <a:pPr lvl="0" algn="l"/>
            <a:r>
              <a:rPr lang="vi-VN" sz="3300" dirty="0">
                <a:solidFill>
                  <a:srgbClr val="0070C0"/>
                </a:solidFill>
                <a:latin typeface="+mj-lt"/>
              </a:rPr>
              <a:t>Phủ gạc sạch, ấm và băng lỏng.</a:t>
            </a:r>
            <a:endParaRPr lang="en-US" sz="3300" dirty="0">
              <a:solidFill>
                <a:srgbClr val="0070C0"/>
              </a:solidFill>
              <a:latin typeface="+mj-lt"/>
            </a:endParaRPr>
          </a:p>
          <a:p>
            <a:pPr lvl="0" algn="l"/>
            <a:r>
              <a:rPr lang="vi-VN" sz="3300" dirty="0">
                <a:solidFill>
                  <a:srgbClr val="0070C0"/>
                </a:solidFill>
                <a:latin typeface="+mj-lt"/>
              </a:rPr>
              <a:t>Cho nạn nhân uống nước dừa hoặc oresol</a:t>
            </a:r>
            <a:endParaRPr lang="en-US" sz="3300" dirty="0">
              <a:solidFill>
                <a:srgbClr val="0070C0"/>
              </a:solidFill>
              <a:latin typeface="+mj-lt"/>
            </a:endParaRPr>
          </a:p>
          <a:p>
            <a:pPr lvl="0" algn="l"/>
            <a:r>
              <a:rPr lang="vi-VN" sz="3300" dirty="0">
                <a:solidFill>
                  <a:srgbClr val="0070C0"/>
                </a:solidFill>
                <a:latin typeface="+mj-lt"/>
              </a:rPr>
              <a:t>Chuyển nạn nhân đến cơ sở y tế càng sớm càng tốt.</a:t>
            </a:r>
            <a:endParaRPr lang="en-US" sz="3300" dirty="0">
              <a:solidFill>
                <a:srgbClr val="0070C0"/>
              </a:solidFill>
              <a:latin typeface="+mj-lt"/>
            </a:endParaRPr>
          </a:p>
          <a:p>
            <a:pPr lvl="0" algn="l"/>
            <a:r>
              <a:rPr lang="vi-VN" sz="3300" dirty="0">
                <a:solidFill>
                  <a:srgbClr val="0070C0"/>
                </a:solidFill>
                <a:latin typeface="+mj-lt"/>
              </a:rPr>
              <a:t>Lưu ý: Không làm vỡ, làm trượt các nốt bỏng rộp, không bôi bất kỳ thứ j lên vết bỏng khi không có sự hướng dẫn của người có chuyên môn.</a:t>
            </a:r>
            <a:endParaRPr lang="en-US" sz="3300" dirty="0">
              <a:solidFill>
                <a:srgbClr val="0070C0"/>
              </a:solidFill>
              <a:latin typeface="+mj-lt"/>
            </a:endParaRPr>
          </a:p>
          <a:p>
            <a:endParaRPr lang="en-US" dirty="0"/>
          </a:p>
        </p:txBody>
      </p:sp>
      <p:sp>
        <p:nvSpPr>
          <p:cNvPr id="4" name="object 9"/>
          <p:cNvSpPr>
            <a:spLocks noChangeArrowheads="1"/>
          </p:cNvSpPr>
          <p:nvPr/>
        </p:nvSpPr>
        <p:spPr bwMode="auto">
          <a:xfrm>
            <a:off x="3810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CÁCH XỬ TRÍ SƠ CỨU</a:t>
            </a:r>
            <a:endParaRPr lang="en-US" dirty="0"/>
          </a:p>
        </p:txBody>
      </p:sp>
      <p:sp>
        <p:nvSpPr>
          <p:cNvPr id="3" name="Subtitle 2"/>
          <p:cNvSpPr>
            <a:spLocks noGrp="1"/>
          </p:cNvSpPr>
          <p:nvPr>
            <p:ph type="subTitle" idx="1"/>
          </p:nvPr>
        </p:nvSpPr>
        <p:spPr>
          <a:xfrm>
            <a:off x="457200" y="1676400"/>
            <a:ext cx="8305800" cy="4876800"/>
          </a:xfrm>
        </p:spPr>
        <p:txBody>
          <a:bodyPr>
            <a:normAutofit/>
          </a:bodyPr>
          <a:lstStyle/>
          <a:p>
            <a:pPr lvl="0" algn="l"/>
            <a:r>
              <a:rPr lang="en-US" dirty="0" smtClean="0">
                <a:solidFill>
                  <a:srgbClr val="FF0000"/>
                </a:solidFill>
                <a:latin typeface="Times New Roman" pitchFamily="18" charset="0"/>
                <a:cs typeface="Times New Roman" pitchFamily="18" charset="0"/>
              </a:rPr>
              <a:t>2. </a:t>
            </a:r>
            <a:r>
              <a:rPr lang="vi-VN" dirty="0" smtClean="0">
                <a:solidFill>
                  <a:srgbClr val="FF0000"/>
                </a:solidFill>
                <a:latin typeface="Times New Roman" pitchFamily="18" charset="0"/>
                <a:cs typeface="Times New Roman" pitchFamily="18" charset="0"/>
              </a:rPr>
              <a:t>Bỏng </a:t>
            </a:r>
            <a:r>
              <a:rPr lang="vi-VN" dirty="0">
                <a:solidFill>
                  <a:srgbClr val="FF0000"/>
                </a:solidFill>
                <a:latin typeface="Times New Roman" pitchFamily="18" charset="0"/>
                <a:cs typeface="Times New Roman" pitchFamily="18" charset="0"/>
              </a:rPr>
              <a:t>hoá chất</a:t>
            </a:r>
            <a:endParaRPr lang="en-US" dirty="0">
              <a:solidFill>
                <a:srgbClr val="FF0000"/>
              </a:solidFill>
              <a:latin typeface="Times New Roman" pitchFamily="18" charset="0"/>
              <a:cs typeface="Times New Roman" pitchFamily="18" charset="0"/>
            </a:endParaRPr>
          </a:p>
          <a:p>
            <a:pPr lvl="0" algn="l"/>
            <a:r>
              <a:rPr lang="vi-VN" dirty="0">
                <a:solidFill>
                  <a:srgbClr val="0070C0"/>
                </a:solidFill>
                <a:latin typeface="Times New Roman" pitchFamily="18" charset="0"/>
                <a:cs typeface="Times New Roman" pitchFamily="18" charset="0"/>
              </a:rPr>
              <a:t>Dùng nước sạch rửa trôi hoá chất bám dính ngoài da, sau đó xử trí như các trường hợp bỏng nhiệt và chuyển đến cơ sở y tế càng sớm càng tốt.</a:t>
            </a:r>
            <a:endParaRPr lang="en-US" dirty="0">
              <a:solidFill>
                <a:srgbClr val="0070C0"/>
              </a:solidFill>
              <a:latin typeface="Times New Roman" pitchFamily="18" charset="0"/>
              <a:cs typeface="Times New Roman" pitchFamily="18" charset="0"/>
            </a:endParaRPr>
          </a:p>
          <a:p>
            <a:pPr lvl="0" algn="l"/>
            <a:r>
              <a:rPr lang="vi-VN" dirty="0">
                <a:solidFill>
                  <a:srgbClr val="0070C0"/>
                </a:solidFill>
                <a:latin typeface="Times New Roman" pitchFamily="18" charset="0"/>
                <a:cs typeface="Times New Roman" pitchFamily="18" charset="0"/>
              </a:rPr>
              <a:t>Bỏng do hoá chất cho nạn nhân uống nước không gây nôn và chuyển đến cơ sở y tế.</a:t>
            </a:r>
            <a:endParaRPr lang="en-US"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457200" y="1143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CÁCH XỬ TRÍ SƠ CỨU</a:t>
            </a:r>
            <a:endParaRPr lang="en-US" dirty="0"/>
          </a:p>
        </p:txBody>
      </p:sp>
      <p:sp>
        <p:nvSpPr>
          <p:cNvPr id="3" name="Subtitle 2"/>
          <p:cNvSpPr>
            <a:spLocks noGrp="1"/>
          </p:cNvSpPr>
          <p:nvPr>
            <p:ph type="subTitle" idx="1"/>
          </p:nvPr>
        </p:nvSpPr>
        <p:spPr>
          <a:xfrm>
            <a:off x="533400" y="1295400"/>
            <a:ext cx="8305800" cy="5257800"/>
          </a:xfrm>
        </p:spPr>
        <p:txBody>
          <a:bodyPr>
            <a:normAutofit fontScale="85000" lnSpcReduction="20000"/>
          </a:bodyPr>
          <a:lstStyle/>
          <a:p>
            <a:pPr algn="l"/>
            <a:r>
              <a:rPr lang="en-US" sz="4100" dirty="0" smtClean="0">
                <a:solidFill>
                  <a:srgbClr val="FF0000"/>
                </a:solidFill>
                <a:latin typeface="Times New Roman" pitchFamily="18" charset="0"/>
                <a:cs typeface="Times New Roman" pitchFamily="18" charset="0"/>
              </a:rPr>
              <a:t>3</a:t>
            </a:r>
            <a:r>
              <a:rPr lang="vi-VN" sz="4100" dirty="0" smtClean="0">
                <a:solidFill>
                  <a:srgbClr val="FF0000"/>
                </a:solidFill>
                <a:latin typeface="Times New Roman" pitchFamily="18" charset="0"/>
                <a:cs typeface="Times New Roman" pitchFamily="18" charset="0"/>
              </a:rPr>
              <a:t>-</a:t>
            </a:r>
            <a:r>
              <a:rPr lang="en-US" sz="4100" dirty="0" err="1" smtClean="0">
                <a:solidFill>
                  <a:srgbClr val="FF0000"/>
                </a:solidFill>
                <a:latin typeface="Times New Roman" pitchFamily="18" charset="0"/>
                <a:cs typeface="Times New Roman" pitchFamily="18" charset="0"/>
              </a:rPr>
              <a:t>Bỏng</a:t>
            </a:r>
            <a:r>
              <a:rPr lang="vi-VN" sz="4100" dirty="0" smtClean="0">
                <a:solidFill>
                  <a:srgbClr val="FF0000"/>
                </a:solidFill>
                <a:latin typeface="Times New Roman" pitchFamily="18" charset="0"/>
                <a:cs typeface="Times New Roman" pitchFamily="18" charset="0"/>
              </a:rPr>
              <a:t> </a:t>
            </a:r>
            <a:r>
              <a:rPr lang="en-US" sz="4100" dirty="0" err="1" smtClean="0">
                <a:solidFill>
                  <a:srgbClr val="FF0000"/>
                </a:solidFill>
                <a:latin typeface="Times New Roman" pitchFamily="18" charset="0"/>
                <a:cs typeface="Times New Roman" pitchFamily="18" charset="0"/>
              </a:rPr>
              <a:t>điện</a:t>
            </a:r>
            <a:endParaRPr lang="en-US" sz="4100" dirty="0" smtClean="0">
              <a:solidFill>
                <a:srgbClr val="FF0000"/>
              </a:solidFill>
              <a:latin typeface="Times New Roman" pitchFamily="18" charset="0"/>
              <a:cs typeface="Times New Roman" pitchFamily="18" charset="0"/>
            </a:endParaRPr>
          </a:p>
          <a:p>
            <a:pPr algn="l"/>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Bình </a:t>
            </a:r>
            <a:r>
              <a:rPr lang="vi-VN" dirty="0">
                <a:solidFill>
                  <a:srgbClr val="0070C0"/>
                </a:solidFill>
                <a:latin typeface="Times New Roman" pitchFamily="18" charset="0"/>
                <a:cs typeface="Times New Roman" pitchFamily="18" charset="0"/>
              </a:rPr>
              <a:t>tĩnh, nhanh chóng tắt nguồn điện hoặc dùng vật dụng </a:t>
            </a:r>
            <a:r>
              <a:rPr lang="vi-VN" dirty="0" smtClean="0">
                <a:solidFill>
                  <a:srgbClr val="0070C0"/>
                </a:solidFill>
                <a:latin typeface="Times New Roman" pitchFamily="18" charset="0"/>
                <a:cs typeface="Times New Roman" pitchFamily="18" charset="0"/>
              </a:rPr>
              <a:t>các </a:t>
            </a:r>
            <a:r>
              <a:rPr lang="vi-VN" dirty="0">
                <a:solidFill>
                  <a:srgbClr val="0070C0"/>
                </a:solidFill>
                <a:latin typeface="Times New Roman" pitchFamily="18" charset="0"/>
                <a:cs typeface="Times New Roman" pitchFamily="18" charset="0"/>
              </a:rPr>
              <a:t>điện để cách ly nạn nhân khỏi nguồn điện. Chú ý không được dùng tay trần chạm trực tiếp vào người nạn nhân cho đến khi cắt được nguồn điện.</a:t>
            </a:r>
          </a:p>
          <a:p>
            <a:pPr algn="l"/>
            <a:r>
              <a:rPr lang="vi-VN" dirty="0">
                <a:solidFill>
                  <a:srgbClr val="0070C0"/>
                </a:solidFill>
                <a:latin typeface="Times New Roman" pitchFamily="18" charset="0"/>
                <a:cs typeface="Times New Roman" pitchFamily="18" charset="0"/>
              </a:rPr>
              <a:t>- Ngay sau đó kiểm tra mạch, nhịp thở của nạn nhân. Khi phát hiện ngừng tim, ngừng thở, tiến hành cấp cứu ngay lập tức tại nơi xảy ra tai nạn, không được vận chuyển nạn nhân.</a:t>
            </a:r>
          </a:p>
          <a:p>
            <a:pPr algn="l"/>
            <a:r>
              <a:rPr lang="vi-VN" dirty="0">
                <a:solidFill>
                  <a:srgbClr val="0070C0"/>
                </a:solidFill>
                <a:latin typeface="Times New Roman" pitchFamily="18" charset="0"/>
                <a:cs typeface="Times New Roman" pitchFamily="18" charset="0"/>
              </a:rPr>
              <a:t>- Chuyển nạn nhân đến cơ sở y tế gần nhất để theo dõi, xử lý vết thương khi sinh hiệu ổn định. Chú ý, khi nạn nhân đã tự thở và tim đập trở lại, tình trạng ngưng tim ngưng thở vẫn có thể xảy ra trong quá trình vận chuyển</a:t>
            </a:r>
            <a:r>
              <a:rPr lang="vi-VN" dirty="0" smtClean="0">
                <a:solidFill>
                  <a:srgbClr val="0070C0"/>
                </a:solidFill>
                <a:latin typeface="Times New Roman" pitchFamily="18" charset="0"/>
                <a:cs typeface="Times New Roman" pitchFamily="18" charset="0"/>
              </a:rPr>
              <a:t>.</a:t>
            </a:r>
            <a:endParaRPr lang="vi-VN"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4572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CÁCH XỬ TRÍ SƠ CỨU</a:t>
            </a:r>
            <a:endParaRPr lang="en-US" dirty="0"/>
          </a:p>
        </p:txBody>
      </p:sp>
      <p:sp>
        <p:nvSpPr>
          <p:cNvPr id="3" name="Subtitle 2"/>
          <p:cNvSpPr>
            <a:spLocks noGrp="1"/>
          </p:cNvSpPr>
          <p:nvPr>
            <p:ph type="subTitle" idx="1"/>
          </p:nvPr>
        </p:nvSpPr>
        <p:spPr>
          <a:xfrm>
            <a:off x="457200" y="1447800"/>
            <a:ext cx="8305800" cy="4876800"/>
          </a:xfrm>
        </p:spPr>
        <p:txBody>
          <a:bodyPr>
            <a:normAutofit/>
          </a:bodyPr>
          <a:lstStyle/>
          <a:p>
            <a:pPr algn="l"/>
            <a:r>
              <a:rPr lang="en-US" dirty="0" smtClean="0">
                <a:solidFill>
                  <a:srgbClr val="FF0000"/>
                </a:solidFill>
                <a:latin typeface="Times New Roman" pitchFamily="18" charset="0"/>
                <a:cs typeface="Times New Roman" pitchFamily="18" charset="0"/>
              </a:rPr>
              <a:t>4. </a:t>
            </a:r>
            <a:r>
              <a:rPr lang="en-US" dirty="0" err="1" smtClean="0">
                <a:solidFill>
                  <a:srgbClr val="FF0000"/>
                </a:solidFill>
                <a:latin typeface="Times New Roman" pitchFamily="18" charset="0"/>
                <a:cs typeface="Times New Roman" pitchFamily="18" charset="0"/>
              </a:rPr>
              <a:t>Bỏng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đường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hô</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hấp</a:t>
            </a:r>
            <a:endParaRPr lang="en-US" dirty="0" smtClean="0">
              <a:solidFill>
                <a:srgbClr val="FF0000"/>
              </a:solidFill>
              <a:latin typeface="Times New Roman" pitchFamily="18" charset="0"/>
              <a:cs typeface="Times New Roman" pitchFamily="18" charset="0"/>
            </a:endParaRPr>
          </a:p>
          <a:p>
            <a:pPr algn="l"/>
            <a:r>
              <a:rPr lang="vi-VN" dirty="0" smtClean="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Cần phải nghĩ đến bỏng đường hô hấp nếu nạn nhân có tiếp xúc với khói trong buồng kín, nạn nhân bị bỏng vùng mặt, lông mũi bị cháy.</a:t>
            </a:r>
          </a:p>
          <a:p>
            <a:pPr algn="l"/>
            <a:r>
              <a:rPr lang="vi-VN" dirty="0">
                <a:solidFill>
                  <a:srgbClr val="0070C0"/>
                </a:solidFill>
                <a:latin typeface="Times New Roman" pitchFamily="18" charset="0"/>
                <a:cs typeface="Times New Roman" pitchFamily="18" charset="0"/>
              </a:rPr>
              <a:t>- Sơ cấp cứu</a:t>
            </a:r>
            <a:r>
              <a:rPr lang="vi-VN" dirty="0" smtClean="0">
                <a:solidFill>
                  <a:srgbClr val="0070C0"/>
                </a:solidFill>
                <a:latin typeface="Times New Roman" pitchFamily="18" charset="0"/>
                <a:cs typeface="Times New Roman" pitchFamily="18" charset="0"/>
              </a:rPr>
              <a:t>:</a:t>
            </a:r>
            <a:r>
              <a:rPr lang="vi-VN" dirty="0">
                <a:solidFill>
                  <a:srgbClr val="0070C0"/>
                </a:solidFill>
                <a:latin typeface="Times New Roman" pitchFamily="18" charset="0"/>
                <a:cs typeface="Times New Roman" pitchFamily="18" charset="0"/>
              </a:rPr>
              <a:t> </a:t>
            </a:r>
            <a:endParaRPr lang="en-US" dirty="0" smtClean="0">
              <a:solidFill>
                <a:srgbClr val="0070C0"/>
              </a:solidFill>
              <a:latin typeface="Times New Roman" pitchFamily="18" charset="0"/>
              <a:cs typeface="Times New Roman" pitchFamily="18" charset="0"/>
            </a:endParaRPr>
          </a:p>
          <a:p>
            <a:pPr algn="l"/>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Đưa </a:t>
            </a:r>
            <a:r>
              <a:rPr lang="vi-VN" dirty="0">
                <a:solidFill>
                  <a:srgbClr val="0070C0"/>
                </a:solidFill>
                <a:latin typeface="Times New Roman" pitchFamily="18" charset="0"/>
                <a:cs typeface="Times New Roman" pitchFamily="18" charset="0"/>
              </a:rPr>
              <a:t>ngay nạn nhân ra chỗ thóang khí, làm hô hấp nhân tạo nếu nạn nhân ngưng thở.</a:t>
            </a:r>
          </a:p>
          <a:p>
            <a:pPr algn="l"/>
            <a:r>
              <a:rPr lang="vi-VN" dirty="0">
                <a:solidFill>
                  <a:srgbClr val="0070C0"/>
                </a:solidFill>
                <a:latin typeface="Times New Roman" pitchFamily="18" charset="0"/>
                <a:cs typeface="Times New Roman" pitchFamily="18" charset="0"/>
              </a:rPr>
              <a:t>+ Để nạn nhân nằm bất động để giảm yêu cầu tiêu thụ oxy.</a:t>
            </a:r>
          </a:p>
          <a:p>
            <a:endParaRPr lang="vi-VN" dirty="0"/>
          </a:p>
          <a:p>
            <a:endParaRPr lang="en-US" dirty="0"/>
          </a:p>
        </p:txBody>
      </p:sp>
      <p:sp>
        <p:nvSpPr>
          <p:cNvPr id="4" name="object 9"/>
          <p:cNvSpPr>
            <a:spLocks noChangeArrowheads="1"/>
          </p:cNvSpPr>
          <p:nvPr/>
        </p:nvSpPr>
        <p:spPr bwMode="auto">
          <a:xfrm>
            <a:off x="3048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3600" dirty="0" smtClean="0">
                <a:solidFill>
                  <a:srgbClr val="FF0000"/>
                </a:solidFill>
                <a:latin typeface="Times New Roman" pitchFamily="18" charset="0"/>
                <a:cs typeface="Times New Roman" pitchFamily="18" charset="0"/>
              </a:rPr>
              <a:t>CÁC ĐIỂM CẦN GHI NHỚ</a:t>
            </a:r>
            <a:endParaRPr lang="en-US" sz="36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676400"/>
            <a:ext cx="8382000" cy="4953000"/>
          </a:xfrm>
        </p:spPr>
        <p:txBody>
          <a:bodyPr/>
          <a:lstStyle/>
          <a:p>
            <a:pPr algn="just">
              <a:buFontTx/>
              <a:buChar char="-"/>
            </a:pPr>
            <a:r>
              <a:rPr lang="en-US" dirty="0" err="1" smtClean="0">
                <a:solidFill>
                  <a:srgbClr val="0070C0"/>
                </a:solidFill>
              </a:rPr>
              <a:t>Phải</a:t>
            </a:r>
            <a:r>
              <a:rPr lang="en-US" dirty="0" smtClean="0">
                <a:solidFill>
                  <a:srgbClr val="0070C0"/>
                </a:solidFill>
              </a:rPr>
              <a:t> </a:t>
            </a:r>
            <a:r>
              <a:rPr lang="en-US" dirty="0" err="1" smtClean="0">
                <a:solidFill>
                  <a:srgbClr val="0070C0"/>
                </a:solidFill>
              </a:rPr>
              <a:t>đeo</a:t>
            </a:r>
            <a:r>
              <a:rPr lang="en-US" dirty="0" smtClean="0">
                <a:solidFill>
                  <a:srgbClr val="0070C0"/>
                </a:solidFill>
              </a:rPr>
              <a:t> </a:t>
            </a:r>
            <a:r>
              <a:rPr lang="en-US" dirty="0" err="1" smtClean="0">
                <a:solidFill>
                  <a:srgbClr val="0070C0"/>
                </a:solidFill>
              </a:rPr>
              <a:t>găng</a:t>
            </a:r>
            <a:r>
              <a:rPr lang="en-US" dirty="0" smtClean="0">
                <a:solidFill>
                  <a:srgbClr val="0070C0"/>
                </a:solidFill>
              </a:rPr>
              <a:t> </a:t>
            </a:r>
            <a:r>
              <a:rPr lang="en-US" dirty="0" err="1" smtClean="0">
                <a:solidFill>
                  <a:srgbClr val="0070C0"/>
                </a:solidFill>
              </a:rPr>
              <a:t>tay</a:t>
            </a:r>
            <a:r>
              <a:rPr lang="en-US" dirty="0" smtClean="0">
                <a:solidFill>
                  <a:srgbClr val="0070C0"/>
                </a:solidFill>
              </a:rPr>
              <a:t> </a:t>
            </a:r>
            <a:r>
              <a:rPr lang="en-US" dirty="0" err="1" smtClean="0">
                <a:solidFill>
                  <a:srgbClr val="0070C0"/>
                </a:solidFill>
              </a:rPr>
              <a:t>khi</a:t>
            </a:r>
            <a:r>
              <a:rPr lang="en-US" dirty="0" smtClean="0">
                <a:solidFill>
                  <a:srgbClr val="0070C0"/>
                </a:solidFill>
              </a:rPr>
              <a:t> </a:t>
            </a:r>
            <a:r>
              <a:rPr lang="en-US" dirty="0" err="1" smtClean="0">
                <a:solidFill>
                  <a:srgbClr val="0070C0"/>
                </a:solidFill>
              </a:rPr>
              <a:t>sơ</a:t>
            </a:r>
            <a:r>
              <a:rPr lang="en-US" dirty="0" smtClean="0">
                <a:solidFill>
                  <a:srgbClr val="0070C0"/>
                </a:solidFill>
              </a:rPr>
              <a:t> </a:t>
            </a:r>
            <a:r>
              <a:rPr lang="en-US" dirty="0" err="1" smtClean="0">
                <a:solidFill>
                  <a:srgbClr val="0070C0"/>
                </a:solidFill>
              </a:rPr>
              <a:t>cứu</a:t>
            </a:r>
            <a:r>
              <a:rPr lang="en-US" dirty="0" smtClean="0">
                <a:solidFill>
                  <a:srgbClr val="0070C0"/>
                </a:solidFill>
              </a:rPr>
              <a:t> </a:t>
            </a:r>
            <a:r>
              <a:rPr lang="en-US" dirty="0" err="1" smtClean="0">
                <a:solidFill>
                  <a:srgbClr val="0070C0"/>
                </a:solidFill>
              </a:rPr>
              <a:t>cho</a:t>
            </a:r>
            <a:r>
              <a:rPr lang="en-US" dirty="0" smtClean="0">
                <a:solidFill>
                  <a:srgbClr val="0070C0"/>
                </a:solidFill>
              </a:rPr>
              <a:t> </a:t>
            </a:r>
            <a:r>
              <a:rPr lang="en-US" dirty="0" err="1" smtClean="0">
                <a:solidFill>
                  <a:srgbClr val="0070C0"/>
                </a:solidFill>
              </a:rPr>
              <a:t>nạn</a:t>
            </a:r>
            <a:r>
              <a:rPr lang="en-US" dirty="0" smtClean="0">
                <a:solidFill>
                  <a:srgbClr val="0070C0"/>
                </a:solidFill>
              </a:rPr>
              <a:t> </a:t>
            </a:r>
            <a:r>
              <a:rPr lang="en-US" dirty="0" err="1" smtClean="0">
                <a:solidFill>
                  <a:srgbClr val="0070C0"/>
                </a:solidFill>
              </a:rPr>
              <a:t>nhân</a:t>
            </a:r>
            <a:r>
              <a:rPr lang="en-US" dirty="0" smtClean="0">
                <a:solidFill>
                  <a:srgbClr val="0070C0"/>
                </a:solidFill>
              </a:rPr>
              <a:t>.</a:t>
            </a:r>
          </a:p>
          <a:p>
            <a:pPr algn="just">
              <a:buFontTx/>
              <a:buChar char="-"/>
            </a:pPr>
            <a:r>
              <a:rPr lang="en-US" dirty="0" err="1" smtClean="0">
                <a:solidFill>
                  <a:srgbClr val="0070C0"/>
                </a:solidFill>
              </a:rPr>
              <a:t>Dịch</a:t>
            </a:r>
            <a:r>
              <a:rPr lang="en-US" dirty="0" smtClean="0">
                <a:solidFill>
                  <a:srgbClr val="0070C0"/>
                </a:solidFill>
              </a:rPr>
              <a:t> </a:t>
            </a:r>
            <a:r>
              <a:rPr lang="en-US" dirty="0" err="1" smtClean="0">
                <a:solidFill>
                  <a:srgbClr val="0070C0"/>
                </a:solidFill>
              </a:rPr>
              <a:t>từ</a:t>
            </a:r>
            <a:r>
              <a:rPr lang="en-US" dirty="0" smtClean="0">
                <a:solidFill>
                  <a:srgbClr val="0070C0"/>
                </a:solidFill>
              </a:rPr>
              <a:t> </a:t>
            </a:r>
            <a:r>
              <a:rPr lang="en-US" dirty="0" err="1" smtClean="0">
                <a:solidFill>
                  <a:srgbClr val="0070C0"/>
                </a:solidFill>
              </a:rPr>
              <a:t>vết</a:t>
            </a:r>
            <a:r>
              <a:rPr lang="en-US" dirty="0" smtClean="0">
                <a:solidFill>
                  <a:srgbClr val="0070C0"/>
                </a:solidFill>
              </a:rPr>
              <a:t>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cũng</a:t>
            </a:r>
            <a:r>
              <a:rPr lang="en-US" dirty="0" smtClean="0">
                <a:solidFill>
                  <a:srgbClr val="0070C0"/>
                </a:solidFill>
              </a:rPr>
              <a:t> </a:t>
            </a:r>
            <a:r>
              <a:rPr lang="en-US" dirty="0" err="1" smtClean="0">
                <a:solidFill>
                  <a:srgbClr val="0070C0"/>
                </a:solidFill>
              </a:rPr>
              <a:t>nguy</a:t>
            </a:r>
            <a:r>
              <a:rPr lang="en-US" dirty="0" smtClean="0">
                <a:solidFill>
                  <a:srgbClr val="0070C0"/>
                </a:solidFill>
              </a:rPr>
              <a:t> </a:t>
            </a:r>
            <a:r>
              <a:rPr lang="en-US" dirty="0" err="1" smtClean="0">
                <a:solidFill>
                  <a:srgbClr val="0070C0"/>
                </a:solidFill>
              </a:rPr>
              <a:t>cơ</a:t>
            </a:r>
            <a:r>
              <a:rPr lang="en-US" dirty="0" smtClean="0">
                <a:solidFill>
                  <a:srgbClr val="0070C0"/>
                </a:solidFill>
              </a:rPr>
              <a:t> </a:t>
            </a:r>
            <a:r>
              <a:rPr lang="en-US" dirty="0" err="1" smtClean="0">
                <a:solidFill>
                  <a:srgbClr val="0070C0"/>
                </a:solidFill>
              </a:rPr>
              <a:t>lây</a:t>
            </a:r>
            <a:r>
              <a:rPr lang="en-US" dirty="0" smtClean="0">
                <a:solidFill>
                  <a:srgbClr val="0070C0"/>
                </a:solidFill>
              </a:rPr>
              <a:t> </a:t>
            </a:r>
            <a:r>
              <a:rPr lang="en-US" dirty="0" err="1" smtClean="0">
                <a:solidFill>
                  <a:srgbClr val="0070C0"/>
                </a:solidFill>
              </a:rPr>
              <a:t>nhiễm</a:t>
            </a:r>
            <a:r>
              <a:rPr lang="en-US" dirty="0" smtClean="0">
                <a:solidFill>
                  <a:srgbClr val="0070C0"/>
                </a:solidFill>
              </a:rPr>
              <a:t>.</a:t>
            </a:r>
          </a:p>
          <a:p>
            <a:pPr algn="just">
              <a:buFontTx/>
              <a:buChar char="-"/>
            </a:pPr>
            <a:r>
              <a:rPr lang="en-US" dirty="0" err="1" smtClean="0">
                <a:solidFill>
                  <a:srgbClr val="0070C0"/>
                </a:solidFill>
              </a:rPr>
              <a:t>Bỏng</a:t>
            </a:r>
            <a:r>
              <a:rPr lang="en-US" dirty="0" smtClean="0">
                <a:solidFill>
                  <a:srgbClr val="0070C0"/>
                </a:solidFill>
              </a:rPr>
              <a:t> </a:t>
            </a:r>
            <a:r>
              <a:rPr lang="en-US" dirty="0" err="1" smtClean="0">
                <a:solidFill>
                  <a:srgbClr val="0070C0"/>
                </a:solidFill>
              </a:rPr>
              <a:t>có</a:t>
            </a:r>
            <a:r>
              <a:rPr lang="en-US" dirty="0" smtClean="0">
                <a:solidFill>
                  <a:srgbClr val="0070C0"/>
                </a:solidFill>
              </a:rPr>
              <a:t> </a:t>
            </a:r>
            <a:r>
              <a:rPr lang="en-US" dirty="0" err="1" smtClean="0">
                <a:solidFill>
                  <a:srgbClr val="0070C0"/>
                </a:solidFill>
              </a:rPr>
              <a:t>nguy</a:t>
            </a:r>
            <a:r>
              <a:rPr lang="en-US" dirty="0" smtClean="0">
                <a:solidFill>
                  <a:srgbClr val="0070C0"/>
                </a:solidFill>
              </a:rPr>
              <a:t> </a:t>
            </a:r>
            <a:r>
              <a:rPr lang="en-US" dirty="0" err="1" smtClean="0">
                <a:solidFill>
                  <a:srgbClr val="0070C0"/>
                </a:solidFill>
              </a:rPr>
              <a:t>cơ</a:t>
            </a:r>
            <a:r>
              <a:rPr lang="en-US" dirty="0" smtClean="0">
                <a:solidFill>
                  <a:srgbClr val="0070C0"/>
                </a:solidFill>
              </a:rPr>
              <a:t> </a:t>
            </a:r>
            <a:r>
              <a:rPr lang="en-US" dirty="0" err="1" smtClean="0">
                <a:solidFill>
                  <a:srgbClr val="0070C0"/>
                </a:solidFill>
              </a:rPr>
              <a:t>nhiễm</a:t>
            </a:r>
            <a:r>
              <a:rPr lang="en-US" dirty="0" smtClean="0">
                <a:solidFill>
                  <a:srgbClr val="0070C0"/>
                </a:solidFill>
              </a:rPr>
              <a:t> </a:t>
            </a:r>
            <a:r>
              <a:rPr lang="en-US" dirty="0" err="1" smtClean="0">
                <a:solidFill>
                  <a:srgbClr val="0070C0"/>
                </a:solidFill>
              </a:rPr>
              <a:t>trùng</a:t>
            </a:r>
            <a:r>
              <a:rPr lang="en-US" dirty="0" smtClean="0">
                <a:solidFill>
                  <a:srgbClr val="0070C0"/>
                </a:solidFill>
              </a:rPr>
              <a:t> </a:t>
            </a:r>
            <a:r>
              <a:rPr lang="en-US" dirty="0" err="1" smtClean="0">
                <a:solidFill>
                  <a:srgbClr val="0070C0"/>
                </a:solidFill>
              </a:rPr>
              <a:t>cao</a:t>
            </a:r>
            <a:r>
              <a:rPr lang="en-US" dirty="0" smtClean="0">
                <a:solidFill>
                  <a:srgbClr val="0070C0"/>
                </a:solidFill>
              </a:rPr>
              <a:t>.</a:t>
            </a:r>
          </a:p>
          <a:p>
            <a:pPr algn="just">
              <a:buFontTx/>
              <a:buChar char="-"/>
            </a:pPr>
            <a:r>
              <a:rPr lang="en-US" dirty="0" err="1" smtClean="0">
                <a:solidFill>
                  <a:srgbClr val="0070C0"/>
                </a:solidFill>
              </a:rPr>
              <a:t>Bao</a:t>
            </a:r>
            <a:r>
              <a:rPr lang="en-US" dirty="0" smtClean="0">
                <a:solidFill>
                  <a:srgbClr val="0070C0"/>
                </a:solidFill>
              </a:rPr>
              <a:t> </a:t>
            </a:r>
            <a:r>
              <a:rPr lang="en-US" dirty="0" err="1" smtClean="0">
                <a:solidFill>
                  <a:srgbClr val="0070C0"/>
                </a:solidFill>
              </a:rPr>
              <a:t>bọc</a:t>
            </a:r>
            <a:r>
              <a:rPr lang="en-US" dirty="0">
                <a:solidFill>
                  <a:srgbClr val="0070C0"/>
                </a:solidFill>
              </a:rPr>
              <a:t> </a:t>
            </a:r>
            <a:r>
              <a:rPr lang="en-US" dirty="0" err="1" smtClean="0">
                <a:solidFill>
                  <a:srgbClr val="0070C0"/>
                </a:solidFill>
              </a:rPr>
              <a:t>vết</a:t>
            </a:r>
            <a:r>
              <a:rPr lang="en-US" dirty="0" smtClean="0">
                <a:solidFill>
                  <a:srgbClr val="0070C0"/>
                </a:solidFill>
              </a:rPr>
              <a:t>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bằng</a:t>
            </a:r>
            <a:r>
              <a:rPr lang="en-US" dirty="0" smtClean="0">
                <a:solidFill>
                  <a:srgbClr val="0070C0"/>
                </a:solidFill>
              </a:rPr>
              <a:t> </a:t>
            </a:r>
            <a:r>
              <a:rPr lang="en-US" dirty="0" err="1" smtClean="0">
                <a:solidFill>
                  <a:srgbClr val="0070C0"/>
                </a:solidFill>
              </a:rPr>
              <a:t>vải</a:t>
            </a:r>
            <a:r>
              <a:rPr lang="en-US" dirty="0" smtClean="0">
                <a:solidFill>
                  <a:srgbClr val="0070C0"/>
                </a:solidFill>
              </a:rPr>
              <a:t>/</a:t>
            </a:r>
            <a:r>
              <a:rPr lang="en-US" dirty="0" err="1" smtClean="0">
                <a:solidFill>
                  <a:srgbClr val="0070C0"/>
                </a:solidFill>
              </a:rPr>
              <a:t>gạc</a:t>
            </a:r>
            <a:r>
              <a:rPr lang="en-US" dirty="0" smtClean="0">
                <a:solidFill>
                  <a:srgbClr val="0070C0"/>
                </a:solidFill>
              </a:rPr>
              <a:t> </a:t>
            </a:r>
            <a:r>
              <a:rPr lang="en-US" dirty="0" err="1" smtClean="0">
                <a:solidFill>
                  <a:srgbClr val="0070C0"/>
                </a:solidFill>
              </a:rPr>
              <a:t>ẩm</a:t>
            </a:r>
            <a:r>
              <a:rPr lang="en-US" dirty="0" smtClean="0">
                <a:solidFill>
                  <a:srgbClr val="0070C0"/>
                </a:solidFill>
              </a:rPr>
              <a:t>, </a:t>
            </a:r>
            <a:r>
              <a:rPr lang="en-US" dirty="0" err="1" smtClean="0">
                <a:solidFill>
                  <a:srgbClr val="0070C0"/>
                </a:solidFill>
              </a:rPr>
              <a:t>sạch</a:t>
            </a:r>
            <a:r>
              <a:rPr lang="en-US" dirty="0" smtClean="0">
                <a:solidFill>
                  <a:srgbClr val="0070C0"/>
                </a:solidFill>
              </a:rPr>
              <a:t> </a:t>
            </a:r>
            <a:r>
              <a:rPr lang="en-US" dirty="0" err="1" smtClean="0">
                <a:solidFill>
                  <a:srgbClr val="0070C0"/>
                </a:solidFill>
              </a:rPr>
              <a:t>và</a:t>
            </a:r>
            <a:r>
              <a:rPr lang="en-US" dirty="0" smtClean="0">
                <a:solidFill>
                  <a:srgbClr val="0070C0"/>
                </a:solidFill>
              </a:rPr>
              <a:t> </a:t>
            </a:r>
            <a:r>
              <a:rPr lang="en-US" dirty="0" err="1" smtClean="0">
                <a:solidFill>
                  <a:srgbClr val="0070C0"/>
                </a:solidFill>
              </a:rPr>
              <a:t>nhanh</a:t>
            </a:r>
            <a:r>
              <a:rPr lang="en-US" dirty="0" smtClean="0">
                <a:solidFill>
                  <a:srgbClr val="0070C0"/>
                </a:solidFill>
              </a:rPr>
              <a:t> </a:t>
            </a:r>
            <a:r>
              <a:rPr lang="en-US" dirty="0" err="1" smtClean="0">
                <a:solidFill>
                  <a:srgbClr val="0070C0"/>
                </a:solidFill>
              </a:rPr>
              <a:t>chóng</a:t>
            </a:r>
            <a:r>
              <a:rPr lang="en-US" dirty="0" smtClean="0">
                <a:solidFill>
                  <a:srgbClr val="0070C0"/>
                </a:solidFill>
              </a:rPr>
              <a:t> </a:t>
            </a:r>
            <a:r>
              <a:rPr lang="en-US" dirty="0" err="1" smtClean="0">
                <a:solidFill>
                  <a:srgbClr val="0070C0"/>
                </a:solidFill>
              </a:rPr>
              <a:t>chuyển</a:t>
            </a:r>
            <a:r>
              <a:rPr lang="en-US" dirty="0" smtClean="0">
                <a:solidFill>
                  <a:srgbClr val="0070C0"/>
                </a:solidFill>
              </a:rPr>
              <a:t> </a:t>
            </a:r>
            <a:r>
              <a:rPr lang="en-US" dirty="0" err="1" smtClean="0">
                <a:solidFill>
                  <a:srgbClr val="0070C0"/>
                </a:solidFill>
              </a:rPr>
              <a:t>đến</a:t>
            </a:r>
            <a:r>
              <a:rPr lang="en-US" dirty="0" smtClean="0">
                <a:solidFill>
                  <a:srgbClr val="0070C0"/>
                </a:solidFill>
              </a:rPr>
              <a:t> </a:t>
            </a:r>
            <a:r>
              <a:rPr lang="en-US" dirty="0" err="1" smtClean="0">
                <a:solidFill>
                  <a:srgbClr val="0070C0"/>
                </a:solidFill>
              </a:rPr>
              <a:t>cơ</a:t>
            </a:r>
            <a:r>
              <a:rPr lang="en-US" dirty="0" smtClean="0">
                <a:solidFill>
                  <a:srgbClr val="0070C0"/>
                </a:solidFill>
              </a:rPr>
              <a:t> </a:t>
            </a:r>
            <a:r>
              <a:rPr lang="en-US" dirty="0" err="1" smtClean="0">
                <a:solidFill>
                  <a:srgbClr val="0070C0"/>
                </a:solidFill>
              </a:rPr>
              <a:t>sơ</a:t>
            </a:r>
            <a:r>
              <a:rPr lang="en-US" dirty="0" smtClean="0">
                <a:solidFill>
                  <a:srgbClr val="0070C0"/>
                </a:solidFill>
              </a:rPr>
              <a:t> y </a:t>
            </a:r>
            <a:r>
              <a:rPr lang="en-US" dirty="0" err="1" smtClean="0">
                <a:solidFill>
                  <a:srgbClr val="0070C0"/>
                </a:solidFill>
              </a:rPr>
              <a:t>tế</a:t>
            </a:r>
            <a:r>
              <a:rPr lang="en-US" dirty="0" smtClean="0">
                <a:solidFill>
                  <a:srgbClr val="0070C0"/>
                </a:solidFill>
              </a:rPr>
              <a:t>.</a:t>
            </a:r>
          </a:p>
          <a:p>
            <a:endParaRPr lang="en-US" dirty="0"/>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66800"/>
            <a:ext cx="7152217" cy="5364163"/>
          </a:xfrm>
        </p:spPr>
      </p:pic>
    </p:spTree>
    <p:extLst>
      <p:ext uri="{BB962C8B-B14F-4D97-AF65-F5344CB8AC3E}">
        <p14:creationId xmlns:p14="http://schemas.microsoft.com/office/powerpoint/2010/main" val="137708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dirty="0" smtClean="0"/>
              <a:t>KHI NÀO CẦN CHĂM SÓC Y TẾ</a:t>
            </a:r>
            <a:endParaRPr lang="en-US" dirty="0"/>
          </a:p>
        </p:txBody>
      </p:sp>
      <p:sp>
        <p:nvSpPr>
          <p:cNvPr id="3" name="Subtitle 2"/>
          <p:cNvSpPr>
            <a:spLocks noGrp="1"/>
          </p:cNvSpPr>
          <p:nvPr>
            <p:ph type="subTitle" idx="1"/>
          </p:nvPr>
        </p:nvSpPr>
        <p:spPr>
          <a:xfrm>
            <a:off x="457200" y="1676400"/>
            <a:ext cx="8305800" cy="4876800"/>
          </a:xfrm>
        </p:spPr>
        <p:txBody>
          <a:bodyPr/>
          <a:lstStyle/>
          <a:p>
            <a:endParaRPr lang="en-US" dirty="0"/>
          </a:p>
        </p:txBody>
      </p:sp>
      <p:sp>
        <p:nvSpPr>
          <p:cNvPr id="4" name="object 9"/>
          <p:cNvSpPr>
            <a:spLocks noChangeArrowheads="1"/>
          </p:cNvSpPr>
          <p:nvPr/>
        </p:nvSpPr>
        <p:spPr bwMode="auto">
          <a:xfrm>
            <a:off x="304800" y="990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z2124159676780_7daf91c4b6e8a9a4439ec55168a43c5f.jpg"/>
          <p:cNvPicPr>
            <a:picLocks noChangeAspect="1"/>
          </p:cNvPicPr>
          <p:nvPr/>
        </p:nvPicPr>
        <p:blipFill>
          <a:blip r:embed="rId2"/>
          <a:stretch>
            <a:fillRect/>
          </a:stretch>
        </p:blipFill>
        <p:spPr>
          <a:xfrm>
            <a:off x="0" y="1219200"/>
            <a:ext cx="9092910" cy="528904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676400"/>
            <a:ext cx="8305800" cy="4876800"/>
          </a:xfrm>
        </p:spPr>
        <p:txBody>
          <a:bodyPr/>
          <a:lstStyle/>
          <a:p>
            <a:pPr marL="514350" indent="-514350" algn="l">
              <a:buAutoNum type="arabicPeriod"/>
            </a:pPr>
            <a:r>
              <a:rPr lang="en-US" b="1" dirty="0" err="1" smtClean="0">
                <a:solidFill>
                  <a:srgbClr val="FF0000"/>
                </a:solidFill>
                <a:latin typeface="Times New Roman" pitchFamily="18" charset="0"/>
                <a:cs typeface="Times New Roman" pitchFamily="18" charset="0"/>
              </a:rPr>
              <a:t>Bỏng</a:t>
            </a:r>
            <a:r>
              <a:rPr lang="en-US" b="1" dirty="0" smtClean="0">
                <a:solidFill>
                  <a:srgbClr val="FF0000"/>
                </a:solidFill>
                <a:latin typeface="Times New Roman" pitchFamily="18" charset="0"/>
                <a:cs typeface="Times New Roman" pitchFamily="18" charset="0"/>
              </a:rPr>
              <a:t> do </a:t>
            </a:r>
            <a:r>
              <a:rPr lang="en-US" b="1" dirty="0" err="1" smtClean="0">
                <a:solidFill>
                  <a:srgbClr val="FF0000"/>
                </a:solidFill>
                <a:latin typeface="Times New Roman" pitchFamily="18" charset="0"/>
                <a:cs typeface="Times New Roman" pitchFamily="18" charset="0"/>
              </a:rPr>
              <a:t>nước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sôi</a:t>
            </a:r>
            <a:r>
              <a:rPr lang="en-US" b="1" dirty="0" smtClean="0">
                <a:solidFill>
                  <a:srgbClr val="FF0000"/>
                </a:solidFill>
                <a:latin typeface="Times New Roman" pitchFamily="18" charset="0"/>
                <a:cs typeface="Times New Roman" pitchFamily="18" charset="0"/>
              </a:rPr>
              <a:t>:</a:t>
            </a:r>
          </a:p>
          <a:p>
            <a:pPr marL="514350" indent="-514350" algn="l"/>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Kiểm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kỹ</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nhiệt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độ</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nước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trước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tắm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sữa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cho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các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bé</a:t>
            </a:r>
            <a:r>
              <a:rPr lang="en-US" dirty="0" smtClean="0">
                <a:solidFill>
                  <a:srgbClr val="0070C0"/>
                </a:solidFill>
                <a:latin typeface="Times New Roman" pitchFamily="18" charset="0"/>
                <a:cs typeface="Times New Roman" pitchFamily="18" charset="0"/>
              </a:rPr>
              <a:t>.</a:t>
            </a:r>
          </a:p>
          <a:p>
            <a:pPr marL="514350" indent="-514350" algn="l"/>
            <a:r>
              <a:rPr lang="en-US" dirty="0" smtClean="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 Khi nấu ăn, hãy đóng các song an toàn lại để tránh trẻ đi lung tung vào nhà bếp</a:t>
            </a:r>
            <a:r>
              <a:rPr lang="vi-VN" dirty="0" smtClean="0">
                <a:solidFill>
                  <a:srgbClr val="0070C0"/>
                </a:solidFill>
                <a:latin typeface="Times New Roman" pitchFamily="18" charset="0"/>
                <a:cs typeface="Times New Roman" pitchFamily="18" charset="0"/>
              </a:rPr>
              <a:t>.</a:t>
            </a:r>
            <a:endParaRPr lang="en-US" dirty="0" smtClean="0">
              <a:solidFill>
                <a:srgbClr val="0070C0"/>
              </a:solidFill>
              <a:latin typeface="Times New Roman" pitchFamily="18" charset="0"/>
              <a:cs typeface="Times New Roman" pitchFamily="18" charset="0"/>
            </a:endParaRPr>
          </a:p>
          <a:p>
            <a:pPr marL="514350" indent="-514350" algn="l"/>
            <a:r>
              <a:rPr lang="en-US" dirty="0" smtClean="0">
                <a:solidFill>
                  <a:srgbClr val="0070C0"/>
                </a:solidFill>
                <a:latin typeface="Times New Roman" pitchFamily="18" charset="0"/>
                <a:cs typeface="Times New Roman" pitchFamily="18" charset="0"/>
              </a:rPr>
              <a:t>- Ấ</a:t>
            </a:r>
            <a:r>
              <a:rPr lang="vi-VN" dirty="0" smtClean="0">
                <a:solidFill>
                  <a:srgbClr val="0070C0"/>
                </a:solidFill>
                <a:latin typeface="Times New Roman" pitchFamily="18" charset="0"/>
                <a:cs typeface="Times New Roman" pitchFamily="18" charset="0"/>
              </a:rPr>
              <a:t>m </a:t>
            </a:r>
            <a:r>
              <a:rPr lang="vi-VN" dirty="0">
                <a:solidFill>
                  <a:srgbClr val="0070C0"/>
                </a:solidFill>
                <a:latin typeface="Times New Roman" pitchFamily="18" charset="0"/>
                <a:cs typeface="Times New Roman" pitchFamily="18" charset="0"/>
              </a:rPr>
              <a:t>nấu nước siêu tốc</a:t>
            </a:r>
            <a:r>
              <a:rPr lang="vi-VN" dirty="0" smtClean="0">
                <a:solidFill>
                  <a:srgbClr val="0070C0"/>
                </a:solidFill>
                <a:latin typeface="Times New Roman" pitchFamily="18" charset="0"/>
                <a:cs typeface="Times New Roman" pitchFamily="18" charset="0"/>
              </a:rPr>
              <a:t>,</a:t>
            </a:r>
            <a:r>
              <a:rPr lang="en-US" dirty="0">
                <a:solidFill>
                  <a:srgbClr val="0070C0"/>
                </a:solidFill>
                <a:latin typeface="Times New Roman" pitchFamily="18" charset="0"/>
                <a:cs typeface="Times New Roman" pitchFamily="18" charset="0"/>
              </a:rPr>
              <a:t> ở </a:t>
            </a:r>
            <a:r>
              <a:rPr lang="en-US" dirty="0" err="1">
                <a:solidFill>
                  <a:srgbClr val="0070C0"/>
                </a:solidFill>
                <a:latin typeface="Times New Roman" pitchFamily="18" charset="0"/>
                <a:cs typeface="Times New Roman" pitchFamily="18" charset="0"/>
              </a:rPr>
              <a:t>những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vị</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trí</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cao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Xoay</a:t>
            </a:r>
            <a:r>
              <a:rPr lang="en-US" dirty="0" smtClean="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tất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cả</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tay</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cầm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nồi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phía</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trong</a:t>
            </a:r>
            <a:r>
              <a:rPr lang="en-US" dirty="0" smtClean="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sử dụng thêm cả các tấm lót phía dưới </a:t>
            </a:r>
            <a:r>
              <a:rPr lang="vi-VN" dirty="0" smtClean="0">
                <a:solidFill>
                  <a:srgbClr val="0070C0"/>
                </a:solidFill>
                <a:latin typeface="Times New Roman" pitchFamily="18" charset="0"/>
                <a:cs typeface="Times New Roman" pitchFamily="18" charset="0"/>
              </a:rPr>
              <a:t>nồi.</a:t>
            </a:r>
            <a:endParaRPr lang="en-US" dirty="0" smtClean="0">
              <a:solidFill>
                <a:srgbClr val="0070C0"/>
              </a:solidFill>
              <a:latin typeface="Times New Roman" pitchFamily="18" charset="0"/>
              <a:cs typeface="Times New Roman" pitchFamily="18" charset="0"/>
            </a:endParaRPr>
          </a:p>
          <a:p>
            <a:pPr marL="514350" indent="-514350" algn="l">
              <a:buAutoNum type="arabicPeriod"/>
            </a:pPr>
            <a:endParaRPr lang="en-US" dirty="0"/>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3" name="Subtitle 2"/>
          <p:cNvSpPr>
            <a:spLocks noGrp="1"/>
          </p:cNvSpPr>
          <p:nvPr>
            <p:ph type="subTitle" idx="1"/>
          </p:nvPr>
        </p:nvSpPr>
        <p:spPr>
          <a:xfrm>
            <a:off x="457200" y="1676400"/>
            <a:ext cx="8305800" cy="4876800"/>
          </a:xfrm>
        </p:spPr>
        <p:txBody>
          <a:bodyPr>
            <a:normAutofit/>
          </a:bodyPr>
          <a:lstStyle/>
          <a:p>
            <a:pPr algn="l"/>
            <a:r>
              <a:rPr lang="en-US" dirty="0" smtClean="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Bỏng</a:t>
            </a:r>
            <a:r>
              <a:rPr lang="en-US" b="1" dirty="0">
                <a:solidFill>
                  <a:srgbClr val="FF0000"/>
                </a:solidFill>
                <a:latin typeface="Times New Roman" pitchFamily="18" charset="0"/>
                <a:cs typeface="Times New Roman" pitchFamily="18" charset="0"/>
              </a:rPr>
              <a:t> do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pô</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xe</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gắn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máy</a:t>
            </a:r>
            <a:endParaRPr lang="en-US" b="1" dirty="0">
              <a:solidFill>
                <a:srgbClr val="FF0000"/>
              </a:solidFill>
              <a:latin typeface="Times New Roman" pitchFamily="18" charset="0"/>
              <a:cs typeface="Times New Roman" pitchFamily="18" charset="0"/>
            </a:endParaRPr>
          </a:p>
          <a:p>
            <a:pPr algn="l"/>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Hãy</a:t>
            </a:r>
            <a:r>
              <a:rPr lang="en-US" dirty="0" smtClean="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dặn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không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nên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vội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lên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xuống</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xe</a:t>
            </a:r>
            <a:endParaRPr lang="en-US" dirty="0" smtClean="0">
              <a:solidFill>
                <a:srgbClr val="0070C0"/>
              </a:solidFill>
              <a:latin typeface="Times New Roman" pitchFamily="18" charset="0"/>
              <a:cs typeface="Times New Roman" pitchFamily="18" charset="0"/>
            </a:endParaRPr>
          </a:p>
          <a:p>
            <a:pPr algn="l">
              <a:buFontTx/>
              <a:buChar char="-"/>
            </a:pPr>
            <a:r>
              <a:rPr lang="en-US" dirty="0" smtClean="0">
                <a:solidFill>
                  <a:srgbClr val="0070C0"/>
                </a:solidFill>
                <a:latin typeface="Times New Roman" pitchFamily="18" charset="0"/>
                <a:cs typeface="Times New Roman" pitchFamily="18" charset="0"/>
              </a:rPr>
              <a:t>K</a:t>
            </a:r>
            <a:r>
              <a:rPr lang="vi-VN" dirty="0" smtClean="0">
                <a:solidFill>
                  <a:srgbClr val="0070C0"/>
                </a:solidFill>
                <a:latin typeface="Times New Roman" pitchFamily="18" charset="0"/>
                <a:cs typeface="Times New Roman" pitchFamily="18" charset="0"/>
              </a:rPr>
              <a:t>hông </a:t>
            </a:r>
            <a:r>
              <a:rPr lang="vi-VN" dirty="0">
                <a:solidFill>
                  <a:srgbClr val="0070C0"/>
                </a:solidFill>
                <a:latin typeface="Times New Roman" pitchFamily="18" charset="0"/>
                <a:cs typeface="Times New Roman" pitchFamily="18" charset="0"/>
              </a:rPr>
              <a:t>nên đậu xe quá sát nhau vì khi bước xuống</a:t>
            </a:r>
            <a:r>
              <a:rPr lang="vi-VN" dirty="0" smtClean="0">
                <a:solidFill>
                  <a:srgbClr val="0070C0"/>
                </a:solidFill>
                <a:latin typeface="Times New Roman" pitchFamily="18" charset="0"/>
                <a:cs typeface="Times New Roman" pitchFamily="18" charset="0"/>
              </a:rPr>
              <a:t>, có </a:t>
            </a:r>
            <a:r>
              <a:rPr lang="vi-VN" dirty="0">
                <a:solidFill>
                  <a:srgbClr val="0070C0"/>
                </a:solidFill>
                <a:latin typeface="Times New Roman" pitchFamily="18" charset="0"/>
                <a:cs typeface="Times New Roman" pitchFamily="18" charset="0"/>
              </a:rPr>
              <a:t>thể đụng trúng ống pô của các xe </a:t>
            </a:r>
            <a:r>
              <a:rPr lang="vi-VN" dirty="0" smtClean="0">
                <a:solidFill>
                  <a:srgbClr val="0070C0"/>
                </a:solidFill>
                <a:latin typeface="Times New Roman" pitchFamily="18" charset="0"/>
                <a:cs typeface="Times New Roman" pitchFamily="18" charset="0"/>
              </a:rPr>
              <a:t>khác.</a:t>
            </a:r>
            <a:endParaRPr lang="en-US" dirty="0">
              <a:solidFill>
                <a:srgbClr val="0070C0"/>
              </a:solidFill>
              <a:latin typeface="Times New Roman" pitchFamily="18" charset="0"/>
              <a:cs typeface="Times New Roman" pitchFamily="18" charset="0"/>
            </a:endParaRPr>
          </a:p>
          <a:p>
            <a:pPr algn="l">
              <a:buFontTx/>
              <a:buChar char="-"/>
            </a:pPr>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Khi </a:t>
            </a:r>
            <a:r>
              <a:rPr lang="vi-VN" dirty="0">
                <a:solidFill>
                  <a:srgbClr val="0070C0"/>
                </a:solidFill>
                <a:latin typeface="Times New Roman" pitchFamily="18" charset="0"/>
                <a:cs typeface="Times New Roman" pitchFamily="18" charset="0"/>
              </a:rPr>
              <a:t>dựng xe, bạn nên quay phía có ống pô vào trong tường</a:t>
            </a:r>
            <a:endParaRPr lang="en-US"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3" name="Subtitle 2"/>
          <p:cNvSpPr>
            <a:spLocks noGrp="1"/>
          </p:cNvSpPr>
          <p:nvPr>
            <p:ph type="subTitle" idx="1"/>
          </p:nvPr>
        </p:nvSpPr>
        <p:spPr>
          <a:xfrm>
            <a:off x="457200" y="1447800"/>
            <a:ext cx="8305800" cy="4876800"/>
          </a:xfrm>
        </p:spPr>
        <p:txBody>
          <a:bodyPr>
            <a:normAutofit lnSpcReduction="10000"/>
          </a:bodyPr>
          <a:lstStyle/>
          <a:p>
            <a:pPr algn="l"/>
            <a:r>
              <a:rPr lang="en-US" sz="2800" b="1" dirty="0" smtClean="0">
                <a:solidFill>
                  <a:srgbClr val="FF0000"/>
                </a:solidFill>
                <a:latin typeface="Times New Roman" pitchFamily="18" charset="0"/>
                <a:cs typeface="Times New Roman" pitchFamily="18" charset="0"/>
              </a:rPr>
              <a:t>3. </a:t>
            </a:r>
            <a:r>
              <a:rPr lang="en-US" sz="2800" b="1" dirty="0" err="1" smtClean="0">
                <a:solidFill>
                  <a:srgbClr val="FF0000"/>
                </a:solidFill>
                <a:latin typeface="Times New Roman" pitchFamily="18" charset="0"/>
                <a:cs typeface="Times New Roman" pitchFamily="18" charset="0"/>
              </a:rPr>
              <a:t>Bỏng</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do </a:t>
            </a:r>
            <a:r>
              <a:rPr lang="en-US" sz="2800" b="1" dirty="0" err="1">
                <a:solidFill>
                  <a:srgbClr val="FF0000"/>
                </a:solidFill>
                <a:latin typeface="Times New Roman" pitchFamily="18" charset="0"/>
                <a:cs typeface="Times New Roman" pitchFamily="18" charset="0"/>
              </a:rPr>
              <a:t>nắng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nắng</a:t>
            </a:r>
            <a:r>
              <a:rPr lang="en-US" sz="2800" b="1" dirty="0">
                <a:solidFill>
                  <a:srgbClr val="FF0000"/>
                </a:solidFill>
                <a:latin typeface="Times New Roman" pitchFamily="18" charset="0"/>
                <a:cs typeface="Times New Roman" pitchFamily="18" charset="0"/>
              </a:rPr>
              <a:t>)</a:t>
            </a:r>
          </a:p>
          <a:p>
            <a:pPr algn="l"/>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Khi </a:t>
            </a:r>
            <a:r>
              <a:rPr lang="vi-VN" dirty="0">
                <a:solidFill>
                  <a:srgbClr val="0070C0"/>
                </a:solidFill>
                <a:latin typeface="Times New Roman" pitchFamily="18" charset="0"/>
                <a:cs typeface="Times New Roman" pitchFamily="18" charset="0"/>
              </a:rPr>
              <a:t>đi dưới trời nắng nóng hay khi đi tắm biển, bạn </a:t>
            </a:r>
            <a:r>
              <a:rPr lang="vi-VN" dirty="0" smtClean="0">
                <a:solidFill>
                  <a:srgbClr val="0070C0"/>
                </a:solidFill>
                <a:latin typeface="Times New Roman" pitchFamily="18" charset="0"/>
                <a:cs typeface="Times New Roman" pitchFamily="18" charset="0"/>
              </a:rPr>
              <a:t>nên</a:t>
            </a:r>
            <a:r>
              <a:rPr lang="en-US" dirty="0" smtClean="0">
                <a:solidFill>
                  <a:srgbClr val="0070C0"/>
                </a:solidFill>
                <a:latin typeface="Times New Roman" pitchFamily="18" charset="0"/>
                <a:cs typeface="Times New Roman" pitchFamily="18" charset="0"/>
              </a:rPr>
              <a:t>:</a:t>
            </a:r>
          </a:p>
          <a:p>
            <a:pPr algn="l"/>
            <a:r>
              <a:rPr lang="en-US" dirty="0" smtClean="0">
                <a:solidFill>
                  <a:srgbClr val="0070C0"/>
                </a:solidFill>
                <a:latin typeface="Times New Roman" pitchFamily="18" charset="0"/>
                <a:cs typeface="Times New Roman" pitchFamily="18" charset="0"/>
              </a:rPr>
              <a:t>- M</a:t>
            </a:r>
            <a:r>
              <a:rPr lang="vi-VN" dirty="0" smtClean="0">
                <a:solidFill>
                  <a:srgbClr val="0070C0"/>
                </a:solidFill>
                <a:latin typeface="Times New Roman" pitchFamily="18" charset="0"/>
                <a:cs typeface="Times New Roman" pitchFamily="18" charset="0"/>
              </a:rPr>
              <a:t>ặc </a:t>
            </a:r>
            <a:r>
              <a:rPr lang="vi-VN" dirty="0">
                <a:solidFill>
                  <a:srgbClr val="0070C0"/>
                </a:solidFill>
                <a:latin typeface="Times New Roman" pitchFamily="18" charset="0"/>
                <a:cs typeface="Times New Roman" pitchFamily="18" charset="0"/>
              </a:rPr>
              <a:t>thêm quần áo chống tia UV để bảo vệ tay, lưng và bụng của trẻ khỏi ánh nắng mặt trời. Hãy bôi kem chống nắng đều trên da 30 phút trước khi cho trẻ ra ngoài nắng</a:t>
            </a:r>
            <a:r>
              <a:rPr lang="vi-VN" dirty="0" smtClean="0">
                <a:solidFill>
                  <a:srgbClr val="0070C0"/>
                </a:solidFill>
                <a:latin typeface="Times New Roman" pitchFamily="18" charset="0"/>
                <a:cs typeface="Times New Roman" pitchFamily="18" charset="0"/>
              </a:rPr>
              <a:t>.</a:t>
            </a:r>
            <a:endParaRPr lang="en-US" dirty="0" smtClean="0">
              <a:solidFill>
                <a:srgbClr val="0070C0"/>
              </a:solidFill>
              <a:latin typeface="Times New Roman" pitchFamily="18" charset="0"/>
              <a:cs typeface="Times New Roman" pitchFamily="18" charset="0"/>
            </a:endParaRPr>
          </a:p>
          <a:p>
            <a:pPr algn="l"/>
            <a:r>
              <a:rPr lang="en-US" dirty="0" smtClean="0">
                <a:solidFill>
                  <a:srgbClr val="0070C0"/>
                </a:solidFill>
                <a:latin typeface="Times New Roman" pitchFamily="18" charset="0"/>
                <a:cs typeface="Times New Roman" pitchFamily="18" charset="0"/>
              </a:rPr>
              <a:t>- </a:t>
            </a:r>
            <a:r>
              <a:rPr lang="vi-VN" dirty="0" smtClean="0">
                <a:solidFill>
                  <a:srgbClr val="0070C0"/>
                </a:solidFill>
                <a:latin typeface="Times New Roman" pitchFamily="18" charset="0"/>
                <a:cs typeface="Times New Roman" pitchFamily="18" charset="0"/>
              </a:rPr>
              <a:t>Hạn </a:t>
            </a:r>
            <a:r>
              <a:rPr lang="vi-VN" dirty="0">
                <a:solidFill>
                  <a:srgbClr val="0070C0"/>
                </a:solidFill>
                <a:latin typeface="Times New Roman" pitchFamily="18" charset="0"/>
                <a:cs typeface="Times New Roman" pitchFamily="18" charset="0"/>
              </a:rPr>
              <a:t>chế cho trẻ chơi ngoài trời vào khoảng thời gian từ 10 – 16 </a:t>
            </a:r>
            <a:r>
              <a:rPr lang="vi-VN" dirty="0" smtClean="0">
                <a:solidFill>
                  <a:srgbClr val="0070C0"/>
                </a:solidFill>
                <a:latin typeface="Times New Roman" pitchFamily="18" charset="0"/>
                <a:cs typeface="Times New Roman" pitchFamily="18" charset="0"/>
              </a:rPr>
              <a:t>giờ</a:t>
            </a:r>
            <a:r>
              <a:rPr lang="en-US" dirty="0" smtClean="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chơi dưới các bóng cây hoặc bóng </a:t>
            </a:r>
            <a:r>
              <a:rPr lang="vi-VN" dirty="0" smtClean="0">
                <a:solidFill>
                  <a:srgbClr val="0070C0"/>
                </a:solidFill>
                <a:latin typeface="Times New Roman" pitchFamily="18" charset="0"/>
                <a:cs typeface="Times New Roman" pitchFamily="18" charset="0"/>
              </a:rPr>
              <a:t>dù</a:t>
            </a:r>
            <a:r>
              <a:rPr lang="en-US" dirty="0" smtClean="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2192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066800"/>
            <a:ext cx="8305800" cy="4876800"/>
          </a:xfrm>
        </p:spPr>
        <p:txBody>
          <a:bodyPr>
            <a:normAutofit/>
          </a:bodyPr>
          <a:lstStyle/>
          <a:p>
            <a:r>
              <a:rPr lang="en-US" sz="4400" b="1" dirty="0" smtClean="0">
                <a:solidFill>
                  <a:srgbClr val="FF0000"/>
                </a:solidFill>
                <a:latin typeface="+mj-lt"/>
                <a:cs typeface="Times New Roman" pitchFamily="18" charset="0"/>
              </a:rPr>
              <a:t>CÁCH XỬ TRÍ NHANH</a:t>
            </a:r>
          </a:p>
          <a:p>
            <a:r>
              <a:rPr lang="en-US" sz="4400" b="1" dirty="0" smtClean="0">
                <a:solidFill>
                  <a:srgbClr val="FF0000"/>
                </a:solidFill>
                <a:latin typeface="+mj-lt"/>
                <a:cs typeface="Times New Roman" pitchFamily="18" charset="0"/>
              </a:rPr>
              <a:t>SƠ CỨU KHI BỊ BỎNG</a:t>
            </a:r>
            <a:endParaRPr lang="en-US" sz="4400" b="1" dirty="0">
              <a:solidFill>
                <a:srgbClr val="FF0000"/>
              </a:solidFill>
              <a:latin typeface="+mj-lt"/>
              <a:cs typeface="Times New Roman" pitchFamily="18" charset="0"/>
            </a:endParaRPr>
          </a:p>
        </p:txBody>
      </p:sp>
      <p:sp>
        <p:nvSpPr>
          <p:cNvPr id="4" name="object 9"/>
          <p:cNvSpPr>
            <a:spLocks noChangeArrowheads="1"/>
          </p:cNvSpPr>
          <p:nvPr/>
        </p:nvSpPr>
        <p:spPr bwMode="auto">
          <a:xfrm flipV="1">
            <a:off x="152400" y="990600"/>
            <a:ext cx="8382000" cy="45719"/>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z2124157823991_39a02c9bdd2ffdc539e8dc4259e75108.jpg"/>
          <p:cNvPicPr>
            <a:picLocks noChangeAspect="1"/>
          </p:cNvPicPr>
          <p:nvPr/>
        </p:nvPicPr>
        <p:blipFill>
          <a:blip r:embed="rId2"/>
          <a:stretch>
            <a:fillRect/>
          </a:stretch>
        </p:blipFill>
        <p:spPr>
          <a:xfrm>
            <a:off x="2057400" y="3048000"/>
            <a:ext cx="5181600" cy="3238500"/>
          </a:xfrm>
          <a:prstGeom prst="rect">
            <a:avLst/>
          </a:prstGeom>
        </p:spPr>
      </p:pic>
    </p:spTree>
    <p:extLst>
      <p:ext uri="{BB962C8B-B14F-4D97-AF65-F5344CB8AC3E}">
        <p14:creationId xmlns:p14="http://schemas.microsoft.com/office/powerpoint/2010/main" val="818956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3" name="Subtitle 2"/>
          <p:cNvSpPr>
            <a:spLocks noGrp="1"/>
          </p:cNvSpPr>
          <p:nvPr>
            <p:ph type="subTitle" idx="1"/>
          </p:nvPr>
        </p:nvSpPr>
        <p:spPr>
          <a:xfrm>
            <a:off x="457200" y="1676400"/>
            <a:ext cx="8305800" cy="4876800"/>
          </a:xfrm>
        </p:spPr>
        <p:txBody>
          <a:bodyPr>
            <a:normAutofit/>
          </a:bodyPr>
          <a:lstStyle/>
          <a:p>
            <a:pPr algn="l"/>
            <a:r>
              <a:rPr lang="en-US" dirty="0" smtClean="0">
                <a:solidFill>
                  <a:srgbClr val="FF0000"/>
                </a:solidFill>
              </a:rPr>
              <a:t>4. </a:t>
            </a:r>
            <a:r>
              <a:rPr lang="en-US" dirty="0" err="1" smtClean="0">
                <a:solidFill>
                  <a:srgbClr val="FF0000"/>
                </a:solidFill>
              </a:rPr>
              <a:t>Bỏng</a:t>
            </a:r>
            <a:r>
              <a:rPr lang="en-US" dirty="0" smtClean="0">
                <a:solidFill>
                  <a:srgbClr val="FF0000"/>
                </a:solidFill>
              </a:rPr>
              <a:t> do </a:t>
            </a:r>
            <a:r>
              <a:rPr lang="en-US" dirty="0" err="1" smtClean="0">
                <a:solidFill>
                  <a:srgbClr val="FF0000"/>
                </a:solidFill>
              </a:rPr>
              <a:t>điện</a:t>
            </a:r>
            <a:r>
              <a:rPr lang="en-US" dirty="0" smtClean="0">
                <a:solidFill>
                  <a:srgbClr val="FF0000"/>
                </a:solidFill>
              </a:rPr>
              <a:t>:</a:t>
            </a:r>
          </a:p>
          <a:p>
            <a:pPr algn="l"/>
            <a:r>
              <a:rPr lang="en-US" sz="2800" dirty="0" smtClean="0">
                <a:solidFill>
                  <a:srgbClr val="0070C0"/>
                </a:solidFill>
                <a:latin typeface="Times New Roman" pitchFamily="18" charset="0"/>
                <a:cs typeface="Times New Roman" pitchFamily="18" charset="0"/>
              </a:rPr>
              <a:t>- L</a:t>
            </a:r>
            <a:r>
              <a:rPr lang="vi-VN" sz="2800" dirty="0" smtClean="0">
                <a:solidFill>
                  <a:srgbClr val="0070C0"/>
                </a:solidFill>
                <a:latin typeface="Times New Roman" pitchFamily="18" charset="0"/>
                <a:cs typeface="Times New Roman" pitchFamily="18" charset="0"/>
              </a:rPr>
              <a:t>ắp </a:t>
            </a:r>
            <a:r>
              <a:rPr lang="vi-VN" sz="2800" dirty="0">
                <a:solidFill>
                  <a:srgbClr val="0070C0"/>
                </a:solidFill>
                <a:latin typeface="Times New Roman" pitchFamily="18" charset="0"/>
                <a:cs typeface="Times New Roman" pitchFamily="18" charset="0"/>
              </a:rPr>
              <a:t>các thiết bị điện đúng quy tắc an toàn, sử dụng các ổ cắm điện có nắp đậy, có rơ le tự ngắt điện khi có sự cố chập điện; phải lắp đặt các ổ điện ở trên cao ngoài tầm tay với đến của trẻ. </a:t>
            </a:r>
            <a:endParaRPr lang="en-US" sz="2800" dirty="0" smtClean="0">
              <a:solidFill>
                <a:srgbClr val="0070C0"/>
              </a:solidFill>
              <a:latin typeface="Times New Roman" pitchFamily="18" charset="0"/>
              <a:cs typeface="Times New Roman" pitchFamily="18" charset="0"/>
            </a:endParaRPr>
          </a:p>
          <a:p>
            <a:pPr algn="l"/>
            <a:r>
              <a:rPr lang="en-US" sz="2800" dirty="0" smtClean="0">
                <a:solidFill>
                  <a:srgbClr val="0070C0"/>
                </a:solidFill>
                <a:latin typeface="Times New Roman" pitchFamily="18" charset="0"/>
                <a:cs typeface="Times New Roman" pitchFamily="18" charset="0"/>
              </a:rPr>
              <a:t>- K</a:t>
            </a:r>
            <a:r>
              <a:rPr lang="vi-VN" sz="2800" dirty="0" smtClean="0">
                <a:solidFill>
                  <a:srgbClr val="0070C0"/>
                </a:solidFill>
                <a:latin typeface="Times New Roman" pitchFamily="18" charset="0"/>
                <a:cs typeface="Times New Roman" pitchFamily="18" charset="0"/>
              </a:rPr>
              <a:t>hông </a:t>
            </a:r>
            <a:r>
              <a:rPr lang="vi-VN" sz="2800" dirty="0">
                <a:solidFill>
                  <a:srgbClr val="0070C0"/>
                </a:solidFill>
                <a:latin typeface="Times New Roman" pitchFamily="18" charset="0"/>
                <a:cs typeface="Times New Roman" pitchFamily="18" charset="0"/>
              </a:rPr>
              <a:t>nên vi phạm hành lang an toàn lưới điện và dạy bảo trẻ em cần tránh xa nơi dây điện bị </a:t>
            </a:r>
            <a:r>
              <a:rPr lang="vi-VN" sz="2800" dirty="0" smtClean="0">
                <a:solidFill>
                  <a:srgbClr val="0070C0"/>
                </a:solidFill>
                <a:latin typeface="Times New Roman" pitchFamily="18" charset="0"/>
                <a:cs typeface="Times New Roman" pitchFamily="18" charset="0"/>
              </a:rPr>
              <a:t>đứt</a:t>
            </a:r>
            <a:endParaRPr lang="en-US" sz="2800" dirty="0" smtClean="0">
              <a:solidFill>
                <a:srgbClr val="0070C0"/>
              </a:solidFill>
              <a:latin typeface="Times New Roman" pitchFamily="18" charset="0"/>
              <a:cs typeface="Times New Roman" pitchFamily="18" charset="0"/>
            </a:endParaRPr>
          </a:p>
          <a:p>
            <a:pPr algn="l"/>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Thường </a:t>
            </a:r>
            <a:r>
              <a:rPr lang="vi-VN" sz="2800" dirty="0">
                <a:solidFill>
                  <a:srgbClr val="0070C0"/>
                </a:solidFill>
                <a:latin typeface="Times New Roman" pitchFamily="18" charset="0"/>
                <a:cs typeface="Times New Roman" pitchFamily="18" charset="0"/>
              </a:rPr>
              <a:t>xuyên kiểm tra đường dây dẫn điện, đồ dùng bằng điện như nồi cơm điện, bàn là điện, quát máy... để phát hiện chuột cắn làm hở mạch hay rò rỉ điện. </a:t>
            </a:r>
            <a:endParaRPr lang="en-US" sz="2800"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143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3" name="Subtitle 2"/>
          <p:cNvSpPr>
            <a:spLocks noGrp="1"/>
          </p:cNvSpPr>
          <p:nvPr>
            <p:ph type="subTitle" idx="1"/>
          </p:nvPr>
        </p:nvSpPr>
        <p:spPr>
          <a:xfrm>
            <a:off x="457200" y="1524000"/>
            <a:ext cx="8305800" cy="4876800"/>
          </a:xfrm>
        </p:spPr>
        <p:txBody>
          <a:bodyPr>
            <a:normAutofit fontScale="25000" lnSpcReduction="20000"/>
          </a:bodyPr>
          <a:lstStyle/>
          <a:p>
            <a:pPr algn="l"/>
            <a:r>
              <a:rPr lang="en-US" sz="11200" dirty="0" smtClean="0">
                <a:solidFill>
                  <a:srgbClr val="FF0000"/>
                </a:solidFill>
                <a:latin typeface="Times New Roman" pitchFamily="18" charset="0"/>
                <a:cs typeface="Times New Roman" pitchFamily="18" charset="0"/>
              </a:rPr>
              <a:t>4. </a:t>
            </a:r>
            <a:r>
              <a:rPr lang="en-US" sz="11200" dirty="0" err="1" smtClean="0">
                <a:solidFill>
                  <a:srgbClr val="FF0000"/>
                </a:solidFill>
                <a:latin typeface="Times New Roman" pitchFamily="18" charset="0"/>
                <a:cs typeface="Times New Roman" pitchFamily="18" charset="0"/>
              </a:rPr>
              <a:t>Bỏng</a:t>
            </a:r>
            <a:r>
              <a:rPr lang="en-US" sz="11200" dirty="0" smtClean="0">
                <a:solidFill>
                  <a:srgbClr val="FF0000"/>
                </a:solidFill>
                <a:latin typeface="Times New Roman" pitchFamily="18" charset="0"/>
                <a:cs typeface="Times New Roman" pitchFamily="18" charset="0"/>
              </a:rPr>
              <a:t> </a:t>
            </a:r>
            <a:r>
              <a:rPr lang="en-US" sz="11200" dirty="0" err="1" smtClean="0">
                <a:solidFill>
                  <a:srgbClr val="FF0000"/>
                </a:solidFill>
                <a:latin typeface="Times New Roman" pitchFamily="18" charset="0"/>
                <a:cs typeface="Times New Roman" pitchFamily="18" charset="0"/>
              </a:rPr>
              <a:t>hóa</a:t>
            </a:r>
            <a:r>
              <a:rPr lang="en-US" sz="11200" dirty="0" smtClean="0">
                <a:solidFill>
                  <a:srgbClr val="FF0000"/>
                </a:solidFill>
                <a:latin typeface="Times New Roman" pitchFamily="18" charset="0"/>
                <a:cs typeface="Times New Roman" pitchFamily="18" charset="0"/>
              </a:rPr>
              <a:t> </a:t>
            </a:r>
            <a:r>
              <a:rPr lang="en-US" sz="11200" dirty="0" err="1" smtClean="0">
                <a:solidFill>
                  <a:srgbClr val="FF0000"/>
                </a:solidFill>
                <a:latin typeface="Times New Roman" pitchFamily="18" charset="0"/>
                <a:cs typeface="Times New Roman" pitchFamily="18" charset="0"/>
              </a:rPr>
              <a:t>chất</a:t>
            </a:r>
            <a:endParaRPr lang="en-US" sz="11200" dirty="0" smtClean="0">
              <a:solidFill>
                <a:srgbClr val="FF0000"/>
              </a:solidFill>
              <a:latin typeface="Times New Roman" pitchFamily="18" charset="0"/>
              <a:cs typeface="Times New Roman" pitchFamily="18" charset="0"/>
            </a:endParaRPr>
          </a:p>
          <a:p>
            <a:pPr algn="l"/>
            <a:r>
              <a:rPr lang="vi-VN" sz="11200" dirty="0">
                <a:solidFill>
                  <a:srgbClr val="0070C0"/>
                </a:solidFill>
                <a:latin typeface="Times New Roman" pitchFamily="18" charset="0"/>
                <a:cs typeface="Times New Roman" pitchFamily="18" charset="0"/>
              </a:rPr>
              <a:t>Đảm bảo sử dụng khóa tủ cho các tủ đựng </a:t>
            </a:r>
            <a:r>
              <a:rPr lang="en-US" sz="11200" dirty="0" err="1" smtClean="0">
                <a:solidFill>
                  <a:srgbClr val="0070C0"/>
                </a:solidFill>
                <a:latin typeface="Times New Roman" pitchFamily="18" charset="0"/>
                <a:cs typeface="Times New Roman" pitchFamily="18" charset="0"/>
              </a:rPr>
              <a:t>chai</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lọ</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hóa</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chất</a:t>
            </a:r>
            <a:r>
              <a:rPr lang="en-US" sz="11200" dirty="0" smtClean="0">
                <a:solidFill>
                  <a:srgbClr val="0070C0"/>
                </a:solidFill>
                <a:latin typeface="Times New Roman" pitchFamily="18" charset="0"/>
                <a:cs typeface="Times New Roman" pitchFamily="18" charset="0"/>
              </a:rPr>
              <a:t> </a:t>
            </a:r>
            <a:r>
              <a:rPr lang="vi-VN" sz="11200" dirty="0" smtClean="0">
                <a:solidFill>
                  <a:srgbClr val="0070C0"/>
                </a:solidFill>
                <a:latin typeface="Times New Roman" pitchFamily="18" charset="0"/>
                <a:cs typeface="Times New Roman" pitchFamily="18" charset="0"/>
              </a:rPr>
              <a:t>làm sạch</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trong</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nhà</a:t>
            </a:r>
            <a:r>
              <a:rPr lang="vi-VN" sz="11200" dirty="0" smtClean="0">
                <a:solidFill>
                  <a:srgbClr val="0070C0"/>
                </a:solidFill>
                <a:latin typeface="Times New Roman" pitchFamily="18" charset="0"/>
                <a:cs typeface="Times New Roman" pitchFamily="18" charset="0"/>
              </a:rPr>
              <a:t>.</a:t>
            </a:r>
            <a:endParaRPr lang="en-US" sz="11200" dirty="0" smtClean="0">
              <a:solidFill>
                <a:srgbClr val="0070C0"/>
              </a:solidFill>
              <a:latin typeface="Times New Roman" pitchFamily="18" charset="0"/>
              <a:cs typeface="Times New Roman" pitchFamily="18" charset="0"/>
            </a:endParaRPr>
          </a:p>
          <a:p>
            <a:pPr algn="l"/>
            <a:r>
              <a:rPr lang="en-US" sz="11200" dirty="0" err="1" smtClean="0">
                <a:solidFill>
                  <a:srgbClr val="0070C0"/>
                </a:solidFill>
                <a:latin typeface="Times New Roman" pitchFamily="18" charset="0"/>
                <a:cs typeface="Times New Roman" pitchFamily="18" charset="0"/>
              </a:rPr>
              <a:t>Học</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sinh</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phải</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được</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học</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quy</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tắc</a:t>
            </a:r>
            <a:r>
              <a:rPr lang="en-US" sz="11200" dirty="0" smtClean="0">
                <a:solidFill>
                  <a:srgbClr val="0070C0"/>
                </a:solidFill>
                <a:latin typeface="Times New Roman" pitchFamily="18" charset="0"/>
                <a:cs typeface="Times New Roman" pitchFamily="18" charset="0"/>
              </a:rPr>
              <a:t> an </a:t>
            </a:r>
            <a:r>
              <a:rPr lang="en-US" sz="11200" dirty="0" err="1" smtClean="0">
                <a:solidFill>
                  <a:srgbClr val="0070C0"/>
                </a:solidFill>
                <a:latin typeface="Times New Roman" pitchFamily="18" charset="0"/>
                <a:cs typeface="Times New Roman" pitchFamily="18" charset="0"/>
              </a:rPr>
              <a:t>toàn</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trong</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phòng</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thực</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hành</a:t>
            </a:r>
            <a:r>
              <a:rPr lang="en-US" sz="11200" dirty="0" smtClean="0">
                <a:solidFill>
                  <a:srgbClr val="0070C0"/>
                </a:solidFill>
                <a:latin typeface="Times New Roman" pitchFamily="18" charset="0"/>
                <a:cs typeface="Times New Roman" pitchFamily="18" charset="0"/>
              </a:rPr>
              <a:t>:</a:t>
            </a:r>
          </a:p>
          <a:p>
            <a:pPr algn="l" fontAlgn="base"/>
            <a:r>
              <a:rPr lang="en-US" sz="11200" dirty="0" smtClean="0">
                <a:solidFill>
                  <a:srgbClr val="0070C0"/>
                </a:solidFill>
                <a:latin typeface="Times New Roman" pitchFamily="18" charset="0"/>
                <a:cs typeface="Times New Roman" pitchFamily="18" charset="0"/>
              </a:rPr>
              <a:t>+</a:t>
            </a:r>
            <a:r>
              <a:rPr lang="en-US" sz="11200" dirty="0" err="1">
                <a:solidFill>
                  <a:srgbClr val="0070C0"/>
                </a:solidFill>
                <a:latin typeface="Times New Roman" pitchFamily="18" charset="0"/>
                <a:cs typeface="Times New Roman" pitchFamily="18" charset="0"/>
              </a:rPr>
              <a:t>Không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nuốt</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không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uống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các</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loại</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hóa</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chất</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có</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trong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phòng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thí</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nghiệm</a:t>
            </a:r>
            <a:endParaRPr lang="en-US" sz="11200" dirty="0">
              <a:solidFill>
                <a:srgbClr val="0070C0"/>
              </a:solidFill>
              <a:latin typeface="Times New Roman" pitchFamily="18" charset="0"/>
              <a:cs typeface="Times New Roman" pitchFamily="18" charset="0"/>
            </a:endParaRPr>
          </a:p>
          <a:p>
            <a:pPr algn="l" fontAlgn="base"/>
            <a:r>
              <a:rPr lang="en-US" sz="11200" baseline="-25000" dirty="0" smtClean="0">
                <a:solidFill>
                  <a:srgbClr val="0070C0"/>
                </a:solidFill>
                <a:latin typeface="Times New Roman" pitchFamily="18" charset="0"/>
                <a:cs typeface="Times New Roman" pitchFamily="18" charset="0"/>
              </a:rPr>
              <a:t>+</a:t>
            </a:r>
            <a:r>
              <a:rPr lang="en-US" sz="11200" dirty="0" smtClean="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Rửa</a:t>
            </a:r>
            <a:r>
              <a:rPr lang="en-US" sz="11200" dirty="0" smtClean="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sạch</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vùng</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da</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sau</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khi</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tiếp</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xúc</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với</a:t>
            </a:r>
            <a:r>
              <a:rPr lang="en-US" sz="11200" dirty="0">
                <a:solidFill>
                  <a:srgbClr val="0070C0"/>
                </a:solidFill>
                <a:latin typeface="Times New Roman" pitchFamily="18" charset="0"/>
                <a:cs typeface="Times New Roman" pitchFamily="18" charset="0"/>
              </a:rPr>
              <a:t> </a:t>
            </a:r>
            <a:r>
              <a:rPr lang="en-US" sz="11200" dirty="0" err="1">
                <a:solidFill>
                  <a:srgbClr val="0070C0"/>
                </a:solidFill>
                <a:latin typeface="Times New Roman" pitchFamily="18" charset="0"/>
                <a:cs typeface="Times New Roman" pitchFamily="18" charset="0"/>
              </a:rPr>
              <a:t>hóa</a:t>
            </a:r>
            <a:r>
              <a:rPr lang="en-US" sz="11200" dirty="0">
                <a:solidFill>
                  <a:srgbClr val="0070C0"/>
                </a:solidFill>
                <a:latin typeface="Times New Roman" pitchFamily="18" charset="0"/>
                <a:cs typeface="Times New Roman" pitchFamily="18" charset="0"/>
              </a:rPr>
              <a:t> </a:t>
            </a:r>
            <a:r>
              <a:rPr lang="en-US" sz="11200" dirty="0" err="1" smtClean="0">
                <a:solidFill>
                  <a:srgbClr val="0070C0"/>
                </a:solidFill>
                <a:latin typeface="Times New Roman" pitchFamily="18" charset="0"/>
                <a:cs typeface="Times New Roman" pitchFamily="18" charset="0"/>
              </a:rPr>
              <a:t>chất</a:t>
            </a:r>
            <a:r>
              <a:rPr lang="en-US" sz="11200" dirty="0" smtClean="0">
                <a:solidFill>
                  <a:srgbClr val="0070C0"/>
                </a:solidFill>
                <a:latin typeface="Times New Roman" pitchFamily="18" charset="0"/>
                <a:cs typeface="Times New Roman" pitchFamily="18" charset="0"/>
              </a:rPr>
              <a:t/>
            </a:r>
            <a:br>
              <a:rPr lang="en-US" sz="11200" dirty="0" smtClean="0">
                <a:solidFill>
                  <a:srgbClr val="0070C0"/>
                </a:solidFill>
                <a:latin typeface="Times New Roman" pitchFamily="18" charset="0"/>
                <a:cs typeface="Times New Roman" pitchFamily="18" charset="0"/>
              </a:rPr>
            </a:br>
            <a:r>
              <a:rPr lang="en-US" sz="11200" dirty="0" smtClean="0">
                <a:solidFill>
                  <a:srgbClr val="0070C0"/>
                </a:solidFill>
                <a:latin typeface="Times New Roman" pitchFamily="18" charset="0"/>
                <a:cs typeface="Times New Roman" pitchFamily="18" charset="0"/>
              </a:rPr>
              <a:t>+</a:t>
            </a:r>
            <a:r>
              <a:rPr lang="vi-VN" sz="11200" dirty="0" smtClean="0">
                <a:solidFill>
                  <a:srgbClr val="0070C0"/>
                </a:solidFill>
                <a:latin typeface="Times New Roman" pitchFamily="18" charset="0"/>
                <a:cs typeface="Times New Roman" pitchFamily="18" charset="0"/>
              </a:rPr>
              <a:t>Bỏ </a:t>
            </a:r>
            <a:r>
              <a:rPr lang="vi-VN" sz="11200" dirty="0">
                <a:solidFill>
                  <a:srgbClr val="0070C0"/>
                </a:solidFill>
                <a:latin typeface="Times New Roman" pitchFamily="18" charset="0"/>
                <a:cs typeface="Times New Roman" pitchFamily="18" charset="0"/>
              </a:rPr>
              <a:t>chất thải thí nghiệm vào đúng nơi quy định như hướng dẫn</a:t>
            </a:r>
          </a:p>
          <a:p>
            <a:pPr algn="l" fontAlgn="base"/>
            <a:r>
              <a:rPr lang="en-US" sz="11200" dirty="0" smtClean="0">
                <a:solidFill>
                  <a:srgbClr val="0070C0"/>
                </a:solidFill>
                <a:latin typeface="Times New Roman" pitchFamily="18" charset="0"/>
                <a:cs typeface="Times New Roman" pitchFamily="18" charset="0"/>
              </a:rPr>
              <a:t>+ </a:t>
            </a:r>
            <a:r>
              <a:rPr lang="vi-VN" sz="11200" dirty="0" smtClean="0">
                <a:solidFill>
                  <a:srgbClr val="0070C0"/>
                </a:solidFill>
                <a:latin typeface="Times New Roman" pitchFamily="18" charset="0"/>
                <a:cs typeface="Times New Roman" pitchFamily="18" charset="0"/>
              </a:rPr>
              <a:t>Đeo </a:t>
            </a:r>
            <a:r>
              <a:rPr lang="vi-VN" sz="11200" dirty="0">
                <a:solidFill>
                  <a:srgbClr val="0070C0"/>
                </a:solidFill>
                <a:latin typeface="Times New Roman" pitchFamily="18" charset="0"/>
                <a:cs typeface="Times New Roman" pitchFamily="18" charset="0"/>
              </a:rPr>
              <a:t>kính bảo hộ, găng tay, khẩu trang y tế và mặc áo choàng của phòng thí </a:t>
            </a:r>
            <a:r>
              <a:rPr lang="vi-VN" sz="11200" dirty="0" smtClean="0">
                <a:solidFill>
                  <a:srgbClr val="0070C0"/>
                </a:solidFill>
                <a:latin typeface="Times New Roman" pitchFamily="18" charset="0"/>
                <a:cs typeface="Times New Roman" pitchFamily="18" charset="0"/>
              </a:rPr>
              <a:t>nghiệm</a:t>
            </a:r>
            <a:br>
              <a:rPr lang="vi-VN" sz="11200" dirty="0" smtClean="0">
                <a:solidFill>
                  <a:srgbClr val="0070C0"/>
                </a:solidFill>
                <a:latin typeface="Times New Roman" pitchFamily="18" charset="0"/>
                <a:cs typeface="Times New Roman" pitchFamily="18" charset="0"/>
              </a:rPr>
            </a:br>
            <a:r>
              <a:rPr lang="en-US" sz="11200" dirty="0" smtClean="0">
                <a:solidFill>
                  <a:srgbClr val="0070C0"/>
                </a:solidFill>
                <a:latin typeface="Times New Roman" pitchFamily="18" charset="0"/>
                <a:cs typeface="Times New Roman" pitchFamily="18" charset="0"/>
              </a:rPr>
              <a:t>+ </a:t>
            </a:r>
            <a:r>
              <a:rPr lang="vi-VN" sz="11200" dirty="0" smtClean="0">
                <a:solidFill>
                  <a:srgbClr val="0070C0"/>
                </a:solidFill>
                <a:latin typeface="Times New Roman" pitchFamily="18" charset="0"/>
                <a:cs typeface="Times New Roman" pitchFamily="18" charset="0"/>
              </a:rPr>
              <a:t>Cột </a:t>
            </a:r>
            <a:r>
              <a:rPr lang="vi-VN" sz="11200" dirty="0">
                <a:solidFill>
                  <a:srgbClr val="0070C0"/>
                </a:solidFill>
                <a:latin typeface="Times New Roman" pitchFamily="18" charset="0"/>
                <a:cs typeface="Times New Roman" pitchFamily="18" charset="0"/>
              </a:rPr>
              <a:t>tóc gọn gàng, tránh tiếp xúc với hóa chất độc hại</a:t>
            </a:r>
          </a:p>
          <a:p>
            <a:r>
              <a:rPr lang="vi-VN" dirty="0" smtClean="0"/>
              <a:t/>
            </a:r>
            <a:br>
              <a:rPr lang="vi-VN" dirty="0" smtClean="0"/>
            </a:br>
            <a:r>
              <a:rPr lang="vi-VN" dirty="0" smtClean="0"/>
              <a:t/>
            </a:r>
            <a:br>
              <a:rPr lang="vi-VN" dirty="0" smtClean="0"/>
            </a:br>
            <a:r>
              <a:rPr lang="en-US" dirty="0" smtClean="0"/>
              <a:t/>
            </a:r>
            <a:br>
              <a:rPr lang="en-US" dirty="0" smtClean="0"/>
            </a:br>
            <a:endParaRPr lang="en-US" dirty="0"/>
          </a:p>
        </p:txBody>
      </p:sp>
      <p:sp>
        <p:nvSpPr>
          <p:cNvPr id="4" name="object 9"/>
          <p:cNvSpPr>
            <a:spLocks noChangeArrowheads="1"/>
          </p:cNvSpPr>
          <p:nvPr/>
        </p:nvSpPr>
        <p:spPr bwMode="auto">
          <a:xfrm>
            <a:off x="304800" y="1143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23320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a:bodyPr>
          <a:lstStyle/>
          <a:p>
            <a:r>
              <a:rPr lang="vi-VN" sz="3200" dirty="0">
                <a:solidFill>
                  <a:srgbClr val="FF0000"/>
                </a:solidFill>
              </a:rPr>
              <a:t>Những điều không nên làm khi sơ cứu bỏng</a:t>
            </a:r>
            <a:br>
              <a:rPr lang="vi-VN" sz="3200" dirty="0">
                <a:solidFill>
                  <a:srgbClr val="FF0000"/>
                </a:solidFill>
              </a:rPr>
            </a:br>
            <a:endParaRPr lang="en-US" sz="3200" dirty="0">
              <a:solidFill>
                <a:srgbClr val="FF0000"/>
              </a:solidFill>
            </a:endParaRPr>
          </a:p>
        </p:txBody>
      </p:sp>
      <p:sp>
        <p:nvSpPr>
          <p:cNvPr id="3" name="Subtitle 2"/>
          <p:cNvSpPr>
            <a:spLocks noGrp="1"/>
          </p:cNvSpPr>
          <p:nvPr>
            <p:ph type="subTitle" idx="1"/>
          </p:nvPr>
        </p:nvSpPr>
        <p:spPr>
          <a:xfrm>
            <a:off x="457200" y="1219201"/>
            <a:ext cx="8305800" cy="5333999"/>
          </a:xfrm>
        </p:spPr>
        <p:txBody>
          <a:bodyPr>
            <a:normAutofit fontScale="85000" lnSpcReduction="20000"/>
          </a:bodyPr>
          <a:lstStyle/>
          <a:p>
            <a:pPr algn="l"/>
            <a:r>
              <a:rPr lang="vi-VN" b="1" dirty="0">
                <a:solidFill>
                  <a:srgbClr val="FF0000"/>
                </a:solidFill>
              </a:rPr>
              <a:t>Không được ngâm vết bỏng vào nước đá lạnh</a:t>
            </a:r>
            <a:r>
              <a:rPr lang="vi-VN" dirty="0">
                <a:solidFill>
                  <a:schemeClr val="accent1"/>
                </a:solidFill>
              </a:rPr>
              <a:t>, vì vùng da bị bỏng khi qua lạnh sẽ khiến thân nhiệt bị hạ xuống, dẫn tới tình trạng co mạch máu, co cơ, làm cho vết bỏng trở nên nghiêm trọng hơn. </a:t>
            </a:r>
            <a:endParaRPr lang="en-US" dirty="0" smtClean="0">
              <a:solidFill>
                <a:schemeClr val="accent1"/>
              </a:solidFill>
            </a:endParaRPr>
          </a:p>
          <a:p>
            <a:pPr algn="l"/>
            <a:r>
              <a:rPr lang="vi-VN" b="1" dirty="0" smtClean="0">
                <a:solidFill>
                  <a:srgbClr val="FF0000"/>
                </a:solidFill>
              </a:rPr>
              <a:t>Không </a:t>
            </a:r>
            <a:r>
              <a:rPr lang="vi-VN" b="1" dirty="0">
                <a:solidFill>
                  <a:srgbClr val="FF0000"/>
                </a:solidFill>
              </a:rPr>
              <a:t>áp dụng các cách phản khoa học</a:t>
            </a:r>
            <a:r>
              <a:rPr lang="vi-VN" dirty="0">
                <a:solidFill>
                  <a:schemeClr val="accent1"/>
                </a:solidFill>
              </a:rPr>
              <a:t> như bôi nước mắm, vắt nước củ ráy hoặc củ chuối lên vết bỏng. Điều này chỉ khiến cho vết bỏng dễ bị nhiễm trùng hơn và việc điều trị cũng trở nên khó khăn hơn.</a:t>
            </a:r>
          </a:p>
          <a:p>
            <a:pPr algn="l"/>
            <a:r>
              <a:rPr lang="vi-VN" b="1" dirty="0">
                <a:solidFill>
                  <a:srgbClr val="FF0000"/>
                </a:solidFill>
              </a:rPr>
              <a:t>Không bôi kem đánh răng lên vùng bị bỏn</a:t>
            </a:r>
            <a:r>
              <a:rPr lang="vi-VN" dirty="0">
                <a:solidFill>
                  <a:srgbClr val="FF0000"/>
                </a:solidFill>
              </a:rPr>
              <a:t>g</a:t>
            </a:r>
            <a:r>
              <a:rPr lang="vi-VN" dirty="0">
                <a:solidFill>
                  <a:schemeClr val="accent1"/>
                </a:solidFill>
              </a:rPr>
              <a:t>. Kem đánh răng không làm dịu vết bỏng như mọi người nghĩ, nó chứa chất kiềm nhẹ, khi bôi lên vùng da bị bỏng còn làm cho nạn nhân cảm thấy đau đớn hơn. </a:t>
            </a:r>
            <a:r>
              <a:rPr lang="vi-VN" b="1" dirty="0" smtClean="0">
                <a:solidFill>
                  <a:srgbClr val="FF0000"/>
                </a:solidFill>
              </a:rPr>
              <a:t>Không </a:t>
            </a:r>
            <a:r>
              <a:rPr lang="vi-VN" b="1" dirty="0">
                <a:solidFill>
                  <a:srgbClr val="FF0000"/>
                </a:solidFill>
              </a:rPr>
              <a:t>chọc vỡ các bóng nước</a:t>
            </a:r>
            <a:r>
              <a:rPr lang="vi-VN" dirty="0">
                <a:solidFill>
                  <a:schemeClr val="accent1"/>
                </a:solidFill>
              </a:rPr>
              <a:t> để tránh nguy cơ bị nhiễm trùng do vi khuẩn thâm nhập vào.</a:t>
            </a:r>
          </a:p>
          <a:p>
            <a:pPr algn="l"/>
            <a:endParaRPr lang="en-US" dirty="0">
              <a:solidFill>
                <a:schemeClr val="accent1"/>
              </a:solidFill>
            </a:endParaRPr>
          </a:p>
        </p:txBody>
      </p:sp>
      <p:sp>
        <p:nvSpPr>
          <p:cNvPr id="4" name="object 9"/>
          <p:cNvSpPr>
            <a:spLocks noChangeArrowheads="1"/>
          </p:cNvSpPr>
          <p:nvPr/>
        </p:nvSpPr>
        <p:spPr bwMode="auto">
          <a:xfrm>
            <a:off x="431800" y="762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a:solidFill>
                  <a:srgbClr val="FF0000"/>
                </a:solidFill>
              </a:rPr>
              <a:t>Những điều không nên làm khi sơ cứu bỏng</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0216"/>
            <a:ext cx="4267200" cy="296722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70216"/>
            <a:ext cx="4025931" cy="3016212"/>
          </a:xfrm>
          <a:prstGeom prst="rect">
            <a:avLst/>
          </a:prstGeom>
        </p:spPr>
      </p:pic>
    </p:spTree>
    <p:extLst>
      <p:ext uri="{BB962C8B-B14F-4D97-AF65-F5344CB8AC3E}">
        <p14:creationId xmlns:p14="http://schemas.microsoft.com/office/powerpoint/2010/main" val="70034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
            <a:ext cx="8229600" cy="1143000"/>
          </a:xfrm>
        </p:spPr>
        <p:txBody>
          <a:bodyPr/>
          <a:lstStyle/>
          <a:p>
            <a:r>
              <a:rPr lang="en-US" b="1" dirty="0" smtClean="0">
                <a:solidFill>
                  <a:srgbClr val="FF0000"/>
                </a:solidFill>
              </a:rPr>
              <a:t>GHI NHỚ</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276" y="838200"/>
            <a:ext cx="8823447" cy="5807620"/>
          </a:xfrm>
          <a:prstGeom prst="rect">
            <a:avLst/>
          </a:prstGeom>
        </p:spPr>
      </p:pic>
    </p:spTree>
    <p:extLst>
      <p:ext uri="{BB962C8B-B14F-4D97-AF65-F5344CB8AC3E}">
        <p14:creationId xmlns:p14="http://schemas.microsoft.com/office/powerpoint/2010/main" val="1662168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p:cNvPicPr>
            <a:picLocks noChangeAspect="1"/>
          </p:cNvPicPr>
          <p:nvPr/>
        </p:nvPicPr>
        <p:blipFill>
          <a:blip r:embed="rId2"/>
          <a:stretch>
            <a:fillRect/>
          </a:stretch>
        </p:blipFill>
        <p:spPr>
          <a:xfrm>
            <a:off x="381000" y="1524000"/>
            <a:ext cx="8331200" cy="4876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b="1" dirty="0" smtClean="0">
                <a:solidFill>
                  <a:schemeClr val="tx2"/>
                </a:solidFill>
              </a:rPr>
              <a:t>ĐỊNH NGHĨA</a:t>
            </a:r>
            <a:endParaRPr lang="en-US" b="1" dirty="0">
              <a:solidFill>
                <a:schemeClr val="tx2"/>
              </a:solidFill>
            </a:endParaRPr>
          </a:p>
        </p:txBody>
      </p:sp>
      <p:sp>
        <p:nvSpPr>
          <p:cNvPr id="3" name="Subtitle 2"/>
          <p:cNvSpPr>
            <a:spLocks noGrp="1"/>
          </p:cNvSpPr>
          <p:nvPr>
            <p:ph type="subTitle" idx="1"/>
          </p:nvPr>
        </p:nvSpPr>
        <p:spPr>
          <a:xfrm>
            <a:off x="609600" y="1371600"/>
            <a:ext cx="8305800" cy="4876800"/>
          </a:xfrm>
        </p:spPr>
        <p:txBody>
          <a:bodyPr/>
          <a:lstStyle/>
          <a:p>
            <a:pPr algn="l"/>
            <a:r>
              <a:rPr lang="en-US" dirty="0" err="1" smtClean="0">
                <a:solidFill>
                  <a:schemeClr val="tx2"/>
                </a:solidFill>
              </a:rPr>
              <a:t>Bỏng</a:t>
            </a:r>
            <a:r>
              <a:rPr lang="en-US" dirty="0" smtClean="0">
                <a:solidFill>
                  <a:schemeClr val="tx2"/>
                </a:solidFill>
              </a:rPr>
              <a:t> </a:t>
            </a:r>
            <a:r>
              <a:rPr lang="en-US" dirty="0" err="1" smtClean="0">
                <a:solidFill>
                  <a:schemeClr val="tx2"/>
                </a:solidFill>
              </a:rPr>
              <a:t>là</a:t>
            </a:r>
            <a:r>
              <a:rPr lang="en-US" dirty="0" smtClean="0">
                <a:solidFill>
                  <a:schemeClr val="tx2"/>
                </a:solidFill>
              </a:rPr>
              <a:t> </a:t>
            </a:r>
            <a:r>
              <a:rPr lang="en-US" dirty="0" err="1" smtClean="0">
                <a:solidFill>
                  <a:schemeClr val="tx2"/>
                </a:solidFill>
              </a:rPr>
              <a:t>gì</a:t>
            </a:r>
            <a:r>
              <a:rPr lang="en-US" dirty="0" smtClean="0">
                <a:solidFill>
                  <a:schemeClr val="tx2"/>
                </a:solidFill>
              </a:rPr>
              <a:t>:</a:t>
            </a:r>
          </a:p>
          <a:p>
            <a:pPr algn="l"/>
            <a:r>
              <a:rPr lang="en-US" dirty="0" err="1" smtClean="0">
                <a:solidFill>
                  <a:srgbClr val="FF0000"/>
                </a:solidFill>
              </a:rPr>
              <a:t>Bỏng</a:t>
            </a:r>
            <a:r>
              <a:rPr lang="en-US" dirty="0" smtClean="0">
                <a:solidFill>
                  <a:srgbClr val="FF0000"/>
                </a:solidFill>
              </a:rPr>
              <a:t> </a:t>
            </a:r>
            <a:r>
              <a:rPr lang="en-US" dirty="0" err="1" smtClean="0">
                <a:solidFill>
                  <a:srgbClr val="FF0000"/>
                </a:solidFill>
              </a:rPr>
              <a:t>là</a:t>
            </a:r>
            <a:r>
              <a:rPr lang="en-US" dirty="0" smtClean="0">
                <a:solidFill>
                  <a:srgbClr val="FF0000"/>
                </a:solidFill>
              </a:rPr>
              <a:t> </a:t>
            </a:r>
            <a:r>
              <a:rPr lang="en-US" dirty="0" err="1" smtClean="0">
                <a:solidFill>
                  <a:srgbClr val="FF0000"/>
                </a:solidFill>
              </a:rPr>
              <a:t>tổn</a:t>
            </a:r>
            <a:r>
              <a:rPr lang="en-US" dirty="0" smtClean="0">
                <a:solidFill>
                  <a:srgbClr val="FF0000"/>
                </a:solidFill>
              </a:rPr>
              <a:t> </a:t>
            </a:r>
            <a:r>
              <a:rPr lang="en-US" dirty="0" err="1" smtClean="0">
                <a:solidFill>
                  <a:srgbClr val="FF0000"/>
                </a:solidFill>
              </a:rPr>
              <a:t>thương</a:t>
            </a:r>
            <a:r>
              <a:rPr lang="en-US" dirty="0" smtClean="0">
                <a:solidFill>
                  <a:srgbClr val="FF0000"/>
                </a:solidFill>
              </a:rPr>
              <a:t> </a:t>
            </a:r>
            <a:r>
              <a:rPr lang="en-US" dirty="0" err="1" smtClean="0">
                <a:solidFill>
                  <a:srgbClr val="FF0000"/>
                </a:solidFill>
              </a:rPr>
              <a:t>khi</a:t>
            </a:r>
            <a:r>
              <a:rPr lang="en-US" dirty="0" smtClean="0">
                <a:solidFill>
                  <a:srgbClr val="FF0000"/>
                </a:solidFill>
              </a:rPr>
              <a:t> </a:t>
            </a:r>
            <a:r>
              <a:rPr lang="en-US" dirty="0" err="1" smtClean="0">
                <a:solidFill>
                  <a:srgbClr val="FF0000"/>
                </a:solidFill>
              </a:rPr>
              <a:t>có</a:t>
            </a:r>
            <a:r>
              <a:rPr lang="en-US" dirty="0" smtClean="0">
                <a:solidFill>
                  <a:srgbClr val="FF0000"/>
                </a:solidFill>
              </a:rPr>
              <a:t> </a:t>
            </a:r>
            <a:r>
              <a:rPr lang="en-US" dirty="0" err="1" smtClean="0">
                <a:solidFill>
                  <a:srgbClr val="FF0000"/>
                </a:solidFill>
              </a:rPr>
              <a:t>sự</a:t>
            </a:r>
            <a:r>
              <a:rPr lang="en-US" dirty="0" smtClean="0">
                <a:solidFill>
                  <a:srgbClr val="FF0000"/>
                </a:solidFill>
              </a:rPr>
              <a:t> </a:t>
            </a:r>
            <a:r>
              <a:rPr lang="en-US" dirty="0" err="1" smtClean="0">
                <a:solidFill>
                  <a:srgbClr val="FF0000"/>
                </a:solidFill>
              </a:rPr>
              <a:t>tiếp</a:t>
            </a:r>
            <a:r>
              <a:rPr lang="en-US" dirty="0" smtClean="0">
                <a:solidFill>
                  <a:srgbClr val="FF0000"/>
                </a:solidFill>
              </a:rPr>
              <a:t> </a:t>
            </a:r>
            <a:r>
              <a:rPr lang="en-US" dirty="0" err="1" smtClean="0">
                <a:solidFill>
                  <a:srgbClr val="FF0000"/>
                </a:solidFill>
              </a:rPr>
              <a:t>xúc</a:t>
            </a:r>
            <a:r>
              <a:rPr lang="en-US" dirty="0" smtClean="0">
                <a:solidFill>
                  <a:srgbClr val="FF0000"/>
                </a:solidFill>
              </a:rPr>
              <a:t> </a:t>
            </a:r>
            <a:r>
              <a:rPr lang="en-US" dirty="0" err="1" smtClean="0">
                <a:solidFill>
                  <a:srgbClr val="FF0000"/>
                </a:solidFill>
              </a:rPr>
              <a:t>giữa</a:t>
            </a:r>
            <a:r>
              <a:rPr lang="en-US" dirty="0" smtClean="0">
                <a:solidFill>
                  <a:srgbClr val="FF0000"/>
                </a:solidFill>
              </a:rPr>
              <a:t> </a:t>
            </a:r>
            <a:r>
              <a:rPr lang="en-US" dirty="0" err="1" smtClean="0">
                <a:solidFill>
                  <a:srgbClr val="FF0000"/>
                </a:solidFill>
              </a:rPr>
              <a:t>da</a:t>
            </a:r>
            <a:r>
              <a:rPr lang="en-US" dirty="0" smtClean="0">
                <a:solidFill>
                  <a:srgbClr val="FF0000"/>
                </a:solidFill>
              </a:rPr>
              <a:t> hay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mô</a:t>
            </a:r>
            <a:r>
              <a:rPr lang="en-US" dirty="0" smtClean="0">
                <a:solidFill>
                  <a:srgbClr val="FF0000"/>
                </a:solidFill>
              </a:rPr>
              <a:t> </a:t>
            </a:r>
            <a:r>
              <a:rPr lang="en-US" dirty="0" err="1" smtClean="0">
                <a:solidFill>
                  <a:srgbClr val="FF0000"/>
                </a:solidFill>
              </a:rPr>
              <a:t>với</a:t>
            </a:r>
            <a:r>
              <a:rPr lang="en-US" dirty="0" smtClean="0">
                <a:solidFill>
                  <a:srgbClr val="FF0000"/>
                </a:solidFill>
              </a:rPr>
              <a:t> </a:t>
            </a:r>
            <a:r>
              <a:rPr lang="en-US" dirty="0" err="1" smtClean="0">
                <a:solidFill>
                  <a:srgbClr val="FF0000"/>
                </a:solidFill>
              </a:rPr>
              <a:t>một</a:t>
            </a:r>
            <a:r>
              <a:rPr lang="en-US" dirty="0" smtClean="0">
                <a:solidFill>
                  <a:srgbClr val="FF0000"/>
                </a:solidFill>
              </a:rPr>
              <a:t> </a:t>
            </a:r>
            <a:r>
              <a:rPr lang="en-US" dirty="0" err="1" smtClean="0">
                <a:solidFill>
                  <a:srgbClr val="FF0000"/>
                </a:solidFill>
              </a:rPr>
              <a:t>nguồn</a:t>
            </a:r>
            <a:r>
              <a:rPr lang="en-US" dirty="0" smtClean="0">
                <a:solidFill>
                  <a:srgbClr val="FF0000"/>
                </a:solidFill>
              </a:rPr>
              <a:t> </a:t>
            </a:r>
            <a:r>
              <a:rPr lang="en-US" dirty="0" err="1" smtClean="0">
                <a:solidFill>
                  <a:srgbClr val="FF0000"/>
                </a:solidFill>
              </a:rPr>
              <a:t>năng</a:t>
            </a:r>
            <a:r>
              <a:rPr lang="en-US" dirty="0" smtClean="0">
                <a:solidFill>
                  <a:srgbClr val="FF0000"/>
                </a:solidFill>
              </a:rPr>
              <a:t> </a:t>
            </a:r>
            <a:r>
              <a:rPr lang="en-US" dirty="0" err="1" smtClean="0">
                <a:solidFill>
                  <a:srgbClr val="FF0000"/>
                </a:solidFill>
              </a:rPr>
              <a:t>lượng</a:t>
            </a:r>
            <a:r>
              <a:rPr lang="en-US" dirty="0" smtClean="0">
                <a:solidFill>
                  <a:srgbClr val="FF0000"/>
                </a:solidFill>
              </a:rPr>
              <a:t> </a:t>
            </a:r>
            <a:r>
              <a:rPr lang="en-US" dirty="0" err="1" smtClean="0">
                <a:solidFill>
                  <a:srgbClr val="FF0000"/>
                </a:solidFill>
              </a:rPr>
              <a:t>như</a:t>
            </a:r>
            <a:r>
              <a:rPr lang="en-US" dirty="0" smtClean="0">
                <a:solidFill>
                  <a:srgbClr val="FF0000"/>
                </a:solidFill>
              </a:rPr>
              <a:t> </a:t>
            </a:r>
            <a:r>
              <a:rPr lang="en-US" dirty="0" err="1" smtClean="0">
                <a:solidFill>
                  <a:srgbClr val="FF0000"/>
                </a:solidFill>
              </a:rPr>
              <a:t>nhiệt</a:t>
            </a:r>
            <a:r>
              <a:rPr lang="en-US" dirty="0" smtClean="0">
                <a:solidFill>
                  <a:srgbClr val="FF0000"/>
                </a:solidFill>
              </a:rPr>
              <a:t>, </a:t>
            </a:r>
            <a:r>
              <a:rPr lang="en-US" dirty="0" err="1" smtClean="0">
                <a:solidFill>
                  <a:srgbClr val="FF0000"/>
                </a:solidFill>
              </a:rPr>
              <a:t>hóa</a:t>
            </a:r>
            <a:r>
              <a:rPr lang="en-US" dirty="0" smtClean="0">
                <a:solidFill>
                  <a:srgbClr val="FF0000"/>
                </a:solidFill>
              </a:rPr>
              <a:t> </a:t>
            </a:r>
            <a:r>
              <a:rPr lang="en-US" dirty="0" err="1" smtClean="0">
                <a:solidFill>
                  <a:srgbClr val="FF0000"/>
                </a:solidFill>
              </a:rPr>
              <a:t>chất</a:t>
            </a:r>
            <a:r>
              <a:rPr lang="en-US" dirty="0" smtClean="0">
                <a:solidFill>
                  <a:srgbClr val="FF0000"/>
                </a:solidFill>
              </a:rPr>
              <a:t>, </a:t>
            </a:r>
            <a:r>
              <a:rPr lang="en-US" dirty="0" err="1" smtClean="0">
                <a:solidFill>
                  <a:srgbClr val="FF0000"/>
                </a:solidFill>
              </a:rPr>
              <a:t>dòng</a:t>
            </a:r>
            <a:r>
              <a:rPr lang="en-US" dirty="0" smtClean="0">
                <a:solidFill>
                  <a:srgbClr val="FF0000"/>
                </a:solidFill>
              </a:rPr>
              <a:t> </a:t>
            </a:r>
            <a:r>
              <a:rPr lang="en-US" dirty="0" err="1" smtClean="0">
                <a:solidFill>
                  <a:srgbClr val="FF0000"/>
                </a:solidFill>
              </a:rPr>
              <a:t>điện</a:t>
            </a:r>
            <a:r>
              <a:rPr lang="en-US" dirty="0" smtClean="0">
                <a:solidFill>
                  <a:srgbClr val="FF0000"/>
                </a:solidFill>
              </a:rPr>
              <a:t> hay </a:t>
            </a:r>
            <a:r>
              <a:rPr lang="en-US" dirty="0" err="1" smtClean="0">
                <a:solidFill>
                  <a:srgbClr val="FF0000"/>
                </a:solidFill>
              </a:rPr>
              <a:t>tia</a:t>
            </a:r>
            <a:r>
              <a:rPr lang="en-US" dirty="0" smtClean="0">
                <a:solidFill>
                  <a:srgbClr val="FF0000"/>
                </a:solidFill>
              </a:rPr>
              <a:t> </a:t>
            </a:r>
            <a:r>
              <a:rPr lang="en-US" dirty="0" err="1" smtClean="0">
                <a:solidFill>
                  <a:srgbClr val="FF0000"/>
                </a:solidFill>
              </a:rPr>
              <a:t>xạ</a:t>
            </a:r>
            <a:r>
              <a:rPr lang="en-US" dirty="0" smtClean="0">
                <a:solidFill>
                  <a:srgbClr val="FF0000"/>
                </a:solidFill>
              </a:rPr>
              <a:t> </a:t>
            </a:r>
            <a:r>
              <a:rPr lang="en-US" dirty="0" err="1" smtClean="0">
                <a:solidFill>
                  <a:srgbClr val="FF0000"/>
                </a:solidFill>
              </a:rPr>
              <a:t>trong</a:t>
            </a:r>
            <a:r>
              <a:rPr lang="en-US" dirty="0" smtClean="0">
                <a:solidFill>
                  <a:srgbClr val="FF0000"/>
                </a:solidFill>
              </a:rPr>
              <a:t> </a:t>
            </a:r>
            <a:r>
              <a:rPr lang="en-US" dirty="0" err="1" smtClean="0">
                <a:solidFill>
                  <a:srgbClr val="FF0000"/>
                </a:solidFill>
              </a:rPr>
              <a:t>một</a:t>
            </a:r>
            <a:r>
              <a:rPr lang="en-US" dirty="0" smtClean="0">
                <a:solidFill>
                  <a:srgbClr val="FF0000"/>
                </a:solidFill>
              </a:rPr>
              <a:t> </a:t>
            </a:r>
            <a:r>
              <a:rPr lang="en-US" dirty="0" err="1" smtClean="0">
                <a:solidFill>
                  <a:srgbClr val="FF0000"/>
                </a:solidFill>
              </a:rPr>
              <a:t>thời</a:t>
            </a:r>
            <a:r>
              <a:rPr lang="en-US" dirty="0" smtClean="0">
                <a:solidFill>
                  <a:srgbClr val="FF0000"/>
                </a:solidFill>
              </a:rPr>
              <a:t> </a:t>
            </a:r>
            <a:r>
              <a:rPr lang="en-US" dirty="0" err="1" smtClean="0">
                <a:solidFill>
                  <a:srgbClr val="FF0000"/>
                </a:solidFill>
              </a:rPr>
              <a:t>gian</a:t>
            </a:r>
            <a:r>
              <a:rPr lang="en-US" dirty="0" smtClean="0">
                <a:solidFill>
                  <a:srgbClr val="FF0000"/>
                </a:solidFill>
              </a:rPr>
              <a:t> </a:t>
            </a:r>
            <a:r>
              <a:rPr lang="en-US" dirty="0" err="1" smtClean="0">
                <a:solidFill>
                  <a:srgbClr val="FF0000"/>
                </a:solidFill>
              </a:rPr>
              <a:t>đủ</a:t>
            </a:r>
            <a:r>
              <a:rPr lang="en-US" dirty="0" smtClean="0">
                <a:solidFill>
                  <a:srgbClr val="FF0000"/>
                </a:solidFill>
              </a:rPr>
              <a:t> </a:t>
            </a:r>
            <a:r>
              <a:rPr lang="en-US" dirty="0" err="1" smtClean="0">
                <a:solidFill>
                  <a:srgbClr val="FF0000"/>
                </a:solidFill>
              </a:rPr>
              <a:t>gây</a:t>
            </a:r>
            <a:r>
              <a:rPr lang="en-US" dirty="0" smtClean="0">
                <a:solidFill>
                  <a:srgbClr val="FF0000"/>
                </a:solidFill>
              </a:rPr>
              <a:t> </a:t>
            </a:r>
            <a:r>
              <a:rPr lang="en-US" dirty="0" err="1" smtClean="0">
                <a:solidFill>
                  <a:srgbClr val="FF0000"/>
                </a:solidFill>
              </a:rPr>
              <a:t>tổn</a:t>
            </a:r>
            <a:r>
              <a:rPr lang="en-US" dirty="0" smtClean="0">
                <a:solidFill>
                  <a:srgbClr val="FF0000"/>
                </a:solidFill>
              </a:rPr>
              <a:t> </a:t>
            </a:r>
            <a:r>
              <a:rPr lang="en-US" dirty="0" err="1" smtClean="0">
                <a:solidFill>
                  <a:srgbClr val="FF0000"/>
                </a:solidFill>
              </a:rPr>
              <a:t>thương</a:t>
            </a:r>
            <a:r>
              <a:rPr lang="en-US" dirty="0" smtClean="0">
                <a:solidFill>
                  <a:srgbClr val="FF0000"/>
                </a:solidFill>
              </a:rPr>
              <a:t>.</a:t>
            </a:r>
            <a:endParaRPr lang="en-US" dirty="0">
              <a:solidFill>
                <a:srgbClr val="FF0000"/>
              </a:solidFill>
            </a:endParaRPr>
          </a:p>
        </p:txBody>
      </p:sp>
      <p:sp>
        <p:nvSpPr>
          <p:cNvPr id="4" name="object 9"/>
          <p:cNvSpPr>
            <a:spLocks noChangeArrowheads="1"/>
          </p:cNvSpPr>
          <p:nvPr/>
        </p:nvSpPr>
        <p:spPr bwMode="auto">
          <a:xfrm>
            <a:off x="3048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6" name="Picture 5" descr="5185ef0ab559a22a5f5f785594acf7c6219cdf72.png"/>
          <p:cNvPicPr>
            <a:picLocks noChangeAspect="1"/>
          </p:cNvPicPr>
          <p:nvPr/>
        </p:nvPicPr>
        <p:blipFill>
          <a:blip r:embed="rId2"/>
          <a:stretch>
            <a:fillRect/>
          </a:stretch>
        </p:blipFill>
        <p:spPr>
          <a:xfrm>
            <a:off x="0" y="4143375"/>
            <a:ext cx="4478424" cy="27146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219200"/>
          </a:xfrm>
        </p:spPr>
        <p:txBody>
          <a:bodyPr/>
          <a:lstStyle/>
          <a:p>
            <a:r>
              <a:rPr lang="en-US" dirty="0" smtClean="0">
                <a:solidFill>
                  <a:srgbClr val="FF0000"/>
                </a:solidFill>
                <a:latin typeface="Times New Roman" pitchFamily="18" charset="0"/>
                <a:cs typeface="Times New Roman" pitchFamily="18" charset="0"/>
              </a:rPr>
              <a:t>NGUYÊN NHÂN GÂY BỎNG</a:t>
            </a:r>
            <a:endParaRPr lang="en-US"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676400"/>
            <a:ext cx="8305800" cy="4876800"/>
          </a:xfrm>
        </p:spPr>
        <p:txBody>
          <a:bodyPr>
            <a:normAutofit fontScale="92500" lnSpcReduction="20000"/>
          </a:bodyPr>
          <a:lstStyle/>
          <a:p>
            <a:pPr algn="l"/>
            <a:r>
              <a:rPr lang="en-US" dirty="0" err="1" smtClean="0">
                <a:solidFill>
                  <a:srgbClr val="0070C0"/>
                </a:solidFill>
              </a:rPr>
              <a:t>Bỏng</a:t>
            </a:r>
            <a:r>
              <a:rPr lang="en-US" dirty="0" smtClean="0">
                <a:solidFill>
                  <a:srgbClr val="0070C0"/>
                </a:solidFill>
              </a:rPr>
              <a:t> </a:t>
            </a:r>
            <a:r>
              <a:rPr lang="en-US" dirty="0" err="1" smtClean="0">
                <a:solidFill>
                  <a:srgbClr val="0070C0"/>
                </a:solidFill>
              </a:rPr>
              <a:t>là</a:t>
            </a:r>
            <a:r>
              <a:rPr lang="en-US" dirty="0" smtClean="0">
                <a:solidFill>
                  <a:srgbClr val="0070C0"/>
                </a:solidFill>
              </a:rPr>
              <a:t> tai </a:t>
            </a:r>
            <a:r>
              <a:rPr lang="en-US" dirty="0" err="1" smtClean="0">
                <a:solidFill>
                  <a:srgbClr val="0070C0"/>
                </a:solidFill>
              </a:rPr>
              <a:t>nạn</a:t>
            </a:r>
            <a:r>
              <a:rPr lang="en-US" dirty="0" smtClean="0">
                <a:solidFill>
                  <a:srgbClr val="0070C0"/>
                </a:solidFill>
              </a:rPr>
              <a:t> </a:t>
            </a:r>
            <a:r>
              <a:rPr lang="en-US" dirty="0" err="1" smtClean="0">
                <a:solidFill>
                  <a:srgbClr val="0070C0"/>
                </a:solidFill>
              </a:rPr>
              <a:t>thường</a:t>
            </a:r>
            <a:r>
              <a:rPr lang="en-US" dirty="0" smtClean="0">
                <a:solidFill>
                  <a:srgbClr val="0070C0"/>
                </a:solidFill>
              </a:rPr>
              <a:t> </a:t>
            </a:r>
            <a:r>
              <a:rPr lang="en-US" dirty="0" err="1" smtClean="0">
                <a:solidFill>
                  <a:srgbClr val="0070C0"/>
                </a:solidFill>
              </a:rPr>
              <a:t>gặp</a:t>
            </a:r>
            <a:r>
              <a:rPr lang="en-US" dirty="0" smtClean="0">
                <a:solidFill>
                  <a:srgbClr val="0070C0"/>
                </a:solidFill>
              </a:rPr>
              <a:t> </a:t>
            </a:r>
            <a:r>
              <a:rPr lang="en-US" dirty="0" err="1" smtClean="0">
                <a:solidFill>
                  <a:srgbClr val="0070C0"/>
                </a:solidFill>
              </a:rPr>
              <a:t>trong</a:t>
            </a:r>
            <a:r>
              <a:rPr lang="en-US" dirty="0" smtClean="0">
                <a:solidFill>
                  <a:srgbClr val="0070C0"/>
                </a:solidFill>
              </a:rPr>
              <a:t> </a:t>
            </a:r>
            <a:r>
              <a:rPr lang="en-US" dirty="0" err="1" smtClean="0">
                <a:solidFill>
                  <a:srgbClr val="0070C0"/>
                </a:solidFill>
              </a:rPr>
              <a:t>sinh</a:t>
            </a:r>
            <a:r>
              <a:rPr lang="en-US" dirty="0" smtClean="0">
                <a:solidFill>
                  <a:srgbClr val="0070C0"/>
                </a:solidFill>
              </a:rPr>
              <a:t> </a:t>
            </a:r>
            <a:r>
              <a:rPr lang="en-US" dirty="0" err="1" smtClean="0">
                <a:solidFill>
                  <a:srgbClr val="0070C0"/>
                </a:solidFill>
              </a:rPr>
              <a:t>hoạt</a:t>
            </a:r>
            <a:r>
              <a:rPr lang="en-US" dirty="0" smtClean="0">
                <a:solidFill>
                  <a:srgbClr val="0070C0"/>
                </a:solidFill>
              </a:rPr>
              <a:t> </a:t>
            </a:r>
            <a:r>
              <a:rPr lang="en-US" dirty="0" err="1" smtClean="0">
                <a:solidFill>
                  <a:srgbClr val="0070C0"/>
                </a:solidFill>
              </a:rPr>
              <a:t>và</a:t>
            </a:r>
            <a:r>
              <a:rPr lang="en-US" dirty="0" smtClean="0">
                <a:solidFill>
                  <a:srgbClr val="0070C0"/>
                </a:solidFill>
              </a:rPr>
              <a:t> </a:t>
            </a:r>
            <a:r>
              <a:rPr lang="en-US" dirty="0" err="1" smtClean="0">
                <a:solidFill>
                  <a:srgbClr val="0070C0"/>
                </a:solidFill>
              </a:rPr>
              <a:t>có</a:t>
            </a:r>
            <a:r>
              <a:rPr lang="en-US" dirty="0" smtClean="0">
                <a:solidFill>
                  <a:srgbClr val="0070C0"/>
                </a:solidFill>
              </a:rPr>
              <a:t> 3 </a:t>
            </a:r>
            <a:r>
              <a:rPr lang="en-US" dirty="0" err="1" smtClean="0">
                <a:solidFill>
                  <a:srgbClr val="0070C0"/>
                </a:solidFill>
              </a:rPr>
              <a:t>nguyên</a:t>
            </a:r>
            <a:r>
              <a:rPr lang="en-US" dirty="0" smtClean="0">
                <a:solidFill>
                  <a:srgbClr val="0070C0"/>
                </a:solidFill>
              </a:rPr>
              <a:t> </a:t>
            </a:r>
            <a:r>
              <a:rPr lang="en-US" dirty="0" err="1" smtClean="0">
                <a:solidFill>
                  <a:srgbClr val="0070C0"/>
                </a:solidFill>
              </a:rPr>
              <a:t>nhân</a:t>
            </a:r>
            <a:r>
              <a:rPr lang="en-US" dirty="0" smtClean="0">
                <a:solidFill>
                  <a:srgbClr val="0070C0"/>
                </a:solidFill>
              </a:rPr>
              <a:t> </a:t>
            </a:r>
            <a:r>
              <a:rPr lang="en-US" dirty="0" err="1" smtClean="0">
                <a:solidFill>
                  <a:srgbClr val="0070C0"/>
                </a:solidFill>
              </a:rPr>
              <a:t>chính</a:t>
            </a:r>
            <a:r>
              <a:rPr lang="en-US" dirty="0" smtClean="0">
                <a:solidFill>
                  <a:srgbClr val="0070C0"/>
                </a:solidFill>
              </a:rPr>
              <a:t>:</a:t>
            </a:r>
          </a:p>
          <a:p>
            <a:pPr algn="l"/>
            <a:r>
              <a:rPr lang="en-US" dirty="0" smtClean="0">
                <a:solidFill>
                  <a:srgbClr val="0070C0"/>
                </a:solidFill>
              </a:rPr>
              <a:t>1,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nhiệt</a:t>
            </a:r>
            <a:r>
              <a:rPr lang="en-US" dirty="0" smtClean="0">
                <a:solidFill>
                  <a:srgbClr val="0070C0"/>
                </a:solidFill>
              </a:rPr>
              <a:t>: </a:t>
            </a:r>
          </a:p>
          <a:p>
            <a:pPr algn="l"/>
            <a:r>
              <a:rPr lang="en-US" dirty="0" smtClean="0">
                <a:solidFill>
                  <a:srgbClr val="0070C0"/>
                </a:solidFill>
              </a:rPr>
              <a:t>* </a:t>
            </a:r>
            <a:r>
              <a:rPr lang="en-US" dirty="0" err="1" smtClean="0">
                <a:solidFill>
                  <a:srgbClr val="0070C0"/>
                </a:solidFill>
              </a:rPr>
              <a:t>Nhiệt</a:t>
            </a:r>
            <a:r>
              <a:rPr lang="en-US" dirty="0" smtClean="0">
                <a:solidFill>
                  <a:srgbClr val="0070C0"/>
                </a:solidFill>
              </a:rPr>
              <a:t> </a:t>
            </a:r>
            <a:r>
              <a:rPr lang="en-US" dirty="0" err="1" smtClean="0">
                <a:solidFill>
                  <a:srgbClr val="0070C0"/>
                </a:solidFill>
              </a:rPr>
              <a:t>ướt</a:t>
            </a:r>
            <a:r>
              <a:rPr lang="en-US" dirty="0" smtClean="0">
                <a:solidFill>
                  <a:srgbClr val="0070C0"/>
                </a:solidFill>
              </a:rPr>
              <a:t> : </a:t>
            </a:r>
            <a:r>
              <a:rPr lang="en-US" dirty="0" err="1" smtClean="0">
                <a:solidFill>
                  <a:srgbClr val="0070C0"/>
                </a:solidFill>
              </a:rPr>
              <a:t>Nước</a:t>
            </a:r>
            <a:r>
              <a:rPr lang="en-US" dirty="0" smtClean="0">
                <a:solidFill>
                  <a:srgbClr val="0070C0"/>
                </a:solidFill>
              </a:rPr>
              <a:t> </a:t>
            </a:r>
            <a:r>
              <a:rPr lang="en-US" dirty="0" err="1" smtClean="0">
                <a:solidFill>
                  <a:srgbClr val="0070C0"/>
                </a:solidFill>
              </a:rPr>
              <a:t>sôi</a:t>
            </a:r>
            <a:r>
              <a:rPr lang="en-US" dirty="0" smtClean="0">
                <a:solidFill>
                  <a:srgbClr val="0070C0"/>
                </a:solidFill>
              </a:rPr>
              <a:t>, </a:t>
            </a:r>
            <a:r>
              <a:rPr lang="en-US" dirty="0" err="1" smtClean="0">
                <a:solidFill>
                  <a:srgbClr val="0070C0"/>
                </a:solidFill>
              </a:rPr>
              <a:t>thức</a:t>
            </a:r>
            <a:r>
              <a:rPr lang="en-US" dirty="0" smtClean="0">
                <a:solidFill>
                  <a:srgbClr val="0070C0"/>
                </a:solidFill>
              </a:rPr>
              <a:t> </a:t>
            </a:r>
            <a:r>
              <a:rPr lang="en-US" dirty="0" err="1" smtClean="0">
                <a:solidFill>
                  <a:srgbClr val="0070C0"/>
                </a:solidFill>
              </a:rPr>
              <a:t>ăn</a:t>
            </a:r>
            <a:r>
              <a:rPr lang="en-US" dirty="0" smtClean="0">
                <a:solidFill>
                  <a:srgbClr val="0070C0"/>
                </a:solidFill>
              </a:rPr>
              <a:t> </a:t>
            </a:r>
            <a:r>
              <a:rPr lang="en-US" dirty="0" err="1" smtClean="0">
                <a:solidFill>
                  <a:srgbClr val="0070C0"/>
                </a:solidFill>
              </a:rPr>
              <a:t>nóng</a:t>
            </a:r>
            <a:r>
              <a:rPr lang="en-US" dirty="0" smtClean="0">
                <a:solidFill>
                  <a:srgbClr val="0070C0"/>
                </a:solidFill>
              </a:rPr>
              <a:t>, </a:t>
            </a:r>
            <a:r>
              <a:rPr lang="en-US" dirty="0" err="1" smtClean="0">
                <a:solidFill>
                  <a:srgbClr val="0070C0"/>
                </a:solidFill>
              </a:rPr>
              <a:t>dầu</a:t>
            </a:r>
            <a:r>
              <a:rPr lang="en-US" dirty="0" smtClean="0">
                <a:solidFill>
                  <a:srgbClr val="0070C0"/>
                </a:solidFill>
              </a:rPr>
              <a:t> </a:t>
            </a:r>
            <a:r>
              <a:rPr lang="en-US" dirty="0" err="1" smtClean="0">
                <a:solidFill>
                  <a:srgbClr val="0070C0"/>
                </a:solidFill>
              </a:rPr>
              <a:t>mỡ</a:t>
            </a:r>
            <a:r>
              <a:rPr lang="en-US" dirty="0" smtClean="0">
                <a:solidFill>
                  <a:srgbClr val="0070C0"/>
                </a:solidFill>
              </a:rPr>
              <a:t> </a:t>
            </a:r>
            <a:r>
              <a:rPr lang="en-US" dirty="0" err="1" smtClean="0">
                <a:solidFill>
                  <a:srgbClr val="0070C0"/>
                </a:solidFill>
              </a:rPr>
              <a:t>sôi</a:t>
            </a:r>
            <a:endParaRPr lang="en-US" dirty="0" smtClean="0">
              <a:solidFill>
                <a:srgbClr val="0070C0"/>
              </a:solidFill>
            </a:endParaRPr>
          </a:p>
          <a:p>
            <a:pPr algn="l"/>
            <a:r>
              <a:rPr lang="en-US" dirty="0" smtClean="0">
                <a:solidFill>
                  <a:srgbClr val="0070C0"/>
                </a:solidFill>
              </a:rPr>
              <a:t>* </a:t>
            </a:r>
            <a:r>
              <a:rPr lang="en-US" dirty="0" err="1" smtClean="0">
                <a:solidFill>
                  <a:srgbClr val="0070C0"/>
                </a:solidFill>
              </a:rPr>
              <a:t>Nhiệt</a:t>
            </a:r>
            <a:r>
              <a:rPr lang="en-US" dirty="0" smtClean="0">
                <a:solidFill>
                  <a:srgbClr val="0070C0"/>
                </a:solidFill>
              </a:rPr>
              <a:t> </a:t>
            </a:r>
            <a:r>
              <a:rPr lang="en-US" dirty="0" err="1" smtClean="0">
                <a:solidFill>
                  <a:srgbClr val="0070C0"/>
                </a:solidFill>
              </a:rPr>
              <a:t>khô</a:t>
            </a:r>
            <a:r>
              <a:rPr lang="en-US" dirty="0" smtClean="0">
                <a:solidFill>
                  <a:srgbClr val="0070C0"/>
                </a:solidFill>
              </a:rPr>
              <a:t>: </a:t>
            </a:r>
            <a:r>
              <a:rPr lang="en-US" dirty="0" err="1" smtClean="0">
                <a:solidFill>
                  <a:srgbClr val="0070C0"/>
                </a:solidFill>
              </a:rPr>
              <a:t>Lửa</a:t>
            </a:r>
            <a:r>
              <a:rPr lang="en-US" dirty="0" smtClean="0">
                <a:solidFill>
                  <a:srgbClr val="0070C0"/>
                </a:solidFill>
              </a:rPr>
              <a:t>, </a:t>
            </a:r>
            <a:r>
              <a:rPr lang="en-US" dirty="0" err="1" smtClean="0">
                <a:solidFill>
                  <a:srgbClr val="0070C0"/>
                </a:solidFill>
              </a:rPr>
              <a:t>bàn</a:t>
            </a:r>
            <a:r>
              <a:rPr lang="en-US" dirty="0" smtClean="0">
                <a:solidFill>
                  <a:srgbClr val="0070C0"/>
                </a:solidFill>
              </a:rPr>
              <a:t> </a:t>
            </a:r>
            <a:r>
              <a:rPr lang="en-US" dirty="0" err="1" smtClean="0">
                <a:solidFill>
                  <a:srgbClr val="0070C0"/>
                </a:solidFill>
              </a:rPr>
              <a:t>là</a:t>
            </a:r>
            <a:r>
              <a:rPr lang="en-US" dirty="0" smtClean="0">
                <a:solidFill>
                  <a:srgbClr val="0070C0"/>
                </a:solidFill>
              </a:rPr>
              <a:t>, </a:t>
            </a:r>
            <a:r>
              <a:rPr lang="en-US" dirty="0" err="1" smtClean="0">
                <a:solidFill>
                  <a:srgbClr val="0070C0"/>
                </a:solidFill>
              </a:rPr>
              <a:t>bô</a:t>
            </a:r>
            <a:r>
              <a:rPr lang="en-US" dirty="0" smtClean="0">
                <a:solidFill>
                  <a:srgbClr val="0070C0"/>
                </a:solidFill>
              </a:rPr>
              <a:t> </a:t>
            </a:r>
            <a:r>
              <a:rPr lang="en-US" dirty="0" err="1" smtClean="0">
                <a:solidFill>
                  <a:srgbClr val="0070C0"/>
                </a:solidFill>
              </a:rPr>
              <a:t>xe</a:t>
            </a:r>
            <a:r>
              <a:rPr lang="en-US" dirty="0" smtClean="0">
                <a:solidFill>
                  <a:srgbClr val="0070C0"/>
                </a:solidFill>
              </a:rPr>
              <a:t> </a:t>
            </a:r>
            <a:r>
              <a:rPr lang="en-US" dirty="0" err="1" smtClean="0">
                <a:solidFill>
                  <a:srgbClr val="0070C0"/>
                </a:solidFill>
              </a:rPr>
              <a:t>máy</a:t>
            </a:r>
            <a:r>
              <a:rPr lang="en-US" dirty="0" smtClean="0">
                <a:solidFill>
                  <a:srgbClr val="0070C0"/>
                </a:solidFill>
              </a:rPr>
              <a:t>, </a:t>
            </a:r>
            <a:r>
              <a:rPr lang="en-US" dirty="0" err="1" smtClean="0">
                <a:solidFill>
                  <a:srgbClr val="0070C0"/>
                </a:solidFill>
              </a:rPr>
              <a:t>cháy</a:t>
            </a:r>
            <a:r>
              <a:rPr lang="en-US" dirty="0" smtClean="0">
                <a:solidFill>
                  <a:srgbClr val="0070C0"/>
                </a:solidFill>
              </a:rPr>
              <a:t> </a:t>
            </a:r>
            <a:r>
              <a:rPr lang="en-US" dirty="0" err="1" smtClean="0">
                <a:solidFill>
                  <a:srgbClr val="0070C0"/>
                </a:solidFill>
              </a:rPr>
              <a:t>nổ</a:t>
            </a:r>
            <a:r>
              <a:rPr lang="en-US" dirty="0" smtClean="0">
                <a:solidFill>
                  <a:srgbClr val="0070C0"/>
                </a:solidFill>
              </a:rPr>
              <a:t> </a:t>
            </a:r>
            <a:r>
              <a:rPr lang="en-US" dirty="0" err="1" smtClean="0">
                <a:solidFill>
                  <a:srgbClr val="0070C0"/>
                </a:solidFill>
              </a:rPr>
              <a:t>ga,tia</a:t>
            </a:r>
            <a:r>
              <a:rPr lang="en-US" dirty="0" smtClean="0">
                <a:solidFill>
                  <a:srgbClr val="0070C0"/>
                </a:solidFill>
              </a:rPr>
              <a:t> </a:t>
            </a:r>
            <a:r>
              <a:rPr lang="en-US" dirty="0" err="1" smtClean="0">
                <a:solidFill>
                  <a:srgbClr val="0070C0"/>
                </a:solidFill>
              </a:rPr>
              <a:t>lửa</a:t>
            </a:r>
            <a:r>
              <a:rPr lang="en-US" dirty="0" smtClean="0">
                <a:solidFill>
                  <a:srgbClr val="0070C0"/>
                </a:solidFill>
              </a:rPr>
              <a:t> </a:t>
            </a:r>
            <a:r>
              <a:rPr lang="en-US" dirty="0" err="1" smtClean="0">
                <a:solidFill>
                  <a:srgbClr val="0070C0"/>
                </a:solidFill>
              </a:rPr>
              <a:t>điện</a:t>
            </a:r>
            <a:r>
              <a:rPr lang="en-US" dirty="0" smtClean="0">
                <a:solidFill>
                  <a:srgbClr val="0070C0"/>
                </a:solidFill>
              </a:rPr>
              <a:t>, </a:t>
            </a:r>
            <a:r>
              <a:rPr lang="en-US" dirty="0" err="1" smtClean="0">
                <a:solidFill>
                  <a:srgbClr val="0070C0"/>
                </a:solidFill>
              </a:rPr>
              <a:t>kim</a:t>
            </a:r>
            <a:r>
              <a:rPr lang="en-US" dirty="0" smtClean="0">
                <a:solidFill>
                  <a:srgbClr val="0070C0"/>
                </a:solidFill>
              </a:rPr>
              <a:t> </a:t>
            </a:r>
            <a:r>
              <a:rPr lang="en-US" dirty="0" err="1" smtClean="0">
                <a:solidFill>
                  <a:srgbClr val="0070C0"/>
                </a:solidFill>
              </a:rPr>
              <a:t>loại</a:t>
            </a:r>
            <a:r>
              <a:rPr lang="en-US" dirty="0" smtClean="0">
                <a:solidFill>
                  <a:srgbClr val="0070C0"/>
                </a:solidFill>
              </a:rPr>
              <a:t> </a:t>
            </a:r>
            <a:r>
              <a:rPr lang="en-US" dirty="0" err="1" smtClean="0">
                <a:solidFill>
                  <a:srgbClr val="0070C0"/>
                </a:solidFill>
              </a:rPr>
              <a:t>nóng</a:t>
            </a:r>
            <a:r>
              <a:rPr lang="en-US" dirty="0" smtClean="0">
                <a:solidFill>
                  <a:srgbClr val="0070C0"/>
                </a:solidFill>
              </a:rPr>
              <a:t> </a:t>
            </a:r>
            <a:r>
              <a:rPr lang="en-US" dirty="0" err="1" smtClean="0">
                <a:solidFill>
                  <a:srgbClr val="0070C0"/>
                </a:solidFill>
              </a:rPr>
              <a:t>chảy</a:t>
            </a:r>
            <a:endParaRPr lang="en-US" dirty="0" smtClean="0">
              <a:solidFill>
                <a:srgbClr val="0070C0"/>
              </a:solidFill>
            </a:endParaRPr>
          </a:p>
          <a:p>
            <a:pPr algn="l"/>
            <a:r>
              <a:rPr lang="en-US" dirty="0" smtClean="0">
                <a:solidFill>
                  <a:srgbClr val="0070C0"/>
                </a:solidFill>
              </a:rPr>
              <a:t>2,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điện</a:t>
            </a:r>
            <a:r>
              <a:rPr lang="en-US" dirty="0" smtClean="0">
                <a:solidFill>
                  <a:srgbClr val="0070C0"/>
                </a:solidFill>
              </a:rPr>
              <a:t>: </a:t>
            </a:r>
            <a:r>
              <a:rPr lang="en-US" dirty="0" err="1" smtClean="0">
                <a:solidFill>
                  <a:srgbClr val="0070C0"/>
                </a:solidFill>
              </a:rPr>
              <a:t>điện</a:t>
            </a:r>
            <a:r>
              <a:rPr lang="en-US" dirty="0" smtClean="0">
                <a:solidFill>
                  <a:srgbClr val="0070C0"/>
                </a:solidFill>
              </a:rPr>
              <a:t> </a:t>
            </a:r>
            <a:r>
              <a:rPr lang="en-US" dirty="0" err="1" smtClean="0">
                <a:solidFill>
                  <a:srgbClr val="0070C0"/>
                </a:solidFill>
              </a:rPr>
              <a:t>sinh</a:t>
            </a:r>
            <a:r>
              <a:rPr lang="en-US" dirty="0" smtClean="0">
                <a:solidFill>
                  <a:srgbClr val="0070C0"/>
                </a:solidFill>
              </a:rPr>
              <a:t> </a:t>
            </a:r>
            <a:r>
              <a:rPr lang="en-US" dirty="0" err="1" smtClean="0">
                <a:solidFill>
                  <a:srgbClr val="0070C0"/>
                </a:solidFill>
              </a:rPr>
              <a:t>hoạt</a:t>
            </a:r>
            <a:r>
              <a:rPr lang="en-US" dirty="0" smtClean="0">
                <a:solidFill>
                  <a:srgbClr val="0070C0"/>
                </a:solidFill>
              </a:rPr>
              <a:t>, </a:t>
            </a:r>
            <a:r>
              <a:rPr lang="en-US" dirty="0" err="1" smtClean="0">
                <a:solidFill>
                  <a:srgbClr val="0070C0"/>
                </a:solidFill>
              </a:rPr>
              <a:t>điện</a:t>
            </a:r>
            <a:r>
              <a:rPr lang="en-US" dirty="0" smtClean="0">
                <a:solidFill>
                  <a:srgbClr val="0070C0"/>
                </a:solidFill>
              </a:rPr>
              <a:t> </a:t>
            </a:r>
            <a:r>
              <a:rPr lang="en-US" dirty="0" err="1" smtClean="0">
                <a:solidFill>
                  <a:srgbClr val="0070C0"/>
                </a:solidFill>
              </a:rPr>
              <a:t>công</a:t>
            </a:r>
            <a:r>
              <a:rPr lang="en-US" dirty="0" smtClean="0">
                <a:solidFill>
                  <a:srgbClr val="0070C0"/>
                </a:solidFill>
              </a:rPr>
              <a:t> </a:t>
            </a:r>
            <a:r>
              <a:rPr lang="en-US" dirty="0" err="1" smtClean="0">
                <a:solidFill>
                  <a:srgbClr val="0070C0"/>
                </a:solidFill>
              </a:rPr>
              <a:t>nghiệp</a:t>
            </a:r>
            <a:r>
              <a:rPr lang="en-US" dirty="0" smtClean="0">
                <a:solidFill>
                  <a:srgbClr val="0070C0"/>
                </a:solidFill>
              </a:rPr>
              <a:t>, </a:t>
            </a:r>
            <a:r>
              <a:rPr lang="en-US" dirty="0" err="1" smtClean="0">
                <a:solidFill>
                  <a:srgbClr val="0070C0"/>
                </a:solidFill>
              </a:rPr>
              <a:t>sét</a:t>
            </a:r>
            <a:r>
              <a:rPr lang="en-US" dirty="0" smtClean="0">
                <a:solidFill>
                  <a:srgbClr val="0070C0"/>
                </a:solidFill>
              </a:rPr>
              <a:t> </a:t>
            </a:r>
            <a:r>
              <a:rPr lang="en-US" dirty="0" err="1" smtClean="0">
                <a:solidFill>
                  <a:srgbClr val="0070C0"/>
                </a:solidFill>
              </a:rPr>
              <a:t>đánh</a:t>
            </a:r>
            <a:r>
              <a:rPr lang="en-US" dirty="0" smtClean="0">
                <a:solidFill>
                  <a:srgbClr val="0070C0"/>
                </a:solidFill>
              </a:rPr>
              <a:t>.</a:t>
            </a:r>
          </a:p>
          <a:p>
            <a:pPr algn="l"/>
            <a:r>
              <a:rPr lang="en-US" dirty="0" smtClean="0">
                <a:solidFill>
                  <a:srgbClr val="0070C0"/>
                </a:solidFill>
              </a:rPr>
              <a:t>3,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hóa</a:t>
            </a:r>
            <a:r>
              <a:rPr lang="en-US" dirty="0" smtClean="0">
                <a:solidFill>
                  <a:srgbClr val="0070C0"/>
                </a:solidFill>
              </a:rPr>
              <a:t> </a:t>
            </a:r>
            <a:r>
              <a:rPr lang="en-US" dirty="0" err="1" smtClean="0">
                <a:solidFill>
                  <a:srgbClr val="0070C0"/>
                </a:solidFill>
              </a:rPr>
              <a:t>chất</a:t>
            </a:r>
            <a:r>
              <a:rPr lang="en-US" dirty="0" smtClean="0">
                <a:solidFill>
                  <a:srgbClr val="0070C0"/>
                </a:solidFill>
              </a:rPr>
              <a:t>: </a:t>
            </a:r>
            <a:r>
              <a:rPr lang="en-US" dirty="0" err="1" smtClean="0">
                <a:solidFill>
                  <a:srgbClr val="0070C0"/>
                </a:solidFill>
              </a:rPr>
              <a:t>bỏng</a:t>
            </a:r>
            <a:r>
              <a:rPr lang="en-US" dirty="0" smtClean="0">
                <a:solidFill>
                  <a:srgbClr val="0070C0"/>
                </a:solidFill>
              </a:rPr>
              <a:t> do </a:t>
            </a:r>
            <a:r>
              <a:rPr lang="en-US" dirty="0" err="1" smtClean="0">
                <a:solidFill>
                  <a:srgbClr val="0070C0"/>
                </a:solidFill>
              </a:rPr>
              <a:t>vôi</a:t>
            </a:r>
            <a:r>
              <a:rPr lang="en-US" dirty="0" smtClean="0">
                <a:solidFill>
                  <a:srgbClr val="0070C0"/>
                </a:solidFill>
              </a:rPr>
              <a:t> </a:t>
            </a:r>
            <a:r>
              <a:rPr lang="en-US" dirty="0" err="1" smtClean="0">
                <a:solidFill>
                  <a:srgbClr val="0070C0"/>
                </a:solidFill>
              </a:rPr>
              <a:t>tôi</a:t>
            </a:r>
            <a:r>
              <a:rPr lang="en-US" dirty="0" smtClean="0">
                <a:solidFill>
                  <a:srgbClr val="0070C0"/>
                </a:solidFill>
              </a:rPr>
              <a:t>, </a:t>
            </a:r>
            <a:r>
              <a:rPr lang="en-US" dirty="0" err="1" smtClean="0">
                <a:solidFill>
                  <a:srgbClr val="0070C0"/>
                </a:solidFill>
              </a:rPr>
              <a:t>hóa</a:t>
            </a:r>
            <a:r>
              <a:rPr lang="en-US" dirty="0" smtClean="0">
                <a:solidFill>
                  <a:srgbClr val="0070C0"/>
                </a:solidFill>
              </a:rPr>
              <a:t> </a:t>
            </a:r>
            <a:r>
              <a:rPr lang="en-US" dirty="0" err="1" smtClean="0">
                <a:solidFill>
                  <a:srgbClr val="0070C0"/>
                </a:solidFill>
              </a:rPr>
              <a:t>chất</a:t>
            </a:r>
            <a:r>
              <a:rPr lang="en-US" dirty="0" smtClean="0">
                <a:solidFill>
                  <a:srgbClr val="0070C0"/>
                </a:solidFill>
              </a:rPr>
              <a:t> </a:t>
            </a:r>
            <a:r>
              <a:rPr lang="en-US" dirty="0" err="1" smtClean="0">
                <a:solidFill>
                  <a:srgbClr val="0070C0"/>
                </a:solidFill>
              </a:rPr>
              <a:t>sinh</a:t>
            </a:r>
            <a:r>
              <a:rPr lang="en-US" dirty="0" smtClean="0">
                <a:solidFill>
                  <a:srgbClr val="0070C0"/>
                </a:solidFill>
              </a:rPr>
              <a:t> </a:t>
            </a:r>
            <a:r>
              <a:rPr lang="en-US" dirty="0" err="1" smtClean="0">
                <a:solidFill>
                  <a:srgbClr val="0070C0"/>
                </a:solidFill>
              </a:rPr>
              <a:t>hoạt</a:t>
            </a:r>
            <a:r>
              <a:rPr lang="en-US" dirty="0" smtClean="0">
                <a:solidFill>
                  <a:srgbClr val="0070C0"/>
                </a:solidFill>
              </a:rPr>
              <a:t>, </a:t>
            </a:r>
            <a:r>
              <a:rPr lang="en-US" dirty="0" err="1" smtClean="0">
                <a:solidFill>
                  <a:srgbClr val="0070C0"/>
                </a:solidFill>
              </a:rPr>
              <a:t>hóa</a:t>
            </a:r>
            <a:r>
              <a:rPr lang="en-US" dirty="0" smtClean="0">
                <a:solidFill>
                  <a:srgbClr val="0070C0"/>
                </a:solidFill>
              </a:rPr>
              <a:t> </a:t>
            </a:r>
            <a:r>
              <a:rPr lang="en-US" dirty="0" err="1" smtClean="0">
                <a:solidFill>
                  <a:srgbClr val="0070C0"/>
                </a:solidFill>
              </a:rPr>
              <a:t>chất</a:t>
            </a:r>
            <a:r>
              <a:rPr lang="en-US" dirty="0" smtClean="0">
                <a:solidFill>
                  <a:srgbClr val="0070C0"/>
                </a:solidFill>
              </a:rPr>
              <a:t> </a:t>
            </a:r>
            <a:r>
              <a:rPr lang="en-US" dirty="0" err="1" smtClean="0">
                <a:solidFill>
                  <a:srgbClr val="0070C0"/>
                </a:solidFill>
              </a:rPr>
              <a:t>công</a:t>
            </a:r>
            <a:r>
              <a:rPr lang="en-US" dirty="0" smtClean="0">
                <a:solidFill>
                  <a:srgbClr val="0070C0"/>
                </a:solidFill>
              </a:rPr>
              <a:t> </a:t>
            </a:r>
            <a:r>
              <a:rPr lang="en-US" dirty="0" err="1" smtClean="0">
                <a:solidFill>
                  <a:srgbClr val="0070C0"/>
                </a:solidFill>
              </a:rPr>
              <a:t>nghiệp</a:t>
            </a:r>
            <a:endParaRPr lang="en-US" dirty="0" smtClean="0">
              <a:solidFill>
                <a:srgbClr val="0070C0"/>
              </a:solidFill>
            </a:endParaRPr>
          </a:p>
          <a:p>
            <a:pPr algn="l"/>
            <a:r>
              <a:rPr lang="en-US" dirty="0" smtClean="0">
                <a:solidFill>
                  <a:srgbClr val="0070C0"/>
                </a:solidFill>
              </a:rPr>
              <a:t>4, </a:t>
            </a:r>
            <a:r>
              <a:rPr lang="en-US" dirty="0" err="1" smtClean="0">
                <a:solidFill>
                  <a:srgbClr val="0070C0"/>
                </a:solidFill>
              </a:rPr>
              <a:t>Bỏng</a:t>
            </a:r>
            <a:r>
              <a:rPr lang="en-US" dirty="0" smtClean="0">
                <a:solidFill>
                  <a:srgbClr val="0070C0"/>
                </a:solidFill>
              </a:rPr>
              <a:t> do </a:t>
            </a:r>
            <a:r>
              <a:rPr lang="en-US" dirty="0" err="1" smtClean="0">
                <a:solidFill>
                  <a:srgbClr val="0070C0"/>
                </a:solidFill>
              </a:rPr>
              <a:t>tia</a:t>
            </a:r>
            <a:r>
              <a:rPr lang="en-US" dirty="0" smtClean="0">
                <a:solidFill>
                  <a:srgbClr val="0070C0"/>
                </a:solidFill>
              </a:rPr>
              <a:t> </a:t>
            </a:r>
            <a:r>
              <a:rPr lang="en-US" dirty="0" err="1" smtClean="0">
                <a:solidFill>
                  <a:srgbClr val="0070C0"/>
                </a:solidFill>
              </a:rPr>
              <a:t>bức</a:t>
            </a:r>
            <a:r>
              <a:rPr lang="en-US" dirty="0" smtClean="0">
                <a:solidFill>
                  <a:srgbClr val="0070C0"/>
                </a:solidFill>
              </a:rPr>
              <a:t> </a:t>
            </a:r>
            <a:r>
              <a:rPr lang="en-US" dirty="0" err="1" smtClean="0">
                <a:solidFill>
                  <a:srgbClr val="0070C0"/>
                </a:solidFill>
              </a:rPr>
              <a:t>xạ</a:t>
            </a:r>
            <a:r>
              <a:rPr lang="en-US" dirty="0" smtClean="0">
                <a:solidFill>
                  <a:srgbClr val="0070C0"/>
                </a:solidFill>
              </a:rPr>
              <a:t>: </a:t>
            </a:r>
            <a:r>
              <a:rPr lang="en-US" dirty="0" err="1" smtClean="0">
                <a:solidFill>
                  <a:srgbClr val="0070C0"/>
                </a:solidFill>
              </a:rPr>
              <a:t>tia</a:t>
            </a:r>
            <a:r>
              <a:rPr lang="en-US" dirty="0" smtClean="0">
                <a:solidFill>
                  <a:srgbClr val="0070C0"/>
                </a:solidFill>
              </a:rPr>
              <a:t> laser, </a:t>
            </a:r>
            <a:r>
              <a:rPr lang="en-US" dirty="0" err="1" smtClean="0">
                <a:solidFill>
                  <a:srgbClr val="0070C0"/>
                </a:solidFill>
              </a:rPr>
              <a:t>mặt</a:t>
            </a:r>
            <a:r>
              <a:rPr lang="en-US" dirty="0" smtClean="0">
                <a:solidFill>
                  <a:srgbClr val="0070C0"/>
                </a:solidFill>
              </a:rPr>
              <a:t> </a:t>
            </a:r>
            <a:r>
              <a:rPr lang="en-US" dirty="0" err="1" smtClean="0">
                <a:solidFill>
                  <a:srgbClr val="0070C0"/>
                </a:solidFill>
              </a:rPr>
              <a:t>trời</a:t>
            </a:r>
            <a:r>
              <a:rPr lang="en-US" dirty="0" smtClean="0">
                <a:solidFill>
                  <a:srgbClr val="0070C0"/>
                </a:solidFill>
              </a:rPr>
              <a:t>, </a:t>
            </a:r>
            <a:r>
              <a:rPr lang="en-US" dirty="0" err="1" smtClean="0">
                <a:solidFill>
                  <a:srgbClr val="0070C0"/>
                </a:solidFill>
              </a:rPr>
              <a:t>tia</a:t>
            </a:r>
            <a:r>
              <a:rPr lang="en-US" dirty="0" smtClean="0">
                <a:solidFill>
                  <a:srgbClr val="0070C0"/>
                </a:solidFill>
              </a:rPr>
              <a:t> </a:t>
            </a:r>
            <a:r>
              <a:rPr lang="en-US" dirty="0" err="1" smtClean="0">
                <a:solidFill>
                  <a:srgbClr val="0070C0"/>
                </a:solidFill>
              </a:rPr>
              <a:t>cực</a:t>
            </a:r>
            <a:r>
              <a:rPr lang="en-US" dirty="0" smtClean="0">
                <a:solidFill>
                  <a:srgbClr val="0070C0"/>
                </a:solidFill>
              </a:rPr>
              <a:t> </a:t>
            </a:r>
            <a:r>
              <a:rPr lang="en-US" dirty="0" err="1" smtClean="0">
                <a:solidFill>
                  <a:srgbClr val="0070C0"/>
                </a:solidFill>
              </a:rPr>
              <a:t>tím</a:t>
            </a:r>
            <a:endParaRPr lang="en-US" dirty="0" smtClean="0">
              <a:solidFill>
                <a:srgbClr val="0070C0"/>
              </a:solidFill>
            </a:endParaRPr>
          </a:p>
          <a:p>
            <a:pPr marL="514350" indent="-514350" algn="l"/>
            <a:endParaRPr lang="en-US" dirty="0">
              <a:solidFill>
                <a:srgbClr val="0070C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en-US" dirty="0" smtClean="0">
                <a:solidFill>
                  <a:srgbClr val="FF0000"/>
                </a:solidFill>
                <a:latin typeface="Times New Roman" pitchFamily="18" charset="0"/>
                <a:cs typeface="Times New Roman" pitchFamily="18" charset="0"/>
              </a:rPr>
              <a:t>NGUYÊN NHÂN GÂY BỎNG</a:t>
            </a:r>
            <a:endParaRPr lang="en-US" dirty="0"/>
          </a:p>
        </p:txBody>
      </p:sp>
      <p:sp>
        <p:nvSpPr>
          <p:cNvPr id="3" name="Subtitle 2"/>
          <p:cNvSpPr>
            <a:spLocks noGrp="1"/>
          </p:cNvSpPr>
          <p:nvPr>
            <p:ph type="subTitle" idx="1"/>
          </p:nvPr>
        </p:nvSpPr>
        <p:spPr>
          <a:xfrm>
            <a:off x="457200" y="1676400"/>
            <a:ext cx="8305800" cy="4876800"/>
          </a:xfrm>
        </p:spPr>
        <p:txBody>
          <a:bodyPr/>
          <a:lstStyle/>
          <a:p>
            <a:endParaRPr lang="en-US" dirty="0"/>
          </a:p>
        </p:txBody>
      </p:sp>
      <p:sp>
        <p:nvSpPr>
          <p:cNvPr id="4" name="object 9"/>
          <p:cNvSpPr>
            <a:spLocks noChangeArrowheads="1"/>
          </p:cNvSpPr>
          <p:nvPr/>
        </p:nvSpPr>
        <p:spPr bwMode="auto">
          <a:xfrm>
            <a:off x="381000" y="990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6" name="Picture 5" descr="z2124158575612_e213046ba6639de643b774c4b647e994.jpg"/>
          <p:cNvPicPr>
            <a:picLocks noChangeAspect="1"/>
          </p:cNvPicPr>
          <p:nvPr/>
        </p:nvPicPr>
        <p:blipFill>
          <a:blip r:embed="rId2"/>
          <a:stretch>
            <a:fillRect/>
          </a:stretch>
        </p:blipFill>
        <p:spPr>
          <a:xfrm>
            <a:off x="457200" y="1524000"/>
            <a:ext cx="3568700" cy="2286000"/>
          </a:xfrm>
          <a:prstGeom prst="rect">
            <a:avLst/>
          </a:prstGeom>
        </p:spPr>
      </p:pic>
      <p:pic>
        <p:nvPicPr>
          <p:cNvPr id="7" name="Picture 6" descr="1428203143-2.jpg"/>
          <p:cNvPicPr>
            <a:picLocks noChangeAspect="1"/>
          </p:cNvPicPr>
          <p:nvPr/>
        </p:nvPicPr>
        <p:blipFill>
          <a:blip r:embed="rId3"/>
          <a:stretch>
            <a:fillRect/>
          </a:stretch>
        </p:blipFill>
        <p:spPr>
          <a:xfrm>
            <a:off x="5410200" y="1524000"/>
            <a:ext cx="2381250" cy="2028825"/>
          </a:xfrm>
          <a:prstGeom prst="rect">
            <a:avLst/>
          </a:prstGeom>
        </p:spPr>
      </p:pic>
      <p:pic>
        <p:nvPicPr>
          <p:cNvPr id="8" name="Picture 7" descr="images (1).jpg"/>
          <p:cNvPicPr>
            <a:picLocks noChangeAspect="1"/>
          </p:cNvPicPr>
          <p:nvPr/>
        </p:nvPicPr>
        <p:blipFill>
          <a:blip r:embed="rId4"/>
          <a:stretch>
            <a:fillRect/>
          </a:stretch>
        </p:blipFill>
        <p:spPr>
          <a:xfrm>
            <a:off x="990600" y="4352925"/>
            <a:ext cx="2314575" cy="1971675"/>
          </a:xfrm>
          <a:prstGeom prst="rect">
            <a:avLst/>
          </a:prstGeom>
        </p:spPr>
      </p:pic>
      <p:pic>
        <p:nvPicPr>
          <p:cNvPr id="9" name="Picture 8" descr="bong-da-do-han.jpg"/>
          <p:cNvPicPr>
            <a:picLocks noChangeAspect="1"/>
          </p:cNvPicPr>
          <p:nvPr/>
        </p:nvPicPr>
        <p:blipFill>
          <a:blip r:embed="rId5"/>
          <a:stretch>
            <a:fillRect/>
          </a:stretch>
        </p:blipFill>
        <p:spPr>
          <a:xfrm>
            <a:off x="4876800" y="4191000"/>
            <a:ext cx="2997200" cy="22479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vi-VN" dirty="0" smtClean="0">
                <a:solidFill>
                  <a:srgbClr val="FF0000"/>
                </a:solidFill>
              </a:rPr>
              <a:t>DẤU HIỆU NHẬN BIẾT</a:t>
            </a:r>
            <a:endParaRPr lang="en-US" dirty="0">
              <a:solidFill>
                <a:srgbClr val="FF0000"/>
              </a:solidFill>
            </a:endParaRPr>
          </a:p>
        </p:txBody>
      </p:sp>
      <p:sp>
        <p:nvSpPr>
          <p:cNvPr id="3" name="Subtitle 2"/>
          <p:cNvSpPr>
            <a:spLocks noGrp="1"/>
          </p:cNvSpPr>
          <p:nvPr>
            <p:ph type="subTitle" idx="1"/>
          </p:nvPr>
        </p:nvSpPr>
        <p:spPr>
          <a:xfrm>
            <a:off x="533400" y="1143000"/>
            <a:ext cx="8153400" cy="3276600"/>
          </a:xfrm>
        </p:spPr>
        <p:txBody>
          <a:bodyPr>
            <a:normAutofit/>
          </a:bodyPr>
          <a:lstStyle/>
          <a:p>
            <a:pPr algn="l"/>
            <a:r>
              <a:rPr lang="vi-VN" b="1" dirty="0" smtClean="0">
                <a:solidFill>
                  <a:srgbClr val="0070C0"/>
                </a:solidFill>
                <a:latin typeface="Times New Roman" pitchFamily="18" charset="0"/>
                <a:cs typeface="Times New Roman" pitchFamily="18" charset="0"/>
              </a:rPr>
              <a:t>Bỏng chia làm 3 cấp độ:</a:t>
            </a:r>
          </a:p>
          <a:p>
            <a:pPr marL="457200" indent="-457200" algn="l">
              <a:buFontTx/>
              <a:buChar char="-"/>
            </a:pPr>
            <a:r>
              <a:rPr lang="en-US" sz="2800" dirty="0" err="1" smtClean="0">
                <a:solidFill>
                  <a:srgbClr val="0070C0"/>
                </a:solidFill>
                <a:latin typeface="Times New Roman" pitchFamily="18" charset="0"/>
                <a:cs typeface="Times New Roman" pitchFamily="18" charset="0"/>
              </a:rPr>
              <a:t>Độ</a:t>
            </a:r>
            <a:r>
              <a:rPr lang="en-US" sz="2800" dirty="0" smtClean="0">
                <a:solidFill>
                  <a:srgbClr val="0070C0"/>
                </a:solidFill>
                <a:latin typeface="Times New Roman" pitchFamily="18" charset="0"/>
                <a:cs typeface="Times New Roman" pitchFamily="18" charset="0"/>
              </a:rPr>
              <a:t> 1: </a:t>
            </a:r>
            <a:r>
              <a:rPr lang="en-US" sz="2800" dirty="0" err="1" smtClean="0">
                <a:solidFill>
                  <a:srgbClr val="0070C0"/>
                </a:solidFill>
                <a:latin typeface="Times New Roman" pitchFamily="18" charset="0"/>
                <a:cs typeface="Times New Roman" pitchFamily="18" charset="0"/>
              </a:rPr>
              <a:t>Đau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đỏ</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rát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tại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vết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bỏng</a:t>
            </a:r>
            <a:r>
              <a:rPr lang="en-US" sz="2800" dirty="0" smtClean="0">
                <a:solidFill>
                  <a:srgbClr val="0070C0"/>
                </a:solidFill>
                <a:latin typeface="Times New Roman" pitchFamily="18" charset="0"/>
                <a:cs typeface="Times New Roman" pitchFamily="18" charset="0"/>
              </a:rPr>
              <a:t>.</a:t>
            </a:r>
          </a:p>
          <a:p>
            <a:pPr marL="457200" indent="-457200" algn="l">
              <a:buFontTx/>
              <a:buChar char="-"/>
            </a:pPr>
            <a:r>
              <a:rPr lang="en-US" sz="2800" dirty="0" err="1" smtClean="0">
                <a:solidFill>
                  <a:srgbClr val="0070C0"/>
                </a:solidFill>
                <a:latin typeface="Times New Roman" pitchFamily="18" charset="0"/>
                <a:cs typeface="Times New Roman" pitchFamily="18" charset="0"/>
              </a:rPr>
              <a:t>Độ</a:t>
            </a:r>
            <a:r>
              <a:rPr lang="en-US" sz="2800" dirty="0" smtClean="0">
                <a:solidFill>
                  <a:srgbClr val="0070C0"/>
                </a:solidFill>
                <a:latin typeface="Times New Roman" pitchFamily="18" charset="0"/>
                <a:cs typeface="Times New Roman" pitchFamily="18" charset="0"/>
              </a:rPr>
              <a:t> 2: </a:t>
            </a:r>
            <a:r>
              <a:rPr lang="en-US" sz="2800" dirty="0" err="1" smtClean="0">
                <a:solidFill>
                  <a:srgbClr val="0070C0"/>
                </a:solidFill>
                <a:latin typeface="Times New Roman" pitchFamily="18" charset="0"/>
                <a:cs typeface="Times New Roman" pitchFamily="18" charset="0"/>
              </a:rPr>
              <a:t>Vết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bỏng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rộp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trong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có</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nước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bỏng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nước</a:t>
            </a:r>
            <a:r>
              <a:rPr lang="en-US" sz="2800" dirty="0" smtClean="0">
                <a:solidFill>
                  <a:srgbClr val="0070C0"/>
                </a:solidFill>
                <a:latin typeface="Times New Roman" pitchFamily="18" charset="0"/>
                <a:cs typeface="Times New Roman" pitchFamily="18" charset="0"/>
              </a:rPr>
              <a:t>).</a:t>
            </a:r>
          </a:p>
          <a:p>
            <a:pPr marL="457200" indent="-457200" algn="l">
              <a:buFontTx/>
              <a:buChar char="-"/>
            </a:pPr>
            <a:r>
              <a:rPr lang="en-US" sz="2800" dirty="0" err="1" smtClean="0">
                <a:solidFill>
                  <a:srgbClr val="0070C0"/>
                </a:solidFill>
                <a:latin typeface="Times New Roman" pitchFamily="18" charset="0"/>
                <a:cs typeface="Times New Roman" pitchFamily="18" charset="0"/>
              </a:rPr>
              <a:t>Độ</a:t>
            </a:r>
            <a:r>
              <a:rPr lang="en-US" sz="2800" dirty="0" smtClean="0">
                <a:solidFill>
                  <a:srgbClr val="0070C0"/>
                </a:solidFill>
                <a:latin typeface="Times New Roman" pitchFamily="18" charset="0"/>
                <a:cs typeface="Times New Roman" pitchFamily="18" charset="0"/>
              </a:rPr>
              <a:t> 3: </a:t>
            </a:r>
            <a:r>
              <a:rPr lang="en-US" sz="2800" dirty="0" err="1" smtClean="0">
                <a:solidFill>
                  <a:srgbClr val="0070C0"/>
                </a:solidFill>
                <a:latin typeface="Times New Roman" pitchFamily="18" charset="0"/>
                <a:cs typeface="Times New Roman" pitchFamily="18" charset="0"/>
              </a:rPr>
              <a:t>vết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bỏng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có</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thể</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hoại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tử</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khô</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đen</a:t>
            </a:r>
            <a:r>
              <a:rPr lang="en-US" sz="2800" dirty="0" smtClean="0">
                <a:solidFill>
                  <a:srgbClr val="0070C0"/>
                </a:solidFill>
                <a:latin typeface="Times New Roman" pitchFamily="18" charset="0"/>
                <a:cs typeface="Times New Roman" pitchFamily="18" charset="0"/>
              </a:rPr>
              <a:t>.</a:t>
            </a:r>
          </a:p>
          <a:p>
            <a:endParaRPr lang="en-US" dirty="0"/>
          </a:p>
        </p:txBody>
      </p:sp>
      <p:sp>
        <p:nvSpPr>
          <p:cNvPr id="4" name="object 9"/>
          <p:cNvSpPr>
            <a:spLocks noChangeArrowheads="1"/>
          </p:cNvSpPr>
          <p:nvPr/>
        </p:nvSpPr>
        <p:spPr bwMode="auto">
          <a:xfrm>
            <a:off x="3810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unnamed-4.jpg"/>
          <p:cNvPicPr>
            <a:picLocks noChangeAspect="1"/>
          </p:cNvPicPr>
          <p:nvPr/>
        </p:nvPicPr>
        <p:blipFill>
          <a:blip r:embed="rId2"/>
          <a:stretch>
            <a:fillRect/>
          </a:stretch>
        </p:blipFill>
        <p:spPr>
          <a:xfrm>
            <a:off x="1371600" y="3886200"/>
            <a:ext cx="6172200" cy="2819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lstStyle/>
          <a:p>
            <a:r>
              <a:rPr lang="vi-VN" dirty="0">
                <a:solidFill>
                  <a:srgbClr val="FF0000"/>
                </a:solidFill>
              </a:rPr>
              <a:t>DẤU HIỆU NHẬN BIẾT</a:t>
            </a:r>
            <a:endParaRPr lang="en-US" dirty="0"/>
          </a:p>
        </p:txBody>
      </p:sp>
      <p:sp>
        <p:nvSpPr>
          <p:cNvPr id="3" name="Subtitle 2"/>
          <p:cNvSpPr>
            <a:spLocks noGrp="1"/>
          </p:cNvSpPr>
          <p:nvPr>
            <p:ph type="subTitle" idx="1"/>
          </p:nvPr>
        </p:nvSpPr>
        <p:spPr>
          <a:xfrm>
            <a:off x="457200" y="1676400"/>
            <a:ext cx="8305800" cy="4876800"/>
          </a:xfrm>
        </p:spPr>
        <p:txBody>
          <a:bodyPr>
            <a:normAutofit fontScale="92500" lnSpcReduction="20000"/>
          </a:bodyPr>
          <a:lstStyle/>
          <a:p>
            <a:pPr algn="l"/>
            <a:r>
              <a:rPr lang="en-US" dirty="0" err="1" smtClean="0">
                <a:solidFill>
                  <a:srgbClr val="FF0000"/>
                </a:solidFill>
              </a:rPr>
              <a:t>Dấu</a:t>
            </a:r>
            <a:r>
              <a:rPr lang="en-US" dirty="0" smtClean="0">
                <a:solidFill>
                  <a:srgbClr val="FF0000"/>
                </a:solidFill>
              </a:rPr>
              <a:t> </a:t>
            </a:r>
            <a:r>
              <a:rPr lang="en-US" dirty="0" err="1" smtClean="0">
                <a:solidFill>
                  <a:srgbClr val="FF0000"/>
                </a:solidFill>
              </a:rPr>
              <a:t>hiệu</a:t>
            </a:r>
            <a:r>
              <a:rPr lang="en-US" dirty="0" smtClean="0">
                <a:solidFill>
                  <a:srgbClr val="FF0000"/>
                </a:solidFill>
              </a:rPr>
              <a:t> </a:t>
            </a:r>
            <a:r>
              <a:rPr lang="en-US" dirty="0" err="1" smtClean="0">
                <a:solidFill>
                  <a:srgbClr val="FF0000"/>
                </a:solidFill>
              </a:rPr>
              <a:t>nhận</a:t>
            </a:r>
            <a:r>
              <a:rPr lang="en-US" dirty="0" smtClean="0">
                <a:solidFill>
                  <a:srgbClr val="FF0000"/>
                </a:solidFill>
              </a:rPr>
              <a:t> </a:t>
            </a:r>
            <a:r>
              <a:rPr lang="en-US" dirty="0" err="1" smtClean="0">
                <a:solidFill>
                  <a:srgbClr val="FF0000"/>
                </a:solidFill>
              </a:rPr>
              <a:t>biết</a:t>
            </a:r>
            <a:r>
              <a:rPr lang="en-US" dirty="0" smtClean="0">
                <a:solidFill>
                  <a:srgbClr val="FF0000"/>
                </a:solidFill>
              </a:rPr>
              <a:t> </a:t>
            </a:r>
            <a:r>
              <a:rPr lang="en-US" dirty="0" err="1" smtClean="0">
                <a:solidFill>
                  <a:srgbClr val="FF0000"/>
                </a:solidFill>
              </a:rPr>
              <a:t>bỏng</a:t>
            </a:r>
            <a:r>
              <a:rPr lang="en-US" dirty="0" smtClean="0">
                <a:solidFill>
                  <a:srgbClr val="FF0000"/>
                </a:solidFill>
              </a:rPr>
              <a:t> </a:t>
            </a:r>
            <a:r>
              <a:rPr lang="en-US" dirty="0" err="1" smtClean="0">
                <a:solidFill>
                  <a:srgbClr val="FF0000"/>
                </a:solidFill>
              </a:rPr>
              <a:t>nhiệt</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hóa</a:t>
            </a:r>
            <a:r>
              <a:rPr lang="en-US" dirty="0" smtClean="0">
                <a:solidFill>
                  <a:srgbClr val="FF0000"/>
                </a:solidFill>
              </a:rPr>
              <a:t> </a:t>
            </a:r>
            <a:r>
              <a:rPr lang="en-US" dirty="0" err="1" smtClean="0">
                <a:solidFill>
                  <a:srgbClr val="FF0000"/>
                </a:solidFill>
              </a:rPr>
              <a:t>chất</a:t>
            </a:r>
            <a:endParaRPr lang="en-US" dirty="0" smtClean="0">
              <a:solidFill>
                <a:srgbClr val="FF0000"/>
              </a:solidFill>
            </a:endParaRPr>
          </a:p>
          <a:p>
            <a:pPr marL="457200" indent="-457200" algn="l">
              <a:buFontTx/>
              <a:buChar char="-"/>
            </a:pPr>
            <a:r>
              <a:rPr lang="en-US" dirty="0" err="1" smtClean="0">
                <a:solidFill>
                  <a:srgbClr val="0070C0"/>
                </a:solidFill>
              </a:rPr>
              <a:t>Đau</a:t>
            </a:r>
            <a:r>
              <a:rPr lang="en-US" dirty="0" smtClean="0">
                <a:solidFill>
                  <a:srgbClr val="0070C0"/>
                </a:solidFill>
              </a:rPr>
              <a:t>, </a:t>
            </a:r>
            <a:r>
              <a:rPr lang="en-US" dirty="0" err="1" smtClean="0">
                <a:solidFill>
                  <a:srgbClr val="0070C0"/>
                </a:solidFill>
              </a:rPr>
              <a:t>đỏ</a:t>
            </a:r>
            <a:r>
              <a:rPr lang="en-US" dirty="0" smtClean="0">
                <a:solidFill>
                  <a:srgbClr val="0070C0"/>
                </a:solidFill>
              </a:rPr>
              <a:t> </a:t>
            </a:r>
            <a:r>
              <a:rPr lang="en-US" dirty="0" err="1" smtClean="0">
                <a:solidFill>
                  <a:srgbClr val="0070C0"/>
                </a:solidFill>
              </a:rPr>
              <a:t>rát</a:t>
            </a:r>
            <a:r>
              <a:rPr lang="en-US" dirty="0" smtClean="0">
                <a:solidFill>
                  <a:srgbClr val="0070C0"/>
                </a:solidFill>
              </a:rPr>
              <a:t> </a:t>
            </a:r>
            <a:r>
              <a:rPr lang="en-US" dirty="0" err="1" smtClean="0">
                <a:solidFill>
                  <a:srgbClr val="0070C0"/>
                </a:solidFill>
              </a:rPr>
              <a:t>tại</a:t>
            </a:r>
            <a:r>
              <a:rPr lang="en-US" dirty="0" smtClean="0">
                <a:solidFill>
                  <a:srgbClr val="0070C0"/>
                </a:solidFill>
              </a:rPr>
              <a:t> </a:t>
            </a:r>
            <a:r>
              <a:rPr lang="en-US" dirty="0" err="1" smtClean="0">
                <a:solidFill>
                  <a:srgbClr val="0070C0"/>
                </a:solidFill>
              </a:rPr>
              <a:t>vết</a:t>
            </a:r>
            <a:r>
              <a:rPr lang="en-US" dirty="0" smtClean="0">
                <a:solidFill>
                  <a:srgbClr val="0070C0"/>
                </a:solidFill>
              </a:rPr>
              <a:t> </a:t>
            </a:r>
            <a:r>
              <a:rPr lang="en-US" dirty="0" err="1" smtClean="0">
                <a:solidFill>
                  <a:srgbClr val="0070C0"/>
                </a:solidFill>
              </a:rPr>
              <a:t>bỏng</a:t>
            </a:r>
            <a:endParaRPr lang="en-US" dirty="0" smtClean="0">
              <a:solidFill>
                <a:srgbClr val="0070C0"/>
              </a:solidFill>
            </a:endParaRPr>
          </a:p>
          <a:p>
            <a:pPr marL="457200" indent="-457200" algn="l">
              <a:buFontTx/>
              <a:buChar char="-"/>
            </a:pPr>
            <a:r>
              <a:rPr lang="en-US" dirty="0" err="1" smtClean="0">
                <a:solidFill>
                  <a:srgbClr val="0070C0"/>
                </a:solidFill>
              </a:rPr>
              <a:t>Phỏng</a:t>
            </a:r>
            <a:r>
              <a:rPr lang="en-US" dirty="0" smtClean="0">
                <a:solidFill>
                  <a:srgbClr val="0070C0"/>
                </a:solidFill>
              </a:rPr>
              <a:t> </a:t>
            </a:r>
            <a:r>
              <a:rPr lang="en-US" dirty="0" err="1" smtClean="0">
                <a:solidFill>
                  <a:srgbClr val="0070C0"/>
                </a:solidFill>
              </a:rPr>
              <a:t>nước</a:t>
            </a:r>
            <a:r>
              <a:rPr lang="en-US" dirty="0" smtClean="0">
                <a:solidFill>
                  <a:srgbClr val="0070C0"/>
                </a:solidFill>
              </a:rPr>
              <a:t>( </a:t>
            </a:r>
            <a:r>
              <a:rPr lang="en-US" dirty="0" err="1" smtClean="0">
                <a:solidFill>
                  <a:srgbClr val="0070C0"/>
                </a:solidFill>
              </a:rPr>
              <a:t>nốt</a:t>
            </a:r>
            <a:r>
              <a:rPr lang="en-US" dirty="0" smtClean="0">
                <a:solidFill>
                  <a:srgbClr val="0070C0"/>
                </a:solidFill>
              </a:rPr>
              <a:t> </a:t>
            </a:r>
            <a:r>
              <a:rPr lang="en-US" dirty="0" err="1" smtClean="0">
                <a:solidFill>
                  <a:srgbClr val="0070C0"/>
                </a:solidFill>
              </a:rPr>
              <a:t>phồng</a:t>
            </a:r>
            <a:r>
              <a:rPr lang="en-US" dirty="0" smtClean="0">
                <a:solidFill>
                  <a:srgbClr val="0070C0"/>
                </a:solidFill>
              </a:rPr>
              <a:t> </a:t>
            </a:r>
            <a:r>
              <a:rPr lang="en-US" dirty="0" err="1" smtClean="0">
                <a:solidFill>
                  <a:srgbClr val="0070C0"/>
                </a:solidFill>
              </a:rPr>
              <a:t>rộp</a:t>
            </a:r>
            <a:r>
              <a:rPr lang="en-US" dirty="0" smtClean="0">
                <a:solidFill>
                  <a:srgbClr val="0070C0"/>
                </a:solidFill>
              </a:rPr>
              <a:t> </a:t>
            </a:r>
            <a:r>
              <a:rPr lang="en-US" dirty="0" err="1" smtClean="0">
                <a:solidFill>
                  <a:srgbClr val="0070C0"/>
                </a:solidFill>
              </a:rPr>
              <a:t>bên</a:t>
            </a:r>
            <a:r>
              <a:rPr lang="en-US" dirty="0" smtClean="0">
                <a:solidFill>
                  <a:srgbClr val="0070C0"/>
                </a:solidFill>
              </a:rPr>
              <a:t> </a:t>
            </a:r>
            <a:r>
              <a:rPr lang="en-US" dirty="0" err="1" smtClean="0">
                <a:solidFill>
                  <a:srgbClr val="0070C0"/>
                </a:solidFill>
              </a:rPr>
              <a:t>trong</a:t>
            </a:r>
            <a:r>
              <a:rPr lang="en-US" dirty="0" smtClean="0">
                <a:solidFill>
                  <a:srgbClr val="0070C0"/>
                </a:solidFill>
              </a:rPr>
              <a:t> </a:t>
            </a:r>
            <a:r>
              <a:rPr lang="en-US" dirty="0" err="1" smtClean="0">
                <a:solidFill>
                  <a:srgbClr val="0070C0"/>
                </a:solidFill>
              </a:rPr>
              <a:t>có</a:t>
            </a:r>
            <a:r>
              <a:rPr lang="en-US" dirty="0" smtClean="0">
                <a:solidFill>
                  <a:srgbClr val="0070C0"/>
                </a:solidFill>
              </a:rPr>
              <a:t> </a:t>
            </a:r>
            <a:r>
              <a:rPr lang="en-US" dirty="0" err="1" smtClean="0">
                <a:solidFill>
                  <a:srgbClr val="0070C0"/>
                </a:solidFill>
              </a:rPr>
              <a:t>dịch</a:t>
            </a:r>
            <a:r>
              <a:rPr lang="en-US" dirty="0" smtClean="0">
                <a:solidFill>
                  <a:srgbClr val="0070C0"/>
                </a:solidFill>
              </a:rPr>
              <a:t>)</a:t>
            </a:r>
          </a:p>
          <a:p>
            <a:pPr marL="457200" indent="-457200" algn="l">
              <a:buFontTx/>
              <a:buChar char="-"/>
            </a:pPr>
            <a:r>
              <a:rPr lang="en-US" dirty="0" err="1" smtClean="0">
                <a:solidFill>
                  <a:srgbClr val="0070C0"/>
                </a:solidFill>
              </a:rPr>
              <a:t>Vết</a:t>
            </a:r>
            <a:r>
              <a:rPr lang="en-US" dirty="0" smtClean="0">
                <a:solidFill>
                  <a:srgbClr val="0070C0"/>
                </a:solidFill>
              </a:rPr>
              <a:t> </a:t>
            </a:r>
            <a:r>
              <a:rPr lang="en-US" dirty="0" err="1" smtClean="0">
                <a:solidFill>
                  <a:srgbClr val="0070C0"/>
                </a:solidFill>
              </a:rPr>
              <a:t>bỏng</a:t>
            </a:r>
            <a:r>
              <a:rPr lang="en-US" dirty="0" smtClean="0">
                <a:solidFill>
                  <a:srgbClr val="0070C0"/>
                </a:solidFill>
              </a:rPr>
              <a:t> </a:t>
            </a:r>
            <a:r>
              <a:rPr lang="en-US" dirty="0" err="1" smtClean="0">
                <a:solidFill>
                  <a:srgbClr val="0070C0"/>
                </a:solidFill>
              </a:rPr>
              <a:t>có</a:t>
            </a:r>
            <a:r>
              <a:rPr lang="en-US" dirty="0" smtClean="0">
                <a:solidFill>
                  <a:srgbClr val="0070C0"/>
                </a:solidFill>
              </a:rPr>
              <a:t> </a:t>
            </a:r>
            <a:r>
              <a:rPr lang="en-US" dirty="0" err="1" smtClean="0">
                <a:solidFill>
                  <a:srgbClr val="0070C0"/>
                </a:solidFill>
              </a:rPr>
              <a:t>thể</a:t>
            </a:r>
            <a:r>
              <a:rPr lang="en-US" dirty="0" smtClean="0">
                <a:solidFill>
                  <a:srgbClr val="0070C0"/>
                </a:solidFill>
              </a:rPr>
              <a:t> </a:t>
            </a:r>
            <a:r>
              <a:rPr lang="en-US" dirty="0" err="1" smtClean="0">
                <a:solidFill>
                  <a:srgbClr val="0070C0"/>
                </a:solidFill>
              </a:rPr>
              <a:t>hoại</a:t>
            </a:r>
            <a:r>
              <a:rPr lang="en-US" dirty="0" smtClean="0">
                <a:solidFill>
                  <a:srgbClr val="0070C0"/>
                </a:solidFill>
              </a:rPr>
              <a:t> </a:t>
            </a:r>
            <a:r>
              <a:rPr lang="en-US" dirty="0" err="1" smtClean="0">
                <a:solidFill>
                  <a:srgbClr val="0070C0"/>
                </a:solidFill>
              </a:rPr>
              <a:t>tử</a:t>
            </a:r>
            <a:r>
              <a:rPr lang="en-US" dirty="0" smtClean="0">
                <a:solidFill>
                  <a:srgbClr val="0070C0"/>
                </a:solidFill>
              </a:rPr>
              <a:t> </a:t>
            </a:r>
            <a:r>
              <a:rPr lang="en-US" dirty="0" err="1" smtClean="0">
                <a:solidFill>
                  <a:srgbClr val="0070C0"/>
                </a:solidFill>
              </a:rPr>
              <a:t>khô</a:t>
            </a:r>
            <a:r>
              <a:rPr lang="en-US" dirty="0" smtClean="0">
                <a:solidFill>
                  <a:srgbClr val="0070C0"/>
                </a:solidFill>
              </a:rPr>
              <a:t> </a:t>
            </a:r>
            <a:r>
              <a:rPr lang="en-US" dirty="0" err="1" smtClean="0">
                <a:solidFill>
                  <a:srgbClr val="0070C0"/>
                </a:solidFill>
              </a:rPr>
              <a:t>đen</a:t>
            </a:r>
            <a:endParaRPr lang="en-US" dirty="0" smtClean="0">
              <a:solidFill>
                <a:srgbClr val="0070C0"/>
              </a:solidFill>
            </a:endParaRPr>
          </a:p>
          <a:p>
            <a:pPr algn="l"/>
            <a:r>
              <a:rPr lang="en-US" dirty="0" err="1" smtClean="0">
                <a:solidFill>
                  <a:srgbClr val="FF0000"/>
                </a:solidFill>
              </a:rPr>
              <a:t>Dấu</a:t>
            </a:r>
            <a:r>
              <a:rPr lang="en-US" dirty="0" smtClean="0">
                <a:solidFill>
                  <a:srgbClr val="FF0000"/>
                </a:solidFill>
              </a:rPr>
              <a:t> </a:t>
            </a:r>
            <a:r>
              <a:rPr lang="en-US" dirty="0" err="1" smtClean="0">
                <a:solidFill>
                  <a:srgbClr val="FF0000"/>
                </a:solidFill>
              </a:rPr>
              <a:t>hiệu</a:t>
            </a:r>
            <a:r>
              <a:rPr lang="en-US" dirty="0" smtClean="0">
                <a:solidFill>
                  <a:srgbClr val="FF0000"/>
                </a:solidFill>
              </a:rPr>
              <a:t> </a:t>
            </a:r>
            <a:r>
              <a:rPr lang="en-US" dirty="0" err="1" smtClean="0">
                <a:solidFill>
                  <a:srgbClr val="FF0000"/>
                </a:solidFill>
              </a:rPr>
              <a:t>bỏng</a:t>
            </a:r>
            <a:r>
              <a:rPr lang="en-US" dirty="0" smtClean="0">
                <a:solidFill>
                  <a:srgbClr val="FF0000"/>
                </a:solidFill>
              </a:rPr>
              <a:t> </a:t>
            </a:r>
            <a:r>
              <a:rPr lang="en-US" dirty="0" err="1" smtClean="0">
                <a:solidFill>
                  <a:srgbClr val="FF0000"/>
                </a:solidFill>
              </a:rPr>
              <a:t>lạnh</a:t>
            </a:r>
            <a:endParaRPr lang="en-US" dirty="0" smtClean="0">
              <a:solidFill>
                <a:srgbClr val="FF0000"/>
              </a:solidFill>
            </a:endParaRPr>
          </a:p>
          <a:p>
            <a:pPr marL="457200" indent="-457200" algn="l">
              <a:buFontTx/>
              <a:buChar char="-"/>
            </a:pPr>
            <a:r>
              <a:rPr lang="en-US" dirty="0" smtClean="0">
                <a:solidFill>
                  <a:srgbClr val="0070C0"/>
                </a:solidFill>
              </a:rPr>
              <a:t>Da </a:t>
            </a:r>
            <a:r>
              <a:rPr lang="en-US" dirty="0" err="1" smtClean="0">
                <a:solidFill>
                  <a:srgbClr val="0070C0"/>
                </a:solidFill>
              </a:rPr>
              <a:t>ngứa</a:t>
            </a:r>
            <a:r>
              <a:rPr lang="en-US" dirty="0" smtClean="0">
                <a:solidFill>
                  <a:srgbClr val="0070C0"/>
                </a:solidFill>
              </a:rPr>
              <a:t>, </a:t>
            </a:r>
            <a:r>
              <a:rPr lang="en-US" dirty="0" err="1" smtClean="0">
                <a:solidFill>
                  <a:srgbClr val="0070C0"/>
                </a:solidFill>
              </a:rPr>
              <a:t>đau</a:t>
            </a:r>
            <a:r>
              <a:rPr lang="en-US" dirty="0" smtClean="0">
                <a:solidFill>
                  <a:srgbClr val="0070C0"/>
                </a:solidFill>
              </a:rPr>
              <a:t>, </a:t>
            </a:r>
            <a:r>
              <a:rPr lang="en-US" dirty="0" err="1" smtClean="0">
                <a:solidFill>
                  <a:srgbClr val="0070C0"/>
                </a:solidFill>
              </a:rPr>
              <a:t>biến</a:t>
            </a:r>
            <a:r>
              <a:rPr lang="en-US" dirty="0" smtClean="0">
                <a:solidFill>
                  <a:srgbClr val="0070C0"/>
                </a:solidFill>
              </a:rPr>
              <a:t> </a:t>
            </a:r>
            <a:r>
              <a:rPr lang="en-US" dirty="0" err="1" smtClean="0">
                <a:solidFill>
                  <a:srgbClr val="0070C0"/>
                </a:solidFill>
              </a:rPr>
              <a:t>đổi</a:t>
            </a:r>
            <a:r>
              <a:rPr lang="en-US" dirty="0" smtClean="0">
                <a:solidFill>
                  <a:srgbClr val="0070C0"/>
                </a:solidFill>
              </a:rPr>
              <a:t> </a:t>
            </a:r>
            <a:r>
              <a:rPr lang="en-US" dirty="0" err="1" smtClean="0">
                <a:solidFill>
                  <a:srgbClr val="0070C0"/>
                </a:solidFill>
              </a:rPr>
              <a:t>màu</a:t>
            </a:r>
            <a:r>
              <a:rPr lang="en-US" dirty="0" smtClean="0">
                <a:solidFill>
                  <a:srgbClr val="0070C0"/>
                </a:solidFill>
              </a:rPr>
              <a:t> </a:t>
            </a:r>
            <a:r>
              <a:rPr lang="en-US" dirty="0" err="1" smtClean="0">
                <a:solidFill>
                  <a:srgbClr val="0070C0"/>
                </a:solidFill>
              </a:rPr>
              <a:t>sắc</a:t>
            </a:r>
            <a:endParaRPr lang="en-US" dirty="0" smtClean="0">
              <a:solidFill>
                <a:srgbClr val="0070C0"/>
              </a:solidFill>
            </a:endParaRPr>
          </a:p>
          <a:p>
            <a:pPr marL="457200" indent="-457200" algn="l">
              <a:buFontTx/>
              <a:buChar char="-"/>
            </a:pPr>
            <a:r>
              <a:rPr lang="en-US" dirty="0" smtClean="0">
                <a:solidFill>
                  <a:srgbClr val="0070C0"/>
                </a:solidFill>
              </a:rPr>
              <a:t>Da </a:t>
            </a:r>
            <a:r>
              <a:rPr lang="en-US" dirty="0" err="1" smtClean="0">
                <a:solidFill>
                  <a:srgbClr val="0070C0"/>
                </a:solidFill>
              </a:rPr>
              <a:t>có</a:t>
            </a:r>
            <a:r>
              <a:rPr lang="en-US" dirty="0" smtClean="0">
                <a:solidFill>
                  <a:srgbClr val="0070C0"/>
                </a:solidFill>
              </a:rPr>
              <a:t> </a:t>
            </a:r>
            <a:r>
              <a:rPr lang="en-US" dirty="0" err="1" smtClean="0">
                <a:solidFill>
                  <a:srgbClr val="0070C0"/>
                </a:solidFill>
              </a:rPr>
              <a:t>thể</a:t>
            </a:r>
            <a:r>
              <a:rPr lang="en-US" dirty="0" smtClean="0">
                <a:solidFill>
                  <a:srgbClr val="0070C0"/>
                </a:solidFill>
              </a:rPr>
              <a:t> </a:t>
            </a:r>
            <a:r>
              <a:rPr lang="en-US" dirty="0" err="1" smtClean="0">
                <a:solidFill>
                  <a:srgbClr val="0070C0"/>
                </a:solidFill>
              </a:rPr>
              <a:t>trắng</a:t>
            </a:r>
            <a:r>
              <a:rPr lang="en-US" dirty="0" smtClean="0">
                <a:solidFill>
                  <a:srgbClr val="0070C0"/>
                </a:solidFill>
              </a:rPr>
              <a:t> </a:t>
            </a:r>
            <a:r>
              <a:rPr lang="en-US" dirty="0" err="1" smtClean="0">
                <a:solidFill>
                  <a:srgbClr val="0070C0"/>
                </a:solidFill>
              </a:rPr>
              <a:t>tiến</a:t>
            </a:r>
            <a:r>
              <a:rPr lang="en-US" dirty="0" smtClean="0">
                <a:solidFill>
                  <a:srgbClr val="0070C0"/>
                </a:solidFill>
              </a:rPr>
              <a:t> </a:t>
            </a:r>
            <a:r>
              <a:rPr lang="en-US" dirty="0" err="1" smtClean="0">
                <a:solidFill>
                  <a:srgbClr val="0070C0"/>
                </a:solidFill>
              </a:rPr>
              <a:t>tới</a:t>
            </a:r>
            <a:r>
              <a:rPr lang="en-US" dirty="0" smtClean="0">
                <a:solidFill>
                  <a:srgbClr val="0070C0"/>
                </a:solidFill>
              </a:rPr>
              <a:t> </a:t>
            </a:r>
            <a:r>
              <a:rPr lang="en-US" dirty="0" err="1" smtClean="0">
                <a:solidFill>
                  <a:srgbClr val="0070C0"/>
                </a:solidFill>
              </a:rPr>
              <a:t>đỏ</a:t>
            </a:r>
            <a:r>
              <a:rPr lang="en-US" dirty="0" smtClean="0">
                <a:solidFill>
                  <a:srgbClr val="0070C0"/>
                </a:solidFill>
              </a:rPr>
              <a:t> </a:t>
            </a:r>
            <a:r>
              <a:rPr lang="en-US" dirty="0" err="1" smtClean="0">
                <a:solidFill>
                  <a:srgbClr val="0070C0"/>
                </a:solidFill>
              </a:rPr>
              <a:t>và</a:t>
            </a:r>
            <a:r>
              <a:rPr lang="en-US" dirty="0" smtClean="0">
                <a:solidFill>
                  <a:srgbClr val="0070C0"/>
                </a:solidFill>
              </a:rPr>
              <a:t> </a:t>
            </a:r>
            <a:r>
              <a:rPr lang="en-US" dirty="0" err="1" smtClean="0">
                <a:solidFill>
                  <a:srgbClr val="0070C0"/>
                </a:solidFill>
              </a:rPr>
              <a:t>vàng</a:t>
            </a:r>
            <a:endParaRPr lang="en-US" dirty="0" smtClean="0">
              <a:solidFill>
                <a:srgbClr val="0070C0"/>
              </a:solidFill>
            </a:endParaRPr>
          </a:p>
          <a:p>
            <a:pPr marL="457200" indent="-457200" algn="l">
              <a:buFontTx/>
              <a:buChar char="-"/>
            </a:pPr>
            <a:r>
              <a:rPr lang="en-US" dirty="0" smtClean="0">
                <a:solidFill>
                  <a:srgbClr val="0070C0"/>
                </a:solidFill>
              </a:rPr>
              <a:t>Da co </a:t>
            </a:r>
            <a:r>
              <a:rPr lang="en-US" dirty="0" err="1" smtClean="0">
                <a:solidFill>
                  <a:srgbClr val="0070C0"/>
                </a:solidFill>
              </a:rPr>
              <a:t>cứng</a:t>
            </a:r>
            <a:endParaRPr lang="en-US" dirty="0" smtClean="0">
              <a:solidFill>
                <a:srgbClr val="0070C0"/>
              </a:solidFill>
            </a:endParaRPr>
          </a:p>
          <a:p>
            <a:pPr marL="457200" indent="-457200" algn="l">
              <a:buFontTx/>
              <a:buChar char="-"/>
            </a:pPr>
            <a:r>
              <a:rPr lang="en-US" dirty="0" err="1" smtClean="0">
                <a:solidFill>
                  <a:srgbClr val="0070C0"/>
                </a:solidFill>
              </a:rPr>
              <a:t>Có</a:t>
            </a:r>
            <a:r>
              <a:rPr lang="en-US" dirty="0" smtClean="0">
                <a:solidFill>
                  <a:srgbClr val="0070C0"/>
                </a:solidFill>
              </a:rPr>
              <a:t> </a:t>
            </a:r>
            <a:r>
              <a:rPr lang="en-US" dirty="0" err="1" smtClean="0">
                <a:solidFill>
                  <a:srgbClr val="0070C0"/>
                </a:solidFill>
              </a:rPr>
              <a:t>xuất</a:t>
            </a:r>
            <a:r>
              <a:rPr lang="en-US" dirty="0" smtClean="0">
                <a:solidFill>
                  <a:srgbClr val="0070C0"/>
                </a:solidFill>
              </a:rPr>
              <a:t> </a:t>
            </a:r>
            <a:r>
              <a:rPr lang="en-US" dirty="0" err="1" smtClean="0">
                <a:solidFill>
                  <a:srgbClr val="0070C0"/>
                </a:solidFill>
              </a:rPr>
              <a:t>hiện</a:t>
            </a:r>
            <a:r>
              <a:rPr lang="en-US" dirty="0" smtClean="0">
                <a:solidFill>
                  <a:srgbClr val="0070C0"/>
                </a:solidFill>
              </a:rPr>
              <a:t> </a:t>
            </a:r>
            <a:r>
              <a:rPr lang="en-US" dirty="0" err="1" smtClean="0">
                <a:solidFill>
                  <a:srgbClr val="0070C0"/>
                </a:solidFill>
              </a:rPr>
              <a:t>các</a:t>
            </a:r>
            <a:r>
              <a:rPr lang="en-US" dirty="0" smtClean="0">
                <a:solidFill>
                  <a:srgbClr val="0070C0"/>
                </a:solidFill>
              </a:rPr>
              <a:t> </a:t>
            </a:r>
            <a:r>
              <a:rPr lang="en-US" dirty="0" err="1" smtClean="0">
                <a:solidFill>
                  <a:srgbClr val="0070C0"/>
                </a:solidFill>
              </a:rPr>
              <a:t>bọng</a:t>
            </a:r>
            <a:r>
              <a:rPr lang="en-US" dirty="0" smtClean="0">
                <a:solidFill>
                  <a:srgbClr val="0070C0"/>
                </a:solidFill>
              </a:rPr>
              <a:t> </a:t>
            </a:r>
            <a:r>
              <a:rPr lang="en-US" dirty="0" err="1" smtClean="0">
                <a:solidFill>
                  <a:srgbClr val="0070C0"/>
                </a:solidFill>
              </a:rPr>
              <a:t>nước</a:t>
            </a:r>
            <a:r>
              <a:rPr lang="en-US" dirty="0" smtClean="0">
                <a:solidFill>
                  <a:srgbClr val="0070C0"/>
                </a:solidFill>
              </a:rPr>
              <a:t>, da </a:t>
            </a:r>
            <a:r>
              <a:rPr lang="en-US" dirty="0" err="1" smtClean="0">
                <a:solidFill>
                  <a:srgbClr val="0070C0"/>
                </a:solidFill>
              </a:rPr>
              <a:t>có</a:t>
            </a:r>
            <a:r>
              <a:rPr lang="en-US" dirty="0" smtClean="0">
                <a:solidFill>
                  <a:srgbClr val="0070C0"/>
                </a:solidFill>
              </a:rPr>
              <a:t> </a:t>
            </a:r>
            <a:r>
              <a:rPr lang="en-US" dirty="0" err="1" smtClean="0">
                <a:solidFill>
                  <a:srgbClr val="0070C0"/>
                </a:solidFill>
              </a:rPr>
              <a:t>thể</a:t>
            </a:r>
            <a:r>
              <a:rPr lang="en-US" dirty="0" smtClean="0">
                <a:solidFill>
                  <a:srgbClr val="0070C0"/>
                </a:solidFill>
              </a:rPr>
              <a:t> </a:t>
            </a:r>
            <a:r>
              <a:rPr lang="en-US" dirty="0" err="1" smtClean="0">
                <a:solidFill>
                  <a:srgbClr val="0070C0"/>
                </a:solidFill>
              </a:rPr>
              <a:t>trở</a:t>
            </a:r>
            <a:r>
              <a:rPr lang="en-US" dirty="0" smtClean="0">
                <a:solidFill>
                  <a:srgbClr val="0070C0"/>
                </a:solidFill>
              </a:rPr>
              <a:t> </a:t>
            </a:r>
            <a:r>
              <a:rPr lang="en-US" dirty="0" err="1" smtClean="0">
                <a:solidFill>
                  <a:srgbClr val="0070C0"/>
                </a:solidFill>
              </a:rPr>
              <a:t>thành</a:t>
            </a:r>
            <a:r>
              <a:rPr lang="en-US" dirty="0" smtClean="0">
                <a:solidFill>
                  <a:srgbClr val="0070C0"/>
                </a:solidFill>
              </a:rPr>
              <a:t> </a:t>
            </a:r>
            <a:r>
              <a:rPr lang="en-US" dirty="0" err="1" smtClean="0">
                <a:solidFill>
                  <a:srgbClr val="0070C0"/>
                </a:solidFill>
              </a:rPr>
              <a:t>màu</a:t>
            </a:r>
            <a:r>
              <a:rPr lang="en-US" dirty="0" smtClean="0">
                <a:solidFill>
                  <a:srgbClr val="0070C0"/>
                </a:solidFill>
              </a:rPr>
              <a:t> </a:t>
            </a:r>
            <a:r>
              <a:rPr lang="en-US" dirty="0" err="1" smtClean="0">
                <a:solidFill>
                  <a:srgbClr val="0070C0"/>
                </a:solidFill>
              </a:rPr>
              <a:t>đen</a:t>
            </a:r>
            <a:endParaRPr lang="en-US" dirty="0">
              <a:solidFill>
                <a:srgbClr val="0070C0"/>
              </a:solidFill>
            </a:endParaRPr>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extLst>
      <p:ext uri="{BB962C8B-B14F-4D97-AF65-F5344CB8AC3E}">
        <p14:creationId xmlns:p14="http://schemas.microsoft.com/office/powerpoint/2010/main" val="316495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fontScale="90000"/>
          </a:bodyPr>
          <a:lstStyle/>
          <a:p>
            <a:r>
              <a:rPr lang="vi-VN" b="1" dirty="0">
                <a:solidFill>
                  <a:srgbClr val="FF0000"/>
                </a:solidFill>
              </a:rPr>
              <a:t>Sơ cấp cứu bỏng</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Subtitle 2"/>
          <p:cNvSpPr>
            <a:spLocks noGrp="1"/>
          </p:cNvSpPr>
          <p:nvPr>
            <p:ph type="subTitle" idx="1"/>
          </p:nvPr>
        </p:nvSpPr>
        <p:spPr>
          <a:xfrm>
            <a:off x="457200" y="990600"/>
            <a:ext cx="8305800" cy="4876800"/>
          </a:xfrm>
        </p:spPr>
        <p:txBody>
          <a:bodyPr/>
          <a:lstStyle/>
          <a:p>
            <a:pPr lvl="0" algn="l"/>
            <a:r>
              <a:rPr lang="vi-VN" dirty="0">
                <a:solidFill>
                  <a:srgbClr val="0070C0"/>
                </a:solidFill>
              </a:rPr>
              <a:t>Nếu bỏng nhiệt cần chườm mát.</a:t>
            </a:r>
            <a:endParaRPr lang="en-US" dirty="0">
              <a:solidFill>
                <a:srgbClr val="0070C0"/>
              </a:solidFill>
            </a:endParaRPr>
          </a:p>
          <a:p>
            <a:pPr lvl="0" algn="l"/>
            <a:r>
              <a:rPr lang="vi-VN" dirty="0">
                <a:solidFill>
                  <a:srgbClr val="0070C0"/>
                </a:solidFill>
              </a:rPr>
              <a:t>Bỏng hoá chất phải rửa bằng nước sạch.</a:t>
            </a:r>
            <a:endParaRPr lang="en-US" dirty="0">
              <a:solidFill>
                <a:srgbClr val="0070C0"/>
              </a:solidFill>
            </a:endParaRPr>
          </a:p>
          <a:p>
            <a:endParaRPr lang="en-US" dirty="0"/>
          </a:p>
        </p:txBody>
      </p:sp>
      <p:sp>
        <p:nvSpPr>
          <p:cNvPr id="4" name="object 9"/>
          <p:cNvSpPr>
            <a:spLocks noChangeArrowheads="1"/>
          </p:cNvSpPr>
          <p:nvPr/>
        </p:nvSpPr>
        <p:spPr bwMode="auto">
          <a:xfrm>
            <a:off x="457200" y="8382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z2124157824014_340a62efbb588990af7a3c2322332a2e.jpg"/>
          <p:cNvPicPr>
            <a:picLocks noChangeAspect="1"/>
          </p:cNvPicPr>
          <p:nvPr/>
        </p:nvPicPr>
        <p:blipFill>
          <a:blip r:embed="rId2"/>
          <a:stretch>
            <a:fillRect/>
          </a:stretch>
        </p:blipFill>
        <p:spPr>
          <a:xfrm>
            <a:off x="1676400" y="2286000"/>
            <a:ext cx="5943600" cy="44170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7772400" cy="1219200"/>
          </a:xfrm>
        </p:spPr>
        <p:txBody>
          <a:bodyPr>
            <a:normAutofit fontScale="90000"/>
          </a:bodyPr>
          <a:lstStyle/>
          <a:p>
            <a:r>
              <a:rPr lang="vi-VN" dirty="0">
                <a:solidFill>
                  <a:srgbClr val="FF0000"/>
                </a:solidFill>
              </a:rPr>
              <a:t>Nguy cơ bỏng:</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Subtitle 2"/>
          <p:cNvSpPr>
            <a:spLocks noGrp="1"/>
          </p:cNvSpPr>
          <p:nvPr>
            <p:ph type="subTitle" idx="1"/>
          </p:nvPr>
        </p:nvSpPr>
        <p:spPr>
          <a:xfrm>
            <a:off x="381000" y="1143000"/>
            <a:ext cx="8305800" cy="4876800"/>
          </a:xfrm>
        </p:spPr>
        <p:txBody>
          <a:bodyPr/>
          <a:lstStyle/>
          <a:p>
            <a:pPr algn="l"/>
            <a:r>
              <a:rPr lang="en-US" dirty="0" smtClean="0">
                <a:solidFill>
                  <a:srgbClr val="0070C0"/>
                </a:solidFill>
              </a:rPr>
              <a:t>- </a:t>
            </a:r>
            <a:r>
              <a:rPr lang="vi-VN" dirty="0" smtClean="0">
                <a:solidFill>
                  <a:srgbClr val="0070C0"/>
                </a:solidFill>
              </a:rPr>
              <a:t>Sốc </a:t>
            </a:r>
            <a:r>
              <a:rPr lang="vi-VN" dirty="0">
                <a:solidFill>
                  <a:srgbClr val="0070C0"/>
                </a:solidFill>
              </a:rPr>
              <a:t>do nhiễm trùng, nhiễm độc.</a:t>
            </a:r>
            <a:endParaRPr lang="en-US" dirty="0">
              <a:solidFill>
                <a:srgbClr val="0070C0"/>
              </a:solidFill>
            </a:endParaRPr>
          </a:p>
          <a:p>
            <a:pPr algn="l"/>
            <a:r>
              <a:rPr lang="vi-VN" dirty="0">
                <a:solidFill>
                  <a:srgbClr val="0070C0"/>
                </a:solidFill>
              </a:rPr>
              <a:t>- Bỏng nặng có thể gây tàn phế hoặc hoại </a:t>
            </a:r>
            <a:r>
              <a:rPr lang="vi-VN" dirty="0" smtClean="0">
                <a:solidFill>
                  <a:srgbClr val="0070C0"/>
                </a:solidFill>
              </a:rPr>
              <a:t>tử</a:t>
            </a:r>
            <a:r>
              <a:rPr lang="en-US" dirty="0" smtClean="0">
                <a:solidFill>
                  <a:srgbClr val="0070C0"/>
                </a:solidFill>
              </a:rPr>
              <a:t>, </a:t>
            </a:r>
            <a:r>
              <a:rPr lang="en-US" dirty="0" err="1" smtClean="0">
                <a:solidFill>
                  <a:srgbClr val="0070C0"/>
                </a:solidFill>
              </a:rPr>
              <a:t>di</a:t>
            </a:r>
            <a:r>
              <a:rPr lang="en-US" dirty="0" smtClean="0">
                <a:solidFill>
                  <a:srgbClr val="0070C0"/>
                </a:solidFill>
              </a:rPr>
              <a:t> </a:t>
            </a:r>
            <a:r>
              <a:rPr lang="en-US" dirty="0" err="1" smtClean="0">
                <a:solidFill>
                  <a:srgbClr val="0070C0"/>
                </a:solidFill>
              </a:rPr>
              <a:t>chứng</a:t>
            </a:r>
            <a:r>
              <a:rPr lang="en-US" dirty="0" smtClean="0">
                <a:solidFill>
                  <a:srgbClr val="0070C0"/>
                </a:solidFill>
              </a:rPr>
              <a:t> </a:t>
            </a:r>
            <a:r>
              <a:rPr lang="en-US" dirty="0" err="1" smtClean="0">
                <a:solidFill>
                  <a:srgbClr val="0070C0"/>
                </a:solidFill>
              </a:rPr>
              <a:t>sẹo</a:t>
            </a:r>
            <a:r>
              <a:rPr lang="en-US" dirty="0" smtClean="0">
                <a:solidFill>
                  <a:srgbClr val="0070C0"/>
                </a:solidFill>
              </a:rPr>
              <a:t> </a:t>
            </a:r>
            <a:r>
              <a:rPr lang="en-US" dirty="0" err="1" smtClean="0">
                <a:solidFill>
                  <a:srgbClr val="0070C0"/>
                </a:solidFill>
              </a:rPr>
              <a:t>nặng</a:t>
            </a:r>
            <a:r>
              <a:rPr lang="en-US" dirty="0" smtClean="0">
                <a:solidFill>
                  <a:srgbClr val="0070C0"/>
                </a:solidFill>
              </a:rPr>
              <a:t> </a:t>
            </a:r>
            <a:r>
              <a:rPr lang="en-US" dirty="0" err="1" smtClean="0">
                <a:solidFill>
                  <a:srgbClr val="0070C0"/>
                </a:solidFill>
              </a:rPr>
              <a:t>nề</a:t>
            </a:r>
            <a:r>
              <a:rPr lang="en-US" dirty="0">
                <a:solidFill>
                  <a:srgbClr val="0070C0"/>
                </a:solidFill>
              </a:rPr>
              <a:t>.</a:t>
            </a:r>
          </a:p>
          <a:p>
            <a:endParaRPr lang="en-US" dirty="0"/>
          </a:p>
        </p:txBody>
      </p:sp>
      <p:sp>
        <p:nvSpPr>
          <p:cNvPr id="4" name="object 9"/>
          <p:cNvSpPr>
            <a:spLocks noChangeArrowheads="1"/>
          </p:cNvSpPr>
          <p:nvPr/>
        </p:nvSpPr>
        <p:spPr bwMode="auto">
          <a:xfrm>
            <a:off x="381000" y="9144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z2124159176036_d89365e221316895bbad84b18d54fafb.jpg"/>
          <p:cNvPicPr>
            <a:picLocks noChangeAspect="1"/>
          </p:cNvPicPr>
          <p:nvPr/>
        </p:nvPicPr>
        <p:blipFill>
          <a:blip r:embed="rId2"/>
          <a:stretch>
            <a:fillRect/>
          </a:stretch>
        </p:blipFill>
        <p:spPr>
          <a:xfrm>
            <a:off x="5181600" y="2616200"/>
            <a:ext cx="3181350" cy="3937000"/>
          </a:xfrm>
          <a:prstGeom prst="rect">
            <a:avLst/>
          </a:prstGeom>
        </p:spPr>
      </p:pic>
      <p:pic>
        <p:nvPicPr>
          <p:cNvPr id="6" name="Picture 5" descr="be-gai-4-tuoi-bong-toan-than-do-nga-vao-noi-ruou-va-nguy-co-liet-29-001249.jpg"/>
          <p:cNvPicPr>
            <a:picLocks noChangeAspect="1"/>
          </p:cNvPicPr>
          <p:nvPr/>
        </p:nvPicPr>
        <p:blipFill>
          <a:blip r:embed="rId3"/>
          <a:stretch>
            <a:fillRect/>
          </a:stretch>
        </p:blipFill>
        <p:spPr>
          <a:xfrm>
            <a:off x="1371600" y="2933700"/>
            <a:ext cx="2828925" cy="37719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1243</Words>
  <Application>Microsoft Office PowerPoint</Application>
  <PresentationFormat>On-screen Show (4:3)</PresentationFormat>
  <Paragraphs>102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ĐỊNH NGHĨA</vt:lpstr>
      <vt:lpstr>NGUYÊN NHÂN GÂY BỎNG</vt:lpstr>
      <vt:lpstr>NGUYÊN NHÂN GÂY BỎNG</vt:lpstr>
      <vt:lpstr>DẤU HIỆU NHẬN BIẾT</vt:lpstr>
      <vt:lpstr>DẤU HIỆU NHẬN BIẾT</vt:lpstr>
      <vt:lpstr>Sơ cấp cứu bỏng </vt:lpstr>
      <vt:lpstr>Nguy cơ bỏng: </vt:lpstr>
      <vt:lpstr>CÁCH XỬ TRÍ SƠ CỨU</vt:lpstr>
      <vt:lpstr>CÁCH XỬ TRÍ SƠ CỨU</vt:lpstr>
      <vt:lpstr>CÁCH XỬ TRÍ SƠ CỨU</vt:lpstr>
      <vt:lpstr>CÁCH XỬ TRÍ SƠ CỨU</vt:lpstr>
      <vt:lpstr>CÁC ĐIỂM CẦN GHI NHỚ</vt:lpstr>
      <vt:lpstr>PowerPoint Presentation</vt:lpstr>
      <vt:lpstr>KHI NÀO CẦN CHĂM SÓC Y TẾ</vt:lpstr>
      <vt:lpstr>MỘT SỐ BIỆN PHÁP PHÒNG TRÁNH BỊ BỎNG TẠI CỘNG ĐỒNG</vt:lpstr>
      <vt:lpstr>MỘT SỐ BIỆN PHÁP PHÒNG TRÁNH BỊ BỎNG TẠI CỘNG ĐỒNG</vt:lpstr>
      <vt:lpstr>MỘT SỐ BIỆN PHÁP PHÒNG TRÁNH BỊ BỎNG TẠI CỘNG ĐỒNG</vt:lpstr>
      <vt:lpstr>MỘT SỐ BIỆN PHÁP PHÒNG TRÁNH BỊ BỎNG TẠI CỘNG ĐỒNG</vt:lpstr>
      <vt:lpstr>MỘT SỐ BIỆN PHÁP PHÒNG TRÁNH BỊ BỎNG TẠI CỘNG ĐỒNG</vt:lpstr>
      <vt:lpstr>PowerPoint Presentation</vt:lpstr>
      <vt:lpstr>Những điều không nên làm khi sơ cứu bỏng </vt:lpstr>
      <vt:lpstr>Những điều không nên làm khi sơ cứu bỏng</vt:lpstr>
      <vt:lpstr>GHI NHỚ</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BỎNG</dc:title>
  <dc:creator>Windows User</dc:creator>
  <cp:lastModifiedBy>MyPC</cp:lastModifiedBy>
  <cp:revision>19</cp:revision>
  <dcterms:created xsi:type="dcterms:W3CDTF">2020-10-13T13:31:31Z</dcterms:created>
  <dcterms:modified xsi:type="dcterms:W3CDTF">2020-10-19T08:19:13Z</dcterms:modified>
</cp:coreProperties>
</file>