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133600"/>
            <a:ext cx="9144000" cy="472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357188" y="2614613"/>
            <a:ext cx="8501062" cy="3600450"/>
          </a:xfrm>
        </p:spPr>
        <p:txBody>
          <a:bodyPr/>
          <a:lstStyle/>
          <a:p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TNV SƠ CẤP CỨU CẤP 1</a:t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TRƯỜNG HỌC</a:t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Báo cáo viên</a:t>
            </a: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Ths. Nguyễn Thị Thanh Yến</a:t>
            </a:r>
            <a:b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Tập huấn viên Sơ cấp cứu Thành phố</a:t>
            </a:r>
            <a:b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Chủ tịch Hội Chữ thập đỏ Huyện Gia Lâm</a:t>
            </a:r>
          </a:p>
        </p:txBody>
      </p:sp>
      <p:pic>
        <p:nvPicPr>
          <p:cNvPr id="512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939800"/>
            <a:ext cx="4572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95600" y="4114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1031138" y="286531"/>
            <a:ext cx="7514652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350215" y="286531"/>
            <a:ext cx="8081275" cy="535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0923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200" b="1" spc="-16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VẬT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rút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6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chặt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mép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Chèn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băng,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gạc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quanh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cố</a:t>
            </a:r>
            <a:r>
              <a:rPr lang="en-US" altLang="zh-CN" sz="3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</a:p>
          <a:p>
            <a:pPr marL="0" hangingPunct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Nhanh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gần</a:t>
            </a:r>
            <a:r>
              <a:rPr lang="en-US" altLang="zh-CN" sz="36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Times New Roman"/>
                <a:ea typeface="Times New Roman"/>
              </a:rPr>
              <a:t>nhất.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3010789" y="279778"/>
            <a:ext cx="3623889" cy="457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14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6EBF"/>
                </a:solidFill>
                <a:latin typeface="Times New Roman"/>
                <a:ea typeface="Times New Roman"/>
              </a:rPr>
              <a:t>CAM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6566" y="1126071"/>
            <a:ext cx="44751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ngồi</a:t>
            </a:r>
            <a:r>
              <a:rPr lang="en-US" altLang="zh-CN" sz="2800" spc="-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cúi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6566" y="1554177"/>
            <a:ext cx="4449786" cy="42709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phía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trước.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6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ngón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bóp</a:t>
            </a:r>
            <a:r>
              <a:rPr lang="en-US" altLang="zh-CN" sz="2800" spc="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nhẹ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94" dirty="0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bên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14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2800" spc="110" dirty="0">
                <a:solidFill>
                  <a:srgbClr val="000000"/>
                </a:solidFill>
                <a:latin typeface="Times New Roman"/>
                <a:ea typeface="Times New Roman"/>
              </a:rPr>
              <a:t>á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nh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5" dirty="0">
                <a:solidFill>
                  <a:srgbClr val="000000"/>
                </a:solidFill>
                <a:latin typeface="Times New Roman"/>
                <a:ea typeface="Times New Roman"/>
              </a:rPr>
              <a:t>mũi</a:t>
            </a:r>
            <a:r>
              <a:rPr lang="en-US" altLang="zh-CN" sz="28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120" dirty="0">
                <a:solidFill>
                  <a:srgbClr val="000000"/>
                </a:solidFill>
                <a:latin typeface="Times New Roman"/>
                <a:ea typeface="Times New Roman"/>
              </a:rPr>
              <a:t>khoảng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thời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thở</a:t>
            </a:r>
            <a:r>
              <a:rPr lang="en-US" altLang="zh-CN" sz="2800" spc="-5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bằng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5" dirty="0">
                <a:solidFill>
                  <a:srgbClr val="FE0000"/>
                </a:solidFill>
                <a:latin typeface="Times New Roman"/>
                <a:ea typeface="Times New Roman"/>
              </a:rPr>
              <a:t>miệng.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FE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dirty="0">
                <a:solidFill>
                  <a:srgbClr val="FE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xì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mũi,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2800" spc="18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FE0000"/>
                </a:solidFill>
                <a:latin typeface="Times New Roman"/>
                <a:ea typeface="Times New Roman"/>
              </a:rPr>
              <a:t>khịt</a:t>
            </a:r>
          </a:p>
          <a:p>
            <a:pPr marL="0" indent="457174">
              <a:lnSpc>
                <a:spcPct val="100000"/>
              </a:lnSpc>
            </a:pPr>
            <a:r>
              <a:rPr lang="en-US" altLang="zh-CN" sz="2800" spc="-10" dirty="0">
                <a:solidFill>
                  <a:srgbClr val="FE0000"/>
                </a:solidFill>
                <a:latin typeface="Times New Roman"/>
                <a:ea typeface="Times New Roman"/>
              </a:rPr>
              <a:t>mũi</a:t>
            </a:r>
          </a:p>
          <a:p>
            <a:pPr marL="457174" indent="-457174" hangingPunct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2800" spc="34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phút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69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0" dirty="0">
                <a:solidFill>
                  <a:srgbClr val="000000"/>
                </a:solidFill>
                <a:latin typeface="Times New Roman"/>
                <a:ea typeface="Times New Roman"/>
              </a:rPr>
              <a:t>tục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5" dirty="0">
                <a:solidFill>
                  <a:srgbClr val="000000"/>
                </a:solidFill>
                <a:latin typeface="Times New Roman"/>
                <a:ea typeface="Times New Roman"/>
              </a:rPr>
              <a:t>phải</a:t>
            </a:r>
            <a:r>
              <a:rPr lang="en-US" altLang="zh-CN" sz="28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spc="89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tế.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4"/>
          <p:cNvSpPr txBox="1"/>
          <p:nvPr/>
        </p:nvSpPr>
        <p:spPr>
          <a:xfrm>
            <a:off x="320040" y="221483"/>
            <a:ext cx="7735608" cy="4107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088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CÁCH</a:t>
            </a:r>
            <a:r>
              <a:rPr lang="en-US" altLang="zh-CN" sz="3200" b="1" spc="-7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PHÒNG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NGỪA</a:t>
            </a:r>
            <a:r>
              <a:rPr lang="en-US" altLang="zh-CN" sz="3200" b="1" spc="-80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sắc,</a:t>
            </a:r>
            <a:r>
              <a:rPr lang="en-US" altLang="zh-CN" sz="40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nhọn.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trò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4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hiểm,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vận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mạnh.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ở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nơi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quy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định.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THƢƠNG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48640" y="1899206"/>
            <a:ext cx="734850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49088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1.Băng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vòng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tròn	2.Băng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chữ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nhân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809853" y="221483"/>
            <a:ext cx="747623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THỰC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HÀNH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b="1" spc="-189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BÓ</a:t>
            </a:r>
            <a:r>
              <a:rPr lang="en-US" altLang="zh-CN" sz="3200" b="1" spc="-19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b="1" spc="-19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THƢƠNG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09218" y="837580"/>
            <a:ext cx="6956411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599787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rẻ</a:t>
            </a:r>
            <a:r>
              <a:rPr lang="en-US" altLang="zh-CN" sz="28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quạt	4.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altLang="zh-CN" sz="2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tám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2591689" y="2881410"/>
            <a:ext cx="37433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60145">
              <a:lnSpc>
                <a:spcPct val="100000"/>
              </a:lnSpc>
            </a:pPr>
            <a:endParaRPr lang="en-US" altLang="zh-CN" sz="4400" b="1" i="1" dirty="0">
              <a:solidFill>
                <a:srgbClr val="FE0000"/>
              </a:solidFill>
              <a:latin typeface="Times New Roman"/>
              <a:ea typeface="Times New Roman"/>
            </a:endParaRPr>
          </a:p>
          <a:p>
            <a:pPr marL="0">
              <a:lnSpc>
                <a:spcPct val="100000"/>
              </a:lnSpc>
            </a:pP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Sơ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cứu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4000" b="1" spc="-40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dirty="0">
                <a:solidFill>
                  <a:srgbClr val="FE0000"/>
                </a:solidFill>
                <a:latin typeface="Times New Roman"/>
                <a:ea typeface="Times New Roman"/>
              </a:rPr>
              <a:t>máu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Thảo luận nhóm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Nhóm1,3: Nguyên nhân gây chảy máu</a:t>
            </a:r>
          </a:p>
          <a:p>
            <a:r>
              <a:rPr lang="en-US" dirty="0" smtClean="0"/>
              <a:t>Nhóm 2,4: Có loại chảy máu nào? </a:t>
            </a:r>
          </a:p>
          <a:p>
            <a:r>
              <a:rPr lang="en-US" dirty="0" smtClean="0"/>
              <a:t>Nhóm 5,7: Nguy cơ gì khi bị chảy máu cấp</a:t>
            </a:r>
          </a:p>
          <a:p>
            <a:r>
              <a:rPr lang="en-US" dirty="0" smtClean="0"/>
              <a:t>Nhóm 6,9: Cách xử trí khi chảy máu cấp</a:t>
            </a:r>
          </a:p>
          <a:p>
            <a:r>
              <a:rPr lang="en-US" dirty="0" smtClean="0"/>
              <a:t>Nhóm 8,10: Học sinh cần làm gì để phòng chống chảy máu cấp.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35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38200"/>
          </a:xfrm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US" altLang="vi-VN" sz="36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b="1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 hai loại chảy máu: 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Chảy máu ngoài</a:t>
            </a: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Chảy máu trong.           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Chảy máu có thể dẫn đến Suy tuần hoàn </a:t>
            </a: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tổn thương mô, cơ quan  Tử vong.</a:t>
            </a:r>
          </a:p>
          <a:p>
            <a:pPr eaLnBrk="1" hangingPunct="1">
              <a:lnSpc>
                <a:spcPct val="13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n-US" altLang="vi-VN" sz="2800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Sơ cứu viên:</a:t>
            </a: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Phát hiện chảy máu </a:t>
            </a:r>
            <a:endParaRPr lang="en-US" altLang="vi-VN" smtClean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130000"/>
              </a:lnSpc>
              <a:buClr>
                <a:srgbClr val="FF0066"/>
              </a:buClr>
              <a:buSzPct val="130000"/>
              <a:buFont typeface="Wingdings" panose="05000000000000000000" pitchFamily="2" charset="2"/>
              <a:buChar char="F"/>
            </a:pPr>
            <a:r>
              <a:rPr lang="en-US" altLang="vi-VN" smtClean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Đánh giá mức độ chảy máu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8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2307589" y="295368"/>
            <a:ext cx="6592692" cy="5579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NGUYÊN</a:t>
            </a:r>
            <a:r>
              <a:rPr lang="en-US" altLang="zh-CN" sz="4000" b="1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b="1" spc="-5" dirty="0">
                <a:solidFill>
                  <a:srgbClr val="4E80BB"/>
                </a:solidFill>
                <a:latin typeface="Times New Roman"/>
                <a:ea typeface="Times New Roman"/>
              </a:rPr>
              <a:t>NHÂN</a:t>
            </a:r>
          </a:p>
          <a:p>
            <a:pPr marL="0" indent="1442085">
              <a:lnSpc>
                <a:spcPct val="83749"/>
              </a:lnSpc>
            </a:pPr>
            <a:r>
              <a:rPr lang="en-US" altLang="zh-CN" sz="3200" spc="85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55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Nô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đùa,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va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đập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ghế,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cam,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spc="94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Ngoài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trường</a:t>
            </a:r>
            <a:r>
              <a:rPr lang="en-US" altLang="zh-CN" sz="32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i="1" spc="64" dirty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</a:p>
          <a:p>
            <a:pPr marL="0" indent="1442085">
              <a:lnSpc>
                <a:spcPct val="8125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altLang="zh-CN" sz="32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dao</a:t>
            </a:r>
          </a:p>
          <a:p>
            <a:pPr marL="0" indent="1899285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sắc</a:t>
            </a:r>
            <a:r>
              <a:rPr lang="en-US" altLang="zh-CN" sz="32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nhọn</a:t>
            </a:r>
          </a:p>
          <a:p>
            <a:pPr marL="1899285" indent="-457200" hangingPunct="0">
              <a:lnSpc>
                <a:spcPct val="80833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động,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giao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thông,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nạn</a:t>
            </a:r>
            <a:r>
              <a:rPr lang="en-US" altLang="zh-CN" sz="32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hoạt,</a:t>
            </a:r>
            <a:r>
              <a:rPr lang="en-US" altLang="zh-CN" sz="3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…</a:t>
            </a:r>
          </a:p>
          <a:p>
            <a:pPr marL="1899285" indent="-45720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chấn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gây</a:t>
            </a:r>
            <a:r>
              <a:rPr lang="en-US" altLang="zh-CN" sz="32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tổn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nội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tới</a:t>
            </a:r>
            <a:r>
              <a:rPr lang="en-US" altLang="zh-CN" sz="32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tình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trạng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trong.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08303" y="155542"/>
            <a:ext cx="7592496" cy="3341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60320">
              <a:lnSpc>
                <a:spcPct val="100000"/>
              </a:lnSpc>
            </a:pP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NGUY</a:t>
            </a:r>
            <a:r>
              <a:rPr lang="en-US" altLang="zh-CN" sz="3500" b="1" spc="-159" dirty="0">
                <a:solidFill>
                  <a:srgbClr val="4E80BB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spc="5" dirty="0">
                <a:solidFill>
                  <a:srgbClr val="4E80BB"/>
                </a:solidFill>
                <a:latin typeface="Times New Roman"/>
                <a:ea typeface="Times New Roman"/>
              </a:rPr>
              <a:t>C</a:t>
            </a:r>
            <a:r>
              <a:rPr lang="en-US" altLang="zh-CN" sz="3500" b="1" dirty="0">
                <a:solidFill>
                  <a:srgbClr val="4E80BB"/>
                </a:solidFill>
                <a:latin typeface="Times New Roman"/>
                <a:ea typeface="Times New Roman"/>
              </a:rPr>
              <a:t>Ơ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dẫn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chóng</a:t>
            </a:r>
            <a:r>
              <a:rPr lang="en-US" altLang="zh-CN" sz="4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mặt,</a:t>
            </a:r>
          </a:p>
          <a:p>
            <a:pPr marL="0" indent="34290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choáng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sốc,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ý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tạm</a:t>
            </a:r>
            <a:r>
              <a:rPr lang="en-US" altLang="zh-CN" sz="4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thời.</a:t>
            </a:r>
          </a:p>
          <a:p>
            <a:pPr marL="0">
              <a:lnSpc>
                <a:spcPct val="1000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Bất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tỉnh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tử</a:t>
            </a:r>
            <a:r>
              <a:rPr lang="en-US" altLang="zh-CN" sz="4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000" dirty="0">
                <a:solidFill>
                  <a:srgbClr val="000000"/>
                </a:solidFill>
                <a:latin typeface="Times New Roman"/>
                <a:ea typeface="Times New Roman"/>
              </a:rPr>
              <a:t>vong.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9"/>
          <p:cNvSpPr txBox="1"/>
          <p:nvPr/>
        </p:nvSpPr>
        <p:spPr>
          <a:xfrm>
            <a:off x="3972814" y="230218"/>
            <a:ext cx="1693944" cy="533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XỬ</a:t>
            </a:r>
            <a:r>
              <a:rPr lang="en-US" altLang="zh-CN" sz="3500" b="1" spc="-8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500" b="1" dirty="0">
                <a:solidFill>
                  <a:srgbClr val="006EBF"/>
                </a:solidFill>
                <a:latin typeface="Times New Roman"/>
                <a:ea typeface="Times New Roman"/>
              </a:rPr>
              <a:t>TRÍ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6144" y="2110409"/>
            <a:ext cx="2923166" cy="3041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01445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1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163068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vật.</a:t>
            </a:r>
          </a:p>
          <a:p>
            <a:pPr marL="0">
              <a:lnSpc>
                <a:spcPct val="100000"/>
              </a:lnSpc>
              <a:spcBef>
                <a:spcPts val="220"/>
              </a:spcBef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nhiều</a:t>
            </a:r>
          </a:p>
          <a:p>
            <a:pPr marL="0" indent="370281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kèm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dị</a:t>
            </a:r>
            <a:r>
              <a:rPr lang="en-US" altLang="zh-CN" sz="30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75732" y="2110409"/>
            <a:ext cx="2466977" cy="167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73149">
              <a:lnSpc>
                <a:spcPct val="100000"/>
              </a:lnSpc>
            </a:pPr>
            <a:r>
              <a:rPr lang="en-US" altLang="zh-CN" sz="4800" spc="-10" dirty="0">
                <a:solidFill>
                  <a:srgbClr val="FEFEFE"/>
                </a:solidFill>
                <a:latin typeface="Calibri"/>
                <a:ea typeface="Calibri"/>
              </a:rPr>
              <a:t>3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cam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2675508" y="205608"/>
            <a:ext cx="4222597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25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2675508" y="286531"/>
            <a:ext cx="4224851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b="1" spc="-104" dirty="0">
                <a:solidFill>
                  <a:srgbClr val="006EBF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6EBF"/>
                </a:solidFill>
                <a:latin typeface="Times New Roman"/>
                <a:ea typeface="Times New Roman"/>
              </a:rPr>
              <a:t>NHIỀU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6240" y="1048634"/>
            <a:ext cx="26250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1352" y="1048634"/>
            <a:ext cx="7925262" cy="975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44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0" dirty="0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55" dirty="0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89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34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3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ea typeface="Times New Roman"/>
              </a:rPr>
              <a:t>Bảo</a:t>
            </a:r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vệ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bàn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găng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hoặc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vải,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quần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áo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sạch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6240" y="2024375"/>
            <a:ext cx="501242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trực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tiếp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6240" y="2512055"/>
            <a:ext cx="5911124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75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ép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vết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69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cầm</a:t>
            </a:r>
            <a:r>
              <a:rPr lang="en-US" altLang="zh-CN" sz="3200" spc="64" dirty="0">
                <a:solidFill>
                  <a:srgbClr val="FE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FE0000"/>
                </a:solidFill>
                <a:latin typeface="Times New Roman"/>
                <a:ea typeface="Times New Roman"/>
              </a:rPr>
              <a:t>máu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6240" y="2999886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352" y="2999743"/>
            <a:ext cx="8027624" cy="975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Nâng</a:t>
            </a:r>
            <a:r>
              <a:rPr lang="en-US" altLang="zh-CN" sz="3200" spc="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bị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thương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cao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hơn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hạn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chế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6240" y="3975627"/>
            <a:ext cx="26260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1352" y="3975484"/>
            <a:ext cx="8027928" cy="1463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Kiểm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04" dirty="0">
                <a:solidFill>
                  <a:srgbClr val="000000"/>
                </a:solidFill>
                <a:latin typeface="Times New Roman"/>
                <a:ea typeface="Times New Roman"/>
              </a:rPr>
              <a:t>tra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0" dirty="0">
                <a:solidFill>
                  <a:srgbClr val="000000"/>
                </a:solidFill>
                <a:latin typeface="Times New Roman"/>
                <a:ea typeface="Times New Roman"/>
              </a:rPr>
              <a:t>chi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9" dirty="0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25" dirty="0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8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60" dirty="0">
                <a:solidFill>
                  <a:srgbClr val="000000"/>
                </a:solidFill>
                <a:latin typeface="Times New Roman"/>
                <a:ea typeface="Times New Roman"/>
              </a:rPr>
              <a:t>Nếu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70" dirty="0">
                <a:solidFill>
                  <a:srgbClr val="000000"/>
                </a:solidFill>
                <a:latin typeface="Times New Roman"/>
                <a:ea typeface="Times New Roman"/>
              </a:rPr>
              <a:t>máu</a:t>
            </a:r>
            <a:r>
              <a:rPr lang="en-US" altLang="zh-CN"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spc="139" dirty="0">
                <a:solidFill>
                  <a:srgbClr val="000000"/>
                </a:solidFill>
                <a:latin typeface="Times New Roman"/>
                <a:ea typeface="Times New Roman"/>
              </a:rPr>
              <a:t>vẫn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chảy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thấm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qua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thì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tháo</a:t>
            </a:r>
            <a:r>
              <a:rPr lang="en-US" altLang="zh-CN" sz="32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cũ</a:t>
            </a:r>
            <a:r>
              <a:rPr lang="en-US" altLang="zh-CN" sz="3200" spc="1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mà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chồng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băng</a:t>
            </a:r>
            <a:r>
              <a:rPr lang="en-US" altLang="zh-CN" sz="3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khác.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6240" y="5438921"/>
            <a:ext cx="495682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NN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đến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cơ</a:t>
            </a:r>
            <a:r>
              <a:rPr lang="en-US" altLang="zh-CN" sz="3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sở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3200" spc="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/>
                <a:ea typeface="Times New Roman"/>
              </a:rPr>
              <a:t>tế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503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TẬP HUẤN TNV SƠ CẤP CỨU CẤP 1 KHỐI TRƯỜNG HỌC             Báo cáo viên: Ths. Nguyễn Thị Thanh Yến                Tập huấn viên Sơ cấp cứu Thành phố                         Chủ tịch Hội Chữ thập đỏ Huyện Gia Lâm</vt:lpstr>
      <vt:lpstr>PowerPoint Presentation</vt:lpstr>
      <vt:lpstr>Thảo luận nhóm</vt:lpstr>
      <vt:lpstr>CHẢY MÁU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</dc:creator>
  <cp:lastModifiedBy>HTC</cp:lastModifiedBy>
  <cp:revision>4</cp:revision>
  <dcterms:created xsi:type="dcterms:W3CDTF">2011-01-21T15:00:27Z</dcterms:created>
  <dcterms:modified xsi:type="dcterms:W3CDTF">2020-10-17T08:14:45Z</dcterms:modified>
</cp:coreProperties>
</file>