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9" r:id="rId1"/>
  </p:sldMasterIdLst>
  <p:sldIdLst>
    <p:sldId id="261" r:id="rId2"/>
    <p:sldId id="262" r:id="rId3"/>
    <p:sldId id="256" r:id="rId4"/>
    <p:sldId id="263" r:id="rId5"/>
    <p:sldId id="257" r:id="rId6"/>
    <p:sldId id="264" r:id="rId7"/>
    <p:sldId id="258" r:id="rId8"/>
    <p:sldId id="265" r:id="rId9"/>
    <p:sldId id="269" r:id="rId10"/>
    <p:sldId id="266" r:id="rId11"/>
    <p:sldId id="259" r:id="rId12"/>
    <p:sldId id="260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0066"/>
    <a:srgbClr val="FF0000"/>
    <a:srgbClr val="009900"/>
    <a:srgbClr val="FFFFCC"/>
    <a:srgbClr val="000066"/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0B96-9838-48D3-8CFB-E490178659B0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DF4E2-9858-49E8-B989-8B1CC8FBE8A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099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0B96-9838-48D3-8CFB-E490178659B0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DF4E2-9858-49E8-B989-8B1CC8FBE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23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0B96-9838-48D3-8CFB-E490178659B0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DF4E2-9858-49E8-B989-8B1CC8FBE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414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0B96-9838-48D3-8CFB-E490178659B0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DF4E2-9858-49E8-B989-8B1CC8FBE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222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0B96-9838-48D3-8CFB-E490178659B0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DF4E2-9858-49E8-B989-8B1CC8FBE8A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9134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0B96-9838-48D3-8CFB-E490178659B0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DF4E2-9858-49E8-B989-8B1CC8FBE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267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0B96-9838-48D3-8CFB-E490178659B0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DF4E2-9858-49E8-B989-8B1CC8FBE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606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0B96-9838-48D3-8CFB-E490178659B0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DF4E2-9858-49E8-B989-8B1CC8FBE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406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0B96-9838-48D3-8CFB-E490178659B0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DF4E2-9858-49E8-B989-8B1CC8FBE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038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24E0B96-9838-48D3-8CFB-E490178659B0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33DF4E2-9858-49E8-B989-8B1CC8FBE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724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E0B96-9838-48D3-8CFB-E490178659B0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DF4E2-9858-49E8-B989-8B1CC8FBE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013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24E0B96-9838-48D3-8CFB-E490178659B0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33DF4E2-9858-49E8-B989-8B1CC8FBE8A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649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0" r:id="rId1"/>
    <p:sldLayoutId id="2147484071" r:id="rId2"/>
    <p:sldLayoutId id="2147484072" r:id="rId3"/>
    <p:sldLayoutId id="2147484073" r:id="rId4"/>
    <p:sldLayoutId id="2147484074" r:id="rId5"/>
    <p:sldLayoutId id="2147484075" r:id="rId6"/>
    <p:sldLayoutId id="2147484076" r:id="rId7"/>
    <p:sldLayoutId id="2147484077" r:id="rId8"/>
    <p:sldLayoutId id="2147484078" r:id="rId9"/>
    <p:sldLayoutId id="2147484079" r:id="rId10"/>
    <p:sldLayoutId id="214748408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431075" y="1696760"/>
            <a:ext cx="11251474" cy="3833812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5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TẬP HUẤN </a:t>
            </a:r>
            <a:br>
              <a:rPr lang="en-US" sz="5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5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CÔNG TÁC SƠ CẤP CỨU BAN ĐẦU</a:t>
            </a:r>
          </a:p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 6 </a:t>
            </a:r>
          </a:p>
          <a:p>
            <a:pPr algn="ctr">
              <a:lnSpc>
                <a:spcPct val="150000"/>
              </a:lnSpc>
              <a:spcBef>
                <a:spcPts val="0"/>
              </a:spcBef>
            </a:pPr>
            <a:endParaRPr lang="en-US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2076994" y="524508"/>
            <a:ext cx="9779725" cy="858837"/>
          </a:xfrm>
        </p:spPr>
        <p:txBody>
          <a:bodyPr>
            <a:noAutofit/>
          </a:bodyPr>
          <a:lstStyle/>
          <a:p>
            <a:r>
              <a:rPr lang="en-US" sz="4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HỘI CHỮ THẬP ĐỎ HUYỆN GIA LÂM</a:t>
            </a:r>
            <a:endParaRPr lang="en-US" sz="4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945157" y="3244334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â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629" y="211092"/>
            <a:ext cx="1761399" cy="1761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148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05394" y="779234"/>
            <a:ext cx="10789921" cy="2989262"/>
          </a:xfrm>
        </p:spPr>
        <p:txBody>
          <a:bodyPr>
            <a:noAutofit/>
          </a:bodyPr>
          <a:lstStyle/>
          <a:p>
            <a:pPr lvl="0">
              <a:lnSpc>
                <a:spcPct val="110000"/>
              </a:lnSpc>
              <a:spcBef>
                <a:spcPts val="0"/>
              </a:spcBef>
            </a:pPr>
            <a:r>
              <a:rPr lang="en-US" sz="25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en-US" sz="25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4.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 (Disability): </a:t>
            </a:r>
            <a:r>
              <a:rPr lang="en-US" sz="2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5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5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Lay,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giản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500" dirty="0" smtClean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Nạn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nhân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tỉnh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giao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tiếp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được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bình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thường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không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</a:t>
            </a:r>
            <a:b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en-US" sz="2500" dirty="0" smtClean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</a:t>
            </a:r>
            <a:r>
              <a:rPr lang="en-US" sz="2500" dirty="0" err="1" smtClean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Nạn</a:t>
            </a:r>
            <a:r>
              <a:rPr lang="en-US" sz="2500" dirty="0" smtClean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nhân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có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ứng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với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lời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nói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thế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nào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khi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hỏi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</a:t>
            </a:r>
            <a:b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en-US" sz="2500" dirty="0" smtClean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</a:t>
            </a:r>
            <a:r>
              <a:rPr lang="en-US" sz="2500" dirty="0" err="1" smtClean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Nạn</a:t>
            </a:r>
            <a:r>
              <a:rPr lang="en-US" sz="2500" dirty="0" smtClean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nhân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ứng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với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kích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thích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đau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chỉ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áp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dụng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khi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hỏi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không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thấy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trả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lời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  <a:b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en-US" sz="2500" dirty="0" smtClean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</a:t>
            </a:r>
            <a:r>
              <a:rPr lang="en-US" sz="2500" dirty="0" err="1" smtClean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Nạn</a:t>
            </a:r>
            <a:r>
              <a:rPr lang="en-US" sz="2500" dirty="0" smtClean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nhân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không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ứng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với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hỏi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hoặc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kích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thích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đau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khi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đó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nạn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nhân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đã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hôn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mê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nên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đưa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đến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cơ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sở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y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tế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gần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nhất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để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dược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chăm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sóc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điều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trị</a:t>
            </a:r>
            <a:r>
              <a:rPr lang="en-US" sz="2500" dirty="0" smtClean="0">
                <a:solidFill>
                  <a:srgbClr val="00006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  <a:endParaRPr lang="en-US" sz="25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705394" y="3768496"/>
            <a:ext cx="10515600" cy="2343150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5.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Bộc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lộ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 (Exposure),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5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Nới</a:t>
            </a:r>
            <a:r>
              <a:rPr lang="en-US" sz="25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quần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tránh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sót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phổi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5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5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ngờ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thắt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lưng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ván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cứng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nền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cứng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tránh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lệch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xoay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5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463619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809898" y="1070384"/>
            <a:ext cx="11077575" cy="5145087"/>
          </a:xfrm>
        </p:spPr>
        <p:txBody>
          <a:bodyPr>
            <a:normAutofit/>
          </a:bodyPr>
          <a:lstStyle/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ĐT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SCC</a:t>
            </a:r>
          </a:p>
          <a:p>
            <a:pPr marL="0" lv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tai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endParaRPr lang="en-US" sz="2800" cap="none" dirty="0" smtClean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tai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</a:t>
            </a: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nghiêm</a:t>
            </a: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endParaRPr lang="en-US" sz="2800" cap="none" dirty="0" smtClean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lv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Nhu</a:t>
            </a: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endParaRPr lang="en-US" sz="2800" cap="none" dirty="0" smtClean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Lộ</a:t>
            </a: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endParaRPr lang="en-US" sz="2800" cap="none" dirty="0" smtClean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Chi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</a:t>
            </a: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hiểm</a:t>
            </a: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endParaRPr lang="en-US" sz="2800" cap="none" dirty="0" smtClean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sz="2800" cap="none" spc="-7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cap="none" spc="-7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cap="none" spc="-7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spc="-7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cúp</a:t>
            </a:r>
            <a:r>
              <a:rPr lang="en-US" sz="2800" cap="none" spc="-7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spc="-7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cap="none" spc="-7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spc="-7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cap="none" spc="-7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spc="-7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sz="2800" cap="none" spc="-7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spc="-7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cap="none" spc="-7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spc="-7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cap="none" spc="-7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spc="-7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800" cap="none" spc="-7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spc="-7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cap="none" spc="-7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2800" cap="none" spc="-7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800" cap="none" spc="-7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spc="-7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800" cap="none" spc="-7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spc="-7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2800" cap="none" spc="-7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spc="-7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thác</a:t>
            </a:r>
            <a:r>
              <a:rPr lang="en-US" sz="2800" cap="none" spc="-7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spc="-7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 cap="none" spc="-7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spc="-7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cap="none" spc="-7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</a:t>
            </a:r>
          </a:p>
          <a:p>
            <a:pPr>
              <a:lnSpc>
                <a:spcPct val="140000"/>
              </a:lnSpc>
              <a:spcBef>
                <a:spcPts val="0"/>
              </a:spcBef>
              <a:buFontTx/>
              <a:buChar char="-"/>
            </a:pPr>
            <a:endParaRPr lang="en-US" sz="2800" cap="none" dirty="0" smtClean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endParaRPr lang="en-US" sz="2800" cap="none" dirty="0" smtClean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53144" y="431074"/>
            <a:ext cx="10933610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KHI GỌI CẤP CỨU CẦN CUNG CẤP NHỮNG THÔNG TIN CỤ THỂ SAU: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5200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53143" y="1306805"/>
            <a:ext cx="10985863" cy="568007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tránh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lây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nhiễm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cap="none" spc="-7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900" cap="none" spc="-7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2900" cap="none" spc="-7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spc="-7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900" cap="none" spc="-7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spc="-7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900" cap="none" spc="-7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spc="-7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900" cap="none" spc="-7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spc="-7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900" cap="none" spc="-7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spc="-7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900" cap="none" spc="-7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spc="-7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900" cap="none" spc="-7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spc="-7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2900" cap="none" spc="-7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spc="-7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2900" cap="none" spc="-7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900" cap="none" spc="-7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rửa</a:t>
            </a:r>
            <a:r>
              <a:rPr lang="en-US" sz="2900" cap="none" spc="-7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spc="-7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2900" cap="none" spc="-7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spc="-7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900" cap="none" spc="-7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spc="-7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900" cap="none" spc="-7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2900" cap="none" spc="-7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900" cap="none" spc="-7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900" cap="none" spc="-7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2900" cap="none" spc="-7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spc="-7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900" cap="none" spc="-7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spc="-7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rác</a:t>
            </a:r>
            <a:r>
              <a:rPr lang="en-US" sz="2900" cap="none" spc="-7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spc="-7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thải</a:t>
            </a:r>
            <a:r>
              <a:rPr lang="en-US" sz="2900" cap="none" spc="-7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2900" cap="none" spc="-7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900" cap="none" spc="-7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khẩn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+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115</a:t>
            </a:r>
          </a:p>
          <a:p>
            <a:pPr marL="0" indent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+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hỏa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114</a:t>
            </a:r>
          </a:p>
          <a:p>
            <a:pPr marL="0" indent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+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cap="none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900" cap="none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an: 113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9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9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19794" y="352698"/>
            <a:ext cx="94705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NHỮNG ĐIỀU NGƯỜI S</a:t>
            </a:r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CẤP CỨU CẦN BIẾT: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9813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836023" y="3670300"/>
            <a:ext cx="10725150" cy="1174750"/>
          </a:xfrm>
        </p:spPr>
        <p:txBody>
          <a:bodyPr>
            <a:prstTxWarp prst="textPlain">
              <a:avLst/>
            </a:prstTxWarp>
            <a:normAutofit/>
          </a:bodyPr>
          <a:lstStyle/>
          <a:p>
            <a:pPr marL="0" indent="0" algn="ctr">
              <a:buNone/>
            </a:pP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hạnh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phúc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628503" y="1215073"/>
            <a:ext cx="9083041" cy="2455817"/>
          </a:xfrm>
          <a:prstGeom prst="rect">
            <a:avLst/>
          </a:prstGeom>
        </p:spPr>
        <p:txBody>
          <a:bodyPr spcFirstLastPara="1" vert="horz" lIns="91440" tIns="45720" rIns="91440" bIns="45720" numCol="1" rtlCol="0">
            <a:prstTxWarp prst="textArchUp">
              <a:avLst/>
            </a:prstTxWarp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sz="6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93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9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3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9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3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9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3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9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073644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26476" y="42344"/>
            <a:ext cx="10515600" cy="9017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 CƯƠNG SƠ CẤP CỨU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787287" y="951513"/>
            <a:ext cx="10845186" cy="1988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10000"/>
              </a:lnSpc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0000"/>
              </a:lnSpc>
            </a:pPr>
            <a:r>
              <a:rPr 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(SCC)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thiệp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ngay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tai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sẵn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4224" y="2922340"/>
            <a:ext cx="11292336" cy="1953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10000"/>
              </a:lnSpc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Nhằm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 algn="just">
              <a:lnSpc>
                <a:spcPct val="110000"/>
              </a:lnSpc>
            </a:pP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thiểu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vong</a:t>
            </a:r>
            <a:endParaRPr lang="en-US" sz="28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0000"/>
              </a:lnSpc>
            </a:pP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thiểu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endParaRPr lang="en-US" sz="28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0000"/>
              </a:lnSpc>
            </a:pP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chóng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endParaRPr lang="en-US" sz="28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74224" y="4909828"/>
            <a:ext cx="11034598" cy="151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10000"/>
              </a:lnSpc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SCC tai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>
              <a:lnSpc>
                <a:spcPct val="110000"/>
              </a:lnSpc>
            </a:pP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tai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SCC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658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258752" y="260841"/>
            <a:ext cx="10528300" cy="614363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 TẮC TRONG SCC TAI NẠN THƯƠNG TÍCH</a:t>
            </a:r>
            <a:endParaRPr lang="en-US" sz="32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2514" y="1685109"/>
            <a:ext cx="1786933" cy="2554545"/>
          </a:xfrm>
          <a:prstGeom prst="rect">
            <a:avLst/>
          </a:prstGeom>
          <a:noFill/>
          <a:ln w="38100">
            <a:solidFill>
              <a:srgbClr val="000066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0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2000" b="1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0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tin,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hiểm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i="1" dirty="0">
              <a:solidFill>
                <a:srgbClr val="000099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84275" y="1694535"/>
            <a:ext cx="2719754" cy="4334520"/>
          </a:xfrm>
          <a:prstGeom prst="rect">
            <a:avLst/>
          </a:prstGeom>
          <a:noFill/>
          <a:ln w="38100">
            <a:solidFill>
              <a:srgbClr val="000099"/>
            </a:solidFill>
          </a:ln>
        </p:spPr>
        <p:txBody>
          <a:bodyPr wrap="square" rtlCol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ABCDE: </a:t>
            </a:r>
            <a:endParaRPr lang="en-US" sz="20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sz="20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thở</a:t>
            </a:r>
            <a:r>
              <a:rPr lang="en-US" sz="2000" b="1" i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sz="2000" b="1" i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endParaRPr lang="en-US" sz="2000" b="1" i="1" dirty="0" smtClean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sz="2000" b="1" i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000" b="1" i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000" b="1" i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sz="2000" b="1" i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000" b="1" i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sz="2000" b="1" i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sz="2000" b="1" i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Bộc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lộ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gãy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xương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chảy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máu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tạng</a:t>
            </a:r>
            <a:r>
              <a:rPr lang="en-US" sz="2000" b="1" i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b="1" i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914967" y="1690976"/>
            <a:ext cx="1699296" cy="2862322"/>
          </a:xfrm>
          <a:prstGeom prst="rect">
            <a:avLst/>
          </a:prstGeom>
          <a:noFill/>
          <a:ln w="38100">
            <a:solidFill>
              <a:srgbClr val="000099"/>
            </a:solidFill>
          </a:ln>
        </p:spPr>
        <p:txBody>
          <a:bodyPr wrap="square" rtlCol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ưu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endParaRPr lang="en-US" sz="2000" b="1" i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075482" y="1783308"/>
            <a:ext cx="1711570" cy="1477328"/>
          </a:xfrm>
          <a:prstGeom prst="rect">
            <a:avLst/>
          </a:prstGeom>
          <a:noFill/>
          <a:ln w="38100">
            <a:solidFill>
              <a:srgbClr val="000099"/>
            </a:solidFill>
          </a:ln>
        </p:spPr>
        <p:txBody>
          <a:bodyPr wrap="square" rtlCol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sz="2000" b="1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0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endParaRPr lang="en-US" sz="20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20385" y="1706632"/>
            <a:ext cx="1652952" cy="2862322"/>
          </a:xfrm>
          <a:prstGeom prst="rect">
            <a:avLst/>
          </a:prstGeom>
          <a:noFill/>
          <a:ln w="38100">
            <a:solidFill>
              <a:srgbClr val="000099"/>
            </a:solidFill>
          </a:ln>
        </p:spPr>
        <p:txBody>
          <a:bodyPr wrap="square" rtlCol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an,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hỏa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0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endParaRPr lang="en-US" sz="2000" b="1" i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6273004" y="981937"/>
            <a:ext cx="20075" cy="70903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6286500" y="947351"/>
            <a:ext cx="2116811" cy="72469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6304086" y="947351"/>
            <a:ext cx="4198451" cy="79000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endCxn id="9" idx="0"/>
          </p:cNvCxnSpPr>
          <p:nvPr/>
        </p:nvCxnSpPr>
        <p:spPr>
          <a:xfrm flipH="1">
            <a:off x="3546861" y="959448"/>
            <a:ext cx="2739639" cy="74718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1415981" y="935471"/>
            <a:ext cx="4888106" cy="72351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3267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9159"/>
            <a:ext cx="11952514" cy="1325563"/>
          </a:xfrm>
        </p:spPr>
        <p:txBody>
          <a:bodyPr>
            <a:noAutofit/>
          </a:bodyPr>
          <a:lstStyle/>
          <a:p>
            <a:pPr lvl="0" algn="ctr">
              <a:lnSpc>
                <a:spcPct val="120000"/>
              </a:lnSpc>
              <a:spcBef>
                <a:spcPts val="1000"/>
              </a:spcBef>
            </a:pPr>
            <a:r>
              <a:rPr lang="en-US" sz="2800" b="1" dirty="0" smtClean="0">
                <a:solidFill>
                  <a:srgbClr val="0000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4. TRÌNH TỰ ĐÁNH GIÁ VÀ SCC NẠN NHÂN</a:t>
            </a:r>
            <a:br>
              <a:rPr lang="en-US" sz="2800" b="1" dirty="0" smtClean="0">
                <a:solidFill>
                  <a:srgbClr val="0000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en-US" sz="2400" b="1" dirty="0" smtClean="0">
                <a:solidFill>
                  <a:srgbClr val="0000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Khi</a:t>
            </a:r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tiếp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cận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nạn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nhân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cần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đánh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tình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trạng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nạn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nhân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theo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quy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trình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ABCDE </a:t>
            </a:r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(TG </a:t>
            </a:r>
            <a:r>
              <a:rPr lang="en-US" sz="2400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tối</a:t>
            </a:r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đa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 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phút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  <a:b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en-US" sz="2400" b="1" dirty="0" err="1">
                <a:solidFill>
                  <a:srgbClr val="9900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Cụ</a:t>
            </a:r>
            <a:r>
              <a:rPr lang="en-US" sz="2400" b="1" dirty="0">
                <a:solidFill>
                  <a:srgbClr val="9900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9900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thể</a:t>
            </a:r>
            <a:r>
              <a:rPr lang="en-US" sz="2400" b="1" dirty="0">
                <a:solidFill>
                  <a:srgbClr val="9900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9900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9900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9900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bước</a:t>
            </a:r>
            <a:r>
              <a:rPr lang="en-US" sz="2400" b="1" dirty="0">
                <a:solidFill>
                  <a:srgbClr val="9900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9900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tiến</a:t>
            </a:r>
            <a:r>
              <a:rPr lang="en-US" sz="2400" b="1" dirty="0">
                <a:solidFill>
                  <a:srgbClr val="9900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9900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hành</a:t>
            </a:r>
            <a:r>
              <a:rPr lang="en-US" sz="2400" b="1" dirty="0">
                <a:solidFill>
                  <a:srgbClr val="9900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9900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9900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9900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sau</a:t>
            </a:r>
            <a:r>
              <a:rPr lang="en-US" sz="2400" b="1" dirty="0">
                <a:solidFill>
                  <a:srgbClr val="99009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  <a:endParaRPr lang="en-US" sz="2400" dirty="0">
              <a:solidFill>
                <a:srgbClr val="990099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3966" y="1604722"/>
            <a:ext cx="6523223" cy="4690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14000"/>
              </a:lnSpc>
            </a:pP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thở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Airway control)</a:t>
            </a:r>
          </a:p>
          <a:p>
            <a:pPr lvl="0" algn="just">
              <a:lnSpc>
                <a:spcPct val="114000"/>
              </a:lnSpc>
            </a:pPr>
            <a:r>
              <a:rPr lang="en-US" sz="24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trán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ngón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trỏ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ngón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nâng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cằm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ngửa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tránh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lưỡi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tụt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4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4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thở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dirty="0" smtClean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4000"/>
              </a:lnSpc>
            </a:pPr>
            <a:r>
              <a:rPr lang="en-US" sz="24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4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hơi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nghiêng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24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sang </a:t>
            </a:r>
            <a:r>
              <a:rPr lang="en-US" sz="24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4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ngón</a:t>
            </a:r>
            <a:r>
              <a:rPr lang="en-US" sz="24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lót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gạc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24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mỏng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vét</a:t>
            </a:r>
            <a:r>
              <a:rPr lang="en-US" sz="24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24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24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ra.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 smtClean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4000"/>
              </a:lnSpc>
            </a:pPr>
            <a:r>
              <a:rPr lang="en-US" sz="24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4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ngờ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đốt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nghiêng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 descr="II. NGUYÊN TẮC CẤP CỨU BAN ĐẦU   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1" t="40476" r="68956" b="17583"/>
          <a:stretch/>
        </p:blipFill>
        <p:spPr bwMode="auto">
          <a:xfrm>
            <a:off x="7367450" y="1737359"/>
            <a:ext cx="4483909" cy="405450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574182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1134" y="1170633"/>
            <a:ext cx="10972799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30000"/>
              </a:lnSpc>
            </a:pP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 </a:t>
            </a:r>
            <a:endParaRPr lang="en-US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0" indent="-228600">
              <a:lnSpc>
                <a:spcPct val="130000"/>
              </a:lnSpc>
              <a:buFontTx/>
              <a:buChar char="-"/>
            </a:pPr>
            <a:r>
              <a:rPr lang="en-US" sz="32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</a:t>
            </a:r>
            <a:r>
              <a:rPr lang="en-US" sz="32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ngờ</a:t>
            </a:r>
            <a:r>
              <a:rPr lang="en-US" sz="32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</a:t>
            </a:r>
            <a:r>
              <a:rPr lang="en-US" sz="32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2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đốt</a:t>
            </a:r>
            <a:r>
              <a:rPr lang="en-US" sz="32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2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32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sz="32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32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32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2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nâng</a:t>
            </a:r>
            <a:r>
              <a:rPr lang="en-US" sz="32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cằm</a:t>
            </a:r>
            <a:r>
              <a:rPr lang="en-US" sz="32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28600" lvl="0" indent="-228600">
              <a:lnSpc>
                <a:spcPct val="130000"/>
              </a:lnSpc>
              <a:buFontTx/>
              <a:buChar char="-"/>
            </a:pPr>
            <a:r>
              <a:rPr lang="en-US" sz="32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2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2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32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nâng</a:t>
            </a:r>
            <a:r>
              <a:rPr lang="en-US" sz="32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cằm</a:t>
            </a:r>
            <a:r>
              <a:rPr lang="en-US" sz="32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sz="32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32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endParaRPr lang="en-US" sz="3200" b="1" i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866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40080" y="707774"/>
            <a:ext cx="6100354" cy="5329237"/>
          </a:xfrm>
        </p:spPr>
        <p:txBody>
          <a:bodyPr>
            <a:noAutofit/>
          </a:bodyPr>
          <a:lstStyle/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thở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(Breathing control): 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6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6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6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6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6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sờ</a:t>
            </a:r>
            <a:r>
              <a:rPr lang="en-US" sz="26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6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6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6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6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giây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6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6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6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lồng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ngực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nhịp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thở</a:t>
            </a:r>
            <a:r>
              <a:rPr lang="en-US" sz="26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6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6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Sờ</a:t>
            </a:r>
            <a:r>
              <a:rPr lang="en-US" sz="26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bụng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bụng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260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6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6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6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tai,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6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hơi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thở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SCC</a:t>
            </a:r>
            <a:endParaRPr lang="en-US" sz="260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II. NGUYÊN TẮC CẤP CỨU BAN ĐẦU   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79" t="40476" r="33242" b="17033"/>
          <a:stretch/>
        </p:blipFill>
        <p:spPr bwMode="auto">
          <a:xfrm>
            <a:off x="6975565" y="953588"/>
            <a:ext cx="4571665" cy="483761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248698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561703" y="594500"/>
            <a:ext cx="6217919" cy="5641975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 (Circulation control):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chảy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máu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nhịp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bẹn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ngón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ngón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trỏ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ngón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ngón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nhẫn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đốt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ngón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đặp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ngón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ngừng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thở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phổi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ép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lồng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ngực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ow to Monitor Your Heart Rate: 12 Steps (with Pictures) - wikiHow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3942" y="608260"/>
            <a:ext cx="4548553" cy="2312126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Đông y và Kinh mạch Đông Y &amp; Kinh Mạch - Khoelahanhphuc"/>
          <p:cNvPicPr/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52678"/>
          <a:stretch/>
        </p:blipFill>
        <p:spPr bwMode="auto">
          <a:xfrm>
            <a:off x="7053942" y="3199060"/>
            <a:ext cx="4548554" cy="231212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Rectangle 1"/>
          <p:cNvSpPr/>
          <p:nvPr/>
        </p:nvSpPr>
        <p:spPr>
          <a:xfrm>
            <a:off x="8481006" y="5849860"/>
            <a:ext cx="1513555" cy="3139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US" sz="16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16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16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16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endParaRPr lang="en-US" sz="16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6967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ẤP CỨU NGƯNG TIM NGƯNG THỞ TRẺ EM - Mua bán thiết bị y tế online"/>
          <p:cNvPicPr/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4145" b="21384"/>
          <a:stretch/>
        </p:blipFill>
        <p:spPr bwMode="auto">
          <a:xfrm>
            <a:off x="5769763" y="1130263"/>
            <a:ext cx="5486399" cy="343653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ectangle 4"/>
          <p:cNvSpPr/>
          <p:nvPr/>
        </p:nvSpPr>
        <p:spPr>
          <a:xfrm>
            <a:off x="4137745" y="5718256"/>
            <a:ext cx="3264035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i="1" dirty="0" err="1">
                <a:solidFill>
                  <a:srgbClr val="FFFF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3000" b="1" i="1" dirty="0">
                <a:solidFill>
                  <a:srgbClr val="FFFF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rgbClr val="FFFF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3000" b="1" i="1" dirty="0">
                <a:solidFill>
                  <a:srgbClr val="FFFF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rgbClr val="FFFF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3000" b="1" i="1" dirty="0">
                <a:solidFill>
                  <a:srgbClr val="FFFF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rgbClr val="FFFF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000" b="1" i="1" dirty="0">
                <a:solidFill>
                  <a:srgbClr val="FFFF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000" b="1" dirty="0">
              <a:solidFill>
                <a:srgbClr val="FFFFCC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0408" y="1112607"/>
            <a:ext cx="4702965" cy="34718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0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30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30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30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0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0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0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0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0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0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0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0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0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0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ngón</a:t>
            </a:r>
            <a:r>
              <a:rPr lang="en-US" sz="30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0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0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30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hõm</a:t>
            </a:r>
            <a:r>
              <a:rPr lang="en-US" sz="30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0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0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0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30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0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0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0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30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đập</a:t>
            </a:r>
            <a:r>
              <a:rPr lang="en-US" sz="30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0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ngón</a:t>
            </a:r>
            <a:r>
              <a:rPr lang="en-US" sz="30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endParaRPr lang="en-US" sz="300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9645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7383" y="546455"/>
            <a:ext cx="4741817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US" sz="30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0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0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ngửa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thở</a:t>
            </a:r>
            <a:r>
              <a:rPr lang="en-US" sz="30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50000"/>
              </a:lnSpc>
            </a:pPr>
            <a:r>
              <a:rPr lang="en-US" sz="30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0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0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ngón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trỏ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hõm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ngay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cằm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yết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đập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ngón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000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CẤP CỨU NGƯNG TIM NGƯNG THỞ TRẺ EM - Mua bán thiết bị y tế online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315" t="685" b="21069"/>
          <a:stretch/>
        </p:blipFill>
        <p:spPr bwMode="auto">
          <a:xfrm rot="5400000">
            <a:off x="6185262" y="137159"/>
            <a:ext cx="4245431" cy="535577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Rectangle 5"/>
          <p:cNvSpPr/>
          <p:nvPr/>
        </p:nvSpPr>
        <p:spPr>
          <a:xfrm>
            <a:off x="4587121" y="5731319"/>
            <a:ext cx="2173993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sz="3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3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3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endParaRPr lang="en-US" sz="30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465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419</TotalTime>
  <Words>1134</Words>
  <Application>Microsoft Office PowerPoint</Application>
  <PresentationFormat>Custom</PresentationFormat>
  <Paragraphs>70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Retrospect</vt:lpstr>
      <vt:lpstr>HỘI CHỮ THẬP ĐỎ HUYỆN GIA LÂM</vt:lpstr>
      <vt:lpstr>ĐẠI CƯƠNG SƠ CẤP CỨU</vt:lpstr>
      <vt:lpstr> NGUYÊN TẮC TRONG SCC TAI NẠN THƯƠNG TÍCH</vt:lpstr>
      <vt:lpstr>4. TRÌNH TỰ ĐÁNH GIÁ VÀ SCC NẠN NHÂN  Khi tiếp cận nạn nhân cần đánh giá tình trạng nạn nhân theo quy trình ABCDE (TG tối đa: 2 phút) Cụ thể các bước tiến hành như sau: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Bước 4. Đánh giá nhanh tổn thương thần kinh D (Disability):  Bằng cách: Lay, gọi, hỏi nạn nhân, yêu cầu nạn nhân thực hiện động tác đơn giản theo 4 mức độ sau: - Nạn nhân tỉnh và giao tiếp được bình thường không? - Nạn nhân có đáp ứng với lời nói thế nào khi hỏi? - Nạn nhân đáp ứng với kích thích đau (chỉ áp dụng khi hỏi không thấy trả lời) - Nạn nhân không đáp ứng với hỏi hoặc kích thích đau (khi đó nạn nhân đã hôn mê nên đưa đến cơ sở y tế gần nhất để dược chăm sóc và điều trị)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NHÓM 6:    ĐẠI CƯƠNG SƠ CẤP CỨU</dc:title>
  <dc:creator>Nguyen</dc:creator>
  <cp:lastModifiedBy>HTC</cp:lastModifiedBy>
  <cp:revision>62</cp:revision>
  <dcterms:created xsi:type="dcterms:W3CDTF">2020-10-13T11:50:59Z</dcterms:created>
  <dcterms:modified xsi:type="dcterms:W3CDTF">2020-10-17T08:28:30Z</dcterms:modified>
</cp:coreProperties>
</file>