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304D1-31AE-4E0D-B8BE-03384A2DD5D5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AB7D0-4C31-46FC-9F18-CC380BA1DB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304D1-31AE-4E0D-B8BE-03384A2DD5D5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AB7D0-4C31-46FC-9F18-CC380BA1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304D1-31AE-4E0D-B8BE-03384A2DD5D5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AB7D0-4C31-46FC-9F18-CC380BA1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304D1-31AE-4E0D-B8BE-03384A2DD5D5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AB7D0-4C31-46FC-9F18-CC380BA1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304D1-31AE-4E0D-B8BE-03384A2DD5D5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AB7D0-4C31-46FC-9F18-CC380BA1DB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304D1-31AE-4E0D-B8BE-03384A2DD5D5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AB7D0-4C31-46FC-9F18-CC380BA1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304D1-31AE-4E0D-B8BE-03384A2DD5D5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AB7D0-4C31-46FC-9F18-CC380BA1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304D1-31AE-4E0D-B8BE-03384A2DD5D5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AB7D0-4C31-46FC-9F18-CC380BA1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304D1-31AE-4E0D-B8BE-03384A2DD5D5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AB7D0-4C31-46FC-9F18-CC380BA1DB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304D1-31AE-4E0D-B8BE-03384A2DD5D5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AB7D0-4C31-46FC-9F18-CC380BA1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304D1-31AE-4E0D-B8BE-03384A2DD5D5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AB7D0-4C31-46FC-9F18-CC380BA1DB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AE304D1-31AE-4E0D-B8BE-03384A2DD5D5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D7AB7D0-4C31-46FC-9F18-CC380BA1DB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8153400" cy="786384"/>
          </a:xfrm>
        </p:spPr>
        <p:txBody>
          <a:bodyPr/>
          <a:lstStyle/>
          <a:p>
            <a:pPr algn="ctr"/>
            <a:r>
              <a:rPr lang="en-US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SƠ CỨU CHẢY MÁU – SỐC</a:t>
            </a:r>
            <a:endParaRPr lang="en-US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295400"/>
            <a:ext cx="7772400" cy="1752600"/>
          </a:xfrm>
        </p:spPr>
        <p:txBody>
          <a:bodyPr>
            <a:noAutofit/>
          </a:bodyPr>
          <a:lstStyle/>
          <a:p>
            <a:r>
              <a:rPr lang="en-US" sz="2400" b="1" dirty="0" err="1" smtClean="0"/>
              <a:t>Mục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tiêu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học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tập</a:t>
            </a:r>
            <a:r>
              <a:rPr lang="en-US" sz="2400" b="1" dirty="0" smtClean="0"/>
              <a:t>:</a:t>
            </a:r>
          </a:p>
          <a:p>
            <a:r>
              <a:rPr lang="en-US" sz="2400" i="1" dirty="0" err="1" smtClean="0"/>
              <a:t>Sau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khi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học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xong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bài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này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học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viên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có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khả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năng</a:t>
            </a:r>
            <a:r>
              <a:rPr lang="en-US" sz="2400" i="1" dirty="0" smtClean="0"/>
              <a:t>:</a:t>
            </a:r>
          </a:p>
          <a:p>
            <a:pPr marL="484632" lvl="0" indent="-457200">
              <a:buFont typeface="+mj-lt"/>
              <a:buAutoNum type="arabicPeriod"/>
            </a:pPr>
            <a:r>
              <a:rPr lang="en-US" sz="2400" i="1" dirty="0" err="1" smtClean="0"/>
              <a:t>Nêu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được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dấu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hiệ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chính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để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nhận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biết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nguyên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nhân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nguy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cơ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khi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bị</a:t>
            </a:r>
            <a:r>
              <a:rPr lang="en-US" sz="2400" i="1" dirty="0" smtClean="0"/>
              <a:t> tai </a:t>
            </a:r>
            <a:r>
              <a:rPr lang="en-US" sz="2400" i="1" dirty="0" err="1" smtClean="0"/>
              <a:t>nạn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chảy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máu</a:t>
            </a:r>
            <a:r>
              <a:rPr lang="en-US" sz="2400" i="1" dirty="0" smtClean="0"/>
              <a:t>; </a:t>
            </a:r>
            <a:r>
              <a:rPr lang="en-US" sz="2400" i="1" dirty="0" err="1" smtClean="0"/>
              <a:t>sốc</a:t>
            </a:r>
            <a:endParaRPr lang="en-US" sz="2400" i="1" dirty="0" smtClean="0"/>
          </a:p>
          <a:p>
            <a:pPr marL="484632" lvl="0" indent="-457200">
              <a:buFont typeface="+mj-lt"/>
              <a:buAutoNum type="arabicPeriod"/>
            </a:pPr>
            <a:r>
              <a:rPr lang="en-US" sz="2400" i="1" dirty="0" err="1" smtClean="0"/>
              <a:t>Trình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bày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đủ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các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bước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trong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quy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trình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kĩ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thuật</a:t>
            </a:r>
            <a:r>
              <a:rPr lang="en-US" sz="2400" i="1" dirty="0" smtClean="0"/>
              <a:t> SCC </a:t>
            </a:r>
            <a:r>
              <a:rPr lang="en-US" sz="2400" i="1" dirty="0" err="1" smtClean="0"/>
              <a:t>chảy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máu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sốc</a:t>
            </a:r>
            <a:endParaRPr lang="en-US" sz="2400" i="1" dirty="0" smtClean="0"/>
          </a:p>
          <a:p>
            <a:pPr marL="484632" lvl="0" indent="-457200">
              <a:buFont typeface="+mj-lt"/>
              <a:buAutoNum type="arabicPeriod"/>
            </a:pPr>
            <a:r>
              <a:rPr lang="en-US" sz="2400" i="1" dirty="0" err="1" smtClean="0"/>
              <a:t>Thực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hành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đúng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các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bước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trong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quy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trình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kĩ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thuật</a:t>
            </a:r>
            <a:r>
              <a:rPr lang="en-US" sz="2400" i="1" dirty="0" smtClean="0"/>
              <a:t> SCC </a:t>
            </a:r>
            <a:r>
              <a:rPr lang="en-US" sz="2400" i="1" dirty="0" err="1" smtClean="0"/>
              <a:t>chảy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máu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sốc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trên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mô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hình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hoặc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trên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nạn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nhân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giả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định</a:t>
            </a:r>
            <a:r>
              <a:rPr lang="en-US" sz="2400" i="1" dirty="0" smtClean="0"/>
              <a:t>.</a:t>
            </a:r>
          </a:p>
          <a:p>
            <a:pPr marL="484632" lvl="0" indent="-457200">
              <a:buFont typeface="+mj-lt"/>
              <a:buAutoNum type="arabicPeriod"/>
            </a:pPr>
            <a:r>
              <a:rPr lang="en-US" sz="2400" i="1" dirty="0" err="1" smtClean="0"/>
              <a:t>Thể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hiện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tác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phong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khẩn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trương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tích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cực</a:t>
            </a:r>
            <a:r>
              <a:rPr lang="en-US" sz="2400" i="1" dirty="0" smtClean="0"/>
              <a:t>, an </a:t>
            </a:r>
            <a:r>
              <a:rPr lang="en-US" sz="2400" i="1" dirty="0" err="1" smtClean="0"/>
              <a:t>toàn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khi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thực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hiện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kĩ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thuật</a:t>
            </a:r>
            <a:r>
              <a:rPr lang="en-US" sz="2400" i="1" dirty="0" smtClean="0"/>
              <a:t> SCC </a:t>
            </a:r>
            <a:r>
              <a:rPr lang="en-US" sz="2400" i="1" dirty="0" err="1" smtClean="0"/>
              <a:t>chảy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máu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sốc</a:t>
            </a:r>
            <a:r>
              <a:rPr lang="en-US" sz="2400" i="1" dirty="0" smtClean="0"/>
              <a:t>.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4.1.2. </a:t>
            </a:r>
            <a:r>
              <a:rPr lang="vi-VN" b="1" dirty="0" smtClean="0"/>
              <a:t>Vết thương chảy máu nhiều, có dị vật:</a:t>
            </a:r>
            <a:endParaRPr lang="en-US" dirty="0"/>
          </a:p>
        </p:txBody>
      </p:sp>
      <p:pic>
        <p:nvPicPr>
          <p:cNvPr id="5" name="Picture 4" descr="hinh_t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3156204"/>
            <a:ext cx="7696200" cy="316839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2400"/>
            <a:ext cx="7498080" cy="4800600"/>
          </a:xfrm>
        </p:spPr>
        <p:txBody>
          <a:bodyPr>
            <a:normAutofit fontScale="55000" lnSpcReduction="20000"/>
          </a:bodyPr>
          <a:lstStyle/>
          <a:p>
            <a:pPr lvl="1">
              <a:buNone/>
            </a:pPr>
            <a:r>
              <a:rPr lang="en-US" sz="3800" b="1" dirty="0" smtClean="0"/>
              <a:t>4.2. </a:t>
            </a:r>
            <a:r>
              <a:rPr lang="vi-VN" sz="3800" b="1" dirty="0" smtClean="0"/>
              <a:t>Chảy máu trong:</a:t>
            </a:r>
            <a:endParaRPr lang="en-US" sz="3800" b="1" dirty="0" smtClean="0"/>
          </a:p>
          <a:p>
            <a:pPr lvl="0"/>
            <a:r>
              <a:rPr lang="vi-VN" sz="3800" dirty="0" smtClean="0"/>
              <a:t>Đặt nạn nhân nằm đầu thấp, kê cao chân.</a:t>
            </a:r>
            <a:endParaRPr lang="en-US" sz="3800" dirty="0" smtClean="0"/>
          </a:p>
          <a:p>
            <a:pPr lvl="0"/>
            <a:r>
              <a:rPr lang="vi-VN" sz="3800" dirty="0" smtClean="0"/>
              <a:t>Đắp ấm nạn nhân.</a:t>
            </a:r>
            <a:endParaRPr lang="en-US" sz="3800" dirty="0" smtClean="0"/>
          </a:p>
          <a:p>
            <a:pPr lvl="0"/>
            <a:r>
              <a:rPr lang="vi-VN" sz="3800" dirty="0" smtClean="0"/>
              <a:t>Nhanh chóng chuyển nạn nhân tới cơ sở y tế gần nhất.</a:t>
            </a:r>
            <a:endParaRPr lang="en-US" sz="3800" dirty="0" smtClean="0"/>
          </a:p>
          <a:p>
            <a:pPr lvl="1">
              <a:buNone/>
            </a:pPr>
            <a:r>
              <a:rPr lang="en-US" sz="3800" b="1" dirty="0" smtClean="0"/>
              <a:t>4.3.</a:t>
            </a:r>
            <a:r>
              <a:rPr lang="vi-VN" sz="3800" b="1" dirty="0" smtClean="0"/>
              <a:t>Xử trí sốc:</a:t>
            </a:r>
            <a:endParaRPr lang="en-US" sz="3800" b="1" dirty="0" smtClean="0"/>
          </a:p>
          <a:p>
            <a:pPr lvl="0"/>
            <a:r>
              <a:rPr lang="vi-VN" sz="3800" dirty="0" smtClean="0"/>
              <a:t>Bước 1: Đặt nạn nhân nằm đầu thấp, chân cao giúp máu đến não được nhiều hơn.</a:t>
            </a:r>
            <a:endParaRPr lang="en-US" sz="3800" dirty="0" smtClean="0"/>
          </a:p>
          <a:p>
            <a:pPr lvl="0"/>
            <a:r>
              <a:rPr lang="vi-VN" sz="3800" dirty="0" smtClean="0"/>
              <a:t>Bước 2: Nới rộng quần áo, dây nịt ở cổ, ngực và hông của nạn nhân.</a:t>
            </a:r>
            <a:endParaRPr lang="en-US" sz="3800" dirty="0" smtClean="0"/>
          </a:p>
          <a:p>
            <a:pPr lvl="0"/>
            <a:r>
              <a:rPr lang="vi-VN" sz="3800" dirty="0" smtClean="0"/>
              <a:t>Bước 3: Giữ ấm cho nạn nhân: đắp chăn, ủ ấm.</a:t>
            </a:r>
            <a:endParaRPr lang="en-US" sz="3800" dirty="0" smtClean="0"/>
          </a:p>
          <a:p>
            <a:pPr lvl="0"/>
            <a:r>
              <a:rPr lang="vi-VN" sz="3800" dirty="0" smtClean="0"/>
              <a:t>Bước 4: Luôn theo dõi mạch, nhịp thở, sẵn sàng ép tim và hô hấp nhân tạo nếu nạn nhân bị ngừng thở, ngừng tim.</a:t>
            </a:r>
            <a:endParaRPr lang="en-US" sz="3800" dirty="0" smtClean="0"/>
          </a:p>
          <a:p>
            <a:pPr lvl="0"/>
            <a:r>
              <a:rPr lang="vi-VN" sz="3800" dirty="0" smtClean="0"/>
              <a:t>Bước 5: Chuyển nạn nhân đến cơ sở y tế: Thông báo tình trạng nặng cho nhân viên y tế đến cấp cứu để có phương pháp cấp cứu kịp thời.</a:t>
            </a:r>
            <a:endParaRPr lang="en-US" sz="3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z="4400" b="1" dirty="0" smtClean="0"/>
              <a:t>Xử trí :</a:t>
            </a:r>
            <a:endParaRPr lang="en-US" dirty="0"/>
          </a:p>
        </p:txBody>
      </p:sp>
      <p:pic>
        <p:nvPicPr>
          <p:cNvPr id="6" name="Content Placeholder 5" descr="xu-tri-chan-thuong-so-nao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5100" y="1901612"/>
            <a:ext cx="7499350" cy="3892975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3200" b="1" dirty="0" smtClean="0"/>
              <a:t>4.4.</a:t>
            </a:r>
            <a:r>
              <a:rPr lang="vi-VN" sz="3200" b="1" dirty="0" smtClean="0"/>
              <a:t>Chảy máu cam: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z="2000" dirty="0" smtClean="0"/>
              <a:t>Đỡ nạn nhân ngồi, đầu cúi về phía trước.</a:t>
            </a:r>
            <a:endParaRPr lang="en-US" sz="2000" dirty="0" smtClean="0"/>
          </a:p>
          <a:p>
            <a:pPr lvl="0"/>
            <a:r>
              <a:rPr lang="vi-VN" sz="2000" dirty="0" smtClean="0"/>
              <a:t>Dừng 2 ngón tay bóp nhẹ hai bên cánh mũi khoảng 10 phút, khuyên nạn nhân thở bằng miệng.</a:t>
            </a:r>
            <a:endParaRPr lang="en-US" sz="2000" dirty="0" smtClean="0"/>
          </a:p>
          <a:p>
            <a:pPr lvl="0"/>
            <a:r>
              <a:rPr lang="vi-VN" sz="2000" dirty="0" smtClean="0"/>
              <a:t>Sau 10 phút nếu máu vẫn tiếp tục chảy phải chuyển nạn nhân đến cơ sở y tế.</a:t>
            </a:r>
            <a:endParaRPr lang="en-US" sz="2000" dirty="0" smtClean="0"/>
          </a:p>
          <a:p>
            <a:endParaRPr lang="en-US" dirty="0"/>
          </a:p>
        </p:txBody>
      </p:sp>
      <p:pic>
        <p:nvPicPr>
          <p:cNvPr id="4" name="Picture 3" descr="63607022550232683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429000"/>
            <a:ext cx="5943600" cy="28194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5. </a:t>
            </a:r>
            <a:r>
              <a:rPr lang="vi-VN" dirty="0" smtClean="0"/>
              <a:t>Phòng ngừa tổn thương gây chảy máu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dirty="0" smtClean="0"/>
              <a:t>Giữ an toàn trong lao động và sinh hoạt và khi tham gia giao thông.</a:t>
            </a:r>
            <a:endParaRPr lang="en-US" dirty="0" smtClean="0"/>
          </a:p>
          <a:p>
            <a:pPr lvl="0"/>
            <a:r>
              <a:rPr lang="vi-VN" dirty="0" smtClean="0"/>
              <a:t>Không cho trẻ chơi các vật sắc, nhọn.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8153400" cy="786384"/>
          </a:xfrm>
        </p:spPr>
        <p:txBody>
          <a:bodyPr/>
          <a:lstStyle/>
          <a:p>
            <a:pPr algn="ctr"/>
            <a:r>
              <a:rPr lang="en-US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NỘI DUNG</a:t>
            </a:r>
            <a:endParaRPr lang="en-US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219200" y="1295400"/>
            <a:ext cx="7406640" cy="1752600"/>
          </a:xfrm>
        </p:spPr>
        <p:txBody>
          <a:bodyPr>
            <a:normAutofit fontScale="25000" lnSpcReduction="20000"/>
          </a:bodyPr>
          <a:lstStyle/>
          <a:p>
            <a:pPr marL="541782" lvl="0" indent="-514350"/>
            <a:r>
              <a:rPr lang="en-US" sz="11200" dirty="0" smtClean="0"/>
              <a:t>1</a:t>
            </a:r>
            <a:r>
              <a:rPr lang="en-US" sz="11200" b="1" dirty="0" smtClean="0"/>
              <a:t>. </a:t>
            </a:r>
            <a:r>
              <a:rPr lang="en-US" sz="11200" b="1" dirty="0" err="1" smtClean="0"/>
              <a:t>Dấu</a:t>
            </a:r>
            <a:r>
              <a:rPr lang="en-US" sz="11200" b="1" dirty="0" smtClean="0"/>
              <a:t> </a:t>
            </a:r>
            <a:r>
              <a:rPr lang="en-US" sz="11200" b="1" dirty="0" err="1" smtClean="0"/>
              <a:t>hiệu</a:t>
            </a:r>
            <a:r>
              <a:rPr lang="en-US" sz="11200" b="1" dirty="0" smtClean="0"/>
              <a:t> </a:t>
            </a:r>
            <a:r>
              <a:rPr lang="en-US" sz="11200" b="1" dirty="0" err="1" smtClean="0"/>
              <a:t>nhận</a:t>
            </a:r>
            <a:r>
              <a:rPr lang="en-US" sz="11200" b="1" dirty="0" smtClean="0"/>
              <a:t> </a:t>
            </a:r>
            <a:r>
              <a:rPr lang="en-US" sz="11200" b="1" dirty="0" err="1" smtClean="0"/>
              <a:t>biết</a:t>
            </a:r>
            <a:r>
              <a:rPr lang="en-US" sz="11200" b="1" dirty="0" smtClean="0"/>
              <a:t>:</a:t>
            </a:r>
          </a:p>
          <a:p>
            <a:pPr marL="541782" lvl="0" indent="-514350"/>
            <a:r>
              <a:rPr lang="en-US" sz="11200" dirty="0" smtClean="0"/>
              <a:t>1.1. </a:t>
            </a:r>
            <a:r>
              <a:rPr lang="en-US" sz="11200" dirty="0" err="1" smtClean="0"/>
              <a:t>Chảy</a:t>
            </a:r>
            <a:r>
              <a:rPr lang="en-US" sz="11200" dirty="0" smtClean="0"/>
              <a:t> </a:t>
            </a:r>
            <a:r>
              <a:rPr lang="en-US" sz="11200" dirty="0" err="1" smtClean="0"/>
              <a:t>máu</a:t>
            </a:r>
            <a:r>
              <a:rPr lang="en-US" sz="11200" dirty="0" smtClean="0"/>
              <a:t> </a:t>
            </a:r>
            <a:r>
              <a:rPr lang="en-US" sz="11200" dirty="0" err="1" smtClean="0"/>
              <a:t>ngoài</a:t>
            </a:r>
            <a:r>
              <a:rPr lang="en-US" sz="11200" dirty="0" smtClean="0"/>
              <a:t>:</a:t>
            </a:r>
          </a:p>
          <a:p>
            <a:pPr lvl="0">
              <a:buFont typeface="Wingdings" pitchFamily="2" charset="2"/>
              <a:buChar char="Ø"/>
            </a:pPr>
            <a:r>
              <a:rPr lang="en-US" sz="11200" dirty="0" err="1" smtClean="0"/>
              <a:t>Rách</a:t>
            </a:r>
            <a:r>
              <a:rPr lang="en-US" sz="11200" dirty="0" smtClean="0"/>
              <a:t> </a:t>
            </a:r>
            <a:r>
              <a:rPr lang="en-US" sz="11200" dirty="0" err="1" smtClean="0"/>
              <a:t>da</a:t>
            </a:r>
            <a:r>
              <a:rPr lang="en-US" sz="11200" dirty="0" smtClean="0"/>
              <a:t>, </a:t>
            </a:r>
            <a:r>
              <a:rPr lang="en-US" sz="11200" dirty="0" err="1" smtClean="0"/>
              <a:t>phần</a:t>
            </a:r>
            <a:r>
              <a:rPr lang="en-US" sz="11200" dirty="0" smtClean="0"/>
              <a:t> </a:t>
            </a:r>
            <a:r>
              <a:rPr lang="en-US" sz="11200" dirty="0" err="1" smtClean="0"/>
              <a:t>mềm</a:t>
            </a:r>
            <a:endParaRPr lang="en-US" sz="11200" dirty="0" smtClean="0"/>
          </a:p>
          <a:p>
            <a:pPr lvl="0">
              <a:buFont typeface="Wingdings" pitchFamily="2" charset="2"/>
              <a:buChar char="Ø"/>
            </a:pPr>
            <a:r>
              <a:rPr lang="en-US" sz="11200" dirty="0" err="1" smtClean="0"/>
              <a:t>Máu</a:t>
            </a:r>
            <a:r>
              <a:rPr lang="en-US" sz="11200" dirty="0" smtClean="0"/>
              <a:t> </a:t>
            </a:r>
            <a:r>
              <a:rPr lang="en-US" sz="11200" dirty="0" err="1" smtClean="0"/>
              <a:t>chảy</a:t>
            </a:r>
            <a:r>
              <a:rPr lang="en-US" sz="11200" dirty="0" smtClean="0"/>
              <a:t> </a:t>
            </a:r>
            <a:r>
              <a:rPr lang="en-US" sz="11200" dirty="0" err="1" smtClean="0"/>
              <a:t>từ</a:t>
            </a:r>
            <a:r>
              <a:rPr lang="en-US" sz="11200" dirty="0" smtClean="0"/>
              <a:t> </a:t>
            </a:r>
            <a:r>
              <a:rPr lang="en-US" sz="11200" dirty="0" err="1" smtClean="0"/>
              <a:t>vết</a:t>
            </a:r>
            <a:r>
              <a:rPr lang="en-US" sz="11200" dirty="0" smtClean="0"/>
              <a:t> </a:t>
            </a:r>
            <a:r>
              <a:rPr lang="en-US" sz="11200" dirty="0" err="1" smtClean="0"/>
              <a:t>thương</a:t>
            </a:r>
            <a:r>
              <a:rPr lang="en-US" sz="11200" dirty="0" smtClean="0"/>
              <a:t> </a:t>
            </a:r>
            <a:r>
              <a:rPr lang="en-US" sz="11200" dirty="0" err="1" smtClean="0"/>
              <a:t>ra</a:t>
            </a:r>
            <a:r>
              <a:rPr lang="en-US" sz="11200" dirty="0" smtClean="0"/>
              <a:t> </a:t>
            </a:r>
            <a:r>
              <a:rPr lang="en-US" sz="11200" dirty="0" err="1" smtClean="0"/>
              <a:t>ngoài</a:t>
            </a:r>
            <a:r>
              <a:rPr lang="en-US" sz="11200" dirty="0" smtClean="0"/>
              <a:t> </a:t>
            </a:r>
            <a:r>
              <a:rPr lang="en-US" sz="11200" dirty="0" err="1" smtClean="0"/>
              <a:t>da</a:t>
            </a:r>
            <a:endParaRPr lang="en-US" sz="11200" dirty="0" smtClean="0"/>
          </a:p>
          <a:p>
            <a:pPr lvl="0">
              <a:buFont typeface="Wingdings" pitchFamily="2" charset="2"/>
              <a:buChar char="Ø"/>
            </a:pPr>
            <a:r>
              <a:rPr lang="en-US" sz="11200" dirty="0" err="1" smtClean="0"/>
              <a:t>Dấu</a:t>
            </a:r>
            <a:r>
              <a:rPr lang="en-US" sz="11200" dirty="0" smtClean="0"/>
              <a:t> </a:t>
            </a:r>
            <a:r>
              <a:rPr lang="en-US" sz="11200" dirty="0" err="1" smtClean="0"/>
              <a:t>hiệu</a:t>
            </a:r>
            <a:r>
              <a:rPr lang="en-US" sz="11200" dirty="0" smtClean="0"/>
              <a:t> </a:t>
            </a:r>
            <a:r>
              <a:rPr lang="en-US" sz="11200" dirty="0" err="1" smtClean="0"/>
              <a:t>toàn</a:t>
            </a:r>
            <a:r>
              <a:rPr lang="en-US" sz="11200" dirty="0" smtClean="0"/>
              <a:t> </a:t>
            </a:r>
            <a:r>
              <a:rPr lang="en-US" sz="11200" dirty="0" err="1" smtClean="0"/>
              <a:t>thân</a:t>
            </a:r>
            <a:r>
              <a:rPr lang="en-US" sz="11200" dirty="0" smtClean="0"/>
              <a:t> </a:t>
            </a:r>
            <a:r>
              <a:rPr lang="en-US" sz="11200" dirty="0" err="1" smtClean="0"/>
              <a:t>khi</a:t>
            </a:r>
            <a:r>
              <a:rPr lang="en-US" sz="11200" dirty="0" smtClean="0"/>
              <a:t> </a:t>
            </a:r>
            <a:r>
              <a:rPr lang="en-US" sz="11200" dirty="0" err="1" smtClean="0"/>
              <a:t>chảy</a:t>
            </a:r>
            <a:r>
              <a:rPr lang="en-US" sz="11200" dirty="0" smtClean="0"/>
              <a:t> </a:t>
            </a:r>
            <a:r>
              <a:rPr lang="en-US" sz="11200" dirty="0" err="1" smtClean="0"/>
              <a:t>máu</a:t>
            </a:r>
            <a:r>
              <a:rPr lang="en-US" sz="11200" dirty="0" smtClean="0"/>
              <a:t> ở </a:t>
            </a:r>
            <a:r>
              <a:rPr lang="en-US" sz="11200" dirty="0" err="1" smtClean="0"/>
              <a:t>mức</a:t>
            </a:r>
            <a:r>
              <a:rPr lang="en-US" sz="11200" dirty="0" smtClean="0"/>
              <a:t> </a:t>
            </a:r>
            <a:r>
              <a:rPr lang="en-US" sz="11200" dirty="0" err="1" smtClean="0"/>
              <a:t>độ</a:t>
            </a:r>
            <a:r>
              <a:rPr lang="en-US" sz="11200" dirty="0" smtClean="0"/>
              <a:t> </a:t>
            </a:r>
            <a:r>
              <a:rPr lang="en-US" sz="11200" dirty="0" err="1" smtClean="0"/>
              <a:t>nhiều</a:t>
            </a:r>
            <a:r>
              <a:rPr lang="en-US" sz="11200" dirty="0" smtClean="0"/>
              <a:t>, </a:t>
            </a:r>
            <a:r>
              <a:rPr lang="en-US" sz="11200" dirty="0" err="1" smtClean="0"/>
              <a:t>vã</a:t>
            </a:r>
            <a:r>
              <a:rPr lang="en-US" sz="11200" dirty="0" smtClean="0"/>
              <a:t> </a:t>
            </a:r>
            <a:r>
              <a:rPr lang="en-US" sz="11200" dirty="0" err="1" smtClean="0"/>
              <a:t>mồ</a:t>
            </a:r>
            <a:r>
              <a:rPr lang="en-US" sz="11200" dirty="0" smtClean="0"/>
              <a:t> </a:t>
            </a:r>
            <a:r>
              <a:rPr lang="en-US" sz="11200" dirty="0" err="1" smtClean="0"/>
              <a:t>hôi</a:t>
            </a:r>
            <a:r>
              <a:rPr lang="en-US" sz="11200" dirty="0" smtClean="0"/>
              <a:t>, </a:t>
            </a:r>
            <a:r>
              <a:rPr lang="en-US" sz="11200" dirty="0" err="1" smtClean="0"/>
              <a:t>lạnh</a:t>
            </a:r>
            <a:r>
              <a:rPr lang="en-US" sz="11200" dirty="0" smtClean="0"/>
              <a:t>, </a:t>
            </a:r>
            <a:r>
              <a:rPr lang="en-US" sz="11200" dirty="0" err="1" smtClean="0"/>
              <a:t>xanh</a:t>
            </a:r>
            <a:r>
              <a:rPr lang="en-US" sz="11200" dirty="0" smtClean="0"/>
              <a:t> </a:t>
            </a:r>
            <a:r>
              <a:rPr lang="en-US" sz="11200" dirty="0" err="1" smtClean="0"/>
              <a:t>tái</a:t>
            </a:r>
            <a:r>
              <a:rPr lang="en-US" sz="11200" dirty="0" smtClean="0"/>
              <a:t>..</a:t>
            </a:r>
          </a:p>
          <a:p>
            <a:endParaRPr lang="en-US" dirty="0"/>
          </a:p>
        </p:txBody>
      </p:sp>
      <p:pic>
        <p:nvPicPr>
          <p:cNvPr id="5" name="Picture 4" descr="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810000"/>
            <a:ext cx="1924050" cy="3048000"/>
          </a:xfrm>
          <a:prstGeom prst="rect">
            <a:avLst/>
          </a:prstGeom>
        </p:spPr>
      </p:pic>
      <p:pic>
        <p:nvPicPr>
          <p:cNvPr id="6" name="Picture 5" descr="h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3810000"/>
            <a:ext cx="3810000" cy="28384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609600"/>
            <a:ext cx="7498080" cy="4800600"/>
          </a:xfrm>
        </p:spPr>
        <p:txBody>
          <a:bodyPr/>
          <a:lstStyle/>
          <a:p>
            <a:pPr lvl="1">
              <a:buNone/>
            </a:pPr>
            <a:r>
              <a:rPr lang="en-US" b="1" dirty="0" smtClean="0"/>
              <a:t>1.2. </a:t>
            </a:r>
            <a:r>
              <a:rPr lang="en-US" b="1" dirty="0" err="1" smtClean="0"/>
              <a:t>Chảy</a:t>
            </a:r>
            <a:r>
              <a:rPr lang="en-US" b="1" dirty="0" smtClean="0"/>
              <a:t> </a:t>
            </a:r>
            <a:r>
              <a:rPr lang="en-US" b="1" dirty="0" err="1" smtClean="0"/>
              <a:t>máu</a:t>
            </a:r>
            <a:r>
              <a:rPr lang="en-US" b="1" dirty="0" smtClean="0"/>
              <a:t> </a:t>
            </a:r>
            <a:r>
              <a:rPr lang="en-US" b="1" dirty="0" err="1" smtClean="0"/>
              <a:t>trong</a:t>
            </a:r>
            <a:endParaRPr lang="en-US" b="1" dirty="0" smtClean="0"/>
          </a:p>
          <a:p>
            <a:pPr lvl="0"/>
            <a:r>
              <a:rPr lang="en-US" dirty="0" err="1" smtClean="0"/>
              <a:t>Đau</a:t>
            </a:r>
            <a:r>
              <a:rPr lang="en-US" dirty="0" smtClean="0"/>
              <a:t> </a:t>
            </a:r>
            <a:r>
              <a:rPr lang="en-US" dirty="0" err="1" smtClean="0"/>
              <a:t>vùng</a:t>
            </a:r>
            <a:r>
              <a:rPr lang="en-US" dirty="0" smtClean="0"/>
              <a:t> </a:t>
            </a:r>
            <a:r>
              <a:rPr lang="en-US" dirty="0" err="1" smtClean="0"/>
              <a:t>tổn</a:t>
            </a:r>
            <a:r>
              <a:rPr lang="en-US" dirty="0" smtClean="0"/>
              <a:t> </a:t>
            </a:r>
            <a:r>
              <a:rPr lang="en-US" dirty="0" err="1" smtClean="0"/>
              <a:t>thương</a:t>
            </a:r>
            <a:r>
              <a:rPr lang="en-US" dirty="0" smtClean="0"/>
              <a:t> </a:t>
            </a:r>
            <a:r>
              <a:rPr lang="en-US" dirty="0" err="1" smtClean="0"/>
              <a:t>tương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phía</a:t>
            </a:r>
            <a:r>
              <a:rPr lang="en-US" dirty="0" smtClean="0"/>
              <a:t> </a:t>
            </a:r>
            <a:r>
              <a:rPr lang="en-US" dirty="0" err="1" smtClean="0"/>
              <a:t>ngoài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endParaRPr lang="en-US" dirty="0" smtClean="0"/>
          </a:p>
          <a:p>
            <a:pPr lvl="0"/>
            <a:r>
              <a:rPr lang="en-US" dirty="0" err="1" smtClean="0"/>
              <a:t>Vã</a:t>
            </a:r>
            <a:r>
              <a:rPr lang="en-US" dirty="0" smtClean="0"/>
              <a:t> </a:t>
            </a:r>
            <a:r>
              <a:rPr lang="en-US" dirty="0" err="1" smtClean="0"/>
              <a:t>mồi</a:t>
            </a:r>
            <a:r>
              <a:rPr lang="en-US" dirty="0" smtClean="0"/>
              <a:t> </a:t>
            </a:r>
            <a:r>
              <a:rPr lang="en-US" dirty="0" err="1" smtClean="0"/>
              <a:t>hôi</a:t>
            </a:r>
            <a:r>
              <a:rPr lang="en-US" dirty="0" smtClean="0"/>
              <a:t> </a:t>
            </a:r>
            <a:r>
              <a:rPr lang="en-US" dirty="0" err="1" smtClean="0"/>
              <a:t>lạnh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xanh</a:t>
            </a:r>
            <a:r>
              <a:rPr lang="en-US" dirty="0" smtClean="0"/>
              <a:t> </a:t>
            </a:r>
            <a:r>
              <a:rPr lang="en-US" dirty="0" err="1" smtClean="0"/>
              <a:t>tái</a:t>
            </a:r>
            <a:r>
              <a:rPr lang="en-US" dirty="0" smtClean="0"/>
              <a:t>, </a:t>
            </a:r>
            <a:r>
              <a:rPr lang="en-US" dirty="0" err="1" smtClean="0"/>
              <a:t>khát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endParaRPr lang="en-US" dirty="0" smtClean="0"/>
          </a:p>
          <a:p>
            <a:pPr lvl="0"/>
            <a:r>
              <a:rPr lang="en-US" dirty="0" err="1" smtClean="0"/>
              <a:t>Sốc</a:t>
            </a:r>
            <a:r>
              <a:rPr lang="en-US" dirty="0" smtClean="0"/>
              <a:t>, </a:t>
            </a:r>
            <a:r>
              <a:rPr lang="en-US" dirty="0" err="1" smtClean="0"/>
              <a:t>choáng</a:t>
            </a:r>
            <a:r>
              <a:rPr lang="en-US" dirty="0" smtClean="0"/>
              <a:t> do </a:t>
            </a:r>
            <a:r>
              <a:rPr lang="en-US" dirty="0" err="1" smtClean="0"/>
              <a:t>mất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endParaRPr lang="en-US" dirty="0" smtClean="0"/>
          </a:p>
          <a:p>
            <a:pPr lvl="0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thấy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 </a:t>
            </a:r>
            <a:r>
              <a:rPr lang="en-US" dirty="0" err="1" smtClean="0"/>
              <a:t>rỉ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ngoài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hốc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nhiên</a:t>
            </a:r>
            <a:r>
              <a:rPr lang="en-US" dirty="0" smtClean="0"/>
              <a:t>: </a:t>
            </a:r>
            <a:r>
              <a:rPr lang="en-US" dirty="0" err="1" smtClean="0"/>
              <a:t>mũi</a:t>
            </a:r>
            <a:r>
              <a:rPr lang="en-US" dirty="0" smtClean="0"/>
              <a:t>, </a:t>
            </a:r>
            <a:r>
              <a:rPr lang="en-US" dirty="0" err="1" smtClean="0"/>
              <a:t>miệng</a:t>
            </a:r>
            <a:r>
              <a:rPr lang="en-US" dirty="0" smtClean="0"/>
              <a:t>, tai, </a:t>
            </a:r>
            <a:r>
              <a:rPr lang="en-US" dirty="0" err="1" smtClean="0"/>
              <a:t>âm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...</a:t>
            </a:r>
          </a:p>
          <a:p>
            <a:pPr lvl="0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nôn</a:t>
            </a:r>
            <a:r>
              <a:rPr lang="en-US" dirty="0" smtClean="0"/>
              <a:t>,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tiểu</a:t>
            </a:r>
            <a:r>
              <a:rPr lang="en-US" dirty="0" smtClean="0"/>
              <a:t>,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....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33400"/>
            <a:ext cx="7498080" cy="4800600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r>
              <a:rPr lang="en-US" b="1" dirty="0" smtClean="0"/>
              <a:t>1.3.Dấu </a:t>
            </a:r>
            <a:r>
              <a:rPr lang="en-US" b="1" dirty="0" err="1" smtClean="0"/>
              <a:t>hiệu</a:t>
            </a:r>
            <a:r>
              <a:rPr lang="en-US" b="1" dirty="0" smtClean="0"/>
              <a:t> </a:t>
            </a:r>
            <a:r>
              <a:rPr lang="en-US" b="1" dirty="0" err="1" smtClean="0"/>
              <a:t>nhận</a:t>
            </a:r>
            <a:r>
              <a:rPr lang="en-US" b="1" dirty="0" smtClean="0"/>
              <a:t> </a:t>
            </a:r>
            <a:r>
              <a:rPr lang="en-US" b="1" dirty="0" err="1" smtClean="0"/>
              <a:t>biết</a:t>
            </a:r>
            <a:r>
              <a:rPr lang="en-US" b="1" dirty="0" smtClean="0"/>
              <a:t> </a:t>
            </a:r>
            <a:r>
              <a:rPr lang="en-US" b="1" dirty="0" err="1" smtClean="0"/>
              <a:t>sốc</a:t>
            </a:r>
            <a:endParaRPr lang="en-US" b="1" dirty="0" smtClean="0"/>
          </a:p>
          <a:p>
            <a:pPr lvl="0"/>
            <a:r>
              <a:rPr lang="en-US" dirty="0" err="1" smtClean="0"/>
              <a:t>Mạch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, </a:t>
            </a:r>
            <a:r>
              <a:rPr lang="en-US" dirty="0" err="1" smtClean="0"/>
              <a:t>nhỏ</a:t>
            </a:r>
            <a:endParaRPr lang="en-US" dirty="0" smtClean="0"/>
          </a:p>
          <a:p>
            <a:pPr lvl="0"/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nhợt</a:t>
            </a:r>
            <a:r>
              <a:rPr lang="en-US" dirty="0" smtClean="0"/>
              <a:t> </a:t>
            </a:r>
            <a:r>
              <a:rPr lang="en-US" dirty="0" err="1" smtClean="0"/>
              <a:t>nhạt</a:t>
            </a:r>
            <a:r>
              <a:rPr lang="en-US" dirty="0" smtClean="0"/>
              <a:t>, </a:t>
            </a:r>
            <a:r>
              <a:rPr lang="en-US" dirty="0" err="1" smtClean="0"/>
              <a:t>vã</a:t>
            </a:r>
            <a:r>
              <a:rPr lang="en-US" dirty="0" smtClean="0"/>
              <a:t> </a:t>
            </a:r>
            <a:r>
              <a:rPr lang="en-US" dirty="0" err="1" smtClean="0"/>
              <a:t>mồ</a:t>
            </a:r>
            <a:r>
              <a:rPr lang="en-US" dirty="0" smtClean="0"/>
              <a:t> </a:t>
            </a:r>
            <a:r>
              <a:rPr lang="en-US" dirty="0" err="1" smtClean="0"/>
              <a:t>hôi</a:t>
            </a:r>
            <a:r>
              <a:rPr lang="en-US" dirty="0" smtClean="0"/>
              <a:t>, </a:t>
            </a:r>
            <a:r>
              <a:rPr lang="en-US" dirty="0" err="1" smtClean="0"/>
              <a:t>lạnh</a:t>
            </a:r>
            <a:endParaRPr lang="en-US" dirty="0" smtClean="0"/>
          </a:p>
          <a:p>
            <a:pPr lvl="0"/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vã</a:t>
            </a:r>
            <a:r>
              <a:rPr lang="en-US" dirty="0" smtClean="0"/>
              <a:t>, </a:t>
            </a:r>
            <a:r>
              <a:rPr lang="en-US" dirty="0" err="1" smtClean="0"/>
              <a:t>lờ</a:t>
            </a:r>
            <a:r>
              <a:rPr lang="en-US" dirty="0" smtClean="0"/>
              <a:t> </a:t>
            </a:r>
            <a:r>
              <a:rPr lang="en-US" dirty="0" err="1" smtClean="0"/>
              <a:t>đờ</a:t>
            </a:r>
            <a:r>
              <a:rPr lang="en-US" dirty="0" smtClean="0"/>
              <a:t>, </a:t>
            </a:r>
            <a:r>
              <a:rPr lang="en-US" dirty="0" err="1" smtClean="0"/>
              <a:t>rối</a:t>
            </a:r>
            <a:r>
              <a:rPr lang="en-US" dirty="0" smtClean="0"/>
              <a:t> </a:t>
            </a:r>
            <a:r>
              <a:rPr lang="en-US" dirty="0" err="1" smtClean="0"/>
              <a:t>loạn</a:t>
            </a:r>
            <a:r>
              <a:rPr lang="en-US" dirty="0" smtClean="0"/>
              <a:t> ý </a:t>
            </a:r>
            <a:r>
              <a:rPr lang="en-US" dirty="0" err="1" smtClean="0"/>
              <a:t>thức</a:t>
            </a:r>
            <a:r>
              <a:rPr lang="en-US" dirty="0" smtClean="0"/>
              <a:t>, </a:t>
            </a:r>
            <a:r>
              <a:rPr lang="en-US" dirty="0" err="1" smtClean="0"/>
              <a:t>hôn</a:t>
            </a:r>
            <a:r>
              <a:rPr lang="en-US" dirty="0" smtClean="0"/>
              <a:t> </a:t>
            </a:r>
            <a:r>
              <a:rPr lang="en-US" dirty="0" err="1" smtClean="0"/>
              <a:t>mê</a:t>
            </a:r>
            <a:endParaRPr lang="en-US" dirty="0" smtClean="0"/>
          </a:p>
          <a:p>
            <a:pPr lvl="0"/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, </a:t>
            </a:r>
            <a:r>
              <a:rPr lang="en-US" dirty="0" err="1" smtClean="0"/>
              <a:t>khó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, </a:t>
            </a:r>
            <a:r>
              <a:rPr lang="en-US" dirty="0" err="1" smtClean="0"/>
              <a:t>tím</a:t>
            </a:r>
            <a:r>
              <a:rPr lang="en-US" dirty="0" smtClean="0"/>
              <a:t> </a:t>
            </a:r>
            <a:r>
              <a:rPr lang="en-US" dirty="0" err="1" smtClean="0"/>
              <a:t>môi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chi</a:t>
            </a:r>
          </a:p>
          <a:p>
            <a:pPr lvl="0"/>
            <a:r>
              <a:rPr lang="en-US" dirty="0" err="1" smtClean="0"/>
              <a:t>Khát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, </a:t>
            </a:r>
            <a:r>
              <a:rPr lang="en-US" dirty="0" err="1" smtClean="0"/>
              <a:t>đái</a:t>
            </a:r>
            <a:r>
              <a:rPr lang="en-US" dirty="0" smtClean="0"/>
              <a:t> </a:t>
            </a:r>
            <a:r>
              <a:rPr lang="en-US" dirty="0" err="1" smtClean="0"/>
              <a:t>ít</a:t>
            </a:r>
            <a:endParaRPr lang="en-US" dirty="0" smtClean="0"/>
          </a:p>
          <a:p>
            <a:pPr lvl="0"/>
            <a:r>
              <a:rPr lang="en-US" dirty="0" err="1" smtClean="0"/>
              <a:t>Giai</a:t>
            </a:r>
            <a:r>
              <a:rPr lang="en-US" dirty="0" smtClean="0"/>
              <a:t> </a:t>
            </a:r>
            <a:r>
              <a:rPr lang="en-US" dirty="0" err="1" smtClean="0"/>
              <a:t>đoạn</a:t>
            </a:r>
            <a:r>
              <a:rPr lang="en-US" dirty="0" smtClean="0"/>
              <a:t> </a:t>
            </a:r>
            <a:r>
              <a:rPr lang="en-US" dirty="0" err="1" smtClean="0"/>
              <a:t>nặng</a:t>
            </a:r>
            <a:r>
              <a:rPr lang="en-US" dirty="0" smtClean="0"/>
              <a:t> ( </a:t>
            </a:r>
            <a:r>
              <a:rPr lang="en-US" dirty="0" err="1" smtClean="0"/>
              <a:t>lượng</a:t>
            </a:r>
            <a:r>
              <a:rPr lang="en-US" dirty="0" smtClean="0"/>
              <a:t> oxy </a:t>
            </a:r>
            <a:r>
              <a:rPr lang="en-US" dirty="0" err="1" smtClean="0"/>
              <a:t>cung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giảm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): </a:t>
            </a:r>
            <a:r>
              <a:rPr lang="en-US" dirty="0" err="1" smtClean="0"/>
              <a:t>nạn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ngáp</a:t>
            </a:r>
            <a:r>
              <a:rPr lang="en-US" dirty="0" smtClean="0"/>
              <a:t> – </a:t>
            </a:r>
            <a:r>
              <a:rPr lang="en-US" dirty="0" err="1" smtClean="0"/>
              <a:t>bất</a:t>
            </a:r>
            <a:r>
              <a:rPr lang="en-US" dirty="0" smtClean="0"/>
              <a:t> </a:t>
            </a:r>
            <a:r>
              <a:rPr lang="en-US" dirty="0" err="1" smtClean="0"/>
              <a:t>tỉnh</a:t>
            </a:r>
            <a:r>
              <a:rPr lang="en-US" dirty="0" smtClean="0"/>
              <a:t> – </a:t>
            </a:r>
            <a:r>
              <a:rPr lang="en-US" dirty="0" err="1" smtClean="0"/>
              <a:t>cuối</a:t>
            </a:r>
            <a:r>
              <a:rPr lang="en-US" dirty="0" smtClean="0"/>
              <a:t> </a:t>
            </a:r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ngừng</a:t>
            </a:r>
            <a:r>
              <a:rPr lang="en-US" dirty="0" smtClean="0"/>
              <a:t> </a:t>
            </a:r>
            <a:r>
              <a:rPr lang="en-US" dirty="0" err="1" smtClean="0"/>
              <a:t>đập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533400"/>
            <a:ext cx="7498080" cy="4800600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Nguyên</a:t>
            </a:r>
            <a:r>
              <a:rPr lang="en-US" b="1" dirty="0" smtClean="0"/>
              <a:t> </a:t>
            </a:r>
            <a:r>
              <a:rPr lang="en-US" b="1" dirty="0" err="1" smtClean="0"/>
              <a:t>nhân</a:t>
            </a:r>
            <a:endParaRPr lang="en-US" b="1" dirty="0" smtClean="0"/>
          </a:p>
          <a:p>
            <a:pPr lvl="0"/>
            <a:r>
              <a:rPr lang="en-US" dirty="0" smtClean="0"/>
              <a:t>Do tai </a:t>
            </a:r>
            <a:r>
              <a:rPr lang="en-US" dirty="0" err="1" smtClean="0"/>
              <a:t>nạn</a:t>
            </a:r>
            <a:r>
              <a:rPr lang="en-US" dirty="0" smtClean="0"/>
              <a:t> </a:t>
            </a:r>
            <a:r>
              <a:rPr lang="en-US" dirty="0" err="1" smtClean="0"/>
              <a:t>lao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, tai </a:t>
            </a:r>
            <a:r>
              <a:rPr lang="en-US" dirty="0" err="1" smtClean="0"/>
              <a:t>nạn</a:t>
            </a:r>
            <a:r>
              <a:rPr lang="en-US" dirty="0" smtClean="0"/>
              <a:t>  </a:t>
            </a:r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, tai </a:t>
            </a:r>
            <a:r>
              <a:rPr lang="en-US" dirty="0" err="1" smtClean="0"/>
              <a:t>nạn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...: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sắc</a:t>
            </a:r>
            <a:r>
              <a:rPr lang="en-US" dirty="0" smtClean="0"/>
              <a:t> </a:t>
            </a:r>
            <a:r>
              <a:rPr lang="en-US" dirty="0" err="1" smtClean="0"/>
              <a:t>nhọn</a:t>
            </a:r>
            <a:r>
              <a:rPr lang="en-US" dirty="0" smtClean="0"/>
              <a:t> </a:t>
            </a:r>
            <a:r>
              <a:rPr lang="en-US" dirty="0" err="1" smtClean="0"/>
              <a:t>đâm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,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mềm</a:t>
            </a:r>
            <a:r>
              <a:rPr lang="en-US" dirty="0" smtClean="0"/>
              <a:t>, </a:t>
            </a:r>
            <a:r>
              <a:rPr lang="en-US" dirty="0" err="1" smtClean="0"/>
              <a:t>xương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gãy</a:t>
            </a:r>
            <a:r>
              <a:rPr lang="en-US" dirty="0" smtClean="0"/>
              <a:t> </a:t>
            </a:r>
            <a:r>
              <a:rPr lang="en-US" dirty="0" err="1" smtClean="0"/>
              <a:t>đâm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ngoài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rách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,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mềm</a:t>
            </a:r>
            <a:r>
              <a:rPr lang="en-US" dirty="0" smtClean="0"/>
              <a:t>, </a:t>
            </a:r>
            <a:r>
              <a:rPr lang="en-US" dirty="0" err="1" smtClean="0"/>
              <a:t>rách</a:t>
            </a:r>
            <a:r>
              <a:rPr lang="en-US" dirty="0" smtClean="0"/>
              <a:t>, </a:t>
            </a:r>
            <a:r>
              <a:rPr lang="en-US" dirty="0" err="1" smtClean="0"/>
              <a:t>đứt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chấn</a:t>
            </a:r>
            <a:r>
              <a:rPr lang="en-US" dirty="0" smtClean="0"/>
              <a:t> </a:t>
            </a:r>
            <a:r>
              <a:rPr lang="en-US" dirty="0" err="1" smtClean="0"/>
              <a:t>thương</a:t>
            </a:r>
            <a:r>
              <a:rPr lang="en-US" dirty="0" smtClean="0"/>
              <a:t> </a:t>
            </a:r>
            <a:r>
              <a:rPr lang="en-US" dirty="0" err="1" smtClean="0"/>
              <a:t>gây</a:t>
            </a:r>
            <a:r>
              <a:rPr lang="en-US" dirty="0" smtClean="0"/>
              <a:t> </a:t>
            </a:r>
            <a:r>
              <a:rPr lang="en-US" dirty="0" err="1" smtClean="0"/>
              <a:t>tổn</a:t>
            </a:r>
            <a:r>
              <a:rPr lang="en-US" dirty="0" smtClean="0"/>
              <a:t> </a:t>
            </a:r>
            <a:r>
              <a:rPr lang="en-US" dirty="0" err="1" smtClean="0"/>
              <a:t>thương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tạng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chảy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 </a:t>
            </a:r>
            <a:r>
              <a:rPr lang="en-US" dirty="0" err="1" smtClean="0"/>
              <a:t>nặng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sốc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bệnh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: </a:t>
            </a:r>
            <a:r>
              <a:rPr lang="en-US" dirty="0" err="1" smtClean="0"/>
              <a:t>Chảy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 do </a:t>
            </a:r>
            <a:r>
              <a:rPr lang="en-US" dirty="0" err="1" smtClean="0"/>
              <a:t>loét</a:t>
            </a:r>
            <a:r>
              <a:rPr lang="en-US" dirty="0" smtClean="0"/>
              <a:t> </a:t>
            </a:r>
            <a:r>
              <a:rPr lang="en-US" dirty="0" err="1" smtClean="0"/>
              <a:t>dạ</a:t>
            </a:r>
            <a:r>
              <a:rPr lang="en-US" dirty="0" smtClean="0"/>
              <a:t> </a:t>
            </a:r>
            <a:r>
              <a:rPr lang="en-US" dirty="0" err="1" smtClean="0"/>
              <a:t>dày</a:t>
            </a:r>
            <a:r>
              <a:rPr lang="en-US" dirty="0" smtClean="0"/>
              <a:t> </a:t>
            </a:r>
            <a:r>
              <a:rPr lang="en-US" dirty="0" err="1" smtClean="0"/>
              <a:t>tá</a:t>
            </a:r>
            <a:r>
              <a:rPr lang="en-US" dirty="0" smtClean="0"/>
              <a:t> </a:t>
            </a:r>
            <a:r>
              <a:rPr lang="en-US" dirty="0" err="1" smtClean="0"/>
              <a:t>tràng</a:t>
            </a:r>
            <a:r>
              <a:rPr lang="en-US" dirty="0" smtClean="0"/>
              <a:t>, </a:t>
            </a:r>
            <a:r>
              <a:rPr lang="en-US" dirty="0" err="1" smtClean="0"/>
              <a:t>phụ</a:t>
            </a:r>
            <a:r>
              <a:rPr lang="en-US" dirty="0" smtClean="0"/>
              <a:t> </a:t>
            </a:r>
            <a:r>
              <a:rPr lang="en-US" dirty="0" err="1" smtClean="0"/>
              <a:t>nữ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sảy</a:t>
            </a:r>
            <a:r>
              <a:rPr lang="en-US" dirty="0" smtClean="0"/>
              <a:t> </a:t>
            </a:r>
            <a:r>
              <a:rPr lang="en-US" dirty="0" err="1" smtClean="0"/>
              <a:t>thai</a:t>
            </a:r>
            <a:r>
              <a:rPr lang="en-US" dirty="0" smtClean="0"/>
              <a:t>, </a:t>
            </a:r>
            <a:r>
              <a:rPr lang="en-US" dirty="0" err="1" smtClean="0"/>
              <a:t>khối</a:t>
            </a:r>
            <a:r>
              <a:rPr lang="en-US" dirty="0" smtClean="0"/>
              <a:t> u, </a:t>
            </a:r>
            <a:r>
              <a:rPr lang="en-US" dirty="0" err="1" smtClean="0"/>
              <a:t>gan</a:t>
            </a:r>
            <a:r>
              <a:rPr lang="en-US" dirty="0" smtClean="0"/>
              <a:t>, </a:t>
            </a:r>
            <a:r>
              <a:rPr lang="en-US" dirty="0" err="1" smtClean="0"/>
              <a:t>thận</a:t>
            </a:r>
            <a:r>
              <a:rPr lang="en-US" dirty="0" smtClean="0"/>
              <a:t> </a:t>
            </a:r>
            <a:r>
              <a:rPr lang="en-US" dirty="0" err="1" smtClean="0"/>
              <a:t>vỡ</a:t>
            </a:r>
            <a:r>
              <a:rPr lang="en-US" dirty="0" smtClean="0"/>
              <a:t>....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04800"/>
            <a:ext cx="7498080" cy="4800600"/>
          </a:xfrm>
        </p:spPr>
        <p:txBody>
          <a:bodyPr/>
          <a:lstStyle/>
          <a:p>
            <a:pPr lvl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Nguy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endParaRPr lang="en-US" dirty="0" smtClean="0"/>
          </a:p>
          <a:p>
            <a:r>
              <a:rPr lang="en-US" dirty="0" err="1" smtClean="0"/>
              <a:t>Mất</a:t>
            </a:r>
            <a:r>
              <a:rPr lang="en-US" dirty="0" smtClean="0"/>
              <a:t> </a:t>
            </a:r>
            <a:r>
              <a:rPr lang="en-US" dirty="0" err="1" smtClean="0"/>
              <a:t>máu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choáng</a:t>
            </a:r>
            <a:r>
              <a:rPr lang="en-US" dirty="0" smtClean="0"/>
              <a:t>/ </a:t>
            </a:r>
            <a:r>
              <a:rPr lang="en-US" dirty="0" err="1" smtClean="0"/>
              <a:t>sốc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vong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4. </a:t>
            </a:r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7498080" cy="5105400"/>
          </a:xfrm>
        </p:spPr>
        <p:txBody>
          <a:bodyPr>
            <a:normAutofit fontScale="40000" lnSpcReduction="20000"/>
          </a:bodyPr>
          <a:lstStyle/>
          <a:p>
            <a:pPr lvl="1">
              <a:buNone/>
            </a:pPr>
            <a:r>
              <a:rPr lang="en-US" sz="4500" b="1" dirty="0" smtClean="0"/>
              <a:t>4.1. </a:t>
            </a:r>
            <a:r>
              <a:rPr lang="en-US" sz="4500" b="1" dirty="0" err="1" smtClean="0"/>
              <a:t>Chảy</a:t>
            </a:r>
            <a:r>
              <a:rPr lang="en-US" sz="4500" b="1" dirty="0" smtClean="0"/>
              <a:t> </a:t>
            </a:r>
            <a:r>
              <a:rPr lang="en-US" sz="4500" b="1" dirty="0" err="1" smtClean="0"/>
              <a:t>máu</a:t>
            </a:r>
            <a:r>
              <a:rPr lang="en-US" sz="4500" b="1" dirty="0" smtClean="0"/>
              <a:t> </a:t>
            </a:r>
            <a:r>
              <a:rPr lang="en-US" sz="4500" b="1" dirty="0" err="1" smtClean="0"/>
              <a:t>ngoài</a:t>
            </a:r>
            <a:r>
              <a:rPr lang="en-US" sz="4500" b="1" dirty="0" smtClean="0"/>
              <a:t>:</a:t>
            </a:r>
          </a:p>
          <a:p>
            <a:pPr lvl="1">
              <a:buNone/>
            </a:pPr>
            <a:r>
              <a:rPr lang="en-US" sz="4500" b="1" dirty="0" smtClean="0"/>
              <a:t>4.1.1.Vết </a:t>
            </a:r>
            <a:r>
              <a:rPr lang="en-US" sz="4500" b="1" dirty="0" err="1" smtClean="0"/>
              <a:t>thương</a:t>
            </a:r>
            <a:r>
              <a:rPr lang="en-US" sz="4500" b="1" dirty="0" smtClean="0"/>
              <a:t> </a:t>
            </a:r>
            <a:r>
              <a:rPr lang="en-US" sz="4500" b="1" dirty="0" err="1" smtClean="0"/>
              <a:t>chảy</a:t>
            </a:r>
            <a:r>
              <a:rPr lang="en-US" sz="4500" b="1" dirty="0" smtClean="0"/>
              <a:t> </a:t>
            </a:r>
            <a:r>
              <a:rPr lang="en-US" sz="4500" b="1" dirty="0" err="1" smtClean="0"/>
              <a:t>máu</a:t>
            </a:r>
            <a:r>
              <a:rPr lang="en-US" sz="4500" b="1" dirty="0" smtClean="0"/>
              <a:t> </a:t>
            </a:r>
            <a:r>
              <a:rPr lang="vi-VN" sz="4500" b="1" dirty="0" smtClean="0"/>
              <a:t>nhiều không có dị vật:</a:t>
            </a:r>
            <a:endParaRPr lang="en-US" sz="4500" b="1" dirty="0" smtClean="0"/>
          </a:p>
          <a:p>
            <a:pPr lvl="0"/>
            <a:r>
              <a:rPr lang="vi-VN" sz="4500" dirty="0" smtClean="0"/>
              <a:t>Bước 1: Đánh giá tình trạng chảy máu</a:t>
            </a:r>
            <a:endParaRPr lang="en-US" sz="4500" dirty="0" smtClean="0"/>
          </a:p>
          <a:p>
            <a:pPr lvl="0"/>
            <a:r>
              <a:rPr lang="vi-VN" sz="4500" dirty="0" smtClean="0"/>
              <a:t>Bước 2: Gọi hỗ trợ</a:t>
            </a:r>
            <a:endParaRPr lang="en-US" sz="4500" dirty="0" smtClean="0"/>
          </a:p>
          <a:p>
            <a:pPr lvl="0"/>
            <a:r>
              <a:rPr lang="vi-VN" sz="4500" dirty="0" smtClean="0"/>
              <a:t>Bước 3: đeo găng tay cao su, nilon hoặc vật dụng thay thế để tránh tiếp xúc trực tiếp với máu của nạn nhân.</a:t>
            </a:r>
            <a:endParaRPr lang="en-US" sz="4500" dirty="0" smtClean="0"/>
          </a:p>
          <a:p>
            <a:pPr lvl="0"/>
            <a:r>
              <a:rPr lang="vi-VN" sz="4500" dirty="0" smtClean="0"/>
              <a:t>Bước 4: Nhanh chóng ép vết thương.</a:t>
            </a:r>
            <a:endParaRPr lang="en-US" sz="4500" dirty="0" smtClean="0"/>
          </a:p>
          <a:p>
            <a:pPr lvl="0"/>
            <a:r>
              <a:rPr lang="vi-VN" sz="4500" dirty="0" smtClean="0"/>
              <a:t>Bước 5: nếu nạn nhân có dấu hiệu choáng thì đỡ nạn nhân nằm, kê cao chi bị thương để phòng choáng và làm giảm lượng máu chảy đến các vết thương,</a:t>
            </a:r>
            <a:endParaRPr lang="en-US" sz="4500" dirty="0" smtClean="0"/>
          </a:p>
          <a:p>
            <a:pPr lvl="0"/>
            <a:r>
              <a:rPr lang="vi-VN" sz="4500" dirty="0" smtClean="0"/>
              <a:t>Bước 6: Băng ép trực tiếp tại vết thương bằng nhiều bông, gạc hoặc vải sạch.</a:t>
            </a:r>
            <a:endParaRPr lang="en-US" sz="4500" dirty="0" smtClean="0"/>
          </a:p>
          <a:p>
            <a:pPr lvl="0"/>
            <a:r>
              <a:rPr lang="vi-VN" sz="4500" dirty="0" smtClean="0"/>
              <a:t>Bước 7: Kiểm tra lưu thông của mạch máu đầu chi sau khi băng bằng cách so sánh 2 chi về mầu bên ngoài.</a:t>
            </a:r>
            <a:endParaRPr lang="en-US" sz="4500" dirty="0" smtClean="0"/>
          </a:p>
          <a:p>
            <a:pPr lvl="0"/>
            <a:r>
              <a:rPr lang="vi-VN" sz="4500" dirty="0" smtClean="0"/>
              <a:t>Bước 8: Nếu máu vẫn chảy thấm qua băng thì không tháo băng, đặt thêm gạc và băng chồng tiếp bên ngoài.</a:t>
            </a:r>
            <a:endParaRPr lang="en-US" sz="4500" dirty="0" smtClean="0"/>
          </a:p>
          <a:p>
            <a:pPr lvl="0"/>
            <a:r>
              <a:rPr lang="vi-VN" sz="4500" dirty="0" smtClean="0"/>
              <a:t>Bước 9: Để nạn nhân nằm, kê cao chân, ủ ấm để phòng choáng và làm giảm lượng máu chảy đến các vết thương.</a:t>
            </a:r>
            <a:endParaRPr lang="en-US" sz="4500" dirty="0" smtClean="0"/>
          </a:p>
          <a:p>
            <a:pPr lvl="0"/>
            <a:r>
              <a:rPr lang="vi-VN" sz="4500" dirty="0" smtClean="0"/>
              <a:t>Bước 10: Chuyển nạn nhân đến cơ sở y tế.</a:t>
            </a:r>
            <a:endParaRPr lang="en-US" sz="45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295400"/>
            <a:ext cx="7498080" cy="480060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b="1" dirty="0" smtClean="0"/>
              <a:t>4.1.1.Vết </a:t>
            </a:r>
            <a:r>
              <a:rPr lang="en-US" b="1" dirty="0" err="1" smtClean="0"/>
              <a:t>thương</a:t>
            </a:r>
            <a:r>
              <a:rPr lang="en-US" b="1" dirty="0" smtClean="0"/>
              <a:t> </a:t>
            </a:r>
            <a:r>
              <a:rPr lang="en-US" b="1" dirty="0" err="1" smtClean="0"/>
              <a:t>chảy</a:t>
            </a:r>
            <a:r>
              <a:rPr lang="en-US" b="1" dirty="0" smtClean="0"/>
              <a:t> </a:t>
            </a:r>
            <a:r>
              <a:rPr lang="en-US" b="1" dirty="0" err="1" smtClean="0"/>
              <a:t>máu</a:t>
            </a:r>
            <a:r>
              <a:rPr lang="en-US" b="1" dirty="0" smtClean="0"/>
              <a:t> </a:t>
            </a:r>
            <a:r>
              <a:rPr lang="vi-VN" b="1" dirty="0" smtClean="0"/>
              <a:t>nhiều không có dị vật:</a:t>
            </a:r>
            <a:endParaRPr lang="en-US" b="1" dirty="0" smtClean="0"/>
          </a:p>
        </p:txBody>
      </p:sp>
      <p:pic>
        <p:nvPicPr>
          <p:cNvPr id="4" name="Picture 3" descr="ba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2438400"/>
            <a:ext cx="3657600" cy="3657600"/>
          </a:xfrm>
          <a:prstGeom prst="rect">
            <a:avLst/>
          </a:prstGeom>
        </p:spPr>
      </p:pic>
      <p:pic>
        <p:nvPicPr>
          <p:cNvPr id="5" name="Picture 4" descr="so_cuu_nan_nh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2438400"/>
            <a:ext cx="3733800" cy="37782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2" algn="l" rtl="0">
              <a:spcBef>
                <a:spcPct val="0"/>
              </a:spcBef>
            </a:pPr>
            <a:r>
              <a:rPr lang="en-US" sz="2800" b="1" dirty="0" smtClean="0"/>
              <a:t>4.1.2. </a:t>
            </a:r>
            <a:r>
              <a:rPr lang="vi-VN" sz="2800" b="1" dirty="0" smtClean="0"/>
              <a:t>Vết thương chảy máu nhiều, có dị vật: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vi-VN" dirty="0" smtClean="0"/>
              <a:t>Bước 1: Đánh giá tình trạng chảy máu.</a:t>
            </a:r>
            <a:endParaRPr lang="en-US" dirty="0" smtClean="0"/>
          </a:p>
          <a:p>
            <a:pPr lvl="0"/>
            <a:r>
              <a:rPr lang="vi-VN" dirty="0" smtClean="0"/>
              <a:t>Bước 2: Gọi hỗ trợ.</a:t>
            </a:r>
            <a:endParaRPr lang="en-US" dirty="0" smtClean="0"/>
          </a:p>
          <a:p>
            <a:pPr lvl="0"/>
            <a:r>
              <a:rPr lang="vi-VN" dirty="0" smtClean="0"/>
              <a:t>Bước 3: Đeo găng tay cao su, nilon hoặc vật dụng thay thế để tránh tiếp xúc trực tiếp với máu của nạn nhân.</a:t>
            </a:r>
            <a:endParaRPr lang="en-US" dirty="0" smtClean="0"/>
          </a:p>
          <a:p>
            <a:pPr lvl="0"/>
            <a:r>
              <a:rPr lang="vi-VN" dirty="0" smtClean="0"/>
              <a:t>Bước 4: Không rút dị vật, ép chặt 2 mép vết thương.</a:t>
            </a:r>
            <a:endParaRPr lang="en-US" dirty="0" smtClean="0"/>
          </a:p>
          <a:p>
            <a:pPr lvl="0"/>
            <a:r>
              <a:rPr lang="vi-VN" dirty="0" smtClean="0"/>
              <a:t>Bước 5: Nâng cao vết thương nếu ở các chi, đặt nạn nhân nằm nếu có dấu hiệu choáng.</a:t>
            </a:r>
            <a:endParaRPr lang="en-US" dirty="0" smtClean="0"/>
          </a:p>
          <a:p>
            <a:pPr lvl="0"/>
            <a:r>
              <a:rPr lang="vi-VN" dirty="0" smtClean="0"/>
              <a:t>Bước 6: Chèn gạc quanh dị vật, băng cố định ( không băng trùm qua dị vật).</a:t>
            </a:r>
            <a:endParaRPr lang="en-US" dirty="0" smtClean="0"/>
          </a:p>
          <a:p>
            <a:pPr lvl="0"/>
            <a:r>
              <a:rPr lang="vi-VN" dirty="0" smtClean="0"/>
              <a:t>Bước 7: Để nạn nhân nằm đầu thấp, kê cao chân, ủ ấm.</a:t>
            </a:r>
            <a:endParaRPr lang="en-US" dirty="0" smtClean="0"/>
          </a:p>
          <a:p>
            <a:pPr lvl="0"/>
            <a:r>
              <a:rPr lang="vi-VN" dirty="0" smtClean="0"/>
              <a:t>Bước 8: Nhanh chóng chuyển nạn nhân tới cơ sở y tế gần nhất.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</TotalTime>
  <Words>1051</Words>
  <Application>Microsoft Office PowerPoint</Application>
  <PresentationFormat>On-screen Show (4:3)</PresentationFormat>
  <Paragraphs>75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Solstice</vt:lpstr>
      <vt:lpstr>SƠ CỨU CHẢY MÁU – SỐC</vt:lpstr>
      <vt:lpstr>NỘI DUNG</vt:lpstr>
      <vt:lpstr>PowerPoint Presentation</vt:lpstr>
      <vt:lpstr>PowerPoint Presentation</vt:lpstr>
      <vt:lpstr>PowerPoint Presentation</vt:lpstr>
      <vt:lpstr>PowerPoint Presentation</vt:lpstr>
      <vt:lpstr>4. Xử trí </vt:lpstr>
      <vt:lpstr>Xử trí</vt:lpstr>
      <vt:lpstr>4.1.2. Vết thương chảy máu nhiều, có dị vật: </vt:lpstr>
      <vt:lpstr>Xử trí</vt:lpstr>
      <vt:lpstr>PowerPoint Presentation</vt:lpstr>
      <vt:lpstr>Xử trí :</vt:lpstr>
      <vt:lpstr>4.4.Chảy máu cam: </vt:lpstr>
      <vt:lpstr>5. Phòng ngừa tổn thương gây chảy máu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SƠ CỨU CHẢY MÁU – SỐC</dc:title>
  <dc:creator>user</dc:creator>
  <cp:lastModifiedBy>HTC</cp:lastModifiedBy>
  <cp:revision>7</cp:revision>
  <dcterms:created xsi:type="dcterms:W3CDTF">2020-10-13T23:30:03Z</dcterms:created>
  <dcterms:modified xsi:type="dcterms:W3CDTF">2020-10-17T08:22:22Z</dcterms:modified>
</cp:coreProperties>
</file>