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3" r:id="rId3"/>
    <p:sldId id="257" r:id="rId4"/>
    <p:sldId id="265" r:id="rId5"/>
    <p:sldId id="266" r:id="rId6"/>
    <p:sldId id="258" r:id="rId7"/>
    <p:sldId id="267" r:id="rId8"/>
    <p:sldId id="259" r:id="rId9"/>
    <p:sldId id="268" r:id="rId10"/>
    <p:sldId id="269" r:id="rId11"/>
    <p:sldId id="270" r:id="rId12"/>
    <p:sldId id="271" r:id="rId13"/>
    <p:sldId id="272" r:id="rId14"/>
    <p:sldId id="26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CC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720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071BE-8298-4F42-A394-B0D92462377E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733C-C987-44DC-85E0-CA52E179B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531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071BE-8298-4F42-A394-B0D92462377E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733C-C987-44DC-85E0-CA52E179B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170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071BE-8298-4F42-A394-B0D92462377E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733C-C987-44DC-85E0-CA52E179B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713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071BE-8298-4F42-A394-B0D92462377E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733C-C987-44DC-85E0-CA52E179B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797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071BE-8298-4F42-A394-B0D92462377E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733C-C987-44DC-85E0-CA52E179B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922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071BE-8298-4F42-A394-B0D92462377E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733C-C987-44DC-85E0-CA52E179B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667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071BE-8298-4F42-A394-B0D92462377E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733C-C987-44DC-85E0-CA52E179B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087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071BE-8298-4F42-A394-B0D92462377E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733C-C987-44DC-85E0-CA52E179B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836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071BE-8298-4F42-A394-B0D92462377E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733C-C987-44DC-85E0-CA52E179B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713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071BE-8298-4F42-A394-B0D92462377E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733C-C987-44DC-85E0-CA52E179B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671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071BE-8298-4F42-A394-B0D92462377E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733C-C987-44DC-85E0-CA52E179B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108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071BE-8298-4F42-A394-B0D92462377E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6733C-C987-44DC-85E0-CA52E179B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373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idx="4294967295"/>
          </p:nvPr>
        </p:nvSpPr>
        <p:spPr>
          <a:xfrm>
            <a:off x="463880" y="463223"/>
            <a:ext cx="11472862" cy="792163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vi-VN" sz="5400" b="1" dirty="0" smtClean="0">
                <a:solidFill>
                  <a:srgbClr val="CC0000"/>
                </a:solidFill>
                <a:latin typeface="Cambria" panose="02040503050406030204" pitchFamily="18" charset="0"/>
              </a:rPr>
              <a:t>SƠ CỨU DỊ VẬT, TẮC ĐƯỜNG THỞ</a:t>
            </a:r>
            <a:br>
              <a:rPr lang="vi-VN" sz="5400" b="1" dirty="0" smtClean="0">
                <a:solidFill>
                  <a:srgbClr val="CC0000"/>
                </a:solidFill>
                <a:latin typeface="Cambria" panose="02040503050406030204" pitchFamily="18" charset="0"/>
              </a:rPr>
            </a:br>
            <a:r>
              <a:rPr lang="vi-VN" sz="5400" b="1" dirty="0" smtClean="0">
                <a:solidFill>
                  <a:srgbClr val="CC0000"/>
                </a:solidFill>
                <a:latin typeface="Cambria" panose="02040503050406030204" pitchFamily="18" charset="0"/>
              </a:rPr>
              <a:t>Nhóm 1</a:t>
            </a:r>
            <a:endParaRPr lang="vi-VN" sz="5400" b="1" dirty="0">
              <a:solidFill>
                <a:srgbClr val="CC0000"/>
              </a:solidFill>
              <a:latin typeface="Cambria" panose="02040503050406030204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200311" y="2387791"/>
            <a:ext cx="1983921" cy="1471505"/>
            <a:chOff x="6200311" y="2387791"/>
            <a:chExt cx="1983921" cy="1471505"/>
          </a:xfrm>
          <a:solidFill>
            <a:srgbClr val="FFC000"/>
          </a:solidFill>
        </p:grpSpPr>
        <p:sp>
          <p:nvSpPr>
            <p:cNvPr id="6" name="Freeform 10"/>
            <p:cNvSpPr>
              <a:spLocks noEditPoints="1"/>
            </p:cNvSpPr>
            <p:nvPr/>
          </p:nvSpPr>
          <p:spPr bwMode="auto">
            <a:xfrm>
              <a:off x="6200311" y="2387791"/>
              <a:ext cx="1983921" cy="1471505"/>
            </a:xfrm>
            <a:custGeom>
              <a:avLst/>
              <a:gdLst>
                <a:gd name="T0" fmla="*/ 335 w 433"/>
                <a:gd name="T1" fmla="*/ 302 h 321"/>
                <a:gd name="T2" fmla="*/ 393 w 433"/>
                <a:gd name="T3" fmla="*/ 99 h 321"/>
                <a:gd name="T4" fmla="*/ 189 w 433"/>
                <a:gd name="T5" fmla="*/ 40 h 321"/>
                <a:gd name="T6" fmla="*/ 134 w 433"/>
                <a:gd name="T7" fmla="*/ 95 h 321"/>
                <a:gd name="T8" fmla="*/ 134 w 433"/>
                <a:gd name="T9" fmla="*/ 94 h 321"/>
                <a:gd name="T10" fmla="*/ 0 w 433"/>
                <a:gd name="T11" fmla="*/ 317 h 321"/>
                <a:gd name="T12" fmla="*/ 259 w 433"/>
                <a:gd name="T13" fmla="*/ 321 h 321"/>
                <a:gd name="T14" fmla="*/ 259 w 433"/>
                <a:gd name="T15" fmla="*/ 321 h 321"/>
                <a:gd name="T16" fmla="*/ 335 w 433"/>
                <a:gd name="T17" fmla="*/ 302 h 321"/>
                <a:gd name="T18" fmla="*/ 153 w 433"/>
                <a:gd name="T19" fmla="*/ 232 h 321"/>
                <a:gd name="T20" fmla="*/ 202 w 433"/>
                <a:gd name="T21" fmla="*/ 62 h 321"/>
                <a:gd name="T22" fmla="*/ 371 w 433"/>
                <a:gd name="T23" fmla="*/ 111 h 321"/>
                <a:gd name="T24" fmla="*/ 323 w 433"/>
                <a:gd name="T25" fmla="*/ 280 h 321"/>
                <a:gd name="T26" fmla="*/ 153 w 433"/>
                <a:gd name="T27" fmla="*/ 232 h 3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33" h="321">
                  <a:moveTo>
                    <a:pt x="335" y="302"/>
                  </a:moveTo>
                  <a:cubicBezTo>
                    <a:pt x="407" y="262"/>
                    <a:pt x="433" y="171"/>
                    <a:pt x="393" y="99"/>
                  </a:cubicBezTo>
                  <a:cubicBezTo>
                    <a:pt x="353" y="26"/>
                    <a:pt x="262" y="0"/>
                    <a:pt x="189" y="40"/>
                  </a:cubicBezTo>
                  <a:cubicBezTo>
                    <a:pt x="165" y="54"/>
                    <a:pt x="147" y="73"/>
                    <a:pt x="134" y="95"/>
                  </a:cubicBezTo>
                  <a:cubicBezTo>
                    <a:pt x="134" y="94"/>
                    <a:pt x="134" y="94"/>
                    <a:pt x="134" y="94"/>
                  </a:cubicBezTo>
                  <a:cubicBezTo>
                    <a:pt x="0" y="317"/>
                    <a:pt x="0" y="317"/>
                    <a:pt x="0" y="317"/>
                  </a:cubicBezTo>
                  <a:cubicBezTo>
                    <a:pt x="259" y="321"/>
                    <a:pt x="259" y="321"/>
                    <a:pt x="259" y="321"/>
                  </a:cubicBezTo>
                  <a:cubicBezTo>
                    <a:pt x="259" y="321"/>
                    <a:pt x="259" y="321"/>
                    <a:pt x="259" y="321"/>
                  </a:cubicBezTo>
                  <a:cubicBezTo>
                    <a:pt x="285" y="321"/>
                    <a:pt x="311" y="315"/>
                    <a:pt x="335" y="302"/>
                  </a:cubicBezTo>
                  <a:close/>
                  <a:moveTo>
                    <a:pt x="153" y="232"/>
                  </a:moveTo>
                  <a:cubicBezTo>
                    <a:pt x="120" y="171"/>
                    <a:pt x="141" y="96"/>
                    <a:pt x="202" y="62"/>
                  </a:cubicBezTo>
                  <a:cubicBezTo>
                    <a:pt x="262" y="29"/>
                    <a:pt x="338" y="51"/>
                    <a:pt x="371" y="111"/>
                  </a:cubicBezTo>
                  <a:cubicBezTo>
                    <a:pt x="404" y="171"/>
                    <a:pt x="383" y="247"/>
                    <a:pt x="323" y="280"/>
                  </a:cubicBezTo>
                  <a:cubicBezTo>
                    <a:pt x="262" y="313"/>
                    <a:pt x="187" y="292"/>
                    <a:pt x="153" y="232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800">
                <a:solidFill>
                  <a:prstClr val="black"/>
                </a:solidFill>
              </a:endParaRPr>
            </a:p>
          </p:txBody>
        </p:sp>
        <p:sp>
          <p:nvSpPr>
            <p:cNvPr id="7" name="AutoShape 81"/>
            <p:cNvSpPr>
              <a:spLocks/>
            </p:cNvSpPr>
            <p:nvPr/>
          </p:nvSpPr>
          <p:spPr bwMode="auto">
            <a:xfrm>
              <a:off x="7129011" y="2851448"/>
              <a:ext cx="544189" cy="54418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235" y="9811"/>
                  </a:moveTo>
                  <a:cubicBezTo>
                    <a:pt x="20220" y="10144"/>
                    <a:pt x="20081" y="10800"/>
                    <a:pt x="18899" y="10800"/>
                  </a:cubicBezTo>
                  <a:lnTo>
                    <a:pt x="17549" y="10800"/>
                  </a:lnTo>
                  <a:cubicBezTo>
                    <a:pt x="17363" y="10800"/>
                    <a:pt x="17212" y="10950"/>
                    <a:pt x="17212" y="11137"/>
                  </a:cubicBezTo>
                  <a:cubicBezTo>
                    <a:pt x="17212" y="11324"/>
                    <a:pt x="17363" y="11475"/>
                    <a:pt x="17549" y="11475"/>
                  </a:cubicBezTo>
                  <a:lnTo>
                    <a:pt x="18858" y="11475"/>
                  </a:lnTo>
                  <a:cubicBezTo>
                    <a:pt x="19870" y="11475"/>
                    <a:pt x="20003" y="12314"/>
                    <a:pt x="19938" y="12719"/>
                  </a:cubicBezTo>
                  <a:cubicBezTo>
                    <a:pt x="19855" y="13223"/>
                    <a:pt x="19618" y="14175"/>
                    <a:pt x="18478" y="14175"/>
                  </a:cubicBezTo>
                  <a:lnTo>
                    <a:pt x="16874" y="14175"/>
                  </a:lnTo>
                  <a:cubicBezTo>
                    <a:pt x="16688" y="14175"/>
                    <a:pt x="16537" y="14325"/>
                    <a:pt x="16537" y="14512"/>
                  </a:cubicBezTo>
                  <a:cubicBezTo>
                    <a:pt x="16537" y="14699"/>
                    <a:pt x="16688" y="14850"/>
                    <a:pt x="16874" y="14850"/>
                  </a:cubicBezTo>
                  <a:lnTo>
                    <a:pt x="18203" y="14850"/>
                  </a:lnTo>
                  <a:cubicBezTo>
                    <a:pt x="19343" y="14850"/>
                    <a:pt x="19243" y="15718"/>
                    <a:pt x="19079" y="16237"/>
                  </a:cubicBezTo>
                  <a:cubicBezTo>
                    <a:pt x="18864" y="16918"/>
                    <a:pt x="18732" y="17549"/>
                    <a:pt x="17297" y="17549"/>
                  </a:cubicBezTo>
                  <a:lnTo>
                    <a:pt x="16196" y="17549"/>
                  </a:lnTo>
                  <a:cubicBezTo>
                    <a:pt x="16009" y="17549"/>
                    <a:pt x="15859" y="17700"/>
                    <a:pt x="15859" y="17887"/>
                  </a:cubicBezTo>
                  <a:cubicBezTo>
                    <a:pt x="15859" y="18073"/>
                    <a:pt x="16009" y="18225"/>
                    <a:pt x="16196" y="18225"/>
                  </a:cubicBezTo>
                  <a:lnTo>
                    <a:pt x="17255" y="18225"/>
                  </a:lnTo>
                  <a:cubicBezTo>
                    <a:pt x="17993" y="18225"/>
                    <a:pt x="18027" y="18923"/>
                    <a:pt x="17950" y="19174"/>
                  </a:cubicBezTo>
                  <a:cubicBezTo>
                    <a:pt x="17866" y="19448"/>
                    <a:pt x="17767" y="19651"/>
                    <a:pt x="17762" y="19660"/>
                  </a:cubicBezTo>
                  <a:cubicBezTo>
                    <a:pt x="17558" y="20028"/>
                    <a:pt x="17229" y="20249"/>
                    <a:pt x="16534" y="20249"/>
                  </a:cubicBezTo>
                  <a:lnTo>
                    <a:pt x="12844" y="20249"/>
                  </a:lnTo>
                  <a:cubicBezTo>
                    <a:pt x="10990" y="20249"/>
                    <a:pt x="9151" y="19829"/>
                    <a:pt x="9104" y="19818"/>
                  </a:cubicBezTo>
                  <a:cubicBezTo>
                    <a:pt x="6299" y="19172"/>
                    <a:pt x="6152" y="19122"/>
                    <a:pt x="5976" y="19072"/>
                  </a:cubicBezTo>
                  <a:cubicBezTo>
                    <a:pt x="5976" y="19072"/>
                    <a:pt x="5405" y="18976"/>
                    <a:pt x="5405" y="18478"/>
                  </a:cubicBezTo>
                  <a:lnTo>
                    <a:pt x="5399" y="9155"/>
                  </a:lnTo>
                  <a:cubicBezTo>
                    <a:pt x="5399" y="8839"/>
                    <a:pt x="5601" y="8552"/>
                    <a:pt x="5935" y="8452"/>
                  </a:cubicBezTo>
                  <a:cubicBezTo>
                    <a:pt x="5977" y="8435"/>
                    <a:pt x="6034" y="8419"/>
                    <a:pt x="6074" y="8401"/>
                  </a:cubicBezTo>
                  <a:cubicBezTo>
                    <a:pt x="9158" y="7125"/>
                    <a:pt x="10097" y="4324"/>
                    <a:pt x="10124" y="2025"/>
                  </a:cubicBezTo>
                  <a:cubicBezTo>
                    <a:pt x="10128" y="1702"/>
                    <a:pt x="10378" y="1350"/>
                    <a:pt x="10800" y="1350"/>
                  </a:cubicBezTo>
                  <a:cubicBezTo>
                    <a:pt x="11514" y="1350"/>
                    <a:pt x="12774" y="2782"/>
                    <a:pt x="12774" y="4554"/>
                  </a:cubicBezTo>
                  <a:cubicBezTo>
                    <a:pt x="12774" y="6155"/>
                    <a:pt x="12711" y="6432"/>
                    <a:pt x="12149" y="8100"/>
                  </a:cubicBezTo>
                  <a:cubicBezTo>
                    <a:pt x="18899" y="8100"/>
                    <a:pt x="18852" y="8196"/>
                    <a:pt x="19448" y="8353"/>
                  </a:cubicBezTo>
                  <a:cubicBezTo>
                    <a:pt x="20187" y="8564"/>
                    <a:pt x="20249" y="9175"/>
                    <a:pt x="20249" y="9386"/>
                  </a:cubicBezTo>
                  <a:cubicBezTo>
                    <a:pt x="20249" y="9618"/>
                    <a:pt x="20243" y="9584"/>
                    <a:pt x="20235" y="9811"/>
                  </a:cubicBezTo>
                  <a:moveTo>
                    <a:pt x="4724" y="19575"/>
                  </a:moveTo>
                  <a:cubicBezTo>
                    <a:pt x="4724" y="19948"/>
                    <a:pt x="4423" y="20249"/>
                    <a:pt x="4049" y="20249"/>
                  </a:cubicBezTo>
                  <a:lnTo>
                    <a:pt x="2024" y="20249"/>
                  </a:lnTo>
                  <a:cubicBezTo>
                    <a:pt x="1652" y="20249"/>
                    <a:pt x="1349" y="19948"/>
                    <a:pt x="1349" y="19575"/>
                  </a:cubicBezTo>
                  <a:lnTo>
                    <a:pt x="1349" y="8774"/>
                  </a:lnTo>
                  <a:cubicBezTo>
                    <a:pt x="1349" y="8401"/>
                    <a:pt x="1652" y="8100"/>
                    <a:pt x="2024" y="8100"/>
                  </a:cubicBezTo>
                  <a:lnTo>
                    <a:pt x="4049" y="8100"/>
                  </a:lnTo>
                  <a:cubicBezTo>
                    <a:pt x="4423" y="8100"/>
                    <a:pt x="4724" y="8401"/>
                    <a:pt x="4724" y="8774"/>
                  </a:cubicBezTo>
                  <a:cubicBezTo>
                    <a:pt x="4724" y="8774"/>
                    <a:pt x="4724" y="19575"/>
                    <a:pt x="4724" y="19575"/>
                  </a:cubicBezTo>
                  <a:close/>
                  <a:moveTo>
                    <a:pt x="19686" y="7069"/>
                  </a:moveTo>
                  <a:cubicBezTo>
                    <a:pt x="18842" y="6846"/>
                    <a:pt x="16858" y="6849"/>
                    <a:pt x="13956" y="6773"/>
                  </a:cubicBezTo>
                  <a:cubicBezTo>
                    <a:pt x="14093" y="6139"/>
                    <a:pt x="14124" y="5568"/>
                    <a:pt x="14124" y="4554"/>
                  </a:cubicBezTo>
                  <a:cubicBezTo>
                    <a:pt x="14124" y="2133"/>
                    <a:pt x="12361" y="0"/>
                    <a:pt x="10800" y="0"/>
                  </a:cubicBezTo>
                  <a:cubicBezTo>
                    <a:pt x="9698" y="0"/>
                    <a:pt x="8789" y="901"/>
                    <a:pt x="8774" y="2009"/>
                  </a:cubicBezTo>
                  <a:cubicBezTo>
                    <a:pt x="8760" y="3368"/>
                    <a:pt x="8340" y="5716"/>
                    <a:pt x="6074" y="6906"/>
                  </a:cubicBezTo>
                  <a:cubicBezTo>
                    <a:pt x="5908" y="6994"/>
                    <a:pt x="5433" y="7228"/>
                    <a:pt x="5364" y="7259"/>
                  </a:cubicBezTo>
                  <a:lnTo>
                    <a:pt x="5399" y="7289"/>
                  </a:lnTo>
                  <a:cubicBezTo>
                    <a:pt x="5045" y="6984"/>
                    <a:pt x="4554" y="6750"/>
                    <a:pt x="4049" y="6750"/>
                  </a:cubicBezTo>
                  <a:lnTo>
                    <a:pt x="2024" y="6750"/>
                  </a:lnTo>
                  <a:cubicBezTo>
                    <a:pt x="908" y="6750"/>
                    <a:pt x="0" y="7658"/>
                    <a:pt x="0" y="8774"/>
                  </a:cubicBezTo>
                  <a:lnTo>
                    <a:pt x="0" y="19575"/>
                  </a:lnTo>
                  <a:cubicBezTo>
                    <a:pt x="0" y="20691"/>
                    <a:pt x="908" y="21599"/>
                    <a:pt x="2024" y="21599"/>
                  </a:cubicBezTo>
                  <a:lnTo>
                    <a:pt x="4049" y="21599"/>
                  </a:lnTo>
                  <a:cubicBezTo>
                    <a:pt x="4853" y="21599"/>
                    <a:pt x="5525" y="21114"/>
                    <a:pt x="5850" y="20434"/>
                  </a:cubicBezTo>
                  <a:cubicBezTo>
                    <a:pt x="5859" y="20437"/>
                    <a:pt x="5873" y="20441"/>
                    <a:pt x="5882" y="20442"/>
                  </a:cubicBezTo>
                  <a:cubicBezTo>
                    <a:pt x="5927" y="20454"/>
                    <a:pt x="5979" y="20467"/>
                    <a:pt x="6044" y="20485"/>
                  </a:cubicBezTo>
                  <a:cubicBezTo>
                    <a:pt x="6056" y="20487"/>
                    <a:pt x="6062" y="20488"/>
                    <a:pt x="6074" y="20492"/>
                  </a:cubicBezTo>
                  <a:cubicBezTo>
                    <a:pt x="6464" y="20588"/>
                    <a:pt x="7212" y="20768"/>
                    <a:pt x="8812" y="21135"/>
                  </a:cubicBezTo>
                  <a:cubicBezTo>
                    <a:pt x="9155" y="21213"/>
                    <a:pt x="10966" y="21599"/>
                    <a:pt x="12844" y="21599"/>
                  </a:cubicBezTo>
                  <a:lnTo>
                    <a:pt x="16534" y="21599"/>
                  </a:lnTo>
                  <a:cubicBezTo>
                    <a:pt x="17659" y="21599"/>
                    <a:pt x="18469" y="21167"/>
                    <a:pt x="18952" y="20298"/>
                  </a:cubicBezTo>
                  <a:cubicBezTo>
                    <a:pt x="18958" y="20285"/>
                    <a:pt x="19114" y="19982"/>
                    <a:pt x="19240" y="19572"/>
                  </a:cubicBezTo>
                  <a:cubicBezTo>
                    <a:pt x="19336" y="19263"/>
                    <a:pt x="19371" y="18827"/>
                    <a:pt x="19256" y="18384"/>
                  </a:cubicBezTo>
                  <a:cubicBezTo>
                    <a:pt x="19981" y="17886"/>
                    <a:pt x="20214" y="17133"/>
                    <a:pt x="20366" y="16643"/>
                  </a:cubicBezTo>
                  <a:cubicBezTo>
                    <a:pt x="20620" y="15838"/>
                    <a:pt x="20544" y="15235"/>
                    <a:pt x="20367" y="14803"/>
                  </a:cubicBezTo>
                  <a:cubicBezTo>
                    <a:pt x="20775" y="14418"/>
                    <a:pt x="21122" y="13831"/>
                    <a:pt x="21269" y="12935"/>
                  </a:cubicBezTo>
                  <a:cubicBezTo>
                    <a:pt x="21361" y="12380"/>
                    <a:pt x="21263" y="11809"/>
                    <a:pt x="21007" y="11334"/>
                  </a:cubicBezTo>
                  <a:cubicBezTo>
                    <a:pt x="21389" y="10905"/>
                    <a:pt x="21564" y="10365"/>
                    <a:pt x="21583" y="9865"/>
                  </a:cubicBezTo>
                  <a:lnTo>
                    <a:pt x="21591" y="9724"/>
                  </a:lnTo>
                  <a:cubicBezTo>
                    <a:pt x="21596" y="9635"/>
                    <a:pt x="21600" y="9581"/>
                    <a:pt x="21600" y="9386"/>
                  </a:cubicBezTo>
                  <a:cubicBezTo>
                    <a:pt x="21600" y="8533"/>
                    <a:pt x="21010" y="7446"/>
                    <a:pt x="19686" y="7069"/>
                  </a:cubicBezTo>
                </a:path>
              </a:pathLst>
            </a:custGeom>
            <a:solidFill>
              <a:srgbClr val="00B05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055897" y="2370387"/>
            <a:ext cx="1970386" cy="1469571"/>
            <a:chOff x="4055897" y="2370387"/>
            <a:chExt cx="1970386" cy="1469571"/>
          </a:xfrm>
        </p:grpSpPr>
        <p:sp>
          <p:nvSpPr>
            <p:cNvPr id="15" name="Freeform 7"/>
            <p:cNvSpPr>
              <a:spLocks noEditPoints="1"/>
            </p:cNvSpPr>
            <p:nvPr/>
          </p:nvSpPr>
          <p:spPr bwMode="auto">
            <a:xfrm>
              <a:off x="4055897" y="2370387"/>
              <a:ext cx="1970386" cy="1469571"/>
            </a:xfrm>
            <a:custGeom>
              <a:avLst/>
              <a:gdLst>
                <a:gd name="T0" fmla="*/ 246 w 430"/>
                <a:gd name="T1" fmla="*/ 41 h 321"/>
                <a:gd name="T2" fmla="*/ 41 w 430"/>
                <a:gd name="T3" fmla="*/ 96 h 321"/>
                <a:gd name="T4" fmla="*/ 96 w 430"/>
                <a:gd name="T5" fmla="*/ 300 h 321"/>
                <a:gd name="T6" fmla="*/ 171 w 430"/>
                <a:gd name="T7" fmla="*/ 320 h 321"/>
                <a:gd name="T8" fmla="*/ 171 w 430"/>
                <a:gd name="T9" fmla="*/ 321 h 321"/>
                <a:gd name="T10" fmla="*/ 430 w 430"/>
                <a:gd name="T11" fmla="*/ 321 h 321"/>
                <a:gd name="T12" fmla="*/ 301 w 430"/>
                <a:gd name="T13" fmla="*/ 97 h 321"/>
                <a:gd name="T14" fmla="*/ 301 w 430"/>
                <a:gd name="T15" fmla="*/ 97 h 321"/>
                <a:gd name="T16" fmla="*/ 246 w 430"/>
                <a:gd name="T17" fmla="*/ 41 h 321"/>
                <a:gd name="T18" fmla="*/ 279 w 430"/>
                <a:gd name="T19" fmla="*/ 233 h 321"/>
                <a:gd name="T20" fmla="*/ 108 w 430"/>
                <a:gd name="T21" fmla="*/ 278 h 321"/>
                <a:gd name="T22" fmla="*/ 63 w 430"/>
                <a:gd name="T23" fmla="*/ 108 h 321"/>
                <a:gd name="T24" fmla="*/ 233 w 430"/>
                <a:gd name="T25" fmla="*/ 63 h 321"/>
                <a:gd name="T26" fmla="*/ 279 w 430"/>
                <a:gd name="T27" fmla="*/ 233 h 3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30" h="321">
                  <a:moveTo>
                    <a:pt x="246" y="41"/>
                  </a:moveTo>
                  <a:cubicBezTo>
                    <a:pt x="174" y="0"/>
                    <a:pt x="83" y="24"/>
                    <a:pt x="41" y="96"/>
                  </a:cubicBezTo>
                  <a:cubicBezTo>
                    <a:pt x="0" y="167"/>
                    <a:pt x="24" y="259"/>
                    <a:pt x="96" y="300"/>
                  </a:cubicBezTo>
                  <a:cubicBezTo>
                    <a:pt x="119" y="314"/>
                    <a:pt x="145" y="320"/>
                    <a:pt x="171" y="320"/>
                  </a:cubicBezTo>
                  <a:cubicBezTo>
                    <a:pt x="171" y="321"/>
                    <a:pt x="171" y="321"/>
                    <a:pt x="171" y="321"/>
                  </a:cubicBezTo>
                  <a:cubicBezTo>
                    <a:pt x="430" y="321"/>
                    <a:pt x="430" y="321"/>
                    <a:pt x="430" y="321"/>
                  </a:cubicBezTo>
                  <a:cubicBezTo>
                    <a:pt x="301" y="97"/>
                    <a:pt x="301" y="97"/>
                    <a:pt x="301" y="97"/>
                  </a:cubicBezTo>
                  <a:cubicBezTo>
                    <a:pt x="301" y="97"/>
                    <a:pt x="301" y="97"/>
                    <a:pt x="301" y="97"/>
                  </a:cubicBezTo>
                  <a:cubicBezTo>
                    <a:pt x="288" y="74"/>
                    <a:pt x="270" y="55"/>
                    <a:pt x="246" y="41"/>
                  </a:cubicBezTo>
                  <a:close/>
                  <a:moveTo>
                    <a:pt x="279" y="233"/>
                  </a:moveTo>
                  <a:cubicBezTo>
                    <a:pt x="244" y="293"/>
                    <a:pt x="168" y="313"/>
                    <a:pt x="108" y="278"/>
                  </a:cubicBezTo>
                  <a:cubicBezTo>
                    <a:pt x="49" y="244"/>
                    <a:pt x="29" y="168"/>
                    <a:pt x="63" y="108"/>
                  </a:cubicBezTo>
                  <a:cubicBezTo>
                    <a:pt x="98" y="49"/>
                    <a:pt x="174" y="29"/>
                    <a:pt x="233" y="63"/>
                  </a:cubicBezTo>
                  <a:cubicBezTo>
                    <a:pt x="293" y="98"/>
                    <a:pt x="313" y="174"/>
                    <a:pt x="279" y="233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800">
                <a:solidFill>
                  <a:prstClr val="black"/>
                </a:solidFill>
              </a:endParaRPr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4542795" y="2851448"/>
              <a:ext cx="544189" cy="544189"/>
              <a:chOff x="4439444" y="1652588"/>
              <a:chExt cx="464344" cy="464344"/>
            </a:xfrm>
            <a:solidFill>
              <a:schemeClr val="accent3"/>
            </a:solidFill>
          </p:grpSpPr>
          <p:sp>
            <p:nvSpPr>
              <p:cNvPr id="17" name="AutoShape 136"/>
              <p:cNvSpPr>
                <a:spLocks/>
              </p:cNvSpPr>
              <p:nvPr/>
            </p:nvSpPr>
            <p:spPr bwMode="auto">
              <a:xfrm>
                <a:off x="4686300" y="1710532"/>
                <a:ext cx="152400" cy="15240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9538" y="20579"/>
                    </a:moveTo>
                    <a:lnTo>
                      <a:pt x="19542" y="20579"/>
                    </a:lnTo>
                    <a:cubicBezTo>
                      <a:pt x="19546" y="21142"/>
                      <a:pt x="20004" y="21600"/>
                      <a:pt x="20571" y="21600"/>
                    </a:cubicBezTo>
                    <a:cubicBezTo>
                      <a:pt x="21137" y="21600"/>
                      <a:pt x="21599" y="21138"/>
                      <a:pt x="21599" y="20571"/>
                    </a:cubicBezTo>
                    <a:cubicBezTo>
                      <a:pt x="21599" y="20565"/>
                      <a:pt x="21595" y="20561"/>
                      <a:pt x="21595" y="20555"/>
                    </a:cubicBezTo>
                    <a:cubicBezTo>
                      <a:pt x="21583" y="9221"/>
                      <a:pt x="12411" y="41"/>
                      <a:pt x="1080" y="12"/>
                    </a:cubicBezTo>
                    <a:cubicBezTo>
                      <a:pt x="1064" y="10"/>
                      <a:pt x="1048" y="0"/>
                      <a:pt x="1028" y="0"/>
                    </a:cubicBezTo>
                    <a:cubicBezTo>
                      <a:pt x="458" y="0"/>
                      <a:pt x="0" y="461"/>
                      <a:pt x="0" y="1028"/>
                    </a:cubicBezTo>
                    <a:cubicBezTo>
                      <a:pt x="0" y="1594"/>
                      <a:pt x="458" y="2055"/>
                      <a:pt x="1024" y="2057"/>
                    </a:cubicBezTo>
                    <a:lnTo>
                      <a:pt x="1024" y="2065"/>
                    </a:lnTo>
                    <a:cubicBezTo>
                      <a:pt x="11233" y="2065"/>
                      <a:pt x="19538" y="10370"/>
                      <a:pt x="19538" y="20579"/>
                    </a:cubicBezTo>
                  </a:path>
                </a:pathLst>
              </a:cu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00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18" name="AutoShape 137"/>
              <p:cNvSpPr>
                <a:spLocks/>
              </p:cNvSpPr>
              <p:nvPr/>
            </p:nvSpPr>
            <p:spPr bwMode="auto">
              <a:xfrm>
                <a:off x="4439444" y="1652588"/>
                <a:ext cx="464344" cy="464344"/>
              </a:xfrm>
              <a:custGeom>
                <a:avLst/>
                <a:gdLst>
                  <a:gd name="T0" fmla="+- 0 10819 195"/>
                  <a:gd name="T1" fmla="*/ T0 w 21248"/>
                  <a:gd name="T2" fmla="*/ 10800 h 21600"/>
                  <a:gd name="T3" fmla="+- 0 10819 195"/>
                  <a:gd name="T4" fmla="*/ T3 w 21248"/>
                  <a:gd name="T5" fmla="*/ 10800 h 21600"/>
                  <a:gd name="T6" fmla="+- 0 10819 195"/>
                  <a:gd name="T7" fmla="*/ T6 w 21248"/>
                  <a:gd name="T8" fmla="*/ 10800 h 21600"/>
                  <a:gd name="T9" fmla="+- 0 10819 195"/>
                  <a:gd name="T10" fmla="*/ T9 w 21248"/>
                  <a:gd name="T11" fmla="*/ 10800 h 21600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  <a:cxn ang="0">
                    <a:pos x="T7" y="T8"/>
                  </a:cxn>
                  <a:cxn ang="0">
                    <a:pos x="T10" y="T11"/>
                  </a:cxn>
                </a:cxnLst>
                <a:rect l="0" t="0" r="r" b="b"/>
                <a:pathLst>
                  <a:path w="21248" h="21600">
                    <a:moveTo>
                      <a:pt x="19868" y="17133"/>
                    </a:moveTo>
                    <a:cubicBezTo>
                      <a:pt x="19766" y="17386"/>
                      <a:pt x="19525" y="17549"/>
                      <a:pt x="19255" y="17549"/>
                    </a:cubicBezTo>
                    <a:lnTo>
                      <a:pt x="19058" y="17549"/>
                    </a:lnTo>
                    <a:lnTo>
                      <a:pt x="3983" y="2226"/>
                    </a:lnTo>
                    <a:lnTo>
                      <a:pt x="3983" y="2025"/>
                    </a:lnTo>
                    <a:cubicBezTo>
                      <a:pt x="3983" y="1750"/>
                      <a:pt x="4144" y="1506"/>
                      <a:pt x="4393" y="1401"/>
                    </a:cubicBezTo>
                    <a:cubicBezTo>
                      <a:pt x="4475" y="1367"/>
                      <a:pt x="4560" y="1350"/>
                      <a:pt x="4647" y="1350"/>
                    </a:cubicBezTo>
                    <a:cubicBezTo>
                      <a:pt x="4824" y="1350"/>
                      <a:pt x="4991" y="1420"/>
                      <a:pt x="5116" y="1547"/>
                    </a:cubicBezTo>
                    <a:lnTo>
                      <a:pt x="19724" y="16397"/>
                    </a:lnTo>
                    <a:cubicBezTo>
                      <a:pt x="19915" y="16591"/>
                      <a:pt x="19972" y="16880"/>
                      <a:pt x="19868" y="17133"/>
                    </a:cubicBezTo>
                    <a:moveTo>
                      <a:pt x="10121" y="17549"/>
                    </a:moveTo>
                    <a:cubicBezTo>
                      <a:pt x="10017" y="17549"/>
                      <a:pt x="9922" y="17586"/>
                      <a:pt x="9824" y="17609"/>
                    </a:cubicBezTo>
                    <a:lnTo>
                      <a:pt x="3923" y="11612"/>
                    </a:lnTo>
                    <a:cubicBezTo>
                      <a:pt x="3946" y="11512"/>
                      <a:pt x="3982" y="11415"/>
                      <a:pt x="3982" y="11311"/>
                    </a:cubicBezTo>
                    <a:lnTo>
                      <a:pt x="3983" y="3180"/>
                    </a:lnTo>
                    <a:lnTo>
                      <a:pt x="18119" y="17549"/>
                    </a:lnTo>
                    <a:cubicBezTo>
                      <a:pt x="18119" y="17549"/>
                      <a:pt x="10121" y="17549"/>
                      <a:pt x="10121" y="17549"/>
                    </a:cubicBezTo>
                    <a:close/>
                    <a:moveTo>
                      <a:pt x="9182" y="17945"/>
                    </a:moveTo>
                    <a:lnTo>
                      <a:pt x="7109" y="20052"/>
                    </a:lnTo>
                    <a:cubicBezTo>
                      <a:pt x="6939" y="20224"/>
                      <a:pt x="6742" y="20249"/>
                      <a:pt x="6640" y="20249"/>
                    </a:cubicBezTo>
                    <a:cubicBezTo>
                      <a:pt x="6537" y="20249"/>
                      <a:pt x="6339" y="20224"/>
                      <a:pt x="6170" y="20052"/>
                    </a:cubicBezTo>
                    <a:lnTo>
                      <a:pt x="1522" y="15327"/>
                    </a:lnTo>
                    <a:cubicBezTo>
                      <a:pt x="1352" y="15154"/>
                      <a:pt x="1327" y="14953"/>
                      <a:pt x="1327" y="14850"/>
                    </a:cubicBezTo>
                    <a:cubicBezTo>
                      <a:pt x="1327" y="14745"/>
                      <a:pt x="1352" y="14544"/>
                      <a:pt x="1522" y="14373"/>
                    </a:cubicBezTo>
                    <a:lnTo>
                      <a:pt x="3593" y="12266"/>
                    </a:lnTo>
                    <a:cubicBezTo>
                      <a:pt x="3599" y="12260"/>
                      <a:pt x="3601" y="12251"/>
                      <a:pt x="3607" y="12245"/>
                    </a:cubicBezTo>
                    <a:lnTo>
                      <a:pt x="9202" y="17932"/>
                    </a:lnTo>
                    <a:cubicBezTo>
                      <a:pt x="9196" y="17937"/>
                      <a:pt x="9187" y="17939"/>
                      <a:pt x="9182" y="17945"/>
                    </a:cubicBezTo>
                    <a:moveTo>
                      <a:pt x="6056" y="593"/>
                    </a:moveTo>
                    <a:cubicBezTo>
                      <a:pt x="5675" y="205"/>
                      <a:pt x="5165" y="0"/>
                      <a:pt x="4647" y="0"/>
                    </a:cubicBezTo>
                    <a:cubicBezTo>
                      <a:pt x="4390" y="0"/>
                      <a:pt x="4132" y="49"/>
                      <a:pt x="3885" y="154"/>
                    </a:cubicBezTo>
                    <a:cubicBezTo>
                      <a:pt x="3141" y="467"/>
                      <a:pt x="2655" y="1205"/>
                      <a:pt x="2655" y="2025"/>
                    </a:cubicBezTo>
                    <a:lnTo>
                      <a:pt x="2654" y="11311"/>
                    </a:lnTo>
                    <a:lnTo>
                      <a:pt x="583" y="13418"/>
                    </a:lnTo>
                    <a:cubicBezTo>
                      <a:pt x="-195" y="14208"/>
                      <a:pt x="-195" y="15491"/>
                      <a:pt x="583" y="16281"/>
                    </a:cubicBezTo>
                    <a:lnTo>
                      <a:pt x="5231" y="21006"/>
                    </a:lnTo>
                    <a:cubicBezTo>
                      <a:pt x="5620" y="21402"/>
                      <a:pt x="6131" y="21599"/>
                      <a:pt x="6640" y="21599"/>
                    </a:cubicBezTo>
                    <a:cubicBezTo>
                      <a:pt x="7150" y="21599"/>
                      <a:pt x="7659" y="21402"/>
                      <a:pt x="8048" y="21006"/>
                    </a:cubicBezTo>
                    <a:lnTo>
                      <a:pt x="10121" y="18900"/>
                    </a:lnTo>
                    <a:lnTo>
                      <a:pt x="19255" y="18900"/>
                    </a:lnTo>
                    <a:cubicBezTo>
                      <a:pt x="20062" y="18900"/>
                      <a:pt x="20788" y="18407"/>
                      <a:pt x="21095" y="17650"/>
                    </a:cubicBezTo>
                    <a:cubicBezTo>
                      <a:pt x="21405" y="16893"/>
                      <a:pt x="21234" y="16022"/>
                      <a:pt x="20663" y="15443"/>
                    </a:cubicBezTo>
                    <a:cubicBezTo>
                      <a:pt x="20663" y="15443"/>
                      <a:pt x="6056" y="593"/>
                      <a:pt x="6056" y="593"/>
                    </a:cubicBez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0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19" name="AutoShape 138"/>
              <p:cNvSpPr>
                <a:spLocks/>
              </p:cNvSpPr>
              <p:nvPr/>
            </p:nvSpPr>
            <p:spPr bwMode="auto">
              <a:xfrm>
                <a:off x="4686300" y="1652588"/>
                <a:ext cx="217488" cy="21748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437" y="2880"/>
                    </a:moveTo>
                    <a:lnTo>
                      <a:pt x="1437" y="2885"/>
                    </a:lnTo>
                    <a:cubicBezTo>
                      <a:pt x="10965" y="2885"/>
                      <a:pt x="18717" y="10637"/>
                      <a:pt x="18717" y="20165"/>
                    </a:cubicBezTo>
                    <a:lnTo>
                      <a:pt x="18720" y="20165"/>
                    </a:lnTo>
                    <a:cubicBezTo>
                      <a:pt x="18722" y="20959"/>
                      <a:pt x="19366" y="21600"/>
                      <a:pt x="20160" y="21600"/>
                    </a:cubicBezTo>
                    <a:cubicBezTo>
                      <a:pt x="20955" y="21600"/>
                      <a:pt x="21599" y="20956"/>
                      <a:pt x="21599" y="20160"/>
                    </a:cubicBezTo>
                    <a:cubicBezTo>
                      <a:pt x="21599" y="20155"/>
                      <a:pt x="21597" y="20152"/>
                      <a:pt x="21597" y="20148"/>
                    </a:cubicBezTo>
                    <a:cubicBezTo>
                      <a:pt x="21588" y="9034"/>
                      <a:pt x="12588" y="28"/>
                      <a:pt x="1476" y="8"/>
                    </a:cubicBezTo>
                    <a:cubicBezTo>
                      <a:pt x="1465" y="7"/>
                      <a:pt x="1454" y="0"/>
                      <a:pt x="1440" y="0"/>
                    </a:cubicBezTo>
                    <a:cubicBezTo>
                      <a:pt x="644" y="0"/>
                      <a:pt x="0" y="644"/>
                      <a:pt x="0" y="1440"/>
                    </a:cubicBezTo>
                    <a:cubicBezTo>
                      <a:pt x="0" y="2234"/>
                      <a:pt x="644" y="2878"/>
                      <a:pt x="1437" y="2880"/>
                    </a:cubicBezTo>
                  </a:path>
                </a:pathLst>
              </a:cu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0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</p:grpSp>
      </p:grpSp>
      <p:grpSp>
        <p:nvGrpSpPr>
          <p:cNvPr id="20" name="Group 19"/>
          <p:cNvGrpSpPr/>
          <p:nvPr/>
        </p:nvGrpSpPr>
        <p:grpSpPr>
          <a:xfrm>
            <a:off x="4055897" y="3890408"/>
            <a:ext cx="1983921" cy="1471505"/>
            <a:chOff x="4055897" y="3890408"/>
            <a:chExt cx="1983921" cy="1471505"/>
          </a:xfrm>
          <a:solidFill>
            <a:srgbClr val="FFC000"/>
          </a:solidFill>
        </p:grpSpPr>
        <p:sp>
          <p:nvSpPr>
            <p:cNvPr id="21" name="Freeform 10"/>
            <p:cNvSpPr>
              <a:spLocks noEditPoints="1"/>
            </p:cNvSpPr>
            <p:nvPr/>
          </p:nvSpPr>
          <p:spPr bwMode="auto">
            <a:xfrm rot="10800000">
              <a:off x="4055897" y="3890408"/>
              <a:ext cx="1983921" cy="1471505"/>
            </a:xfrm>
            <a:custGeom>
              <a:avLst/>
              <a:gdLst>
                <a:gd name="T0" fmla="*/ 335 w 433"/>
                <a:gd name="T1" fmla="*/ 302 h 321"/>
                <a:gd name="T2" fmla="*/ 393 w 433"/>
                <a:gd name="T3" fmla="*/ 99 h 321"/>
                <a:gd name="T4" fmla="*/ 189 w 433"/>
                <a:gd name="T5" fmla="*/ 40 h 321"/>
                <a:gd name="T6" fmla="*/ 134 w 433"/>
                <a:gd name="T7" fmla="*/ 95 h 321"/>
                <a:gd name="T8" fmla="*/ 134 w 433"/>
                <a:gd name="T9" fmla="*/ 94 h 321"/>
                <a:gd name="T10" fmla="*/ 0 w 433"/>
                <a:gd name="T11" fmla="*/ 317 h 321"/>
                <a:gd name="T12" fmla="*/ 259 w 433"/>
                <a:gd name="T13" fmla="*/ 321 h 321"/>
                <a:gd name="T14" fmla="*/ 259 w 433"/>
                <a:gd name="T15" fmla="*/ 321 h 321"/>
                <a:gd name="T16" fmla="*/ 335 w 433"/>
                <a:gd name="T17" fmla="*/ 302 h 321"/>
                <a:gd name="T18" fmla="*/ 153 w 433"/>
                <a:gd name="T19" fmla="*/ 232 h 321"/>
                <a:gd name="T20" fmla="*/ 202 w 433"/>
                <a:gd name="T21" fmla="*/ 62 h 321"/>
                <a:gd name="T22" fmla="*/ 371 w 433"/>
                <a:gd name="T23" fmla="*/ 111 h 321"/>
                <a:gd name="T24" fmla="*/ 323 w 433"/>
                <a:gd name="T25" fmla="*/ 280 h 321"/>
                <a:gd name="T26" fmla="*/ 153 w 433"/>
                <a:gd name="T27" fmla="*/ 232 h 3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33" h="321">
                  <a:moveTo>
                    <a:pt x="335" y="302"/>
                  </a:moveTo>
                  <a:cubicBezTo>
                    <a:pt x="407" y="262"/>
                    <a:pt x="433" y="171"/>
                    <a:pt x="393" y="99"/>
                  </a:cubicBezTo>
                  <a:cubicBezTo>
                    <a:pt x="353" y="26"/>
                    <a:pt x="262" y="0"/>
                    <a:pt x="189" y="40"/>
                  </a:cubicBezTo>
                  <a:cubicBezTo>
                    <a:pt x="165" y="54"/>
                    <a:pt x="147" y="73"/>
                    <a:pt x="134" y="95"/>
                  </a:cubicBezTo>
                  <a:cubicBezTo>
                    <a:pt x="134" y="94"/>
                    <a:pt x="134" y="94"/>
                    <a:pt x="134" y="94"/>
                  </a:cubicBezTo>
                  <a:cubicBezTo>
                    <a:pt x="0" y="317"/>
                    <a:pt x="0" y="317"/>
                    <a:pt x="0" y="317"/>
                  </a:cubicBezTo>
                  <a:cubicBezTo>
                    <a:pt x="259" y="321"/>
                    <a:pt x="259" y="321"/>
                    <a:pt x="259" y="321"/>
                  </a:cubicBezTo>
                  <a:cubicBezTo>
                    <a:pt x="259" y="321"/>
                    <a:pt x="259" y="321"/>
                    <a:pt x="259" y="321"/>
                  </a:cubicBezTo>
                  <a:cubicBezTo>
                    <a:pt x="285" y="321"/>
                    <a:pt x="311" y="315"/>
                    <a:pt x="335" y="302"/>
                  </a:cubicBezTo>
                  <a:close/>
                  <a:moveTo>
                    <a:pt x="153" y="232"/>
                  </a:moveTo>
                  <a:cubicBezTo>
                    <a:pt x="120" y="171"/>
                    <a:pt x="141" y="96"/>
                    <a:pt x="202" y="62"/>
                  </a:cubicBezTo>
                  <a:cubicBezTo>
                    <a:pt x="262" y="29"/>
                    <a:pt x="338" y="51"/>
                    <a:pt x="371" y="111"/>
                  </a:cubicBezTo>
                  <a:cubicBezTo>
                    <a:pt x="404" y="171"/>
                    <a:pt x="383" y="247"/>
                    <a:pt x="323" y="280"/>
                  </a:cubicBezTo>
                  <a:cubicBezTo>
                    <a:pt x="262" y="313"/>
                    <a:pt x="187" y="292"/>
                    <a:pt x="153" y="232"/>
                  </a:cubicBezTo>
                  <a:close/>
                </a:path>
              </a:pathLst>
            </a:custGeom>
            <a:solidFill>
              <a:srgbClr val="C62E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800">
                <a:solidFill>
                  <a:prstClr val="black"/>
                </a:solidFill>
              </a:endParaRPr>
            </a:p>
          </p:txBody>
        </p:sp>
        <p:sp>
          <p:nvSpPr>
            <p:cNvPr id="22" name="AutoShape 139"/>
            <p:cNvSpPr>
              <a:spLocks/>
            </p:cNvSpPr>
            <p:nvPr/>
          </p:nvSpPr>
          <p:spPr bwMode="auto">
            <a:xfrm>
              <a:off x="4537090" y="4248697"/>
              <a:ext cx="544189" cy="527445"/>
            </a:xfrm>
            <a:custGeom>
              <a:avLst/>
              <a:gdLst>
                <a:gd name="T0" fmla="+- 0 10800 104"/>
                <a:gd name="T1" fmla="*/ T0 w 21392"/>
                <a:gd name="T2" fmla="*/ 10800 h 21600"/>
                <a:gd name="T3" fmla="+- 0 10800 104"/>
                <a:gd name="T4" fmla="*/ T3 w 21392"/>
                <a:gd name="T5" fmla="*/ 10800 h 21600"/>
                <a:gd name="T6" fmla="+- 0 10800 104"/>
                <a:gd name="T7" fmla="*/ T6 w 21392"/>
                <a:gd name="T8" fmla="*/ 10800 h 21600"/>
                <a:gd name="T9" fmla="+- 0 10800 104"/>
                <a:gd name="T10" fmla="*/ T9 w 21392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21392" h="21600">
                  <a:moveTo>
                    <a:pt x="15768" y="12794"/>
                  </a:moveTo>
                  <a:cubicBezTo>
                    <a:pt x="15426" y="13150"/>
                    <a:pt x="15271" y="13651"/>
                    <a:pt x="15350" y="14142"/>
                  </a:cubicBezTo>
                  <a:lnTo>
                    <a:pt x="16296" y="20031"/>
                  </a:lnTo>
                  <a:lnTo>
                    <a:pt x="11443" y="17309"/>
                  </a:lnTo>
                  <a:cubicBezTo>
                    <a:pt x="11210" y="17178"/>
                    <a:pt x="10953" y="17112"/>
                    <a:pt x="10696" y="17112"/>
                  </a:cubicBezTo>
                  <a:cubicBezTo>
                    <a:pt x="10439" y="17112"/>
                    <a:pt x="10182" y="17178"/>
                    <a:pt x="9949" y="17309"/>
                  </a:cubicBezTo>
                  <a:lnTo>
                    <a:pt x="5095" y="20031"/>
                  </a:lnTo>
                  <a:lnTo>
                    <a:pt x="6042" y="14142"/>
                  </a:lnTo>
                  <a:cubicBezTo>
                    <a:pt x="6121" y="13651"/>
                    <a:pt x="5966" y="13150"/>
                    <a:pt x="5624" y="12794"/>
                  </a:cubicBezTo>
                  <a:lnTo>
                    <a:pt x="1545" y="8550"/>
                  </a:lnTo>
                  <a:lnTo>
                    <a:pt x="7111" y="7685"/>
                  </a:lnTo>
                  <a:cubicBezTo>
                    <a:pt x="7619" y="7607"/>
                    <a:pt x="8057" y="7275"/>
                    <a:pt x="8276" y="6802"/>
                  </a:cubicBezTo>
                  <a:lnTo>
                    <a:pt x="10696" y="1568"/>
                  </a:lnTo>
                  <a:lnTo>
                    <a:pt x="13116" y="6802"/>
                  </a:lnTo>
                  <a:cubicBezTo>
                    <a:pt x="13334" y="7275"/>
                    <a:pt x="13772" y="7607"/>
                    <a:pt x="14280" y="7685"/>
                  </a:cubicBezTo>
                  <a:lnTo>
                    <a:pt x="19847" y="8550"/>
                  </a:lnTo>
                  <a:cubicBezTo>
                    <a:pt x="19847" y="8550"/>
                    <a:pt x="15768" y="12794"/>
                    <a:pt x="15768" y="12794"/>
                  </a:cubicBezTo>
                  <a:close/>
                  <a:moveTo>
                    <a:pt x="21312" y="8051"/>
                  </a:moveTo>
                  <a:cubicBezTo>
                    <a:pt x="21127" y="7495"/>
                    <a:pt x="20652" y="7088"/>
                    <a:pt x="20080" y="6999"/>
                  </a:cubicBezTo>
                  <a:lnTo>
                    <a:pt x="14514" y="6136"/>
                  </a:lnTo>
                  <a:lnTo>
                    <a:pt x="12094" y="901"/>
                  </a:lnTo>
                  <a:cubicBezTo>
                    <a:pt x="11840" y="351"/>
                    <a:pt x="11295" y="0"/>
                    <a:pt x="10696" y="0"/>
                  </a:cubicBezTo>
                  <a:cubicBezTo>
                    <a:pt x="10097" y="0"/>
                    <a:pt x="9552" y="351"/>
                    <a:pt x="9297" y="901"/>
                  </a:cubicBezTo>
                  <a:lnTo>
                    <a:pt x="6878" y="6136"/>
                  </a:lnTo>
                  <a:lnTo>
                    <a:pt x="1311" y="6999"/>
                  </a:lnTo>
                  <a:cubicBezTo>
                    <a:pt x="739" y="7088"/>
                    <a:pt x="264" y="7495"/>
                    <a:pt x="80" y="8051"/>
                  </a:cubicBezTo>
                  <a:cubicBezTo>
                    <a:pt x="-104" y="8609"/>
                    <a:pt x="35" y="9224"/>
                    <a:pt x="439" y="9644"/>
                  </a:cubicBezTo>
                  <a:lnTo>
                    <a:pt x="4518" y="13889"/>
                  </a:lnTo>
                  <a:lnTo>
                    <a:pt x="3572" y="19777"/>
                  </a:lnTo>
                  <a:cubicBezTo>
                    <a:pt x="3476" y="20370"/>
                    <a:pt x="3722" y="20966"/>
                    <a:pt x="4206" y="21313"/>
                  </a:cubicBezTo>
                  <a:cubicBezTo>
                    <a:pt x="4471" y="21503"/>
                    <a:pt x="4783" y="21600"/>
                    <a:pt x="5095" y="21600"/>
                  </a:cubicBezTo>
                  <a:cubicBezTo>
                    <a:pt x="5352" y="21600"/>
                    <a:pt x="5609" y="21534"/>
                    <a:pt x="5843" y="21404"/>
                  </a:cubicBezTo>
                  <a:lnTo>
                    <a:pt x="10696" y="18681"/>
                  </a:lnTo>
                  <a:lnTo>
                    <a:pt x="15549" y="21404"/>
                  </a:lnTo>
                  <a:cubicBezTo>
                    <a:pt x="15782" y="21534"/>
                    <a:pt x="16040" y="21600"/>
                    <a:pt x="16296" y="21600"/>
                  </a:cubicBezTo>
                  <a:cubicBezTo>
                    <a:pt x="16608" y="21600"/>
                    <a:pt x="16920" y="21503"/>
                    <a:pt x="17186" y="21313"/>
                  </a:cubicBezTo>
                  <a:cubicBezTo>
                    <a:pt x="17669" y="20966"/>
                    <a:pt x="17915" y="20370"/>
                    <a:pt x="17820" y="19777"/>
                  </a:cubicBezTo>
                  <a:lnTo>
                    <a:pt x="16873" y="13889"/>
                  </a:lnTo>
                  <a:lnTo>
                    <a:pt x="20953" y="9644"/>
                  </a:lnTo>
                  <a:cubicBezTo>
                    <a:pt x="21357" y="9224"/>
                    <a:pt x="21496" y="8609"/>
                    <a:pt x="21312" y="8051"/>
                  </a:cubicBezTo>
                </a:path>
              </a:pathLst>
            </a:custGeom>
            <a:solidFill>
              <a:srgbClr val="C62EC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13846" y="3909746"/>
            <a:ext cx="1970386" cy="1469571"/>
            <a:chOff x="6213846" y="3909746"/>
            <a:chExt cx="1970386" cy="1469571"/>
          </a:xfrm>
        </p:grpSpPr>
        <p:sp>
          <p:nvSpPr>
            <p:cNvPr id="24" name="Freeform 7"/>
            <p:cNvSpPr>
              <a:spLocks noEditPoints="1"/>
            </p:cNvSpPr>
            <p:nvPr/>
          </p:nvSpPr>
          <p:spPr bwMode="auto">
            <a:xfrm rot="10800000">
              <a:off x="6213846" y="3909746"/>
              <a:ext cx="1970386" cy="1469571"/>
            </a:xfrm>
            <a:custGeom>
              <a:avLst/>
              <a:gdLst>
                <a:gd name="T0" fmla="*/ 246 w 430"/>
                <a:gd name="T1" fmla="*/ 41 h 321"/>
                <a:gd name="T2" fmla="*/ 41 w 430"/>
                <a:gd name="T3" fmla="*/ 96 h 321"/>
                <a:gd name="T4" fmla="*/ 96 w 430"/>
                <a:gd name="T5" fmla="*/ 300 h 321"/>
                <a:gd name="T6" fmla="*/ 171 w 430"/>
                <a:gd name="T7" fmla="*/ 320 h 321"/>
                <a:gd name="T8" fmla="*/ 171 w 430"/>
                <a:gd name="T9" fmla="*/ 321 h 321"/>
                <a:gd name="T10" fmla="*/ 430 w 430"/>
                <a:gd name="T11" fmla="*/ 321 h 321"/>
                <a:gd name="T12" fmla="*/ 301 w 430"/>
                <a:gd name="T13" fmla="*/ 97 h 321"/>
                <a:gd name="T14" fmla="*/ 301 w 430"/>
                <a:gd name="T15" fmla="*/ 97 h 321"/>
                <a:gd name="T16" fmla="*/ 246 w 430"/>
                <a:gd name="T17" fmla="*/ 41 h 321"/>
                <a:gd name="T18" fmla="*/ 279 w 430"/>
                <a:gd name="T19" fmla="*/ 233 h 321"/>
                <a:gd name="T20" fmla="*/ 108 w 430"/>
                <a:gd name="T21" fmla="*/ 278 h 321"/>
                <a:gd name="T22" fmla="*/ 63 w 430"/>
                <a:gd name="T23" fmla="*/ 108 h 321"/>
                <a:gd name="T24" fmla="*/ 233 w 430"/>
                <a:gd name="T25" fmla="*/ 63 h 321"/>
                <a:gd name="T26" fmla="*/ 279 w 430"/>
                <a:gd name="T27" fmla="*/ 233 h 3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30" h="321">
                  <a:moveTo>
                    <a:pt x="246" y="41"/>
                  </a:moveTo>
                  <a:cubicBezTo>
                    <a:pt x="174" y="0"/>
                    <a:pt x="83" y="24"/>
                    <a:pt x="41" y="96"/>
                  </a:cubicBezTo>
                  <a:cubicBezTo>
                    <a:pt x="0" y="167"/>
                    <a:pt x="24" y="259"/>
                    <a:pt x="96" y="300"/>
                  </a:cubicBezTo>
                  <a:cubicBezTo>
                    <a:pt x="119" y="314"/>
                    <a:pt x="145" y="320"/>
                    <a:pt x="171" y="320"/>
                  </a:cubicBezTo>
                  <a:cubicBezTo>
                    <a:pt x="171" y="321"/>
                    <a:pt x="171" y="321"/>
                    <a:pt x="171" y="321"/>
                  </a:cubicBezTo>
                  <a:cubicBezTo>
                    <a:pt x="430" y="321"/>
                    <a:pt x="430" y="321"/>
                    <a:pt x="430" y="321"/>
                  </a:cubicBezTo>
                  <a:cubicBezTo>
                    <a:pt x="301" y="97"/>
                    <a:pt x="301" y="97"/>
                    <a:pt x="301" y="97"/>
                  </a:cubicBezTo>
                  <a:cubicBezTo>
                    <a:pt x="301" y="97"/>
                    <a:pt x="301" y="97"/>
                    <a:pt x="301" y="97"/>
                  </a:cubicBezTo>
                  <a:cubicBezTo>
                    <a:pt x="288" y="74"/>
                    <a:pt x="270" y="55"/>
                    <a:pt x="246" y="41"/>
                  </a:cubicBezTo>
                  <a:close/>
                  <a:moveTo>
                    <a:pt x="279" y="233"/>
                  </a:moveTo>
                  <a:cubicBezTo>
                    <a:pt x="244" y="293"/>
                    <a:pt x="168" y="313"/>
                    <a:pt x="108" y="278"/>
                  </a:cubicBezTo>
                  <a:cubicBezTo>
                    <a:pt x="49" y="244"/>
                    <a:pt x="29" y="168"/>
                    <a:pt x="63" y="108"/>
                  </a:cubicBezTo>
                  <a:cubicBezTo>
                    <a:pt x="98" y="49"/>
                    <a:pt x="174" y="29"/>
                    <a:pt x="233" y="63"/>
                  </a:cubicBezTo>
                  <a:cubicBezTo>
                    <a:pt x="293" y="98"/>
                    <a:pt x="313" y="174"/>
                    <a:pt x="279" y="233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800">
                <a:solidFill>
                  <a:prstClr val="black"/>
                </a:solidFill>
              </a:endParaRPr>
            </a:p>
          </p:txBody>
        </p:sp>
        <p:sp>
          <p:nvSpPr>
            <p:cNvPr id="25" name="AutoShape 149"/>
            <p:cNvSpPr>
              <a:spLocks/>
            </p:cNvSpPr>
            <p:nvPr/>
          </p:nvSpPr>
          <p:spPr bwMode="auto">
            <a:xfrm>
              <a:off x="7129010" y="4322953"/>
              <a:ext cx="544189" cy="39163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6537" y="19720"/>
                  </a:moveTo>
                  <a:lnTo>
                    <a:pt x="16537" y="19721"/>
                  </a:lnTo>
                  <a:lnTo>
                    <a:pt x="4387" y="19721"/>
                  </a:lnTo>
                  <a:cubicBezTo>
                    <a:pt x="2713" y="19720"/>
                    <a:pt x="1350" y="17824"/>
                    <a:pt x="1350" y="15494"/>
                  </a:cubicBezTo>
                  <a:cubicBezTo>
                    <a:pt x="1350" y="13992"/>
                    <a:pt x="1918" y="12635"/>
                    <a:pt x="2871" y="11862"/>
                  </a:cubicBezTo>
                  <a:cubicBezTo>
                    <a:pt x="3797" y="11123"/>
                    <a:pt x="3860" y="10975"/>
                    <a:pt x="3472" y="9647"/>
                  </a:cubicBezTo>
                  <a:cubicBezTo>
                    <a:pt x="3406" y="9374"/>
                    <a:pt x="3375" y="9136"/>
                    <a:pt x="3375" y="8921"/>
                  </a:cubicBezTo>
                  <a:cubicBezTo>
                    <a:pt x="3375" y="7626"/>
                    <a:pt x="4131" y="6573"/>
                    <a:pt x="5062" y="6573"/>
                  </a:cubicBezTo>
                  <a:cubicBezTo>
                    <a:pt x="5062" y="6573"/>
                    <a:pt x="5505" y="6529"/>
                    <a:pt x="5976" y="6789"/>
                  </a:cubicBezTo>
                  <a:cubicBezTo>
                    <a:pt x="6750" y="7219"/>
                    <a:pt x="6834" y="6808"/>
                    <a:pt x="7200" y="5701"/>
                  </a:cubicBezTo>
                  <a:cubicBezTo>
                    <a:pt x="7974" y="3380"/>
                    <a:pt x="9652" y="1878"/>
                    <a:pt x="11475" y="1878"/>
                  </a:cubicBezTo>
                  <a:cubicBezTo>
                    <a:pt x="13905" y="1878"/>
                    <a:pt x="15914" y="4435"/>
                    <a:pt x="16148" y="7826"/>
                  </a:cubicBezTo>
                  <a:cubicBezTo>
                    <a:pt x="16231" y="9171"/>
                    <a:pt x="16231" y="9171"/>
                    <a:pt x="17239" y="9491"/>
                  </a:cubicBezTo>
                  <a:cubicBezTo>
                    <a:pt x="18984" y="9955"/>
                    <a:pt x="20250" y="12085"/>
                    <a:pt x="20250" y="14555"/>
                  </a:cubicBezTo>
                  <a:cubicBezTo>
                    <a:pt x="20250" y="17404"/>
                    <a:pt x="18585" y="19720"/>
                    <a:pt x="16537" y="19720"/>
                  </a:cubicBezTo>
                  <a:moveTo>
                    <a:pt x="17492" y="7647"/>
                  </a:moveTo>
                  <a:cubicBezTo>
                    <a:pt x="17196" y="3362"/>
                    <a:pt x="14632" y="0"/>
                    <a:pt x="11475" y="0"/>
                  </a:cubicBezTo>
                  <a:cubicBezTo>
                    <a:pt x="9031" y="0"/>
                    <a:pt x="6939" y="2017"/>
                    <a:pt x="5976" y="4911"/>
                  </a:cubicBezTo>
                  <a:cubicBezTo>
                    <a:pt x="5685" y="4784"/>
                    <a:pt x="5383" y="4695"/>
                    <a:pt x="5062" y="4695"/>
                  </a:cubicBezTo>
                  <a:cubicBezTo>
                    <a:pt x="3385" y="4695"/>
                    <a:pt x="2025" y="6589"/>
                    <a:pt x="2025" y="8921"/>
                  </a:cubicBezTo>
                  <a:cubicBezTo>
                    <a:pt x="2025" y="9385"/>
                    <a:pt x="2092" y="9824"/>
                    <a:pt x="2191" y="10240"/>
                  </a:cubicBezTo>
                  <a:cubicBezTo>
                    <a:pt x="886" y="11298"/>
                    <a:pt x="0" y="13242"/>
                    <a:pt x="0" y="15494"/>
                  </a:cubicBezTo>
                  <a:cubicBezTo>
                    <a:pt x="0" y="18866"/>
                    <a:pt x="1964" y="21599"/>
                    <a:pt x="4387" y="21599"/>
                  </a:cubicBezTo>
                  <a:lnTo>
                    <a:pt x="4387" y="21600"/>
                  </a:lnTo>
                  <a:lnTo>
                    <a:pt x="16537" y="21600"/>
                  </a:lnTo>
                  <a:lnTo>
                    <a:pt x="16537" y="21599"/>
                  </a:lnTo>
                  <a:cubicBezTo>
                    <a:pt x="19334" y="21599"/>
                    <a:pt x="21599" y="18446"/>
                    <a:pt x="21599" y="14555"/>
                  </a:cubicBezTo>
                  <a:cubicBezTo>
                    <a:pt x="21599" y="11120"/>
                    <a:pt x="19831" y="8269"/>
                    <a:pt x="17492" y="7647"/>
                  </a:cubicBezTo>
                </a:path>
              </a:pathLst>
            </a:custGeom>
            <a:solidFill>
              <a:srgbClr val="00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06534" y="1828194"/>
            <a:ext cx="4092812" cy="2149062"/>
            <a:chOff x="667445" y="1276507"/>
            <a:chExt cx="4092812" cy="2149062"/>
          </a:xfrm>
        </p:grpSpPr>
        <p:sp>
          <p:nvSpPr>
            <p:cNvPr id="27" name="TextBox 26"/>
            <p:cNvSpPr txBox="1"/>
            <p:nvPr/>
          </p:nvSpPr>
          <p:spPr>
            <a:xfrm>
              <a:off x="3439961" y="1276507"/>
              <a:ext cx="1188146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6600" b="1" dirty="0">
                  <a:solidFill>
                    <a:srgbClr val="FF0000"/>
                  </a:solidFill>
                  <a:latin typeface="Cambria" panose="02040503050406030204" pitchFamily="18" charset="0"/>
                </a:rPr>
                <a:t>01</a:t>
              </a:r>
              <a:endParaRPr lang="en-US" sz="6600" b="1" dirty="0">
                <a:solidFill>
                  <a:srgbClr val="FF0000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67445" y="2102130"/>
              <a:ext cx="4092812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vi-VN" sz="4000" b="1" dirty="0" smtClean="0">
                  <a:solidFill>
                    <a:srgbClr val="FF0000"/>
                  </a:solidFill>
                  <a:latin typeface="Cambria" panose="02040503050406030204" pitchFamily="18" charset="0"/>
                </a:rPr>
                <a:t>Dấu hiệu </a:t>
              </a:r>
            </a:p>
            <a:p>
              <a:pPr algn="ctr"/>
              <a:r>
                <a:rPr lang="vi-VN" sz="4000" b="1" dirty="0" smtClean="0">
                  <a:solidFill>
                    <a:srgbClr val="FF0000"/>
                  </a:solidFill>
                  <a:latin typeface="Cambria" panose="02040503050406030204" pitchFamily="18" charset="0"/>
                </a:rPr>
                <a:t>nhận biết</a:t>
              </a:r>
              <a:endParaRPr lang="en-US" sz="4000" b="1" dirty="0">
                <a:solidFill>
                  <a:srgbClr val="FF0000"/>
                </a:solidFill>
                <a:latin typeface="Cambria" panose="02040503050406030204" pitchFamily="18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86455" y="4166810"/>
            <a:ext cx="3921243" cy="1618902"/>
            <a:chOff x="233801" y="3101015"/>
            <a:chExt cx="3921243" cy="1618902"/>
          </a:xfrm>
        </p:grpSpPr>
        <p:sp>
          <p:nvSpPr>
            <p:cNvPr id="31" name="TextBox 30"/>
            <p:cNvSpPr txBox="1"/>
            <p:nvPr/>
          </p:nvSpPr>
          <p:spPr>
            <a:xfrm>
              <a:off x="2793618" y="3101015"/>
              <a:ext cx="1188146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6600" b="1" dirty="0" smtClean="0">
                  <a:solidFill>
                    <a:srgbClr val="C62ECD"/>
                  </a:solidFill>
                  <a:latin typeface="Cambria" panose="02040503050406030204" pitchFamily="18" charset="0"/>
                </a:rPr>
                <a:t>03</a:t>
              </a:r>
              <a:endParaRPr lang="en-US" sz="6600" b="1" dirty="0">
                <a:solidFill>
                  <a:srgbClr val="C62ECD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33801" y="4012031"/>
              <a:ext cx="3921243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vi-VN" sz="4000" b="1" dirty="0" smtClean="0">
                  <a:solidFill>
                    <a:srgbClr val="C62ECD"/>
                  </a:solidFill>
                  <a:latin typeface="Cambria" panose="02040503050406030204" pitchFamily="18" charset="0"/>
                </a:rPr>
                <a:t>Nguy cơ</a:t>
              </a:r>
              <a:endParaRPr lang="vi-VN" sz="4000" b="1" dirty="0">
                <a:solidFill>
                  <a:srgbClr val="C62ECD"/>
                </a:solidFill>
                <a:latin typeface="Cambria" panose="02040503050406030204" pitchFamily="18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8184232" y="1847881"/>
            <a:ext cx="4837336" cy="1440909"/>
            <a:chOff x="838200" y="4319505"/>
            <a:chExt cx="4837336" cy="1440909"/>
          </a:xfrm>
        </p:grpSpPr>
        <p:sp>
          <p:nvSpPr>
            <p:cNvPr id="35" name="TextBox 34"/>
            <p:cNvSpPr txBox="1"/>
            <p:nvPr/>
          </p:nvSpPr>
          <p:spPr>
            <a:xfrm>
              <a:off x="838200" y="4319505"/>
              <a:ext cx="1188146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6600" b="1" dirty="0" smtClean="0">
                  <a:solidFill>
                    <a:srgbClr val="00B050"/>
                  </a:solidFill>
                  <a:latin typeface="Cambria" panose="02040503050406030204" pitchFamily="18" charset="0"/>
                </a:rPr>
                <a:t>02</a:t>
              </a:r>
              <a:endParaRPr lang="en-US" sz="6600" b="1" dirty="0">
                <a:solidFill>
                  <a:srgbClr val="00B050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838200" y="5052528"/>
              <a:ext cx="4837336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sz="4000" b="1" dirty="0" smtClean="0">
                  <a:solidFill>
                    <a:srgbClr val="00B050"/>
                  </a:solidFill>
                  <a:latin typeface="Cambria" panose="02040503050406030204" pitchFamily="18" charset="0"/>
                </a:rPr>
                <a:t>Nguyên nhân</a:t>
              </a:r>
              <a:endParaRPr lang="en-US" sz="4000" b="1" dirty="0">
                <a:solidFill>
                  <a:srgbClr val="00B050"/>
                </a:solidFill>
                <a:latin typeface="Cambria" panose="02040503050406030204" pitchFamily="18" charset="0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8184232" y="4059434"/>
            <a:ext cx="2338937" cy="1574709"/>
            <a:chOff x="7479082" y="4583221"/>
            <a:chExt cx="2338937" cy="1574709"/>
          </a:xfrm>
        </p:grpSpPr>
        <p:sp>
          <p:nvSpPr>
            <p:cNvPr id="47" name="TextBox 46"/>
            <p:cNvSpPr txBox="1"/>
            <p:nvPr/>
          </p:nvSpPr>
          <p:spPr>
            <a:xfrm>
              <a:off x="7479082" y="4583221"/>
              <a:ext cx="1188146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vi-VN" sz="6600" b="1" dirty="0" smtClean="0">
                  <a:solidFill>
                    <a:srgbClr val="0000CC"/>
                  </a:solidFill>
                  <a:latin typeface="Cambria" panose="02040503050406030204" pitchFamily="18" charset="0"/>
                </a:rPr>
                <a:t>0</a:t>
              </a:r>
              <a:r>
                <a:rPr lang="en-US" sz="6600" b="1" dirty="0" smtClean="0">
                  <a:solidFill>
                    <a:srgbClr val="0000CC"/>
                  </a:solidFill>
                  <a:latin typeface="Cambria" panose="02040503050406030204" pitchFamily="18" charset="0"/>
                </a:rPr>
                <a:t>4</a:t>
              </a:r>
              <a:endParaRPr lang="en-US" sz="6600" b="1" dirty="0">
                <a:solidFill>
                  <a:srgbClr val="0000CC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8266376" y="5450044"/>
              <a:ext cx="1551643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vi-VN" sz="4000" b="1" dirty="0" smtClean="0">
                  <a:solidFill>
                    <a:srgbClr val="0000CC"/>
                  </a:solidFill>
                  <a:latin typeface="Cambria" panose="02040503050406030204" pitchFamily="18" charset="0"/>
                </a:rPr>
                <a:t>Xử trí</a:t>
              </a:r>
              <a:endParaRPr lang="en-US" sz="4000" b="1" dirty="0">
                <a:solidFill>
                  <a:srgbClr val="0000CC"/>
                </a:solidFill>
                <a:latin typeface="Cambria" panose="0204050305040603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47072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10000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10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528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528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528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52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" y="1191982"/>
            <a:ext cx="12482945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latin typeface="Cambria" panose="02040503050406030204" pitchFamily="18" charset="0"/>
              </a:rPr>
              <a:t>4.2.2. Trẻ từ 1-8 tuổi</a:t>
            </a:r>
          </a:p>
          <a:p>
            <a:r>
              <a:rPr lang="vi-VN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Nếu nạn nhân tỉnh và không ho hoặc nói được</a:t>
            </a:r>
          </a:p>
          <a:p>
            <a:r>
              <a:rPr lang="vi-VN" sz="3200" b="1" i="1" dirty="0" smtClean="0">
                <a:latin typeface="Cambria" panose="02040503050406030204" pitchFamily="18" charset="0"/>
              </a:rPr>
              <a:t>Phương pháp ép bụng ( Heimlich)</a:t>
            </a:r>
          </a:p>
          <a:p>
            <a:pPr marL="285750" indent="-285750">
              <a:buFontTx/>
              <a:buChar char="-"/>
            </a:pPr>
            <a:r>
              <a:rPr lang="vi-VN" sz="3000" dirty="0" smtClean="0">
                <a:latin typeface="Cambria" panose="02040503050406030204" pitchFamily="18" charset="0"/>
              </a:rPr>
              <a:t>Bước 1: Nạn nhân đứng, đầu cúi thấp, miệng há</a:t>
            </a:r>
          </a:p>
          <a:p>
            <a:pPr marL="285750" indent="-285750">
              <a:buFontTx/>
              <a:buChar char="-"/>
            </a:pPr>
            <a:r>
              <a:rPr lang="vi-VN" sz="3000" dirty="0" smtClean="0">
                <a:latin typeface="Cambria" panose="02040503050406030204" pitchFamily="18" charset="0"/>
              </a:rPr>
              <a:t>Bước 2: Người SCC quỳ phía sau nạn nhân và vòng 2 tay phía trước bụng nạn nhân</a:t>
            </a:r>
          </a:p>
          <a:p>
            <a:pPr marL="285750" indent="-285750">
              <a:buFontTx/>
              <a:buChar char="-"/>
            </a:pPr>
            <a:r>
              <a:rPr lang="vi-VN" sz="3000" dirty="0" smtClean="0">
                <a:latin typeface="Cambria" panose="02040503050406030204" pitchFamily="18" charset="0"/>
              </a:rPr>
              <a:t>Bước 3: Một tay nắm đặt vào vị trí giữa rốn và mũi ức, tay kia bọc ra ngoài bàn tay trước</a:t>
            </a:r>
          </a:p>
          <a:p>
            <a:pPr marL="285750" indent="-285750">
              <a:buFontTx/>
              <a:buChar char="-"/>
            </a:pPr>
            <a:r>
              <a:rPr lang="vi-VN" sz="3000" dirty="0" smtClean="0">
                <a:latin typeface="Cambria" panose="02040503050406030204" pitchFamily="18" charset="0"/>
              </a:rPr>
              <a:t>Bước 4: Ép vào bụng đột ngột, dứt khoát tối đa 5 lần từ trước ra sau, lên trên</a:t>
            </a:r>
          </a:p>
          <a:p>
            <a:r>
              <a:rPr lang="vi-VN" sz="3000" dirty="0" smtClean="0">
                <a:latin typeface="Cambria" panose="02040503050406030204" pitchFamily="18" charset="0"/>
              </a:rPr>
              <a:t>Nếu dị vật chưa ra: Xen kẽ phương pháp vỗ lưng và ép bụng đến khi dị vật bật ra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130628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6600" dirty="0" smtClean="0"/>
              <a:t>        </a:t>
            </a:r>
          </a:p>
          <a:p>
            <a:r>
              <a:rPr lang="vi-VN" sz="6600" dirty="0"/>
              <a:t>	</a:t>
            </a:r>
            <a:r>
              <a:rPr lang="vi-VN" sz="6600" dirty="0" smtClean="0"/>
              <a:t>	Xử trí</a:t>
            </a:r>
            <a:endParaRPr lang="en-US" sz="6600" dirty="0" smtClean="0"/>
          </a:p>
          <a:p>
            <a:pPr>
              <a:spcAft>
                <a:spcPts val="0"/>
              </a:spcAft>
            </a:pPr>
            <a:r>
              <a:rPr lang="en-US" sz="6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66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371600" cy="13062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7200" b="1" dirty="0">
                <a:latin typeface="Cambria" panose="020405030504060302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67253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0025" y="1306286"/>
            <a:ext cx="1248294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latin typeface="Cambria" panose="02040503050406030204" pitchFamily="18" charset="0"/>
              </a:rPr>
              <a:t>4.2.2. Trẻ từ 1-8 tuổi</a:t>
            </a:r>
          </a:p>
          <a:p>
            <a:r>
              <a:rPr lang="vi-VN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Nếu nạn nhân bất tỉnh:</a:t>
            </a:r>
          </a:p>
          <a:p>
            <a:r>
              <a:rPr lang="vi-VN" sz="3200" dirty="0" smtClean="0">
                <a:latin typeface="Cambria" panose="02040503050406030204" pitchFamily="18" charset="0"/>
              </a:rPr>
              <a:t>+ Gọi hỗ trợ xung quanh và gọi cấp cứu</a:t>
            </a:r>
          </a:p>
          <a:p>
            <a:r>
              <a:rPr lang="vi-VN" sz="3200" dirty="0" smtClean="0">
                <a:latin typeface="Cambria" panose="02040503050406030204" pitchFamily="18" charset="0"/>
              </a:rPr>
              <a:t>+ Đặt nạn nhân nằm ngửa trên nền phẳng cứng/ dưới đất</a:t>
            </a:r>
          </a:p>
          <a:p>
            <a:r>
              <a:rPr lang="vi-VN" sz="3200" dirty="0" smtClean="0">
                <a:latin typeface="Cambria" panose="02040503050406030204" pitchFamily="18" charset="0"/>
              </a:rPr>
              <a:t>+ Tiến hành hối sinh tim phổi cho nạn nhận theo chu trình, bắt đầu bằng động tác ép ngực ( xem bài Sơ cứu ngừng thở, ngừng tim)</a:t>
            </a:r>
          </a:p>
          <a:p>
            <a:r>
              <a:rPr lang="vi-VN" sz="3200" b="1" i="1" dirty="0" smtClean="0">
                <a:latin typeface="Cambria" panose="02040503050406030204" pitchFamily="18" charset="0"/>
              </a:rPr>
              <a:t>Lưu ý: Đối với trẻ 2-3 tuổi: đặt trẻ nằm sấp, dọc theo đùi người </a:t>
            </a:r>
          </a:p>
          <a:p>
            <a:r>
              <a:rPr lang="vi-VN" sz="3200" b="1" i="1" dirty="0" smtClean="0">
                <a:latin typeface="Cambria" panose="02040503050406030204" pitchFamily="18" charset="0"/>
              </a:rPr>
              <a:t>SCC hoặc vắt ngang qua đùi người SCC.</a:t>
            </a:r>
          </a:p>
          <a:p>
            <a:r>
              <a:rPr lang="vi-VN" sz="3200" dirty="0" smtClean="0">
                <a:latin typeface="Cambria" panose="02040503050406030204" pitchFamily="18" charset="0"/>
              </a:rPr>
              <a:t>Đầu trẻ cúi xuống, vỗ vào giữa 2 xương bả vai nhưng vỗ nhẹ hơn so </a:t>
            </a:r>
          </a:p>
          <a:p>
            <a:r>
              <a:rPr lang="vi-VN" sz="3200" dirty="0" smtClean="0">
                <a:latin typeface="Cambria" panose="02040503050406030204" pitchFamily="18" charset="0"/>
              </a:rPr>
              <a:t>với người lớn</a:t>
            </a:r>
          </a:p>
          <a:p>
            <a:endParaRPr lang="vi-VN" sz="3200" b="1" i="1" dirty="0" smtClean="0">
              <a:latin typeface="Cambria" panose="0204050305040603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130628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6600" dirty="0" smtClean="0"/>
              <a:t>        </a:t>
            </a:r>
          </a:p>
          <a:p>
            <a:r>
              <a:rPr lang="vi-VN" sz="6600" dirty="0"/>
              <a:t>	</a:t>
            </a:r>
            <a:r>
              <a:rPr lang="vi-VN" sz="6600" dirty="0" smtClean="0"/>
              <a:t>	Xử trí</a:t>
            </a:r>
            <a:endParaRPr lang="en-US" sz="6600" dirty="0" smtClean="0"/>
          </a:p>
          <a:p>
            <a:pPr>
              <a:spcAft>
                <a:spcPts val="0"/>
              </a:spcAft>
            </a:pPr>
            <a:r>
              <a:rPr lang="en-US" sz="6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66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371600" cy="13062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7200" b="1" dirty="0">
                <a:latin typeface="Cambria" panose="020405030504060302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035733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692048"/>
            <a:ext cx="12482945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latin typeface="Cambria" panose="02040503050406030204" pitchFamily="18" charset="0"/>
              </a:rPr>
              <a:t>4.2.3. Trẻ dưới 1 tuổi</a:t>
            </a:r>
          </a:p>
          <a:p>
            <a:r>
              <a:rPr lang="vi-VN" sz="3600" dirty="0" smtClean="0">
                <a:latin typeface="Cambria" panose="02040503050406030204" pitchFamily="18" charset="0"/>
              </a:rPr>
              <a:t>*Phương pháp vỗ lưng:</a:t>
            </a:r>
          </a:p>
          <a:p>
            <a:r>
              <a:rPr lang="vi-VN" sz="3600" dirty="0" smtClean="0">
                <a:latin typeface="Cambria" panose="02040503050406030204" pitchFamily="18" charset="0"/>
              </a:rPr>
              <a:t>- Bước 1: Người SCC ngồi trên ghế, duỗi chân ra phía trước</a:t>
            </a:r>
          </a:p>
          <a:p>
            <a:pPr marL="285750" indent="-285750">
              <a:buFontTx/>
              <a:buChar char="-"/>
            </a:pPr>
            <a:r>
              <a:rPr lang="vi-VN" sz="3600" dirty="0" smtClean="0">
                <a:latin typeface="Cambria" panose="02040503050406030204" pitchFamily="18" charset="0"/>
              </a:rPr>
              <a:t>Bước 2: Đặt trẻ nằm sấp dọc theo mặt trước cẳng tay, cổ ngửa, đầu thấp</a:t>
            </a:r>
          </a:p>
          <a:p>
            <a:pPr marL="285750" indent="-285750">
              <a:buFontTx/>
              <a:buChar char="-"/>
            </a:pPr>
            <a:r>
              <a:rPr lang="vi-VN" sz="3600" dirty="0" smtClean="0">
                <a:latin typeface="Cambria" panose="02040503050406030204" pitchFamily="18" charset="0"/>
              </a:rPr>
              <a:t>Bước 3: Dùng bàn tay vỗ 5 lần vừa phải vào lưng trẻ ở vị trí giữa 2 xương bả vai</a:t>
            </a:r>
          </a:p>
          <a:p>
            <a:endParaRPr lang="vi-VN" sz="3200" b="1" i="1" dirty="0" smtClean="0">
              <a:latin typeface="Cambria" panose="0204050305040603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130628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6600" dirty="0" smtClean="0"/>
              <a:t>        </a:t>
            </a:r>
          </a:p>
          <a:p>
            <a:r>
              <a:rPr lang="vi-VN" sz="6600" dirty="0"/>
              <a:t>	</a:t>
            </a:r>
            <a:r>
              <a:rPr lang="vi-VN" sz="6600" dirty="0" smtClean="0"/>
              <a:t>	Xử trí</a:t>
            </a:r>
            <a:endParaRPr lang="en-US" sz="6600" dirty="0" smtClean="0"/>
          </a:p>
          <a:p>
            <a:pPr>
              <a:spcAft>
                <a:spcPts val="0"/>
              </a:spcAft>
            </a:pPr>
            <a:r>
              <a:rPr lang="en-US" sz="6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66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371600" cy="13062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7200" b="1" dirty="0">
                <a:latin typeface="Cambria" panose="020405030504060302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406803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692048"/>
            <a:ext cx="12482945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latin typeface="Cambria" panose="02040503050406030204" pitchFamily="18" charset="0"/>
              </a:rPr>
              <a:t>4.2.3. Trẻ dưới 1 tuổi</a:t>
            </a:r>
          </a:p>
          <a:p>
            <a:r>
              <a:rPr lang="vi-VN" sz="3600" dirty="0" smtClean="0"/>
              <a:t>*</a:t>
            </a:r>
            <a:r>
              <a:rPr lang="vi-VN" sz="3600" dirty="0" smtClean="0">
                <a:latin typeface="Cambria" panose="02040503050406030204" pitchFamily="18" charset="0"/>
              </a:rPr>
              <a:t>Nếu dị vật chưa ra áp dụng phương pháp ấn ngực:</a:t>
            </a:r>
          </a:p>
          <a:p>
            <a:pPr marL="285750" indent="-285750">
              <a:buFontTx/>
              <a:buChar char="-"/>
            </a:pPr>
            <a:r>
              <a:rPr lang="vi-VN" sz="3600" dirty="0" smtClean="0">
                <a:latin typeface="Cambria" panose="02040503050406030204" pitchFamily="18" charset="0"/>
              </a:rPr>
              <a:t>Bước 1: Lật trẻ nằm ngửa dọc theo cẳng tay, cổ ngửa, đầu thấp</a:t>
            </a:r>
          </a:p>
          <a:p>
            <a:pPr marL="285750" indent="-285750">
              <a:buFontTx/>
              <a:buChar char="-"/>
            </a:pPr>
            <a:r>
              <a:rPr lang="vi-VN" sz="3600" dirty="0" smtClean="0">
                <a:latin typeface="Cambria" panose="02040503050406030204" pitchFamily="18" charset="0"/>
              </a:rPr>
              <a:t>Bước 2: Đặt 3 ngón tay từ điểm giao nhau giữa xương ức và đường ngang qua 2 núm vú</a:t>
            </a:r>
          </a:p>
          <a:p>
            <a:pPr marL="285750" indent="-285750">
              <a:buFontTx/>
              <a:buChar char="-"/>
            </a:pPr>
            <a:r>
              <a:rPr lang="vi-VN" sz="3600" dirty="0" smtClean="0">
                <a:latin typeface="Cambria" panose="02040503050406030204" pitchFamily="18" charset="0"/>
              </a:rPr>
              <a:t>Bước 3: Rút bớt 1 ngón tay sát điểm giao nhau và ấn 5 lần vuông góc với thành ngực bằng 2 ngón tay</a:t>
            </a:r>
          </a:p>
          <a:p>
            <a:pPr marL="285750" indent="-285750">
              <a:buFontTx/>
              <a:buChar char="-"/>
            </a:pPr>
            <a:r>
              <a:rPr lang="vi-VN" sz="3600" dirty="0" smtClean="0">
                <a:latin typeface="Cambria" panose="02040503050406030204" pitchFamily="18" charset="0"/>
              </a:rPr>
              <a:t>Bước 4: Nếu dị vật chưa ra: Xen kẽ phương pháp vỗ lưng và ấn ngực</a:t>
            </a:r>
          </a:p>
          <a:p>
            <a:endParaRPr lang="vi-VN" sz="3600" dirty="0" smtClean="0"/>
          </a:p>
          <a:p>
            <a:endParaRPr lang="vi-VN" sz="3200" b="1" i="1" dirty="0" smtClean="0">
              <a:latin typeface="Cambria" panose="0204050305040603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130628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6600" dirty="0" smtClean="0"/>
              <a:t>        </a:t>
            </a:r>
          </a:p>
          <a:p>
            <a:r>
              <a:rPr lang="vi-VN" sz="6600" dirty="0"/>
              <a:t>	</a:t>
            </a:r>
            <a:r>
              <a:rPr lang="vi-VN" sz="6600" dirty="0" smtClean="0"/>
              <a:t>	Xử trí</a:t>
            </a:r>
            <a:endParaRPr lang="en-US" sz="6600" dirty="0" smtClean="0"/>
          </a:p>
          <a:p>
            <a:pPr>
              <a:spcAft>
                <a:spcPts val="0"/>
              </a:spcAft>
            </a:pPr>
            <a:r>
              <a:rPr lang="en-US" sz="6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66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371600" cy="13062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7200" b="1" dirty="0">
                <a:latin typeface="Cambria" panose="020405030504060302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35611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10647" y="2260753"/>
            <a:ext cx="11259877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138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  <a:t>THANK YOU!</a:t>
            </a:r>
            <a:endParaRPr lang="en-US" sz="138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8095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30628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vi-VN" sz="4800" dirty="0" smtClean="0"/>
              <a:t>        </a:t>
            </a:r>
            <a:r>
              <a:rPr lang="en-US" sz="4800" dirty="0" err="1" smtClean="0"/>
              <a:t>Dấu</a:t>
            </a:r>
            <a:r>
              <a:rPr lang="en-US" sz="4800" dirty="0" smtClean="0"/>
              <a:t> </a:t>
            </a:r>
            <a:r>
              <a:rPr lang="en-US" sz="4800" dirty="0" err="1" smtClean="0"/>
              <a:t>hiệu</a:t>
            </a:r>
            <a:r>
              <a:rPr lang="en-US" sz="4800" dirty="0" smtClean="0"/>
              <a:t> </a:t>
            </a:r>
            <a:r>
              <a:rPr lang="en-US" sz="4800" dirty="0" err="1" smtClean="0"/>
              <a:t>nhận</a:t>
            </a:r>
            <a:r>
              <a:rPr lang="en-US" sz="4800" dirty="0" smtClean="0"/>
              <a:t> </a:t>
            </a:r>
            <a:r>
              <a:rPr lang="en-US" sz="4800" dirty="0" err="1" smtClean="0"/>
              <a:t>biết</a:t>
            </a:r>
            <a:endParaRPr lang="en-US" sz="4800" dirty="0" smtClean="0"/>
          </a:p>
          <a:p>
            <a:pPr>
              <a:spcAft>
                <a:spcPts val="0"/>
              </a:spcAft>
            </a:pPr>
            <a:r>
              <a:rPr lang="en-US" sz="4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8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1371600" cy="13062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smtClean="0">
                <a:latin typeface="Cambria" panose="02040503050406030204" pitchFamily="18" charset="0"/>
              </a:rPr>
              <a:t>1</a:t>
            </a:r>
            <a:endParaRPr lang="vi-VN" sz="7200" b="1" dirty="0">
              <a:latin typeface="Cambria" panose="020405030504060302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08709" y="1255777"/>
            <a:ext cx="1137458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 err="1" smtClean="0">
                <a:latin typeface="Cambria" panose="02040503050406030204" pitchFamily="18" charset="0"/>
              </a:rPr>
              <a:t>Đánh</a:t>
            </a:r>
            <a:r>
              <a:rPr lang="en-US" sz="3200" b="1" i="1" dirty="0" smtClean="0">
                <a:latin typeface="Cambria" panose="02040503050406030204" pitchFamily="18" charset="0"/>
              </a:rPr>
              <a:t> </a:t>
            </a:r>
            <a:r>
              <a:rPr lang="en-US" sz="3200" b="1" i="1" dirty="0" err="1" smtClean="0">
                <a:latin typeface="Cambria" panose="02040503050406030204" pitchFamily="18" charset="0"/>
              </a:rPr>
              <a:t>giá</a:t>
            </a:r>
            <a:r>
              <a:rPr lang="en-US" sz="3200" b="1" i="1" dirty="0" smtClean="0">
                <a:latin typeface="Cambria" panose="02040503050406030204" pitchFamily="18" charset="0"/>
              </a:rPr>
              <a:t> </a:t>
            </a:r>
            <a:r>
              <a:rPr lang="en-US" sz="3200" b="1" i="1" dirty="0" err="1" smtClean="0">
                <a:latin typeface="Cambria" panose="02040503050406030204" pitchFamily="18" charset="0"/>
              </a:rPr>
              <a:t>tình</a:t>
            </a:r>
            <a:r>
              <a:rPr lang="en-US" sz="3200" b="1" i="1" dirty="0" smtClean="0">
                <a:latin typeface="Cambria" panose="02040503050406030204" pitchFamily="18" charset="0"/>
              </a:rPr>
              <a:t> </a:t>
            </a:r>
            <a:r>
              <a:rPr lang="en-US" sz="3200" b="1" i="1" dirty="0" err="1" smtClean="0">
                <a:latin typeface="Cambria" panose="02040503050406030204" pitchFamily="18" charset="0"/>
              </a:rPr>
              <a:t>trạng</a:t>
            </a:r>
            <a:r>
              <a:rPr lang="en-US" sz="3200" b="1" i="1" dirty="0" smtClean="0">
                <a:latin typeface="Cambria" panose="02040503050406030204" pitchFamily="18" charset="0"/>
              </a:rPr>
              <a:t> </a:t>
            </a:r>
            <a:r>
              <a:rPr lang="en-US" sz="3200" b="1" i="1" dirty="0" err="1" smtClean="0">
                <a:latin typeface="Cambria" panose="02040503050406030204" pitchFamily="18" charset="0"/>
              </a:rPr>
              <a:t>tắc</a:t>
            </a:r>
            <a:r>
              <a:rPr lang="en-US" sz="3200" b="1" i="1" dirty="0" smtClean="0">
                <a:latin typeface="Cambria" panose="02040503050406030204" pitchFamily="18" charset="0"/>
              </a:rPr>
              <a:t> </a:t>
            </a:r>
            <a:r>
              <a:rPr lang="en-US" sz="3200" b="1" i="1" dirty="0" err="1" smtClean="0">
                <a:latin typeface="Cambria" panose="02040503050406030204" pitchFamily="18" charset="0"/>
              </a:rPr>
              <a:t>nghẽn</a:t>
            </a:r>
            <a:r>
              <a:rPr lang="en-US" sz="3200" b="1" i="1" dirty="0" smtClean="0">
                <a:latin typeface="Cambria" panose="02040503050406030204" pitchFamily="18" charset="0"/>
              </a:rPr>
              <a:t>: </a:t>
            </a:r>
            <a:r>
              <a:rPr lang="en-US" sz="3200" b="1" i="1" dirty="0" err="1" smtClean="0">
                <a:latin typeface="Cambria" panose="02040503050406030204" pitchFamily="18" charset="0"/>
              </a:rPr>
              <a:t>nạn</a:t>
            </a:r>
            <a:r>
              <a:rPr lang="en-US" sz="3200" b="1" i="1" dirty="0" smtClean="0">
                <a:latin typeface="Cambria" panose="02040503050406030204" pitchFamily="18" charset="0"/>
              </a:rPr>
              <a:t> </a:t>
            </a:r>
            <a:r>
              <a:rPr lang="en-US" sz="3200" b="1" i="1" dirty="0" err="1" smtClean="0">
                <a:latin typeface="Cambria" panose="02040503050406030204" pitchFamily="18" charset="0"/>
              </a:rPr>
              <a:t>nhân</a:t>
            </a:r>
            <a:r>
              <a:rPr lang="en-US" sz="3200" b="1" i="1" dirty="0" smtClean="0">
                <a:latin typeface="Cambria" panose="02040503050406030204" pitchFamily="18" charset="0"/>
              </a:rPr>
              <a:t> </a:t>
            </a:r>
            <a:r>
              <a:rPr lang="en-US" sz="3200" b="1" i="1" dirty="0" err="1" smtClean="0">
                <a:latin typeface="Cambria" panose="02040503050406030204" pitchFamily="18" charset="0"/>
              </a:rPr>
              <a:t>có</a:t>
            </a:r>
            <a:r>
              <a:rPr lang="en-US" sz="3200" b="1" i="1" dirty="0" smtClean="0">
                <a:latin typeface="Cambria" panose="02040503050406030204" pitchFamily="18" charset="0"/>
              </a:rPr>
              <a:t> </a:t>
            </a:r>
            <a:r>
              <a:rPr lang="en-US" sz="3200" b="1" i="1" dirty="0" err="1" smtClean="0">
                <a:latin typeface="Cambria" panose="02040503050406030204" pitchFamily="18" charset="0"/>
              </a:rPr>
              <a:t>tỉnh</a:t>
            </a:r>
            <a:r>
              <a:rPr lang="en-US" sz="3200" b="1" i="1" dirty="0" smtClean="0">
                <a:latin typeface="Cambria" panose="02040503050406030204" pitchFamily="18" charset="0"/>
              </a:rPr>
              <a:t> </a:t>
            </a:r>
            <a:r>
              <a:rPr lang="en-US" sz="3200" b="1" i="1" dirty="0" err="1" smtClean="0">
                <a:latin typeface="Cambria" panose="02040503050406030204" pitchFamily="18" charset="0"/>
              </a:rPr>
              <a:t>không</a:t>
            </a:r>
            <a:r>
              <a:rPr lang="en-US" sz="3200" b="1" i="1" dirty="0" smtClean="0">
                <a:latin typeface="Cambria" panose="02040503050406030204" pitchFamily="18" charset="0"/>
              </a:rPr>
              <a:t>, </a:t>
            </a:r>
            <a:r>
              <a:rPr lang="en-US" sz="3200" b="1" i="1" dirty="0" err="1" smtClean="0">
                <a:latin typeface="Cambria" panose="02040503050406030204" pitchFamily="18" charset="0"/>
              </a:rPr>
              <a:t>hỏi</a:t>
            </a:r>
            <a:r>
              <a:rPr lang="en-US" sz="3200" b="1" i="1" dirty="0" smtClean="0">
                <a:latin typeface="Cambria" panose="02040503050406030204" pitchFamily="18" charset="0"/>
              </a:rPr>
              <a:t> </a:t>
            </a:r>
            <a:r>
              <a:rPr lang="en-US" sz="3200" b="1" i="1" dirty="0" err="1" smtClean="0">
                <a:latin typeface="Cambria" panose="02040503050406030204" pitchFamily="18" charset="0"/>
              </a:rPr>
              <a:t>xem</a:t>
            </a:r>
            <a:r>
              <a:rPr lang="en-US" sz="3200" b="1" i="1" dirty="0" smtClean="0">
                <a:latin typeface="Cambria" panose="02040503050406030204" pitchFamily="18" charset="0"/>
              </a:rPr>
              <a:t> </a:t>
            </a:r>
            <a:r>
              <a:rPr lang="en-US" sz="3200" b="1" i="1" dirty="0" err="1" smtClean="0">
                <a:latin typeface="Cambria" panose="02040503050406030204" pitchFamily="18" charset="0"/>
              </a:rPr>
              <a:t>nạn</a:t>
            </a:r>
            <a:r>
              <a:rPr lang="en-US" sz="3200" b="1" i="1" dirty="0" smtClean="0">
                <a:latin typeface="Cambria" panose="02040503050406030204" pitchFamily="18" charset="0"/>
              </a:rPr>
              <a:t> </a:t>
            </a:r>
            <a:r>
              <a:rPr lang="en-US" sz="3200" b="1" i="1" dirty="0" err="1" smtClean="0">
                <a:latin typeface="Cambria" panose="02040503050406030204" pitchFamily="18" charset="0"/>
              </a:rPr>
              <a:t>nhân</a:t>
            </a:r>
            <a:r>
              <a:rPr lang="en-US" sz="3200" b="1" i="1" dirty="0" smtClean="0">
                <a:latin typeface="Cambria" panose="02040503050406030204" pitchFamily="18" charset="0"/>
              </a:rPr>
              <a:t> </a:t>
            </a:r>
            <a:r>
              <a:rPr lang="en-US" sz="3200" b="1" i="1" dirty="0" err="1" smtClean="0">
                <a:latin typeface="Cambria" panose="02040503050406030204" pitchFamily="18" charset="0"/>
              </a:rPr>
              <a:t>có</a:t>
            </a:r>
            <a:r>
              <a:rPr lang="en-US" sz="3200" b="1" i="1" dirty="0" smtClean="0">
                <a:latin typeface="Cambria" panose="02040503050406030204" pitchFamily="18" charset="0"/>
              </a:rPr>
              <a:t> </a:t>
            </a:r>
            <a:r>
              <a:rPr lang="en-US" sz="3200" b="1" i="1" dirty="0" err="1" smtClean="0">
                <a:latin typeface="Cambria" panose="02040503050406030204" pitchFamily="18" charset="0"/>
              </a:rPr>
              <a:t>nói</a:t>
            </a:r>
            <a:r>
              <a:rPr lang="en-US" sz="3200" b="1" i="1" dirty="0" smtClean="0">
                <a:latin typeface="Cambria" panose="02040503050406030204" pitchFamily="18" charset="0"/>
              </a:rPr>
              <a:t> </a:t>
            </a:r>
            <a:r>
              <a:rPr lang="en-US" sz="3200" b="1" i="1" dirty="0" err="1" smtClean="0">
                <a:latin typeface="Cambria" panose="02040503050406030204" pitchFamily="18" charset="0"/>
              </a:rPr>
              <a:t>được</a:t>
            </a:r>
            <a:r>
              <a:rPr lang="en-US" sz="3200" b="1" i="1" dirty="0" smtClean="0">
                <a:latin typeface="Cambria" panose="02040503050406030204" pitchFamily="18" charset="0"/>
              </a:rPr>
              <a:t> </a:t>
            </a:r>
            <a:r>
              <a:rPr lang="en-US" sz="3200" b="1" i="1" dirty="0" err="1" smtClean="0">
                <a:latin typeface="Cambria" panose="02040503050406030204" pitchFamily="18" charset="0"/>
              </a:rPr>
              <a:t>không</a:t>
            </a:r>
            <a:endParaRPr lang="en-US" sz="3200" b="1" i="1" dirty="0" smtClean="0">
              <a:latin typeface="Cambria" panose="02040503050406030204" pitchFamily="18" charset="0"/>
            </a:endParaRPr>
          </a:p>
          <a:p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1.1. </a:t>
            </a:r>
            <a:r>
              <a:rPr 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Tắc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không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hoàn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toàn</a:t>
            </a:r>
            <a:endParaRPr lang="en-US" sz="3200" b="1" dirty="0" smtClean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3200" dirty="0" smtClean="0">
                <a:latin typeface="Cambria" panose="02040503050406030204" pitchFamily="18" charset="0"/>
              </a:rPr>
              <a:t>Ho: </a:t>
            </a:r>
            <a:r>
              <a:rPr lang="en-US" sz="3200" dirty="0" err="1" smtClean="0">
                <a:latin typeface="Cambria" panose="02040503050406030204" pitchFamily="18" charset="0"/>
              </a:rPr>
              <a:t>nạn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nhân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cố</a:t>
            </a:r>
            <a:r>
              <a:rPr lang="en-US" sz="3200" dirty="0" smtClean="0">
                <a:latin typeface="Cambria" panose="02040503050406030204" pitchFamily="18" charset="0"/>
              </a:rPr>
              <a:t> ho </a:t>
            </a:r>
            <a:r>
              <a:rPr lang="en-US" sz="3200" dirty="0" err="1" smtClean="0">
                <a:latin typeface="Cambria" panose="02040503050406030204" pitchFamily="18" charset="0"/>
              </a:rPr>
              <a:t>khạc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để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tống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dị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vật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ra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ngoài</a:t>
            </a:r>
            <a:endParaRPr lang="en-US" sz="3200" dirty="0" smtClean="0">
              <a:latin typeface="Cambria" panose="020405030504060302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3200" dirty="0" err="1" smtClean="0">
                <a:latin typeface="Cambria" panose="02040503050406030204" pitchFamily="18" charset="0"/>
              </a:rPr>
              <a:t>Mặt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đỏ</a:t>
            </a:r>
            <a:r>
              <a:rPr lang="en-US" sz="3200" dirty="0" smtClean="0">
                <a:latin typeface="Cambria" panose="02040503050406030204" pitchFamily="18" charset="0"/>
              </a:rPr>
              <a:t>, </a:t>
            </a:r>
            <a:r>
              <a:rPr lang="en-US" sz="3200" dirty="0" err="1" smtClean="0">
                <a:latin typeface="Cambria" panose="02040503050406030204" pitchFamily="18" charset="0"/>
              </a:rPr>
              <a:t>chảy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nước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mắt</a:t>
            </a:r>
            <a:r>
              <a:rPr lang="en-US" sz="3200" dirty="0" smtClean="0">
                <a:latin typeface="Cambria" panose="02040503050406030204" pitchFamily="18" charset="0"/>
              </a:rPr>
              <a:t>, </a:t>
            </a:r>
            <a:r>
              <a:rPr lang="en-US" sz="3200" dirty="0" err="1" smtClean="0">
                <a:latin typeface="Cambria" panose="02040503050406030204" pitchFamily="18" charset="0"/>
              </a:rPr>
              <a:t>mũi</a:t>
            </a:r>
            <a:r>
              <a:rPr lang="en-US" sz="3200" dirty="0" smtClean="0">
                <a:latin typeface="Cambria" panose="02040503050406030204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3200" dirty="0" err="1" smtClean="0">
                <a:latin typeface="Cambria" panose="02040503050406030204" pitchFamily="18" charset="0"/>
              </a:rPr>
              <a:t>Có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thể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có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biểu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hiện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khó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thở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hoặc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thở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bất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thường</a:t>
            </a:r>
            <a:endParaRPr lang="en-US" sz="3200" dirty="0" smtClean="0">
              <a:latin typeface="Cambria" panose="02040503050406030204" pitchFamily="18" charset="0"/>
            </a:endParaRPr>
          </a:p>
          <a:p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1.2. </a:t>
            </a:r>
            <a:r>
              <a:rPr 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Tắc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hoàn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toàn</a:t>
            </a:r>
            <a:endParaRPr lang="en-US" sz="3200" b="1" dirty="0" smtClean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3200" dirty="0" err="1" smtClean="0">
                <a:latin typeface="Cambria" panose="02040503050406030204" pitchFamily="18" charset="0"/>
              </a:rPr>
              <a:t>Nạn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nhân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không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nói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được</a:t>
            </a:r>
            <a:r>
              <a:rPr lang="en-US" sz="3200" dirty="0" smtClean="0">
                <a:latin typeface="Cambria" panose="02040503050406030204" pitchFamily="18" charset="0"/>
              </a:rPr>
              <a:t>, </a:t>
            </a:r>
            <a:r>
              <a:rPr lang="en-US" sz="3200" dirty="0" err="1" smtClean="0">
                <a:latin typeface="Cambria" panose="02040503050406030204" pitchFamily="18" charset="0"/>
              </a:rPr>
              <a:t>tay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ôm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lấy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cổ</a:t>
            </a:r>
            <a:endParaRPr lang="en-US" sz="3200" dirty="0" smtClean="0">
              <a:latin typeface="Cambria" panose="020405030504060302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3200" dirty="0" err="1" smtClean="0">
                <a:latin typeface="Cambria" panose="02040503050406030204" pitchFamily="18" charset="0"/>
              </a:rPr>
              <a:t>Nạn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nhân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trong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tình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trạng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khó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thở</a:t>
            </a:r>
            <a:r>
              <a:rPr lang="en-US" sz="3200" dirty="0" smtClean="0">
                <a:latin typeface="Cambria" panose="02040503050406030204" pitchFamily="18" charset="0"/>
              </a:rPr>
              <a:t>, </a:t>
            </a:r>
            <a:r>
              <a:rPr lang="en-US" sz="3200" dirty="0" err="1" smtClean="0">
                <a:latin typeface="Cambria" panose="02040503050406030204" pitchFamily="18" charset="0"/>
              </a:rPr>
              <a:t>khó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thở</a:t>
            </a:r>
            <a:r>
              <a:rPr lang="en-US" sz="3200" dirty="0" smtClean="0">
                <a:latin typeface="Cambria" panose="02040503050406030204" pitchFamily="18" charset="0"/>
              </a:rPr>
              <a:t>, </a:t>
            </a:r>
            <a:r>
              <a:rPr lang="en-US" sz="3200" dirty="0" err="1" smtClean="0">
                <a:latin typeface="Cambria" panose="02040503050406030204" pitchFamily="18" charset="0"/>
              </a:rPr>
              <a:t>mắt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trợn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ngược</a:t>
            </a:r>
            <a:r>
              <a:rPr lang="en-US" sz="3200" dirty="0" smtClean="0">
                <a:latin typeface="Cambria" panose="02040503050406030204" pitchFamily="18" charset="0"/>
              </a:rPr>
              <a:t>, </a:t>
            </a:r>
            <a:r>
              <a:rPr lang="en-US" sz="3200" dirty="0" err="1" smtClean="0">
                <a:latin typeface="Cambria" panose="02040503050406030204" pitchFamily="18" charset="0"/>
              </a:rPr>
              <a:t>vẻ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mặt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hoảng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hốt</a:t>
            </a:r>
            <a:endParaRPr lang="en-US" sz="3200" dirty="0" smtClean="0">
              <a:latin typeface="Cambria" panose="020405030504060302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3200" dirty="0" err="1" smtClean="0">
                <a:latin typeface="Cambria" panose="02040503050406030204" pitchFamily="18" charset="0"/>
              </a:rPr>
              <a:t>Môi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và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lưỡi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nạn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nhân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tím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tái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dần</a:t>
            </a:r>
            <a:endParaRPr lang="en-US" sz="32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242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274" y="1571625"/>
            <a:ext cx="1187637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2.1. </a:t>
            </a:r>
            <a:r>
              <a:rPr 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Đối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với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trẻ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em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3200" dirty="0" smtClean="0">
                <a:latin typeface="Cambria" panose="02040503050406030204" pitchFamily="18" charset="0"/>
              </a:rPr>
              <a:t>Do </a:t>
            </a:r>
            <a:r>
              <a:rPr lang="en-US" sz="3200" dirty="0" err="1" smtClean="0">
                <a:latin typeface="Cambria" panose="02040503050406030204" pitchFamily="18" charset="0"/>
              </a:rPr>
              <a:t>trẻ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bị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sặc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sữa</a:t>
            </a:r>
            <a:r>
              <a:rPr lang="en-US" sz="3200" dirty="0" smtClean="0">
                <a:latin typeface="Cambria" panose="02040503050406030204" pitchFamily="18" charset="0"/>
              </a:rPr>
              <a:t>, </a:t>
            </a:r>
            <a:r>
              <a:rPr lang="en-US" sz="3200" dirty="0" err="1" smtClean="0">
                <a:latin typeface="Cambria" panose="02040503050406030204" pitchFamily="18" charset="0"/>
              </a:rPr>
              <a:t>bột</a:t>
            </a:r>
            <a:r>
              <a:rPr lang="en-US" sz="3200" dirty="0" smtClean="0">
                <a:latin typeface="Cambria" panose="02040503050406030204" pitchFamily="18" charset="0"/>
              </a:rPr>
              <a:t>, </a:t>
            </a:r>
            <a:r>
              <a:rPr lang="en-US" sz="3200" dirty="0" err="1" smtClean="0">
                <a:latin typeface="Cambria" panose="02040503050406030204" pitchFamily="18" charset="0"/>
              </a:rPr>
              <a:t>thuốc</a:t>
            </a:r>
            <a:r>
              <a:rPr lang="en-US" sz="3200" dirty="0" smtClean="0">
                <a:latin typeface="Cambria" panose="02040503050406030204" pitchFamily="18" charset="0"/>
              </a:rPr>
              <a:t>…</a:t>
            </a:r>
          </a:p>
          <a:p>
            <a:pPr marL="285750" indent="-285750">
              <a:buFontTx/>
              <a:buChar char="-"/>
            </a:pPr>
            <a:r>
              <a:rPr lang="en-US" sz="3200" dirty="0" smtClean="0">
                <a:latin typeface="Cambria" panose="02040503050406030204" pitchFamily="18" charset="0"/>
              </a:rPr>
              <a:t>Do </a:t>
            </a:r>
            <a:r>
              <a:rPr lang="en-US" sz="3200" dirty="0" err="1" smtClean="0">
                <a:latin typeface="Cambria" panose="02040503050406030204" pitchFamily="18" charset="0"/>
              </a:rPr>
              <a:t>chất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nôn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trào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ngược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vào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đường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thở</a:t>
            </a:r>
            <a:endParaRPr lang="en-US" sz="3200" dirty="0" smtClean="0">
              <a:latin typeface="Cambria" panose="020405030504060302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3200" dirty="0" smtClean="0">
                <a:latin typeface="Cambria" panose="02040503050406030204" pitchFamily="18" charset="0"/>
              </a:rPr>
              <a:t>Do </a:t>
            </a:r>
            <a:r>
              <a:rPr lang="en-US" sz="3200" dirty="0" err="1" smtClean="0">
                <a:latin typeface="Cambria" panose="02040503050406030204" pitchFamily="18" charset="0"/>
              </a:rPr>
              <a:t>trẻ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nhỏ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thường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cho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tất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cả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các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thứ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vào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miệng</a:t>
            </a:r>
            <a:r>
              <a:rPr lang="en-US" sz="3200" dirty="0" smtClean="0">
                <a:latin typeface="Cambria" panose="02040503050406030204" pitchFamily="18" charset="0"/>
              </a:rPr>
              <a:t>, </a:t>
            </a:r>
            <a:r>
              <a:rPr lang="en-US" sz="3200" dirty="0" err="1" smtClean="0">
                <a:latin typeface="Cambria" panose="02040503050406030204" pitchFamily="18" charset="0"/>
              </a:rPr>
              <a:t>mũi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đặc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biệt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là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các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đồ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vật</a:t>
            </a:r>
            <a:r>
              <a:rPr lang="en-US" sz="3200" dirty="0" smtClean="0">
                <a:latin typeface="Cambria" panose="02040503050406030204" pitchFamily="18" charset="0"/>
              </a:rPr>
              <a:t> c</a:t>
            </a:r>
            <a:r>
              <a:rPr lang="vi-VN" sz="3200" dirty="0">
                <a:latin typeface="Cambria" panose="02040503050406030204" pitchFamily="18" charset="0"/>
              </a:rPr>
              <a:t>ó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kích</a:t>
            </a:r>
            <a:r>
              <a:rPr lang="en-US" sz="3200" dirty="0" smtClean="0">
                <a:latin typeface="Cambria" panose="02040503050406030204" pitchFamily="18" charset="0"/>
              </a:rPr>
              <a:t> </a:t>
            </a:r>
            <a:r>
              <a:rPr lang="en-US" sz="3200" dirty="0" err="1" smtClean="0">
                <a:latin typeface="Cambria" panose="02040503050406030204" pitchFamily="18" charset="0"/>
              </a:rPr>
              <a:t>th</a:t>
            </a:r>
            <a:r>
              <a:rPr lang="vi-VN" sz="3200" dirty="0" smtClean="0">
                <a:latin typeface="Cambria" panose="02040503050406030204" pitchFamily="18" charset="0"/>
              </a:rPr>
              <a:t>ước nhỏ, các loại hạt như hạt lạc, đậu, hạt nhãn, hạt na, ngô...</a:t>
            </a:r>
          </a:p>
          <a:p>
            <a:r>
              <a:rPr lang="vi-VN" sz="32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2.2. Đối với người lớn</a:t>
            </a:r>
          </a:p>
          <a:p>
            <a:pPr marL="285750" indent="-285750">
              <a:buFontTx/>
              <a:buChar char="-"/>
            </a:pPr>
            <a:r>
              <a:rPr lang="vi-VN" sz="3200" dirty="0" smtClean="0">
                <a:latin typeface="Cambria" panose="02040503050406030204" pitchFamily="18" charset="0"/>
              </a:rPr>
              <a:t>Do ăn uống bị sặc, nghẹn</a:t>
            </a:r>
          </a:p>
          <a:p>
            <a:pPr marL="285750" indent="-285750">
              <a:buFontTx/>
              <a:buChar char="-"/>
            </a:pPr>
            <a:r>
              <a:rPr lang="vi-VN" sz="3200" dirty="0" smtClean="0">
                <a:latin typeface="Cambria" panose="02040503050406030204" pitchFamily="18" charset="0"/>
              </a:rPr>
              <a:t>Do chất nôn trào ngược vào dạ dày</a:t>
            </a:r>
          </a:p>
          <a:p>
            <a:pPr marL="285750" indent="-285750">
              <a:buFontTx/>
              <a:buChar char="-"/>
            </a:pPr>
            <a:r>
              <a:rPr lang="vi-VN" sz="3200" dirty="0" smtClean="0">
                <a:latin typeface="Cambria" panose="02040503050406030204" pitchFamily="18" charset="0"/>
              </a:rPr>
              <a:t>Do tai nạn: Máu, dịch, rặng, bùn, đất rơi vào đường thở...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130628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vi-VN" sz="4800" dirty="0" smtClean="0"/>
              <a:t>        Nguyên nhân</a:t>
            </a:r>
            <a:endParaRPr lang="en-US" sz="4800" dirty="0" smtClean="0"/>
          </a:p>
          <a:p>
            <a:pPr>
              <a:spcAft>
                <a:spcPts val="0"/>
              </a:spcAft>
            </a:pPr>
            <a:r>
              <a:rPr lang="en-US" sz="4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8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371600" cy="13062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7200" b="1" dirty="0">
                <a:latin typeface="Cambria" panose="020405030504060302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308952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8612" y="2657475"/>
            <a:ext cx="1197768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 smtClean="0">
                <a:latin typeface="Cambria" panose="02040503050406030204" pitchFamily="18" charset="0"/>
              </a:rPr>
              <a:t>    Dị vật đường thở rất nguy hiểm, nếu không được cấp cứu kịp thời nạn nhân có thể bất tỉnh,  ngừng thở- ngừng tim và dẫn đến tử vong</a:t>
            </a:r>
            <a:endParaRPr lang="en-US" sz="3600" dirty="0">
              <a:latin typeface="Cambria" panose="0204050305040603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130628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vi-VN" sz="4800" dirty="0" smtClean="0"/>
              <a:t>        Nguy cơ</a:t>
            </a:r>
            <a:endParaRPr lang="en-US" sz="4800" dirty="0" smtClean="0"/>
          </a:p>
          <a:p>
            <a:pPr>
              <a:spcAft>
                <a:spcPts val="0"/>
              </a:spcAft>
            </a:pPr>
            <a:r>
              <a:rPr lang="en-US" sz="4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8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371600" cy="13062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7200" b="1" dirty="0" smtClean="0">
                <a:latin typeface="Cambria" panose="02040503050406030204" pitchFamily="18" charset="0"/>
              </a:rPr>
              <a:t>3</a:t>
            </a:r>
            <a:endParaRPr lang="vi-VN" sz="7200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682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30628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6600" dirty="0" smtClean="0"/>
              <a:t>        </a:t>
            </a:r>
          </a:p>
          <a:p>
            <a:r>
              <a:rPr lang="vi-VN" sz="6600" dirty="0"/>
              <a:t>	</a:t>
            </a:r>
            <a:r>
              <a:rPr lang="vi-VN" sz="6600" dirty="0" smtClean="0"/>
              <a:t>	Xử trí</a:t>
            </a:r>
            <a:endParaRPr lang="en-US" sz="6600" dirty="0" smtClean="0"/>
          </a:p>
          <a:p>
            <a:pPr>
              <a:spcAft>
                <a:spcPts val="0"/>
              </a:spcAft>
            </a:pPr>
            <a:r>
              <a:rPr lang="en-US" sz="6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66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371600" cy="13062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7200" b="1" dirty="0">
                <a:latin typeface="Cambria" panose="02040503050406030204" pitchFamily="18" charset="0"/>
              </a:rPr>
              <a:t>4</a:t>
            </a:r>
          </a:p>
        </p:txBody>
      </p:sp>
      <p:sp>
        <p:nvSpPr>
          <p:cNvPr id="5" name="Rectangle 4"/>
          <p:cNvSpPr/>
          <p:nvPr/>
        </p:nvSpPr>
        <p:spPr>
          <a:xfrm>
            <a:off x="290945" y="1623674"/>
            <a:ext cx="11790219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4.1. Dị vật gây tắc đường thở không hoàn toàn:</a:t>
            </a:r>
          </a:p>
          <a:p>
            <a:r>
              <a:rPr lang="vi-VN" sz="3600" dirty="0" smtClean="0">
                <a:latin typeface="Cambria" panose="02040503050406030204" pitchFamily="18" charset="0"/>
              </a:rPr>
              <a:t>Nạn nhân tỉnh và ho được:</a:t>
            </a:r>
          </a:p>
          <a:p>
            <a:pPr marL="285750" indent="-285750">
              <a:buFontTx/>
              <a:buChar char="-"/>
            </a:pPr>
            <a:r>
              <a:rPr lang="vi-VN" sz="3600" dirty="0" smtClean="0">
                <a:latin typeface="Cambria" panose="02040503050406030204" pitchFamily="18" charset="0"/>
              </a:rPr>
              <a:t>Trấn an nạn  nhân</a:t>
            </a:r>
          </a:p>
          <a:p>
            <a:pPr marL="285750" indent="-285750">
              <a:buFontTx/>
              <a:buChar char="-"/>
            </a:pPr>
            <a:r>
              <a:rPr lang="vi-VN" sz="3600" dirty="0" smtClean="0">
                <a:latin typeface="Cambria" panose="02040503050406030204" pitchFamily="18" charset="0"/>
              </a:rPr>
              <a:t>Động viên, khuyến khích nạn nhân ho để dị vật bật ra</a:t>
            </a:r>
          </a:p>
          <a:p>
            <a:pPr marL="285750" indent="-285750">
              <a:buFontTx/>
              <a:buChar char="-"/>
            </a:pPr>
            <a:r>
              <a:rPr lang="vi-VN" sz="3600" dirty="0" smtClean="0">
                <a:latin typeface="Cambria" panose="02040503050406030204" pitchFamily="18" charset="0"/>
              </a:rPr>
              <a:t>Nếu không hiệu quả đưa nạn nhân đến cơ sở y tế gần nhất</a:t>
            </a:r>
          </a:p>
          <a:p>
            <a:r>
              <a:rPr lang="vi-VN" sz="3600" b="1" i="1" dirty="0" smtClean="0">
                <a:latin typeface="Cambria" panose="02040503050406030204" pitchFamily="18" charset="0"/>
              </a:rPr>
              <a:t>    Lưu ý: Không nên làm nghiệm pháp Heimlich vì có nguy cơ dẫn đến tắc đường thở hoàn toàn</a:t>
            </a:r>
          </a:p>
        </p:txBody>
      </p:sp>
    </p:spTree>
    <p:extLst>
      <p:ext uri="{BB962C8B-B14F-4D97-AF65-F5344CB8AC3E}">
        <p14:creationId xmlns:p14="http://schemas.microsoft.com/office/powerpoint/2010/main" val="1940217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1836" y="1306286"/>
            <a:ext cx="1120832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4.2. Dị vật gây tắc đường thở hoàn toàn</a:t>
            </a:r>
          </a:p>
          <a:p>
            <a:r>
              <a:rPr lang="vi-VN" sz="3600" b="1" dirty="0" smtClean="0">
                <a:latin typeface="Cambria" panose="02040503050406030204" pitchFamily="18" charset="0"/>
              </a:rPr>
              <a:t>4.2.1. Trẻ trên 8 tuổi và người lớn</a:t>
            </a:r>
          </a:p>
          <a:p>
            <a:r>
              <a:rPr lang="vi-VN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Nạn nhân tỉnh nhưng không thể nói và ho được</a:t>
            </a:r>
          </a:p>
          <a:p>
            <a:r>
              <a:rPr lang="vi-VN" sz="3200" b="1" i="1" dirty="0" smtClean="0">
                <a:latin typeface="Cambria" panose="02040503050406030204" pitchFamily="18" charset="0"/>
              </a:rPr>
              <a:t>Phương pháp vỗ lưng:</a:t>
            </a:r>
            <a:r>
              <a:rPr lang="vi-VN" sz="3200" dirty="0" smtClean="0">
                <a:latin typeface="Cambria" panose="02040503050406030204" pitchFamily="18" charset="0"/>
              </a:rPr>
              <a:t/>
            </a:r>
            <a:br>
              <a:rPr lang="vi-VN" sz="3200" dirty="0" smtClean="0">
                <a:latin typeface="Cambria" panose="02040503050406030204" pitchFamily="18" charset="0"/>
              </a:rPr>
            </a:br>
            <a:r>
              <a:rPr lang="vi-VN" sz="3200" dirty="0" smtClean="0">
                <a:latin typeface="Cambria" panose="02040503050406030204" pitchFamily="18" charset="0"/>
              </a:rPr>
              <a:t>- Bước 1: Nạn nhưng đứng, đầu cúi thấp, miệng há ra</a:t>
            </a:r>
          </a:p>
          <a:p>
            <a:r>
              <a:rPr lang="vi-VN" sz="3200" dirty="0" smtClean="0">
                <a:latin typeface="Cambria" panose="02040503050406030204" pitchFamily="18" charset="0"/>
              </a:rPr>
              <a:t>- Bước 2: Người SCC đứng 1 bên nạn nhân</a:t>
            </a:r>
          </a:p>
          <a:p>
            <a:r>
              <a:rPr lang="vi-VN" sz="3200" dirty="0" smtClean="0">
                <a:latin typeface="Cambria" panose="02040503050406030204" pitchFamily="18" charset="0"/>
              </a:rPr>
              <a:t>- Bước 3: Xác định điểm vỗ giữa 2 xương bả vai</a:t>
            </a:r>
          </a:p>
          <a:p>
            <a:r>
              <a:rPr lang="vi-VN" sz="3200" dirty="0" smtClean="0">
                <a:latin typeface="Cambria" panose="02040503050406030204" pitchFamily="18" charset="0"/>
              </a:rPr>
              <a:t>- Bước 4: 1 tay đỡ ngực , dùng phần gốc bàn tay kia vỗ mạnh vào lưng nạn nhân, vị trí giữa 2 xương bả vai. Vỗ tối đa 5 lần</a:t>
            </a:r>
          </a:p>
          <a:p>
            <a:r>
              <a:rPr lang="vi-VN" sz="3200" dirty="0" smtClean="0">
                <a:latin typeface="Cambria" panose="02040503050406030204" pitchFamily="18" charset="0"/>
              </a:rPr>
              <a:t>- Bước 5: Đánh giá cái thiện của nạn nhân của sau mỗi lần vỗ</a:t>
            </a:r>
            <a:endParaRPr lang="en-US" sz="3200" dirty="0">
              <a:latin typeface="Cambria" panose="0204050305040603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130628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6600" dirty="0" smtClean="0"/>
              <a:t>        </a:t>
            </a:r>
          </a:p>
          <a:p>
            <a:r>
              <a:rPr lang="vi-VN" sz="6600" dirty="0"/>
              <a:t>	</a:t>
            </a:r>
            <a:r>
              <a:rPr lang="vi-VN" sz="6600" dirty="0" smtClean="0"/>
              <a:t>	Xử trí</a:t>
            </a:r>
            <a:endParaRPr lang="vi-VN" sz="60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en-US" sz="66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371600" cy="13062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7200" b="1" dirty="0">
                <a:latin typeface="Cambria" panose="020405030504060302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118277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306286"/>
            <a:ext cx="12309764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i="1" dirty="0" smtClean="0">
                <a:latin typeface="Cambria" panose="02040503050406030204" pitchFamily="18" charset="0"/>
              </a:rPr>
              <a:t>Phương pháp ép bụng ( Heimlich) áp dụng khi dị vật chưa ra sau 5 lần vỗ lưng</a:t>
            </a:r>
            <a:endParaRPr lang="vi-VN" sz="3200" b="1" i="1" dirty="0" smtClean="0"/>
          </a:p>
          <a:p>
            <a:r>
              <a:rPr lang="vi-VN" sz="2800" dirty="0" smtClean="0">
                <a:latin typeface="Cambria" panose="02040503050406030204" pitchFamily="18" charset="0"/>
              </a:rPr>
              <a:t>- Bước 1: Nạn nhân đứng, đầu cúi thấp, miệng há</a:t>
            </a:r>
          </a:p>
          <a:p>
            <a:r>
              <a:rPr lang="vi-VN" sz="2800" dirty="0" smtClean="0">
                <a:latin typeface="Cambria" panose="02040503050406030204" pitchFamily="18" charset="0"/>
              </a:rPr>
              <a:t>- Bước 2: Người SCC đứng phía sau nạn nhân, luồn 1 chân vào giữa hai chân nạn nhân và vòng 2 tay phía trước bụng nạn nhân</a:t>
            </a:r>
          </a:p>
          <a:p>
            <a:r>
              <a:rPr lang="vi-VN" sz="2800" dirty="0" smtClean="0">
                <a:latin typeface="Cambria" panose="02040503050406030204" pitchFamily="18" charset="0"/>
              </a:rPr>
              <a:t>- Bước 3: 1 tay nắm đặt vào vị trí giữa rốn và mũi ức, tay kia bọc ra ngoài bàn tay trước</a:t>
            </a:r>
          </a:p>
          <a:p>
            <a:r>
              <a:rPr lang="vi-VN" sz="2800" dirty="0" smtClean="0">
                <a:latin typeface="Cambria" panose="02040503050406030204" pitchFamily="18" charset="0"/>
              </a:rPr>
              <a:t>- Bước 4: Ép vào bụng đột ngột, dứt khoát tối đa 5 lần từ trước ra sau, lên trên</a:t>
            </a:r>
          </a:p>
          <a:p>
            <a:r>
              <a:rPr lang="vi-VN" sz="2800" dirty="0" smtClean="0">
                <a:latin typeface="Cambria" panose="02040503050406030204" pitchFamily="18" charset="0"/>
              </a:rPr>
              <a:t>- Bước 5: Đánh giá cải thiện của nạn nhân sau mỗi lần ép bụng</a:t>
            </a:r>
          </a:p>
          <a:p>
            <a:r>
              <a:rPr lang="vi-VN" sz="2800" dirty="0" smtClean="0">
                <a:latin typeface="Cambria" panose="02040503050406030204" pitchFamily="18" charset="0"/>
              </a:rPr>
              <a:t>- Bước 6: </a:t>
            </a:r>
            <a:r>
              <a:rPr lang="vi-VN" sz="2800" i="1" dirty="0" smtClean="0">
                <a:latin typeface="Cambria" panose="02040503050406030204" pitchFamily="18" charset="0"/>
              </a:rPr>
              <a:t>Xen kẽ phương pháp vỗ lưng và ép bụng</a:t>
            </a:r>
            <a:r>
              <a:rPr lang="vi-VN" sz="2800" dirty="0" smtClean="0">
                <a:latin typeface="Cambria" panose="02040503050406030204" pitchFamily="18" charset="0"/>
              </a:rPr>
              <a:t>. Nếu dị vật chưa ra làm xem kẽ 2 phương pháp</a:t>
            </a:r>
          </a:p>
          <a:p>
            <a:r>
              <a:rPr lang="vi-VN" sz="2800" dirty="0" smtClean="0">
                <a:latin typeface="Cambria" panose="02040503050406030204" pitchFamily="18" charset="0"/>
              </a:rPr>
              <a:t>Vỗ lưng và ép bụng cho đến khi dị vật bật ra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130628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6600" dirty="0" smtClean="0"/>
              <a:t>        Xử trí</a:t>
            </a:r>
            <a:endParaRPr lang="en-US" sz="66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371600" cy="13062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7200" b="1" dirty="0">
                <a:latin typeface="Cambria" panose="020405030504060302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84534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0598" y="2177761"/>
            <a:ext cx="11602316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Nếu nạn nhân bất tỉnh:</a:t>
            </a:r>
          </a:p>
          <a:p>
            <a:pPr marL="285750" indent="-285750">
              <a:buFontTx/>
              <a:buChar char="-"/>
            </a:pPr>
            <a:r>
              <a:rPr lang="vi-VN" sz="3200" dirty="0" smtClean="0">
                <a:latin typeface="Cambria" panose="02040503050406030204" pitchFamily="18" charset="0"/>
              </a:rPr>
              <a:t>Gọi hỗ trợ xung quanh và gọi cấp cứu</a:t>
            </a:r>
          </a:p>
          <a:p>
            <a:pPr marL="285750" indent="-285750">
              <a:buFontTx/>
              <a:buChar char="-"/>
            </a:pPr>
            <a:r>
              <a:rPr lang="vi-VN" sz="3200" dirty="0" smtClean="0">
                <a:latin typeface="Cambria" panose="02040503050406030204" pitchFamily="18" charset="0"/>
              </a:rPr>
              <a:t>Đặt bệnh nhân nằm ngửa trên nền cứng/dưới đất</a:t>
            </a:r>
          </a:p>
          <a:p>
            <a:pPr marL="285750" indent="-285750">
              <a:buFontTx/>
              <a:buChar char="-"/>
            </a:pPr>
            <a:r>
              <a:rPr lang="vi-VN" sz="3200" dirty="0" smtClean="0">
                <a:latin typeface="Cambria" panose="02040503050406030204" pitchFamily="18" charset="0"/>
              </a:rPr>
              <a:t>Tiến hành hồi sinh tim phổi cho nạn nhân theo chu trình, bắt đầu bằng động tác ép ngực</a:t>
            </a:r>
            <a:endParaRPr lang="en-US" sz="3200" dirty="0">
              <a:latin typeface="Cambria" panose="0204050305040603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130628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6600" dirty="0" smtClean="0"/>
              <a:t>        </a:t>
            </a:r>
          </a:p>
          <a:p>
            <a:r>
              <a:rPr lang="vi-VN" sz="6600" dirty="0"/>
              <a:t>	</a:t>
            </a:r>
            <a:r>
              <a:rPr lang="vi-VN" sz="6600" dirty="0" smtClean="0"/>
              <a:t>	Xử trí</a:t>
            </a:r>
            <a:endParaRPr lang="en-US" sz="6600" dirty="0" smtClean="0"/>
          </a:p>
          <a:p>
            <a:pPr>
              <a:spcAft>
                <a:spcPts val="0"/>
              </a:spcAft>
            </a:pPr>
            <a:r>
              <a:rPr lang="en-US" sz="6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66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371600" cy="13062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7200" b="1" dirty="0">
                <a:latin typeface="Cambria" panose="020405030504060302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35609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4842" y="1554306"/>
            <a:ext cx="11602316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latin typeface="Cambria" panose="02040503050406030204" pitchFamily="18" charset="0"/>
              </a:rPr>
              <a:t>4.2.2. Trẻ từ 1-8 tuổi</a:t>
            </a:r>
          </a:p>
          <a:p>
            <a:r>
              <a:rPr lang="vi-VN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Nếu nạn nhân tỉnh và không ho hoặc nói được</a:t>
            </a:r>
          </a:p>
          <a:p>
            <a:r>
              <a:rPr lang="vi-VN" sz="3200" b="1" i="1" dirty="0" smtClean="0">
                <a:latin typeface="Cambria" panose="02040503050406030204" pitchFamily="18" charset="0"/>
              </a:rPr>
              <a:t>Phương pháp vỗ lưng</a:t>
            </a:r>
          </a:p>
          <a:p>
            <a:pPr marL="285750" indent="-285750">
              <a:buFontTx/>
              <a:buChar char="-"/>
            </a:pPr>
            <a:r>
              <a:rPr lang="vi-VN" sz="3200" dirty="0" smtClean="0">
                <a:latin typeface="Cambria" panose="02040503050406030204" pitchFamily="18" charset="0"/>
              </a:rPr>
              <a:t>Bước 1: Nạn nhân đứng, đầu cúi thấp, miệng há</a:t>
            </a:r>
          </a:p>
          <a:p>
            <a:pPr marL="285750" indent="-285750">
              <a:buFontTx/>
              <a:buChar char="-"/>
            </a:pPr>
            <a:r>
              <a:rPr lang="vi-VN" sz="3200" dirty="0" smtClean="0">
                <a:latin typeface="Cambria" panose="02040503050406030204" pitchFamily="18" charset="0"/>
              </a:rPr>
              <a:t>Bước 2: Người SCC quỳ một bên vuông góc với trẻ</a:t>
            </a:r>
          </a:p>
          <a:p>
            <a:pPr marL="285750" indent="-285750">
              <a:buFontTx/>
              <a:buChar char="-"/>
            </a:pPr>
            <a:r>
              <a:rPr lang="vi-VN" sz="3200" dirty="0" smtClean="0">
                <a:latin typeface="Cambria" panose="02040503050406030204" pitchFamily="18" charset="0"/>
              </a:rPr>
              <a:t>Bước 3: 1 tay đỡ ngực, 1 tay vỗ mạnh vào giữa 2 xương bả vai của trẻ tối đa 5 lần</a:t>
            </a:r>
          </a:p>
          <a:p>
            <a:pPr marL="285750" indent="-285750">
              <a:buFontTx/>
              <a:buChar char="-"/>
            </a:pPr>
            <a:r>
              <a:rPr lang="vi-VN" sz="3200" dirty="0" smtClean="0">
                <a:latin typeface="Cambria" panose="02040503050406030204" pitchFamily="18" charset="0"/>
              </a:rPr>
              <a:t>Bước 4: Đánh giá sự cải thiện tình trạng của nạn nhân sau mỗi lần vỗ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130628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6600" dirty="0" smtClean="0"/>
              <a:t>        </a:t>
            </a:r>
          </a:p>
          <a:p>
            <a:r>
              <a:rPr lang="vi-VN" sz="6600" dirty="0"/>
              <a:t>	</a:t>
            </a:r>
            <a:r>
              <a:rPr lang="vi-VN" sz="6600" dirty="0" smtClean="0"/>
              <a:t>	Xử trí</a:t>
            </a:r>
            <a:endParaRPr lang="en-US" sz="6600" dirty="0" smtClean="0"/>
          </a:p>
          <a:p>
            <a:pPr>
              <a:spcAft>
                <a:spcPts val="0"/>
              </a:spcAft>
            </a:pPr>
            <a:r>
              <a:rPr lang="en-US" sz="6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66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371600" cy="13062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7200" b="1" dirty="0">
                <a:latin typeface="Cambria" panose="020405030504060302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29039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1107</Words>
  <Application>Microsoft Office PowerPoint</Application>
  <PresentationFormat>Custom</PresentationFormat>
  <Paragraphs>132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SƠ CỨU DỊ VẬT, TẮC ĐƯỜNG THỞ Nhóm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HTC</cp:lastModifiedBy>
  <cp:revision>16</cp:revision>
  <dcterms:created xsi:type="dcterms:W3CDTF">2020-10-13T13:04:16Z</dcterms:created>
  <dcterms:modified xsi:type="dcterms:W3CDTF">2020-10-17T08:16:06Z</dcterms:modified>
</cp:coreProperties>
</file>