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32" r:id="rId4"/>
    <p:sldMasterId id="2147483744" r:id="rId5"/>
    <p:sldMasterId id="2147483756" r:id="rId6"/>
    <p:sldMasterId id="2147483768" r:id="rId7"/>
    <p:sldMasterId id="2147483780" r:id="rId8"/>
    <p:sldMasterId id="2147483792" r:id="rId9"/>
  </p:sldMasterIdLst>
  <p:notesMasterIdLst>
    <p:notesMasterId r:id="rId55"/>
  </p:notesMasterIdLst>
  <p:handoutMasterIdLst>
    <p:handoutMasterId r:id="rId56"/>
  </p:handoutMasterIdLst>
  <p:sldIdLst>
    <p:sldId id="256" r:id="rId10"/>
    <p:sldId id="257" r:id="rId11"/>
    <p:sldId id="258" r:id="rId12"/>
    <p:sldId id="260" r:id="rId13"/>
    <p:sldId id="261" r:id="rId14"/>
    <p:sldId id="266" r:id="rId15"/>
    <p:sldId id="267" r:id="rId16"/>
    <p:sldId id="298" r:id="rId17"/>
    <p:sldId id="301" r:id="rId18"/>
    <p:sldId id="289" r:id="rId19"/>
    <p:sldId id="292" r:id="rId20"/>
    <p:sldId id="293" r:id="rId21"/>
    <p:sldId id="294" r:id="rId22"/>
    <p:sldId id="291" r:id="rId23"/>
    <p:sldId id="290" r:id="rId24"/>
    <p:sldId id="295" r:id="rId25"/>
    <p:sldId id="296" r:id="rId26"/>
    <p:sldId id="297" r:id="rId27"/>
    <p:sldId id="283" r:id="rId28"/>
    <p:sldId id="299" r:id="rId29"/>
    <p:sldId id="300" r:id="rId30"/>
    <p:sldId id="284" r:id="rId31"/>
    <p:sldId id="285" r:id="rId32"/>
    <p:sldId id="286" r:id="rId33"/>
    <p:sldId id="287" r:id="rId34"/>
    <p:sldId id="288" r:id="rId35"/>
    <p:sldId id="263" r:id="rId36"/>
    <p:sldId id="265" r:id="rId37"/>
    <p:sldId id="268" r:id="rId38"/>
    <p:sldId id="269" r:id="rId39"/>
    <p:sldId id="270" r:id="rId40"/>
    <p:sldId id="271" r:id="rId41"/>
    <p:sldId id="272" r:id="rId42"/>
    <p:sldId id="273" r:id="rId43"/>
    <p:sldId id="274" r:id="rId44"/>
    <p:sldId id="275" r:id="rId45"/>
    <p:sldId id="264" r:id="rId46"/>
    <p:sldId id="276" r:id="rId47"/>
    <p:sldId id="277" r:id="rId48"/>
    <p:sldId id="278" r:id="rId49"/>
    <p:sldId id="279" r:id="rId50"/>
    <p:sldId id="280" r:id="rId51"/>
    <p:sldId id="281" r:id="rId52"/>
    <p:sldId id="282" r:id="rId53"/>
    <p:sldId id="262" r:id="rId54"/>
  </p:sldIdLst>
  <p:sldSz cx="7772400" cy="10058400"/>
  <p:notesSz cx="6858000" cy="9144000"/>
  <p:defaultTextStyle>
    <a:defPPr>
      <a:defRPr lang="en-US"/>
    </a:defPPr>
    <a:lvl1pPr marL="0" algn="l" defTabSz="972556" rtl="0" eaLnBrk="1" latinLnBrk="0" hangingPunct="1">
      <a:defRPr sz="1914" kern="1200">
        <a:solidFill>
          <a:schemeClr val="tx1"/>
        </a:solidFill>
        <a:latin typeface="+mn-lt"/>
        <a:ea typeface="+mn-ea"/>
        <a:cs typeface="+mn-cs"/>
      </a:defRPr>
    </a:lvl1pPr>
    <a:lvl2pPr marL="486278" algn="l" defTabSz="972556" rtl="0" eaLnBrk="1" latinLnBrk="0" hangingPunct="1">
      <a:defRPr sz="1914" kern="1200">
        <a:solidFill>
          <a:schemeClr val="tx1"/>
        </a:solidFill>
        <a:latin typeface="+mn-lt"/>
        <a:ea typeface="+mn-ea"/>
        <a:cs typeface="+mn-cs"/>
      </a:defRPr>
    </a:lvl2pPr>
    <a:lvl3pPr marL="972556" algn="l" defTabSz="972556" rtl="0" eaLnBrk="1" latinLnBrk="0" hangingPunct="1">
      <a:defRPr sz="1914" kern="1200">
        <a:solidFill>
          <a:schemeClr val="tx1"/>
        </a:solidFill>
        <a:latin typeface="+mn-lt"/>
        <a:ea typeface="+mn-ea"/>
        <a:cs typeface="+mn-cs"/>
      </a:defRPr>
    </a:lvl3pPr>
    <a:lvl4pPr marL="1458834" algn="l" defTabSz="972556" rtl="0" eaLnBrk="1" latinLnBrk="0" hangingPunct="1">
      <a:defRPr sz="1914" kern="1200">
        <a:solidFill>
          <a:schemeClr val="tx1"/>
        </a:solidFill>
        <a:latin typeface="+mn-lt"/>
        <a:ea typeface="+mn-ea"/>
        <a:cs typeface="+mn-cs"/>
      </a:defRPr>
    </a:lvl4pPr>
    <a:lvl5pPr marL="1945112" algn="l" defTabSz="972556" rtl="0" eaLnBrk="1" latinLnBrk="0" hangingPunct="1">
      <a:defRPr sz="1914" kern="1200">
        <a:solidFill>
          <a:schemeClr val="tx1"/>
        </a:solidFill>
        <a:latin typeface="+mn-lt"/>
        <a:ea typeface="+mn-ea"/>
        <a:cs typeface="+mn-cs"/>
      </a:defRPr>
    </a:lvl5pPr>
    <a:lvl6pPr marL="2431390" algn="l" defTabSz="972556" rtl="0" eaLnBrk="1" latinLnBrk="0" hangingPunct="1">
      <a:defRPr sz="1914" kern="1200">
        <a:solidFill>
          <a:schemeClr val="tx1"/>
        </a:solidFill>
        <a:latin typeface="+mn-lt"/>
        <a:ea typeface="+mn-ea"/>
        <a:cs typeface="+mn-cs"/>
      </a:defRPr>
    </a:lvl6pPr>
    <a:lvl7pPr marL="2917668" algn="l" defTabSz="972556" rtl="0" eaLnBrk="1" latinLnBrk="0" hangingPunct="1">
      <a:defRPr sz="1914" kern="1200">
        <a:solidFill>
          <a:schemeClr val="tx1"/>
        </a:solidFill>
        <a:latin typeface="+mn-lt"/>
        <a:ea typeface="+mn-ea"/>
        <a:cs typeface="+mn-cs"/>
      </a:defRPr>
    </a:lvl7pPr>
    <a:lvl8pPr marL="3403945" algn="l" defTabSz="972556" rtl="0" eaLnBrk="1" latinLnBrk="0" hangingPunct="1">
      <a:defRPr sz="1914" kern="1200">
        <a:solidFill>
          <a:schemeClr val="tx1"/>
        </a:solidFill>
        <a:latin typeface="+mn-lt"/>
        <a:ea typeface="+mn-ea"/>
        <a:cs typeface="+mn-cs"/>
      </a:defRPr>
    </a:lvl8pPr>
    <a:lvl9pPr marL="3890223" algn="l" defTabSz="972556" rtl="0" eaLnBrk="1" latinLnBrk="0" hangingPunct="1">
      <a:defRPr sz="191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2" clrIdx="0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BB00"/>
    <a:srgbClr val="FFFFFF"/>
    <a:srgbClr val="FF9FFF"/>
    <a:srgbClr val="FF00FF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9" d="100"/>
          <a:sy n="49" d="100"/>
        </p:scale>
        <p:origin x="21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commentAuthors" Target="commentAuthor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442DE-26A0-4145-9BDA-B6C4958FCF87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3D9D0-D474-4C5D-ACBD-DAF6EBDF3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29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4CD36-9183-4D12-AE54-18692AF4702F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059FE-8F3A-4DB2-B65E-10B5889AE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350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72556" rtl="0" eaLnBrk="1" latinLnBrk="0" hangingPunct="1">
      <a:defRPr sz="1276" kern="1200">
        <a:solidFill>
          <a:schemeClr val="tx1"/>
        </a:solidFill>
        <a:latin typeface="+mn-lt"/>
        <a:ea typeface="+mn-ea"/>
        <a:cs typeface="+mn-cs"/>
      </a:defRPr>
    </a:lvl1pPr>
    <a:lvl2pPr marL="486278" algn="l" defTabSz="972556" rtl="0" eaLnBrk="1" latinLnBrk="0" hangingPunct="1">
      <a:defRPr sz="1276" kern="1200">
        <a:solidFill>
          <a:schemeClr val="tx1"/>
        </a:solidFill>
        <a:latin typeface="+mn-lt"/>
        <a:ea typeface="+mn-ea"/>
        <a:cs typeface="+mn-cs"/>
      </a:defRPr>
    </a:lvl2pPr>
    <a:lvl3pPr marL="972556" algn="l" defTabSz="972556" rtl="0" eaLnBrk="1" latinLnBrk="0" hangingPunct="1">
      <a:defRPr sz="1276" kern="1200">
        <a:solidFill>
          <a:schemeClr val="tx1"/>
        </a:solidFill>
        <a:latin typeface="+mn-lt"/>
        <a:ea typeface="+mn-ea"/>
        <a:cs typeface="+mn-cs"/>
      </a:defRPr>
    </a:lvl3pPr>
    <a:lvl4pPr marL="1458834" algn="l" defTabSz="972556" rtl="0" eaLnBrk="1" latinLnBrk="0" hangingPunct="1">
      <a:defRPr sz="1276" kern="1200">
        <a:solidFill>
          <a:schemeClr val="tx1"/>
        </a:solidFill>
        <a:latin typeface="+mn-lt"/>
        <a:ea typeface="+mn-ea"/>
        <a:cs typeface="+mn-cs"/>
      </a:defRPr>
    </a:lvl4pPr>
    <a:lvl5pPr marL="1945112" algn="l" defTabSz="972556" rtl="0" eaLnBrk="1" latinLnBrk="0" hangingPunct="1">
      <a:defRPr sz="1276" kern="1200">
        <a:solidFill>
          <a:schemeClr val="tx1"/>
        </a:solidFill>
        <a:latin typeface="+mn-lt"/>
        <a:ea typeface="+mn-ea"/>
        <a:cs typeface="+mn-cs"/>
      </a:defRPr>
    </a:lvl5pPr>
    <a:lvl6pPr marL="2431390" algn="l" defTabSz="972556" rtl="0" eaLnBrk="1" latinLnBrk="0" hangingPunct="1">
      <a:defRPr sz="1276" kern="1200">
        <a:solidFill>
          <a:schemeClr val="tx1"/>
        </a:solidFill>
        <a:latin typeface="+mn-lt"/>
        <a:ea typeface="+mn-ea"/>
        <a:cs typeface="+mn-cs"/>
      </a:defRPr>
    </a:lvl6pPr>
    <a:lvl7pPr marL="2917668" algn="l" defTabSz="972556" rtl="0" eaLnBrk="1" latinLnBrk="0" hangingPunct="1">
      <a:defRPr sz="1276" kern="1200">
        <a:solidFill>
          <a:schemeClr val="tx1"/>
        </a:solidFill>
        <a:latin typeface="+mn-lt"/>
        <a:ea typeface="+mn-ea"/>
        <a:cs typeface="+mn-cs"/>
      </a:defRPr>
    </a:lvl7pPr>
    <a:lvl8pPr marL="3403945" algn="l" defTabSz="972556" rtl="0" eaLnBrk="1" latinLnBrk="0" hangingPunct="1">
      <a:defRPr sz="1276" kern="1200">
        <a:solidFill>
          <a:schemeClr val="tx1"/>
        </a:solidFill>
        <a:latin typeface="+mn-lt"/>
        <a:ea typeface="+mn-ea"/>
        <a:cs typeface="+mn-cs"/>
      </a:defRPr>
    </a:lvl8pPr>
    <a:lvl9pPr marL="3890223" algn="l" defTabSz="972556" rtl="0" eaLnBrk="1" latinLnBrk="0" hangingPunct="1">
      <a:defRPr sz="127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36788" y="1143000"/>
            <a:ext cx="23844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059FE-8F3A-4DB2-B65E-10B5889AEC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23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36788" y="1143000"/>
            <a:ext cx="23844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3EFF0-C5D2-4E8E-872B-BAB0EB83CE2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56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36788" y="1143000"/>
            <a:ext cx="23844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059FE-8F3A-4DB2-B65E-10B5889AEC55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65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C56A-BA7E-492F-89E2-ED3D1E9D996B}" type="datetime1">
              <a:rPr lang="en-US" smtClean="0"/>
              <a:t>10/13/16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7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D5DA-4619-421A-B17B-C1996054921D}" type="datetime1">
              <a:rPr lang="en-US" smtClean="0"/>
              <a:t>10/13/16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5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09511-91C6-43CE-993A-73306F48AE7D}" type="datetime1">
              <a:rPr lang="en-US" smtClean="0"/>
              <a:t>10/13/16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73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90"/>
            <a:ext cx="5829300" cy="2428451"/>
          </a:xfrm>
        </p:spPr>
        <p:txBody>
          <a:bodyPr/>
          <a:lstStyle>
            <a:lvl1pPr marL="0" indent="0" algn="ctr">
              <a:buNone/>
              <a:defRPr sz="1920"/>
            </a:lvl1pPr>
            <a:lvl2pPr marL="365760" indent="0" algn="ctr">
              <a:buNone/>
              <a:defRPr sz="1600"/>
            </a:lvl2pPr>
            <a:lvl3pPr marL="731520" indent="0" algn="ctr">
              <a:buNone/>
              <a:defRPr sz="1440"/>
            </a:lvl3pPr>
            <a:lvl4pPr marL="1097280" indent="0" algn="ctr">
              <a:buNone/>
              <a:defRPr sz="1280"/>
            </a:lvl4pPr>
            <a:lvl5pPr marL="1463040" indent="0" algn="ctr">
              <a:buNone/>
              <a:defRPr sz="1280"/>
            </a:lvl5pPr>
            <a:lvl6pPr marL="1828800" indent="0" algn="ctr">
              <a:buNone/>
              <a:defRPr sz="1280"/>
            </a:lvl6pPr>
            <a:lvl7pPr marL="2194560" indent="0" algn="ctr">
              <a:buNone/>
              <a:defRPr sz="1280"/>
            </a:lvl7pPr>
            <a:lvl8pPr marL="2560320" indent="0" algn="ctr">
              <a:buNone/>
              <a:defRPr sz="1280"/>
            </a:lvl8pPr>
            <a:lvl9pPr marL="2926080" indent="0" algn="ctr">
              <a:buNone/>
              <a:defRPr sz="128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8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64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4" y="2507618"/>
            <a:ext cx="6703695" cy="4184014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4" y="6731215"/>
            <a:ext cx="6703695" cy="2200274"/>
          </a:xfrm>
        </p:spPr>
        <p:txBody>
          <a:bodyPr/>
          <a:lstStyle>
            <a:lvl1pPr marL="0" indent="0">
              <a:buNone/>
              <a:defRPr sz="1920">
                <a:solidFill>
                  <a:schemeClr val="tx1"/>
                </a:solidFill>
              </a:defRPr>
            </a:lvl1pPr>
            <a:lvl2pPr marL="365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387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731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20"/>
            <a:ext cx="6703695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3" cy="1208404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3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91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934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914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7"/>
            <a:ext cx="3934778" cy="7147983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1"/>
            <a:ext cx="2506801" cy="5590329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93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3FAD-14F1-4FD3-9F20-5DBE26F833B8}" type="datetime1">
              <a:rPr lang="en-US" smtClean="0"/>
              <a:t>10/13/16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4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7"/>
            <a:ext cx="3934778" cy="7147983"/>
          </a:xfrm>
        </p:spPr>
        <p:txBody>
          <a:bodyPr anchor="t"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1"/>
            <a:ext cx="2506801" cy="5590329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264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526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8"/>
            <a:ext cx="1675924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8"/>
            <a:ext cx="4930616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12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90"/>
            <a:ext cx="5829300" cy="2428451"/>
          </a:xfrm>
        </p:spPr>
        <p:txBody>
          <a:bodyPr/>
          <a:lstStyle>
            <a:lvl1pPr marL="0" indent="0" algn="ctr">
              <a:buNone/>
              <a:defRPr sz="1920"/>
            </a:lvl1pPr>
            <a:lvl2pPr marL="365760" indent="0" algn="ctr">
              <a:buNone/>
              <a:defRPr sz="1600"/>
            </a:lvl2pPr>
            <a:lvl3pPr marL="731520" indent="0" algn="ctr">
              <a:buNone/>
              <a:defRPr sz="1440"/>
            </a:lvl3pPr>
            <a:lvl4pPr marL="1097280" indent="0" algn="ctr">
              <a:buNone/>
              <a:defRPr sz="1280"/>
            </a:lvl4pPr>
            <a:lvl5pPr marL="1463040" indent="0" algn="ctr">
              <a:buNone/>
              <a:defRPr sz="1280"/>
            </a:lvl5pPr>
            <a:lvl6pPr marL="1828800" indent="0" algn="ctr">
              <a:buNone/>
              <a:defRPr sz="1280"/>
            </a:lvl6pPr>
            <a:lvl7pPr marL="2194560" indent="0" algn="ctr">
              <a:buNone/>
              <a:defRPr sz="1280"/>
            </a:lvl7pPr>
            <a:lvl8pPr marL="2560320" indent="0" algn="ctr">
              <a:buNone/>
              <a:defRPr sz="1280"/>
            </a:lvl8pPr>
            <a:lvl9pPr marL="2926080" indent="0" algn="ctr">
              <a:buNone/>
              <a:defRPr sz="128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37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71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4" y="2507618"/>
            <a:ext cx="6703695" cy="4184014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4" y="6731215"/>
            <a:ext cx="6703695" cy="2200274"/>
          </a:xfrm>
        </p:spPr>
        <p:txBody>
          <a:bodyPr/>
          <a:lstStyle>
            <a:lvl1pPr marL="0" indent="0">
              <a:buNone/>
              <a:defRPr sz="1920">
                <a:solidFill>
                  <a:schemeClr val="tx1"/>
                </a:solidFill>
              </a:defRPr>
            </a:lvl1pPr>
            <a:lvl2pPr marL="365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383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31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20"/>
            <a:ext cx="6703695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3" cy="1208404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3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13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318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580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16C9-4498-4C90-84BC-8E6826E72E51}" type="datetime1">
              <a:rPr lang="en-US" smtClean="0"/>
              <a:t>10/13/16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84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7"/>
            <a:ext cx="3934778" cy="7147983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1"/>
            <a:ext cx="2506801" cy="5590329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266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7"/>
            <a:ext cx="3934778" cy="7147983"/>
          </a:xfrm>
        </p:spPr>
        <p:txBody>
          <a:bodyPr anchor="t"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1"/>
            <a:ext cx="2506801" cy="5590329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599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36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8"/>
            <a:ext cx="1675924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8"/>
            <a:ext cx="4930616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4099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C56A-BA7E-492F-89E2-ED3D1E9D99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060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3FAD-14F1-4FD3-9F20-5DBE26F833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902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16C9-4498-4C90-84BC-8E6826E72E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61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D378-7358-4A8C-86A3-CAB7B36EAF5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945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DE02-9A67-41B4-BCB2-FFDDEF92317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426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596E-3876-4968-B8CB-17F8D2D1DA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60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D378-7358-4A8C-86A3-CAB7B36EAF5A}" type="datetime1">
              <a:rPr lang="en-US" smtClean="0"/>
              <a:t>10/13/16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855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4D0B-7AFE-477B-A71E-F3DF0C9B0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2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2E79-9BA0-4467-8125-C1B755FA03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0113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F616-BB13-4C6D-8A86-8514152CFB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4558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D5DA-4619-421A-B17B-C199605492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70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09511-91C6-43CE-993A-73306F48AE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234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C56A-BA7E-492F-89E2-ED3D1E9D99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3175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3FAD-14F1-4FD3-9F20-5DBE26F833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647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16C9-4498-4C90-84BC-8E6826E72E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212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D378-7358-4A8C-86A3-CAB7B36EAF5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2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DE02-9A67-41B4-BCB2-FFDDEF92317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4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DE02-9A67-41B4-BCB2-FFDDEF923179}" type="datetime1">
              <a:rPr lang="en-US" smtClean="0"/>
              <a:t>10/13/16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748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596E-3876-4968-B8CB-17F8D2D1DA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814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4D0B-7AFE-477B-A71E-F3DF0C9B0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400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2E79-9BA0-4467-8125-C1B755FA03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5948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F616-BB13-4C6D-8A86-8514152CFB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2741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D5DA-4619-421A-B17B-C199605492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2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09511-91C6-43CE-993A-73306F48AE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053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C56A-BA7E-492F-89E2-ED3D1E9D99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657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3FAD-14F1-4FD3-9F20-5DBE26F833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574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16C9-4498-4C90-84BC-8E6826E72E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984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D378-7358-4A8C-86A3-CAB7B36EAF5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7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596E-3876-4968-B8CB-17F8D2D1DA2B}" type="datetime1">
              <a:rPr lang="en-US" smtClean="0"/>
              <a:t>10/13/16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090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DE02-9A67-41B4-BCB2-FFDDEF92317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3427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596E-3876-4968-B8CB-17F8D2D1DA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023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4D0B-7AFE-477B-A71E-F3DF0C9B0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3476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2E79-9BA0-4467-8125-C1B755FA03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588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F616-BB13-4C6D-8A86-8514152CFB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173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D5DA-4619-421A-B17B-C199605492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9778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09511-91C6-43CE-993A-73306F48AE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2269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574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499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31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4D0B-7AFE-477B-A71E-F3DF0C9B0BEF}" type="datetime1">
              <a:rPr lang="en-US" smtClean="0"/>
              <a:t>10/13/16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937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474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039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218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435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1930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106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4041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9814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4177-3F99-4E60-91A1-ECBBFE27C9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9B99-43AE-4492-807B-E7B1E50C0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741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4177-3F99-4E60-91A1-ECBBFE27C9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9B99-43AE-4492-807B-E7B1E50C0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988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2E79-9BA0-4467-8125-C1B755FA032A}" type="datetime1">
              <a:rPr lang="en-US" smtClean="0"/>
              <a:t>10/13/16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621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4177-3F99-4E60-91A1-ECBBFE27C9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9B99-43AE-4492-807B-E7B1E50C0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807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4177-3F99-4E60-91A1-ECBBFE27C9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9B99-43AE-4492-807B-E7B1E50C0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561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4177-3F99-4E60-91A1-ECBBFE27C9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9B99-43AE-4492-807B-E7B1E50C0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09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4177-3F99-4E60-91A1-ECBBFE27C9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9B99-43AE-4492-807B-E7B1E50C0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073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4177-3F99-4E60-91A1-ECBBFE27C9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9B99-43AE-4492-807B-E7B1E50C0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1205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4177-3F99-4E60-91A1-ECBBFE27C9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9B99-43AE-4492-807B-E7B1E50C0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66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4177-3F99-4E60-91A1-ECBBFE27C9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9B99-43AE-4492-807B-E7B1E50C0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276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4177-3F99-4E60-91A1-ECBBFE27C9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9B99-43AE-4492-807B-E7B1E50C0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598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F4177-3F99-4E60-91A1-ECBBFE27C9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9B99-43AE-4492-807B-E7B1E50C0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2272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C56A-BA7E-492F-89E2-ED3D1E9D99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0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F616-BB13-4C6D-8A86-8514152CFBD8}" type="datetime1">
              <a:rPr lang="en-US" smtClean="0"/>
              <a:t>10/13/16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293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3FAD-14F1-4FD3-9F20-5DBE26F833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509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16C9-4498-4C90-84BC-8E6826E72E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051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D378-7358-4A8C-86A3-CAB7B36EAF5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821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DE02-9A67-41B4-BCB2-FFDDEF92317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0877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9596E-3876-4968-B8CB-17F8D2D1DA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605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4D0B-7AFE-477B-A71E-F3DF0C9B0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9777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2E79-9BA0-4467-8125-C1B755FA03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816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F616-BB13-4C6D-8A86-8514152CFB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721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D5DA-4619-421A-B17B-C199605492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3986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09511-91C6-43CE-993A-73306F48AE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1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32A64-69E4-4A6A-B4AA-EF2BD612E3E3}" type="datetime1">
              <a:rPr lang="en-US" smtClean="0"/>
              <a:t>10/13/16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912B4-4DE1-4B3A-A3F0-DA3C3863C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7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20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50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0643"/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10643"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50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064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50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0643"/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1064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6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73152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73152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20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50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0643"/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10643"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50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064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50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0643"/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1064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6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73152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73152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553"/>
            <a:fld id="{02232A64-69E4-4A6A-B4AA-EF2BD612E3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2553"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55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553"/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255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9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553"/>
            <a:fld id="{02232A64-69E4-4A6A-B4AA-EF2BD612E3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2553"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55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553"/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255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57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553"/>
            <a:fld id="{02232A64-69E4-4A6A-B4AA-EF2BD612E3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2553"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55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553"/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255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8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0643"/>
            <a:fld id="{5F5CF912-31F3-42FF-9023-4EA384342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10643"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064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0643"/>
            <a:fld id="{06433E0F-A5FF-4835-9940-2951A2485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1064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9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C2F4177-3F99-4E60-91A1-ECBBFE27C9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1A39B99-43AE-4492-807B-E7B1E50C0C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2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553"/>
            <a:fld id="{02232A64-69E4-4A6A-B4AA-EF2BD612E3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2553"/>
              <a:t>10/13/16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55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553"/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255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88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19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55.jpeg"/><Relationship Id="rId7" Type="http://schemas.openxmlformats.org/officeDocument/2006/relationships/image" Target="../media/image75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.png"/><Relationship Id="rId18" Type="http://schemas.microsoft.com/office/2007/relationships/hdphoto" Target="../media/hdphoto33.wdp"/><Relationship Id="rId26" Type="http://schemas.openxmlformats.org/officeDocument/2006/relationships/image" Target="../media/image96.jpeg"/><Relationship Id="rId3" Type="http://schemas.openxmlformats.org/officeDocument/2006/relationships/image" Target="../media/image78.jpeg"/><Relationship Id="rId21" Type="http://schemas.openxmlformats.org/officeDocument/2006/relationships/image" Target="../media/image91.png"/><Relationship Id="rId34" Type="http://schemas.openxmlformats.org/officeDocument/2006/relationships/image" Target="../media/image104.jpeg"/><Relationship Id="rId7" Type="http://schemas.openxmlformats.org/officeDocument/2006/relationships/image" Target="../media/image82.jpeg"/><Relationship Id="rId12" Type="http://schemas.microsoft.com/office/2007/relationships/hdphoto" Target="../media/hdphoto30.wdp"/><Relationship Id="rId17" Type="http://schemas.openxmlformats.org/officeDocument/2006/relationships/image" Target="../media/image89.png"/><Relationship Id="rId25" Type="http://schemas.openxmlformats.org/officeDocument/2006/relationships/image" Target="../media/image95.jpeg"/><Relationship Id="rId33" Type="http://schemas.openxmlformats.org/officeDocument/2006/relationships/image" Target="../media/image103.jpeg"/><Relationship Id="rId2" Type="http://schemas.openxmlformats.org/officeDocument/2006/relationships/image" Target="../media/image77.jpeg"/><Relationship Id="rId16" Type="http://schemas.microsoft.com/office/2007/relationships/hdphoto" Target="../media/hdphoto32.wdp"/><Relationship Id="rId20" Type="http://schemas.microsoft.com/office/2007/relationships/hdphoto" Target="../media/hdphoto34.wdp"/><Relationship Id="rId29" Type="http://schemas.openxmlformats.org/officeDocument/2006/relationships/image" Target="../media/image99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81.jpeg"/><Relationship Id="rId11" Type="http://schemas.openxmlformats.org/officeDocument/2006/relationships/image" Target="../media/image86.png"/><Relationship Id="rId24" Type="http://schemas.openxmlformats.org/officeDocument/2006/relationships/image" Target="../media/image94.jpeg"/><Relationship Id="rId32" Type="http://schemas.openxmlformats.org/officeDocument/2006/relationships/image" Target="../media/image102.jpeg"/><Relationship Id="rId5" Type="http://schemas.openxmlformats.org/officeDocument/2006/relationships/image" Target="../media/image80.jpeg"/><Relationship Id="rId15" Type="http://schemas.openxmlformats.org/officeDocument/2006/relationships/image" Target="../media/image88.png"/><Relationship Id="rId23" Type="http://schemas.openxmlformats.org/officeDocument/2006/relationships/image" Target="../media/image93.jpeg"/><Relationship Id="rId28" Type="http://schemas.openxmlformats.org/officeDocument/2006/relationships/image" Target="../media/image98.jpeg"/><Relationship Id="rId10" Type="http://schemas.openxmlformats.org/officeDocument/2006/relationships/image" Target="../media/image85.jpeg"/><Relationship Id="rId19" Type="http://schemas.openxmlformats.org/officeDocument/2006/relationships/image" Target="../media/image90.png"/><Relationship Id="rId31" Type="http://schemas.openxmlformats.org/officeDocument/2006/relationships/image" Target="../media/image101.jpeg"/><Relationship Id="rId4" Type="http://schemas.openxmlformats.org/officeDocument/2006/relationships/image" Target="../media/image79.png"/><Relationship Id="rId9" Type="http://schemas.openxmlformats.org/officeDocument/2006/relationships/image" Target="../media/image84.jpeg"/><Relationship Id="rId14" Type="http://schemas.microsoft.com/office/2007/relationships/hdphoto" Target="../media/hdphoto31.wdp"/><Relationship Id="rId22" Type="http://schemas.openxmlformats.org/officeDocument/2006/relationships/image" Target="../media/image92.jpeg"/><Relationship Id="rId27" Type="http://schemas.openxmlformats.org/officeDocument/2006/relationships/image" Target="../media/image97.jpeg"/><Relationship Id="rId30" Type="http://schemas.openxmlformats.org/officeDocument/2006/relationships/image" Target="../media/image100.jpeg"/><Relationship Id="rId8" Type="http://schemas.openxmlformats.org/officeDocument/2006/relationships/image" Target="../media/image8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microsoft.com/office/2007/relationships/hdphoto" Target="../media/hdphoto37.wdp"/><Relationship Id="rId3" Type="http://schemas.openxmlformats.org/officeDocument/2006/relationships/image" Target="../media/image106.jpg"/><Relationship Id="rId7" Type="http://schemas.openxmlformats.org/officeDocument/2006/relationships/image" Target="../media/image109.jpeg"/><Relationship Id="rId12" Type="http://schemas.openxmlformats.org/officeDocument/2006/relationships/image" Target="../media/image113.png"/><Relationship Id="rId2" Type="http://schemas.openxmlformats.org/officeDocument/2006/relationships/image" Target="../media/image105.jpe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08.jpeg"/><Relationship Id="rId11" Type="http://schemas.microsoft.com/office/2007/relationships/hdphoto" Target="../media/hdphoto36.wdp"/><Relationship Id="rId5" Type="http://schemas.microsoft.com/office/2007/relationships/hdphoto" Target="../media/hdphoto35.wdp"/><Relationship Id="rId15" Type="http://schemas.openxmlformats.org/officeDocument/2006/relationships/image" Target="../media/image115.jpg"/><Relationship Id="rId10" Type="http://schemas.openxmlformats.org/officeDocument/2006/relationships/image" Target="../media/image112.png"/><Relationship Id="rId4" Type="http://schemas.openxmlformats.org/officeDocument/2006/relationships/image" Target="../media/image107.png"/><Relationship Id="rId9" Type="http://schemas.openxmlformats.org/officeDocument/2006/relationships/image" Target="../media/image111.jpeg"/><Relationship Id="rId14" Type="http://schemas.openxmlformats.org/officeDocument/2006/relationships/image" Target="../media/image1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7.png"/><Relationship Id="rId7" Type="http://schemas.openxmlformats.org/officeDocument/2006/relationships/image" Target="../media/image120.png"/><Relationship Id="rId12" Type="http://schemas.openxmlformats.org/officeDocument/2006/relationships/image" Target="../media/image125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microsoft.com/office/2007/relationships/hdphoto" Target="../media/hdphoto38.wdp"/><Relationship Id="rId9" Type="http://schemas.openxmlformats.org/officeDocument/2006/relationships/image" Target="../media/image1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6.jpeg"/><Relationship Id="rId5" Type="http://schemas.openxmlformats.org/officeDocument/2006/relationships/image" Target="../media/image135.png"/><Relationship Id="rId4" Type="http://schemas.openxmlformats.org/officeDocument/2006/relationships/image" Target="../media/image13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41.jpeg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microsoft.com/office/2007/relationships/hdphoto" Target="../media/hdphoto1.wdp"/><Relationship Id="rId10" Type="http://schemas.openxmlformats.org/officeDocument/2006/relationships/image" Target="../media/image144.jpeg"/><Relationship Id="rId4" Type="http://schemas.openxmlformats.org/officeDocument/2006/relationships/image" Target="../media/image139.png"/><Relationship Id="rId9" Type="http://schemas.openxmlformats.org/officeDocument/2006/relationships/image" Target="../media/image1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jpeg"/><Relationship Id="rId7" Type="http://schemas.openxmlformats.org/officeDocument/2006/relationships/image" Target="../media/image149.png"/><Relationship Id="rId12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11" Type="http://schemas.openxmlformats.org/officeDocument/2006/relationships/image" Target="../media/image140.png"/><Relationship Id="rId5" Type="http://schemas.openxmlformats.org/officeDocument/2006/relationships/image" Target="../media/image147.png"/><Relationship Id="rId10" Type="http://schemas.microsoft.com/office/2007/relationships/hdphoto" Target="../media/hdphoto1.wdp"/><Relationship Id="rId4" Type="http://schemas.openxmlformats.org/officeDocument/2006/relationships/image" Target="../media/image146.png"/><Relationship Id="rId9" Type="http://schemas.openxmlformats.org/officeDocument/2006/relationships/image" Target="../media/image13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12" Type="http://schemas.microsoft.com/office/2007/relationships/hdphoto" Target="../media/hdphoto11.wdp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microsoft.com/office/2007/relationships/hdphoto" Target="../media/hdphoto10.wdp"/><Relationship Id="rId4" Type="http://schemas.microsoft.com/office/2007/relationships/hdphoto" Target="../media/hdphoto3.wdp"/><Relationship Id="rId9" Type="http://schemas.openxmlformats.org/officeDocument/2006/relationships/image" Target="../media/image14.png"/><Relationship Id="rId14" Type="http://schemas.microsoft.com/office/2007/relationships/hdphoto" Target="../media/hdphoto1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13" Type="http://schemas.openxmlformats.org/officeDocument/2006/relationships/image" Target="../media/image161.jpeg"/><Relationship Id="rId3" Type="http://schemas.openxmlformats.org/officeDocument/2006/relationships/image" Target="../media/image152.png"/><Relationship Id="rId7" Type="http://schemas.openxmlformats.org/officeDocument/2006/relationships/image" Target="../media/image155.jpeg"/><Relationship Id="rId12" Type="http://schemas.openxmlformats.org/officeDocument/2006/relationships/image" Target="../media/image160.jp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54.jpeg"/><Relationship Id="rId11" Type="http://schemas.openxmlformats.org/officeDocument/2006/relationships/image" Target="../media/image159.jpg"/><Relationship Id="rId5" Type="http://schemas.openxmlformats.org/officeDocument/2006/relationships/image" Target="../media/image153.jpeg"/><Relationship Id="rId10" Type="http://schemas.openxmlformats.org/officeDocument/2006/relationships/image" Target="../media/image158.jpg"/><Relationship Id="rId4" Type="http://schemas.microsoft.com/office/2007/relationships/hdphoto" Target="../media/hdphoto39.wdp"/><Relationship Id="rId9" Type="http://schemas.openxmlformats.org/officeDocument/2006/relationships/image" Target="../media/image1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6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3" Type="http://schemas.microsoft.com/office/2007/relationships/hdphoto" Target="../media/hdphoto3.wdp"/><Relationship Id="rId7" Type="http://schemas.openxmlformats.org/officeDocument/2006/relationships/image" Target="../media/image17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69.png"/><Relationship Id="rId5" Type="http://schemas.microsoft.com/office/2007/relationships/hdphoto" Target="../media/hdphoto40.wdp"/><Relationship Id="rId4" Type="http://schemas.openxmlformats.org/officeDocument/2006/relationships/image" Target="../media/image168.png"/><Relationship Id="rId9" Type="http://schemas.openxmlformats.org/officeDocument/2006/relationships/image" Target="../media/image104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7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71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3" Type="http://schemas.microsoft.com/office/2007/relationships/hdphoto" Target="../media/hdphoto3.wdp"/><Relationship Id="rId7" Type="http://schemas.openxmlformats.org/officeDocument/2006/relationships/image" Target="../media/image17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74.png"/><Relationship Id="rId5" Type="http://schemas.microsoft.com/office/2007/relationships/hdphoto" Target="../media/hdphoto42.wdp"/><Relationship Id="rId10" Type="http://schemas.openxmlformats.org/officeDocument/2006/relationships/image" Target="../media/image104.jpeg"/><Relationship Id="rId4" Type="http://schemas.openxmlformats.org/officeDocument/2006/relationships/image" Target="../media/image173.png"/><Relationship Id="rId9" Type="http://schemas.openxmlformats.org/officeDocument/2006/relationships/image" Target="../media/image1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10" Type="http://schemas.openxmlformats.org/officeDocument/2006/relationships/image" Target="../media/image183.jpeg"/><Relationship Id="rId4" Type="http://schemas.openxmlformats.org/officeDocument/2006/relationships/image" Target="../media/image178.png"/><Relationship Id="rId9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microsoft.com/office/2007/relationships/hdphoto" Target="../media/hdphoto47.wdp"/><Relationship Id="rId18" Type="http://schemas.openxmlformats.org/officeDocument/2006/relationships/image" Target="../media/image191.png"/><Relationship Id="rId26" Type="http://schemas.openxmlformats.org/officeDocument/2006/relationships/image" Target="../media/image36.png"/><Relationship Id="rId3" Type="http://schemas.openxmlformats.org/officeDocument/2006/relationships/image" Target="../media/image6.png"/><Relationship Id="rId21" Type="http://schemas.microsoft.com/office/2007/relationships/hdphoto" Target="../media/hdphoto50.wdp"/><Relationship Id="rId7" Type="http://schemas.microsoft.com/office/2007/relationships/hdphoto" Target="../media/hdphoto44.wdp"/><Relationship Id="rId12" Type="http://schemas.openxmlformats.org/officeDocument/2006/relationships/image" Target="../media/image188.png"/><Relationship Id="rId17" Type="http://schemas.microsoft.com/office/2007/relationships/hdphoto" Target="../media/hdphoto49.wdp"/><Relationship Id="rId25" Type="http://schemas.openxmlformats.org/officeDocument/2006/relationships/image" Target="../media/image196.png"/><Relationship Id="rId2" Type="http://schemas.openxmlformats.org/officeDocument/2006/relationships/image" Target="../media/image28.png"/><Relationship Id="rId16" Type="http://schemas.openxmlformats.org/officeDocument/2006/relationships/image" Target="../media/image190.png"/><Relationship Id="rId20" Type="http://schemas.openxmlformats.org/officeDocument/2006/relationships/image" Target="../media/image19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5.png"/><Relationship Id="rId11" Type="http://schemas.microsoft.com/office/2007/relationships/hdphoto" Target="../media/hdphoto46.wdp"/><Relationship Id="rId24" Type="http://schemas.microsoft.com/office/2007/relationships/hdphoto" Target="../media/hdphoto51.wdp"/><Relationship Id="rId5" Type="http://schemas.openxmlformats.org/officeDocument/2006/relationships/image" Target="../media/image184.jpeg"/><Relationship Id="rId15" Type="http://schemas.microsoft.com/office/2007/relationships/hdphoto" Target="../media/hdphoto48.wdp"/><Relationship Id="rId23" Type="http://schemas.openxmlformats.org/officeDocument/2006/relationships/image" Target="../media/image195.png"/><Relationship Id="rId10" Type="http://schemas.openxmlformats.org/officeDocument/2006/relationships/image" Target="../media/image187.png"/><Relationship Id="rId19" Type="http://schemas.openxmlformats.org/officeDocument/2006/relationships/image" Target="../media/image192.png"/><Relationship Id="rId4" Type="http://schemas.microsoft.com/office/2007/relationships/hdphoto" Target="../media/hdphoto3.wdp"/><Relationship Id="rId9" Type="http://schemas.microsoft.com/office/2007/relationships/hdphoto" Target="../media/hdphoto45.wdp"/><Relationship Id="rId14" Type="http://schemas.openxmlformats.org/officeDocument/2006/relationships/image" Target="../media/image189.png"/><Relationship Id="rId22" Type="http://schemas.openxmlformats.org/officeDocument/2006/relationships/image" Target="../media/image194.png"/><Relationship Id="rId27" Type="http://schemas.microsoft.com/office/2007/relationships/hdphoto" Target="../media/hdphoto19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16.wdp"/><Relationship Id="rId1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microsoft.com/office/2007/relationships/hdphoto" Target="../media/hdphoto18.wdp"/><Relationship Id="rId2" Type="http://schemas.openxmlformats.org/officeDocument/2006/relationships/image" Target="../media/image3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15.wdp"/><Relationship Id="rId5" Type="http://schemas.openxmlformats.org/officeDocument/2006/relationships/image" Target="../media/image20.png"/><Relationship Id="rId15" Type="http://schemas.microsoft.com/office/2007/relationships/hdphoto" Target="../media/hdphoto17.wdp"/><Relationship Id="rId10" Type="http://schemas.openxmlformats.org/officeDocument/2006/relationships/image" Target="../media/image23.png"/><Relationship Id="rId4" Type="http://schemas.microsoft.com/office/2007/relationships/hdphoto" Target="../media/hdphoto3.wdp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98.pn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2.jpeg"/><Relationship Id="rId7" Type="http://schemas.openxmlformats.org/officeDocument/2006/relationships/image" Target="../media/image216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5.png"/><Relationship Id="rId5" Type="http://schemas.openxmlformats.org/officeDocument/2006/relationships/image" Target="../media/image214.jpeg"/><Relationship Id="rId10" Type="http://schemas.openxmlformats.org/officeDocument/2006/relationships/image" Target="../media/image208.jpeg"/><Relationship Id="rId4" Type="http://schemas.openxmlformats.org/officeDocument/2006/relationships/image" Target="../media/image213.jpeg"/><Relationship Id="rId9" Type="http://schemas.openxmlformats.org/officeDocument/2006/relationships/image" Target="../media/image2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13" Type="http://schemas.microsoft.com/office/2007/relationships/hdphoto" Target="../media/hdphoto56.wdp"/><Relationship Id="rId3" Type="http://schemas.openxmlformats.org/officeDocument/2006/relationships/image" Target="../media/image220.png"/><Relationship Id="rId7" Type="http://schemas.microsoft.com/office/2007/relationships/hdphoto" Target="../media/hdphoto53.wdp"/><Relationship Id="rId12" Type="http://schemas.openxmlformats.org/officeDocument/2006/relationships/image" Target="../media/image225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22.png"/><Relationship Id="rId11" Type="http://schemas.microsoft.com/office/2007/relationships/hdphoto" Target="../media/hdphoto55.wdp"/><Relationship Id="rId5" Type="http://schemas.microsoft.com/office/2007/relationships/hdphoto" Target="../media/hdphoto52.wdp"/><Relationship Id="rId15" Type="http://schemas.microsoft.com/office/2007/relationships/hdphoto" Target="../media/hdphoto57.wdp"/><Relationship Id="rId10" Type="http://schemas.openxmlformats.org/officeDocument/2006/relationships/image" Target="../media/image224.png"/><Relationship Id="rId4" Type="http://schemas.openxmlformats.org/officeDocument/2006/relationships/image" Target="../media/image221.png"/><Relationship Id="rId9" Type="http://schemas.microsoft.com/office/2007/relationships/hdphoto" Target="../media/hdphoto54.wdp"/><Relationship Id="rId14" Type="http://schemas.openxmlformats.org/officeDocument/2006/relationships/image" Target="../media/image226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13" Type="http://schemas.openxmlformats.org/officeDocument/2006/relationships/image" Target="../media/image233.png"/><Relationship Id="rId3" Type="http://schemas.openxmlformats.org/officeDocument/2006/relationships/image" Target="../media/image227.png"/><Relationship Id="rId7" Type="http://schemas.openxmlformats.org/officeDocument/2006/relationships/image" Target="../media/image229.png"/><Relationship Id="rId12" Type="http://schemas.microsoft.com/office/2007/relationships/hdphoto" Target="../media/hdphoto61.wdp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59.wdp"/><Relationship Id="rId11" Type="http://schemas.openxmlformats.org/officeDocument/2006/relationships/image" Target="../media/image232.png"/><Relationship Id="rId5" Type="http://schemas.openxmlformats.org/officeDocument/2006/relationships/image" Target="../media/image228.png"/><Relationship Id="rId15" Type="http://schemas.openxmlformats.org/officeDocument/2006/relationships/image" Target="../media/image208.jpeg"/><Relationship Id="rId10" Type="http://schemas.openxmlformats.org/officeDocument/2006/relationships/image" Target="../media/image231.png"/><Relationship Id="rId4" Type="http://schemas.microsoft.com/office/2007/relationships/hdphoto" Target="../media/hdphoto58.wdp"/><Relationship Id="rId9" Type="http://schemas.openxmlformats.org/officeDocument/2006/relationships/image" Target="../media/image230.png"/><Relationship Id="rId14" Type="http://schemas.microsoft.com/office/2007/relationships/hdphoto" Target="../media/hdphoto6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microsoft.com/office/2007/relationships/hdphoto" Target="../media/hdphoto3.wdp"/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12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11" Type="http://schemas.microsoft.com/office/2007/relationships/hdphoto" Target="../media/hdphoto19.wdp"/><Relationship Id="rId5" Type="http://schemas.openxmlformats.org/officeDocument/2006/relationships/image" Target="../media/image31.jpeg"/><Relationship Id="rId15" Type="http://schemas.microsoft.com/office/2007/relationships/hdphoto" Target="../media/hdphoto2.wdp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13" Type="http://schemas.microsoft.com/office/2007/relationships/hdphoto" Target="../media/hdphoto67.wdp"/><Relationship Id="rId18" Type="http://schemas.openxmlformats.org/officeDocument/2006/relationships/image" Target="../media/image241.png"/><Relationship Id="rId26" Type="http://schemas.microsoft.com/office/2007/relationships/hdphoto" Target="../media/hdphoto56.wdp"/><Relationship Id="rId3" Type="http://schemas.openxmlformats.org/officeDocument/2006/relationships/image" Target="../media/image234.png"/><Relationship Id="rId21" Type="http://schemas.microsoft.com/office/2007/relationships/hdphoto" Target="../media/hdphoto71.wdp"/><Relationship Id="rId7" Type="http://schemas.microsoft.com/office/2007/relationships/hdphoto" Target="../media/hdphoto64.wdp"/><Relationship Id="rId12" Type="http://schemas.openxmlformats.org/officeDocument/2006/relationships/image" Target="../media/image238.png"/><Relationship Id="rId17" Type="http://schemas.microsoft.com/office/2007/relationships/hdphoto" Target="../media/hdphoto69.wdp"/><Relationship Id="rId25" Type="http://schemas.openxmlformats.org/officeDocument/2006/relationships/image" Target="../media/image225.png"/><Relationship Id="rId2" Type="http://schemas.openxmlformats.org/officeDocument/2006/relationships/image" Target="../media/image219.png"/><Relationship Id="rId16" Type="http://schemas.openxmlformats.org/officeDocument/2006/relationships/image" Target="../media/image240.png"/><Relationship Id="rId20" Type="http://schemas.openxmlformats.org/officeDocument/2006/relationships/image" Target="../media/image24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35.png"/><Relationship Id="rId11" Type="http://schemas.microsoft.com/office/2007/relationships/hdphoto" Target="../media/hdphoto66.wdp"/><Relationship Id="rId24" Type="http://schemas.openxmlformats.org/officeDocument/2006/relationships/image" Target="../media/image244.png"/><Relationship Id="rId5" Type="http://schemas.openxmlformats.org/officeDocument/2006/relationships/image" Target="../media/image230.png"/><Relationship Id="rId15" Type="http://schemas.microsoft.com/office/2007/relationships/hdphoto" Target="../media/hdphoto68.wdp"/><Relationship Id="rId23" Type="http://schemas.microsoft.com/office/2007/relationships/hdphoto" Target="../media/hdphoto72.wdp"/><Relationship Id="rId28" Type="http://schemas.microsoft.com/office/2007/relationships/hdphoto" Target="../media/hdphoto57.wdp"/><Relationship Id="rId10" Type="http://schemas.openxmlformats.org/officeDocument/2006/relationships/image" Target="../media/image237.png"/><Relationship Id="rId19" Type="http://schemas.microsoft.com/office/2007/relationships/hdphoto" Target="../media/hdphoto70.wdp"/><Relationship Id="rId4" Type="http://schemas.microsoft.com/office/2007/relationships/hdphoto" Target="../media/hdphoto63.wdp"/><Relationship Id="rId9" Type="http://schemas.microsoft.com/office/2007/relationships/hdphoto" Target="../media/hdphoto65.wdp"/><Relationship Id="rId14" Type="http://schemas.openxmlformats.org/officeDocument/2006/relationships/image" Target="../media/image239.png"/><Relationship Id="rId22" Type="http://schemas.openxmlformats.org/officeDocument/2006/relationships/image" Target="../media/image243.png"/><Relationship Id="rId27" Type="http://schemas.openxmlformats.org/officeDocument/2006/relationships/image" Target="../media/image2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13" Type="http://schemas.openxmlformats.org/officeDocument/2006/relationships/image" Target="../media/image230.png"/><Relationship Id="rId3" Type="http://schemas.openxmlformats.org/officeDocument/2006/relationships/image" Target="../media/image245.jpg"/><Relationship Id="rId7" Type="http://schemas.microsoft.com/office/2007/relationships/hdphoto" Target="../media/hdphoto74.wdp"/><Relationship Id="rId12" Type="http://schemas.microsoft.com/office/2007/relationships/hdphoto" Target="../media/hdphoto56.wdp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47.png"/><Relationship Id="rId11" Type="http://schemas.openxmlformats.org/officeDocument/2006/relationships/image" Target="../media/image225.png"/><Relationship Id="rId5" Type="http://schemas.microsoft.com/office/2007/relationships/hdphoto" Target="../media/hdphoto73.wdp"/><Relationship Id="rId10" Type="http://schemas.openxmlformats.org/officeDocument/2006/relationships/image" Target="../media/image249.png"/><Relationship Id="rId4" Type="http://schemas.openxmlformats.org/officeDocument/2006/relationships/image" Target="../media/image246.png"/><Relationship Id="rId9" Type="http://schemas.microsoft.com/office/2007/relationships/hdphoto" Target="../media/hdphoto75.wdp"/><Relationship Id="rId14" Type="http://schemas.openxmlformats.org/officeDocument/2006/relationships/image" Target="../media/image13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13" Type="http://schemas.microsoft.com/office/2007/relationships/hdphoto" Target="../media/hdphoto79.wdp"/><Relationship Id="rId18" Type="http://schemas.openxmlformats.org/officeDocument/2006/relationships/image" Target="../media/image259.png"/><Relationship Id="rId26" Type="http://schemas.openxmlformats.org/officeDocument/2006/relationships/image" Target="../media/image226.png"/><Relationship Id="rId3" Type="http://schemas.openxmlformats.org/officeDocument/2006/relationships/image" Target="../media/image250.jpg"/><Relationship Id="rId21" Type="http://schemas.microsoft.com/office/2007/relationships/hdphoto" Target="../media/hdphoto83.wdp"/><Relationship Id="rId7" Type="http://schemas.microsoft.com/office/2007/relationships/hdphoto" Target="../media/hdphoto76.wdp"/><Relationship Id="rId12" Type="http://schemas.openxmlformats.org/officeDocument/2006/relationships/image" Target="../media/image256.png"/><Relationship Id="rId17" Type="http://schemas.microsoft.com/office/2007/relationships/hdphoto" Target="../media/hdphoto81.wdp"/><Relationship Id="rId25" Type="http://schemas.microsoft.com/office/2007/relationships/hdphoto" Target="../media/hdphoto56.wdp"/><Relationship Id="rId2" Type="http://schemas.openxmlformats.org/officeDocument/2006/relationships/image" Target="../media/image219.png"/><Relationship Id="rId16" Type="http://schemas.openxmlformats.org/officeDocument/2006/relationships/image" Target="../media/image258.png"/><Relationship Id="rId20" Type="http://schemas.openxmlformats.org/officeDocument/2006/relationships/image" Target="../media/image26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53.png"/><Relationship Id="rId11" Type="http://schemas.microsoft.com/office/2007/relationships/hdphoto" Target="../media/hdphoto78.wdp"/><Relationship Id="rId24" Type="http://schemas.openxmlformats.org/officeDocument/2006/relationships/image" Target="../media/image225.png"/><Relationship Id="rId5" Type="http://schemas.openxmlformats.org/officeDocument/2006/relationships/image" Target="../media/image252.jpg"/><Relationship Id="rId15" Type="http://schemas.microsoft.com/office/2007/relationships/hdphoto" Target="../media/hdphoto80.wdp"/><Relationship Id="rId23" Type="http://schemas.microsoft.com/office/2007/relationships/hdphoto" Target="../media/hdphoto84.wdp"/><Relationship Id="rId10" Type="http://schemas.openxmlformats.org/officeDocument/2006/relationships/image" Target="../media/image255.png"/><Relationship Id="rId19" Type="http://schemas.microsoft.com/office/2007/relationships/hdphoto" Target="../media/hdphoto82.wdp"/><Relationship Id="rId4" Type="http://schemas.openxmlformats.org/officeDocument/2006/relationships/image" Target="../media/image251.jpg"/><Relationship Id="rId9" Type="http://schemas.microsoft.com/office/2007/relationships/hdphoto" Target="../media/hdphoto77.wdp"/><Relationship Id="rId14" Type="http://schemas.openxmlformats.org/officeDocument/2006/relationships/image" Target="../media/image257.png"/><Relationship Id="rId22" Type="http://schemas.openxmlformats.org/officeDocument/2006/relationships/image" Target="../media/image261.png"/><Relationship Id="rId27" Type="http://schemas.microsoft.com/office/2007/relationships/hdphoto" Target="../media/hdphoto57.wdp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86.wdp"/><Relationship Id="rId13" Type="http://schemas.microsoft.com/office/2007/relationships/hdphoto" Target="../media/hdphoto56.wdp"/><Relationship Id="rId3" Type="http://schemas.openxmlformats.org/officeDocument/2006/relationships/image" Target="../media/image230.png"/><Relationship Id="rId7" Type="http://schemas.openxmlformats.org/officeDocument/2006/relationships/image" Target="../media/image264.png"/><Relationship Id="rId12" Type="http://schemas.openxmlformats.org/officeDocument/2006/relationships/image" Target="../media/image225.png"/><Relationship Id="rId17" Type="http://schemas.microsoft.com/office/2007/relationships/hdphoto" Target="../media/hdphoto57.wdp"/><Relationship Id="rId2" Type="http://schemas.openxmlformats.org/officeDocument/2006/relationships/image" Target="../media/image219.png"/><Relationship Id="rId16" Type="http://schemas.openxmlformats.org/officeDocument/2006/relationships/image" Target="../media/image226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63.png"/><Relationship Id="rId11" Type="http://schemas.openxmlformats.org/officeDocument/2006/relationships/image" Target="../media/image266.png"/><Relationship Id="rId5" Type="http://schemas.microsoft.com/office/2007/relationships/hdphoto" Target="../media/hdphoto85.wdp"/><Relationship Id="rId15" Type="http://schemas.microsoft.com/office/2007/relationships/hdphoto" Target="../media/hdphoto88.wdp"/><Relationship Id="rId10" Type="http://schemas.microsoft.com/office/2007/relationships/hdphoto" Target="../media/hdphoto87.wdp"/><Relationship Id="rId4" Type="http://schemas.openxmlformats.org/officeDocument/2006/relationships/image" Target="../media/image262.png"/><Relationship Id="rId9" Type="http://schemas.openxmlformats.org/officeDocument/2006/relationships/image" Target="../media/image265.png"/><Relationship Id="rId14" Type="http://schemas.openxmlformats.org/officeDocument/2006/relationships/image" Target="../media/image26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68.jpg"/><Relationship Id="rId7" Type="http://schemas.microsoft.com/office/2007/relationships/hdphoto" Target="../media/hdphoto56.wdp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25.png"/><Relationship Id="rId5" Type="http://schemas.microsoft.com/office/2007/relationships/hdphoto" Target="../media/hdphoto89.wdp"/><Relationship Id="rId4" Type="http://schemas.openxmlformats.org/officeDocument/2006/relationships/image" Target="../media/image269.png"/><Relationship Id="rId9" Type="http://schemas.openxmlformats.org/officeDocument/2006/relationships/image" Target="../media/image125.jpe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90.wdp"/><Relationship Id="rId13" Type="http://schemas.openxmlformats.org/officeDocument/2006/relationships/image" Target="../media/image273.png"/><Relationship Id="rId18" Type="http://schemas.microsoft.com/office/2007/relationships/hdphoto" Target="../media/hdphoto95.wdp"/><Relationship Id="rId3" Type="http://schemas.openxmlformats.org/officeDocument/2006/relationships/image" Target="../media/image4.png"/><Relationship Id="rId7" Type="http://schemas.openxmlformats.org/officeDocument/2006/relationships/image" Target="../media/image270.png"/><Relationship Id="rId12" Type="http://schemas.microsoft.com/office/2007/relationships/hdphoto" Target="../media/hdphoto92.wdp"/><Relationship Id="rId17" Type="http://schemas.openxmlformats.org/officeDocument/2006/relationships/image" Target="../media/image275.png"/><Relationship Id="rId2" Type="http://schemas.openxmlformats.org/officeDocument/2006/relationships/image" Target="../media/image28.png"/><Relationship Id="rId16" Type="http://schemas.microsoft.com/office/2007/relationships/hdphoto" Target="../media/hdphoto94.wdp"/><Relationship Id="rId1" Type="http://schemas.openxmlformats.org/officeDocument/2006/relationships/slideLayout" Target="../slideLayouts/slideLayout29.xml"/><Relationship Id="rId6" Type="http://schemas.microsoft.com/office/2007/relationships/hdphoto" Target="../media/hdphoto3.wdp"/><Relationship Id="rId11" Type="http://schemas.openxmlformats.org/officeDocument/2006/relationships/image" Target="../media/image272.png"/><Relationship Id="rId5" Type="http://schemas.openxmlformats.org/officeDocument/2006/relationships/image" Target="../media/image6.png"/><Relationship Id="rId15" Type="http://schemas.openxmlformats.org/officeDocument/2006/relationships/image" Target="../media/image274.png"/><Relationship Id="rId10" Type="http://schemas.microsoft.com/office/2007/relationships/hdphoto" Target="../media/hdphoto91.wdp"/><Relationship Id="rId4" Type="http://schemas.microsoft.com/office/2007/relationships/hdphoto" Target="../media/hdphoto1.wdp"/><Relationship Id="rId9" Type="http://schemas.openxmlformats.org/officeDocument/2006/relationships/image" Target="../media/image271.png"/><Relationship Id="rId14" Type="http://schemas.microsoft.com/office/2007/relationships/hdphoto" Target="../media/hdphoto9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10.wdp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14.png"/><Relationship Id="rId17" Type="http://schemas.microsoft.com/office/2007/relationships/hdphoto" Target="../media/hdphoto2.wdp"/><Relationship Id="rId2" Type="http://schemas.openxmlformats.org/officeDocument/2006/relationships/image" Target="../media/image28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11" Type="http://schemas.openxmlformats.org/officeDocument/2006/relationships/image" Target="../media/image45.jpeg"/><Relationship Id="rId5" Type="http://schemas.openxmlformats.org/officeDocument/2006/relationships/image" Target="../media/image40.jpeg"/><Relationship Id="rId15" Type="http://schemas.microsoft.com/office/2007/relationships/hdphoto" Target="../media/hdphoto3.wdp"/><Relationship Id="rId10" Type="http://schemas.openxmlformats.org/officeDocument/2006/relationships/image" Target="../media/image44.png"/><Relationship Id="rId4" Type="http://schemas.openxmlformats.org/officeDocument/2006/relationships/image" Target="../media/image39.jpg"/><Relationship Id="rId9" Type="http://schemas.microsoft.com/office/2007/relationships/hdphoto" Target="../media/hdphoto20.wdp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jpeg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microsoft.com/office/2007/relationships/hdphoto" Target="../media/hdphoto21.wdp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microsoft.com/office/2007/relationships/hdphoto" Target="../media/hdphoto22.wdp"/><Relationship Id="rId14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image" Target="../media/image14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4.wdp"/><Relationship Id="rId11" Type="http://schemas.microsoft.com/office/2007/relationships/hdphoto" Target="../media/hdphoto26.wdp"/><Relationship Id="rId5" Type="http://schemas.openxmlformats.org/officeDocument/2006/relationships/image" Target="../media/image58.png"/><Relationship Id="rId1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microsoft.com/office/2007/relationships/hdphoto" Target="../media/hdphoto23.wdp"/><Relationship Id="rId9" Type="http://schemas.openxmlformats.org/officeDocument/2006/relationships/image" Target="../media/image60.png"/><Relationship Id="rId1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6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3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3.wdp"/><Relationship Id="rId3" Type="http://schemas.microsoft.com/office/2007/relationships/hdphoto" Target="../media/hdphoto27.wdp"/><Relationship Id="rId7" Type="http://schemas.microsoft.com/office/2007/relationships/hdphoto" Target="../media/hdphoto29.wdp"/><Relationship Id="rId12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7.png"/><Relationship Id="rId11" Type="http://schemas.openxmlformats.org/officeDocument/2006/relationships/image" Target="../media/image55.jpeg"/><Relationship Id="rId5" Type="http://schemas.microsoft.com/office/2007/relationships/hdphoto" Target="../media/hdphoto28.wdp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9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/>
          <p:cNvSpPr/>
          <p:nvPr/>
        </p:nvSpPr>
        <p:spPr>
          <a:xfrm>
            <a:off x="4423947" y="1262760"/>
            <a:ext cx="2535864" cy="304004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/>
              <a:t>CON GAF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489405" y="415316"/>
            <a:ext cx="5134124" cy="666269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46" b="1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600" b="1" dirty="0">
                  <a:latin typeface="HP-211" panose="02000800000000000000"/>
                </a:rPr>
                <a:t>BÉ LÀM QUEN VỚI SỐ </a:t>
              </a:r>
              <a:r>
                <a:rPr lang="en-US" sz="2600" b="1" dirty="0" smtClean="0">
                  <a:latin typeface="HP-211" panose="02000800000000000000"/>
                </a:rPr>
                <a:t>1</a:t>
              </a:r>
              <a:endParaRPr lang="en-US" sz="2600" b="1" dirty="0">
                <a:latin typeface="HP-211" panose="0200080000000000000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348" y1="23108" x2="34328" y2="35857"/>
                        <a14:foregroundMark x1="37811" y1="20717" x2="37811" y2="20717"/>
                        <a14:foregroundMark x1="59204" y1="20717" x2="58706" y2="47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32" y="229638"/>
            <a:ext cx="809147" cy="101042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490345" y="1929452"/>
            <a:ext cx="4640049" cy="1719775"/>
            <a:chOff x="2730320" y="2434107"/>
            <a:chExt cx="5460643" cy="1854559"/>
          </a:xfrm>
        </p:grpSpPr>
        <p:sp>
          <p:nvSpPr>
            <p:cNvPr id="12" name="Oval 11"/>
            <p:cNvSpPr/>
            <p:nvPr/>
          </p:nvSpPr>
          <p:spPr>
            <a:xfrm>
              <a:off x="2730320" y="2434107"/>
              <a:ext cx="1815922" cy="1854559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46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8610">
                          <a14:foregroundMark x1="6278" y1="11875" x2="7175" y2="44375"/>
                          <a14:foregroundMark x1="4036" y1="12500" x2="3812" y2="48750"/>
                          <a14:foregroundMark x1="16368" y1="59375" x2="16368" y2="5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5212" y="2434107"/>
              <a:ext cx="4995751" cy="1764406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80591" y="473959"/>
            <a:ext cx="82325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P-211" panose="02000800000000000000"/>
              </a:rPr>
              <a:t>1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241817" y="3864267"/>
            <a:ext cx="2820965" cy="593764"/>
            <a:chOff x="1094704" y="450762"/>
            <a:chExt cx="5370489" cy="631064"/>
          </a:xfrm>
          <a:solidFill>
            <a:srgbClr val="FF0000"/>
          </a:solidFill>
        </p:grpSpPr>
        <p:sp>
          <p:nvSpPr>
            <p:cNvPr id="19" name="Rounded Rectangle 18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/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46" b="1" dirty="0">
                <a:solidFill>
                  <a:schemeClr val="bg2"/>
                </a:solidFill>
                <a:latin typeface="HP-211" panose="0200080000000000000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241457" y="523551"/>
              <a:ext cx="5138672" cy="476519"/>
            </a:xfrm>
            <a:prstGeom prst="roundRect">
              <a:avLst/>
            </a:prstGeom>
            <a:grpFill/>
            <a:ln>
              <a:solidFill>
                <a:schemeClr val="accent4"/>
              </a:solidFill>
              <a:prstDash val="dash"/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000" b="1" dirty="0">
                  <a:solidFill>
                    <a:schemeClr val="bg2"/>
                  </a:solidFill>
                  <a:latin typeface="HP-211" panose="02000800000000000000"/>
                </a:rPr>
                <a:t>SỐ MỘT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78" y="1134487"/>
            <a:ext cx="493543" cy="49354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50099" y="1258698"/>
            <a:ext cx="2996333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Bé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hãy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tô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màu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vào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số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1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59" y="4565672"/>
            <a:ext cx="493543" cy="49354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167369" y="4624568"/>
            <a:ext cx="4854214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Bé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hãy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tô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màu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mỗi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nhóm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một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con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vật</a:t>
            </a:r>
            <a:endParaRPr lang="en-US" sz="1900" b="1" dirty="0">
              <a:solidFill>
                <a:schemeClr val="accent1">
                  <a:lumMod val="50000"/>
                </a:schemeClr>
              </a:solidFill>
              <a:latin typeface="HP-211" panose="0200080000000000000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084832" y="5056902"/>
            <a:ext cx="2811027" cy="2312304"/>
          </a:xfrm>
          <a:prstGeom prst="ellipse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9F9F9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0" b="100000" l="0" r="97250">
                        <a14:foregroundMark x1="19750" y1="1679" x2="42000" y2="53731"/>
                        <a14:foregroundMark x1="17250" y1="22575" x2="21000" y2="28731"/>
                        <a14:foregroundMark x1="10500" y1="25373" x2="12750" y2="32836"/>
                        <a14:foregroundMark x1="36500" y1="10634" x2="52000" y2="24440"/>
                        <a14:foregroundMark x1="50750" y1="41231" x2="90000" y2="30784"/>
                        <a14:foregroundMark x1="87500" y1="8022" x2="65000" y2="69590"/>
                        <a14:foregroundMark x1="57250" y1="44590" x2="43000" y2="9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56" y="5570019"/>
            <a:ext cx="998884" cy="145704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0" b="100000" l="0" r="97250">
                        <a14:foregroundMark x1="19750" y1="1679" x2="42000" y2="53731"/>
                        <a14:foregroundMark x1="17250" y1="22575" x2="21000" y2="28731"/>
                        <a14:foregroundMark x1="10500" y1="25373" x2="12750" y2="32836"/>
                        <a14:foregroundMark x1="36500" y1="10634" x2="52000" y2="24440"/>
                        <a14:foregroundMark x1="50750" y1="41231" x2="90000" y2="30784"/>
                        <a14:foregroundMark x1="87500" y1="8022" x2="65000" y2="69590"/>
                        <a14:foregroundMark x1="57250" y1="44590" x2="43000" y2="9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46" y="5517724"/>
            <a:ext cx="1040783" cy="15181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Oval 30"/>
          <p:cNvSpPr/>
          <p:nvPr/>
        </p:nvSpPr>
        <p:spPr>
          <a:xfrm>
            <a:off x="4284315" y="5038999"/>
            <a:ext cx="2846079" cy="2330207"/>
          </a:xfrm>
          <a:prstGeom prst="ellipse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276884" y="7202163"/>
            <a:ext cx="3676444" cy="2649883"/>
          </a:xfrm>
          <a:prstGeom prst="ellipse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905" r="100000">
                        <a14:foregroundMark x1="11429" y1="10270" x2="19524" y2="31351"/>
                        <a14:backgroundMark x1="3810" y1="3784" x2="28571" y2="7568"/>
                        <a14:backgroundMark x1="51429" y1="84865" x2="55238" y2="95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05" y="7867110"/>
            <a:ext cx="1630963" cy="13492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905" r="100000">
                        <a14:foregroundMark x1="11429" y1="10270" x2="19524" y2="31351"/>
                        <a14:backgroundMark x1="3810" y1="3784" x2="28571" y2="7568"/>
                        <a14:backgroundMark x1="51429" y1="84865" x2="55238" y2="95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507" y="7827148"/>
            <a:ext cx="1630964" cy="13492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/>
              <a:t>1</a:t>
            </a:fld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725" y="1373934"/>
            <a:ext cx="1479571" cy="24043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05654" y="3796519"/>
            <a:ext cx="15856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HP-211" panose="02000800000000000000"/>
              </a:rPr>
              <a:t>CON GÀ</a:t>
            </a:r>
            <a:endParaRPr lang="en-US" sz="2600" b="1" dirty="0">
              <a:solidFill>
                <a:srgbClr val="FF0000"/>
              </a:solidFill>
              <a:latin typeface="HP-211" panose="0200080000000000000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853" l="0" r="100000">
                        <a14:foregroundMark x1="26462" y1="5605" x2="37231" y2="79941"/>
                        <a14:foregroundMark x1="2615" y1="28761" x2="25538" y2="23009"/>
                        <a14:foregroundMark x1="18000" y1="14012" x2="16769" y2="19764"/>
                        <a14:foregroundMark x1="32154" y1="6785" x2="46000" y2="47198"/>
                        <a14:foregroundMark x1="49692" y1="67994" x2="68615" y2="86578"/>
                        <a14:foregroundMark x1="27077" y1="66667" x2="25231" y2="89971"/>
                        <a14:foregroundMark x1="42462" y1="76991" x2="42923" y2="85398"/>
                        <a14:foregroundMark x1="78000" y1="36873" x2="87231" y2="70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705" y="5306778"/>
            <a:ext cx="1159487" cy="120943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853" l="0" r="100000">
                        <a14:foregroundMark x1="26462" y1="5605" x2="37231" y2="79941"/>
                        <a14:foregroundMark x1="2615" y1="28761" x2="25538" y2="23009"/>
                        <a14:foregroundMark x1="18000" y1="14012" x2="16769" y2="19764"/>
                        <a14:foregroundMark x1="32154" y1="6785" x2="46000" y2="47198"/>
                        <a14:foregroundMark x1="49692" y1="67994" x2="68615" y2="86578"/>
                        <a14:foregroundMark x1="27077" y1="66667" x2="25231" y2="89971"/>
                        <a14:foregroundMark x1="42462" y1="76991" x2="42923" y2="85398"/>
                        <a14:foregroundMark x1="78000" y1="36873" x2="87231" y2="70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543" y="6101179"/>
            <a:ext cx="1159487" cy="120943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853" l="0" r="100000">
                        <a14:foregroundMark x1="26462" y1="5605" x2="37231" y2="79941"/>
                        <a14:foregroundMark x1="2615" y1="28761" x2="25538" y2="23009"/>
                        <a14:foregroundMark x1="18000" y1="14012" x2="16769" y2="19764"/>
                        <a14:foregroundMark x1="32154" y1="6785" x2="46000" y2="47198"/>
                        <a14:foregroundMark x1="49692" y1="67994" x2="68615" y2="86578"/>
                        <a14:foregroundMark x1="27077" y1="66667" x2="25231" y2="89971"/>
                        <a14:foregroundMark x1="42462" y1="76991" x2="42923" y2="85398"/>
                        <a14:foregroundMark x1="78000" y1="36873" x2="87231" y2="70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594" y="5228958"/>
            <a:ext cx="1159487" cy="12094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50111" y="9387325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1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48976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83" y="2265349"/>
            <a:ext cx="6072861" cy="4844274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grpSp>
        <p:nvGrpSpPr>
          <p:cNvPr id="42" name="Group 41"/>
          <p:cNvGrpSpPr/>
          <p:nvPr/>
        </p:nvGrpSpPr>
        <p:grpSpPr>
          <a:xfrm>
            <a:off x="1044909" y="876417"/>
            <a:ext cx="6405222" cy="1155384"/>
            <a:chOff x="816309" y="876417"/>
            <a:chExt cx="6405222" cy="115538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6309" y="876417"/>
              <a:ext cx="804904" cy="115538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523067" y="1419156"/>
              <a:ext cx="5698464" cy="3033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710643"/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Bé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hãy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đếm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xem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mỗi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loài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động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vật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trong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tranh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có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mấy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con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rồi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điền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kết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quả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vào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ô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trống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nhé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!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18" y="8630466"/>
            <a:ext cx="1112995" cy="980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2">
                <a:lumMod val="75000"/>
              </a:schemeClr>
            </a:solidFill>
            <a:prstDash val="lgDashDotDot"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8" name="Group 47"/>
          <p:cNvGrpSpPr/>
          <p:nvPr/>
        </p:nvGrpSpPr>
        <p:grpSpPr>
          <a:xfrm>
            <a:off x="1168049" y="7289877"/>
            <a:ext cx="6538188" cy="2312772"/>
            <a:chOff x="939449" y="7289877"/>
            <a:chExt cx="6538188" cy="2312772"/>
          </a:xfrm>
        </p:grpSpPr>
        <p:sp>
          <p:nvSpPr>
            <p:cNvPr id="15" name="Flowchart: Sequential Access Storage 14"/>
            <p:cNvSpPr/>
            <p:nvPr/>
          </p:nvSpPr>
          <p:spPr>
            <a:xfrm flipH="1">
              <a:off x="2742550" y="7495692"/>
              <a:ext cx="627229" cy="629824"/>
            </a:xfrm>
            <a:prstGeom prst="flowChartMagneticTap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710643"/>
              <a:endParaRPr lang="en-US" sz="1399">
                <a:solidFill>
                  <a:prstClr val="black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119177" y="7696950"/>
              <a:ext cx="776844" cy="42856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0643"/>
              <a:r>
                <a:rPr lang="en-US" sz="1800" dirty="0" err="1">
                  <a:solidFill>
                    <a:prstClr val="black"/>
                  </a:solidFill>
                  <a:latin typeface="HP-211" panose="02000800000000000000" pitchFamily="2" charset="0"/>
                </a:rPr>
                <a:t>có</a:t>
              </a:r>
              <a:endParaRPr lang="en-US" sz="1800" dirty="0">
                <a:solidFill>
                  <a:prstClr val="black"/>
                </a:solidFill>
                <a:latin typeface="HP-211" panose="02000800000000000000" pitchFamily="2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180473" y="7696950"/>
              <a:ext cx="864734" cy="42856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0643"/>
              <a:r>
                <a:rPr lang="en-US" sz="1800" dirty="0">
                  <a:solidFill>
                    <a:prstClr val="black"/>
                  </a:solidFill>
                  <a:latin typeface="HP-211" panose="02000800000000000000" pitchFamily="2" charset="0"/>
                </a:rPr>
                <a:t>con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696" y="8638775"/>
              <a:ext cx="1173949" cy="96387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2">
                  <a:lumMod val="75000"/>
                </a:schemeClr>
              </a:solidFill>
              <a:prstDash val="lgDashDotDot"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449" y="7289877"/>
              <a:ext cx="1310824" cy="10609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2">
                  <a:lumMod val="75000"/>
                </a:schemeClr>
              </a:solidFill>
              <a:prstDash val="lgDashDotDot"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6" name="Flowchart: Sequential Access Storage 25"/>
            <p:cNvSpPr/>
            <p:nvPr/>
          </p:nvSpPr>
          <p:spPr>
            <a:xfrm flipH="1">
              <a:off x="6119560" y="7495692"/>
              <a:ext cx="627229" cy="629824"/>
            </a:xfrm>
            <a:prstGeom prst="flowChartMagneticTap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710643"/>
              <a:endParaRPr lang="en-US" sz="1399">
                <a:solidFill>
                  <a:prstClr val="black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468477" y="7696950"/>
              <a:ext cx="776844" cy="42856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0643"/>
              <a:r>
                <a:rPr lang="en-US" sz="1800" dirty="0" err="1">
                  <a:solidFill>
                    <a:prstClr val="black"/>
                  </a:solidFill>
                  <a:latin typeface="HP-211" panose="02000800000000000000" pitchFamily="2" charset="0"/>
                </a:rPr>
                <a:t>có</a:t>
              </a:r>
              <a:endParaRPr lang="en-US" sz="1800" dirty="0">
                <a:solidFill>
                  <a:prstClr val="black"/>
                </a:solidFill>
                <a:latin typeface="HP-211" panose="02000800000000000000" pitchFamily="2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612903" y="7696950"/>
              <a:ext cx="864734" cy="42856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0643"/>
              <a:r>
                <a:rPr lang="en-US" sz="1800" dirty="0">
                  <a:solidFill>
                    <a:prstClr val="black"/>
                  </a:solidFill>
                  <a:latin typeface="HP-211" panose="02000800000000000000" pitchFamily="2" charset="0"/>
                </a:rPr>
                <a:t>con</a:t>
              </a:r>
            </a:p>
          </p:txBody>
        </p:sp>
        <p:sp>
          <p:nvSpPr>
            <p:cNvPr id="29" name="Flowchart: Sequential Access Storage 28"/>
            <p:cNvSpPr/>
            <p:nvPr/>
          </p:nvSpPr>
          <p:spPr>
            <a:xfrm flipH="1">
              <a:off x="2693270" y="8692462"/>
              <a:ext cx="627229" cy="629824"/>
            </a:xfrm>
            <a:prstGeom prst="flowChartMagneticTap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710643"/>
              <a:endParaRPr lang="en-US" sz="1399">
                <a:solidFill>
                  <a:prstClr val="black"/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069897" y="8893720"/>
              <a:ext cx="776844" cy="42856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0643"/>
              <a:r>
                <a:rPr lang="en-US" sz="1800" dirty="0" err="1">
                  <a:solidFill>
                    <a:prstClr val="black"/>
                  </a:solidFill>
                  <a:latin typeface="HP-211" panose="02000800000000000000" pitchFamily="2" charset="0"/>
                </a:rPr>
                <a:t>có</a:t>
              </a:r>
              <a:endParaRPr lang="en-US" sz="1800" dirty="0">
                <a:solidFill>
                  <a:prstClr val="black"/>
                </a:solidFill>
                <a:latin typeface="HP-211" panose="02000800000000000000" pitchFamily="2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226700" y="8893720"/>
              <a:ext cx="729139" cy="42856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0643"/>
              <a:r>
                <a:rPr lang="en-US" sz="1800" dirty="0">
                  <a:solidFill>
                    <a:prstClr val="black"/>
                  </a:solidFill>
                  <a:latin typeface="HP-211" panose="02000800000000000000" pitchFamily="2" charset="0"/>
                </a:rPr>
                <a:t>con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5521190" y="8893720"/>
              <a:ext cx="655032" cy="42856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0643"/>
              <a:r>
                <a:rPr lang="en-US" sz="1800" dirty="0" err="1">
                  <a:solidFill>
                    <a:prstClr val="black"/>
                  </a:solidFill>
                  <a:latin typeface="HP-211" panose="02000800000000000000" pitchFamily="2" charset="0"/>
                </a:rPr>
                <a:t>có</a:t>
              </a:r>
              <a:endParaRPr lang="en-US" sz="1800" dirty="0">
                <a:solidFill>
                  <a:prstClr val="black"/>
                </a:solidFill>
                <a:latin typeface="HP-211" panose="02000800000000000000" pitchFamily="2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6630942" y="8893720"/>
              <a:ext cx="729139" cy="42856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0643"/>
              <a:r>
                <a:rPr lang="en-US" sz="1800" dirty="0">
                  <a:solidFill>
                    <a:prstClr val="black"/>
                  </a:solidFill>
                  <a:latin typeface="HP-211" panose="02000800000000000000" pitchFamily="2" charset="0"/>
                </a:rPr>
                <a:t>con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2947" y="7289877"/>
              <a:ext cx="1184336" cy="10609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2">
                  <a:lumMod val="75000"/>
                </a:schemeClr>
              </a:solidFill>
              <a:prstDash val="lgDashDotDot"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7" name="Flowchart: Sequential Access Storage 46"/>
            <p:cNvSpPr/>
            <p:nvPr/>
          </p:nvSpPr>
          <p:spPr>
            <a:xfrm flipH="1">
              <a:off x="6062400" y="8699213"/>
              <a:ext cx="627229" cy="629824"/>
            </a:xfrm>
            <a:prstGeom prst="flowChartMagneticTap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710643"/>
              <a:endParaRPr lang="en-US" sz="1399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19138" y="165458"/>
            <a:ext cx="5685791" cy="992528"/>
            <a:chOff x="1319138" y="9818"/>
            <a:chExt cx="5685791" cy="992528"/>
          </a:xfrm>
        </p:grpSpPr>
        <p:grpSp>
          <p:nvGrpSpPr>
            <p:cNvPr id="40" name="Group 39"/>
            <p:cNvGrpSpPr/>
            <p:nvPr/>
          </p:nvGrpSpPr>
          <p:grpSpPr>
            <a:xfrm>
              <a:off x="1319138" y="84581"/>
              <a:ext cx="5134124" cy="666269"/>
              <a:chOff x="1094704" y="450762"/>
              <a:chExt cx="5370489" cy="631064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41" name="Rounded Rectangle 40"/>
              <p:cNvSpPr/>
              <p:nvPr/>
            </p:nvSpPr>
            <p:spPr>
              <a:xfrm>
                <a:off x="1094704" y="450762"/>
                <a:ext cx="5370489" cy="631064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10643"/>
                <a:endParaRPr lang="en-US" sz="1246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1210615" y="515154"/>
                <a:ext cx="5138671" cy="476519"/>
              </a:xfrm>
              <a:prstGeom prst="roundRect">
                <a:avLst/>
              </a:prstGeom>
              <a:grpFill/>
              <a:ln w="19050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10643"/>
                <a:r>
                  <a:rPr lang="en-US" sz="2600" b="1" dirty="0" smtClean="0">
                    <a:solidFill>
                      <a:prstClr val="white"/>
                    </a:solidFill>
                    <a:latin typeface="HP-211" panose="02000800000000000000"/>
                  </a:rPr>
                  <a:t>ÔN TẬP</a:t>
                </a:r>
                <a:endParaRPr lang="en-US" sz="2600" b="1" dirty="0">
                  <a:solidFill>
                    <a:prstClr val="white"/>
                  </a:solidFill>
                  <a:latin typeface="HP-211" panose="02000800000000000000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401" y="9818"/>
              <a:ext cx="992528" cy="992528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6711864" y="9505407"/>
            <a:ext cx="524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0643"/>
            <a:r>
              <a:rPr lang="en-US" sz="2000" b="1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 pitchFamily="2" charset="0"/>
              </a:rPr>
              <a:t>9</a:t>
            </a:r>
            <a:endParaRPr lang="en-US" sz="2000" b="1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44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00"/>
          <a:stretch/>
        </p:blipFill>
        <p:spPr>
          <a:xfrm>
            <a:off x="1419896" y="2933370"/>
            <a:ext cx="5783113" cy="5902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76" y="8403167"/>
            <a:ext cx="417075" cy="41893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58085" y="982403"/>
            <a:ext cx="6935820" cy="7427968"/>
            <a:chOff x="558085" y="982403"/>
            <a:chExt cx="6935820" cy="7427968"/>
          </a:xfrm>
        </p:grpSpPr>
        <p:grpSp>
          <p:nvGrpSpPr>
            <p:cNvPr id="14" name="Group 13"/>
            <p:cNvGrpSpPr/>
            <p:nvPr/>
          </p:nvGrpSpPr>
          <p:grpSpPr>
            <a:xfrm>
              <a:off x="558085" y="982403"/>
              <a:ext cx="6935820" cy="1022973"/>
              <a:chOff x="558085" y="982403"/>
              <a:chExt cx="6935820" cy="1022973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055781" y="1035880"/>
                <a:ext cx="6438124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914400"/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Bé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đếm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thử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xem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có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bao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nhiêu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món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ăn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. Sau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đó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,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bé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hãy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giúp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bạn</a:t>
                </a:r>
                <a:r>
                  <a:rPr lang="en-US" sz="1900" b="1" dirty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Kiến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Con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đi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theo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con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đường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có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những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chữ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số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đúng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để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bạn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ấy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được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đến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nơi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có</a:t>
                </a:r>
                <a:r>
                  <a:rPr lang="en-US" sz="1900" b="1" dirty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hạt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lúa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nhé</a:t>
                </a:r>
                <a:r>
                  <a:rPr lang="en-US" sz="19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!</a:t>
                </a:r>
                <a:endParaRPr lang="en-US" sz="1900" b="1" dirty="0">
                  <a:solidFill>
                    <a:srgbClr val="002060"/>
                  </a:solidFill>
                  <a:latin typeface="HP-211" panose="02000800000000000000" pitchFamily="2" charset="0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085" y="982403"/>
                <a:ext cx="648126" cy="648126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1360815" y="2040519"/>
              <a:ext cx="5656814" cy="6369852"/>
              <a:chOff x="1360815" y="2040519"/>
              <a:chExt cx="5656814" cy="6369852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23" b="12535"/>
              <a:stretch/>
            </p:blipFill>
            <p:spPr>
              <a:xfrm>
                <a:off x="1768152" y="2040519"/>
                <a:ext cx="1477426" cy="832929"/>
              </a:xfrm>
              <a:prstGeom prst="rect">
                <a:avLst/>
              </a:prstGeom>
            </p:spPr>
          </p:pic>
          <p:grpSp>
            <p:nvGrpSpPr>
              <p:cNvPr id="15" name="Group 14"/>
              <p:cNvGrpSpPr/>
              <p:nvPr/>
            </p:nvGrpSpPr>
            <p:grpSpPr>
              <a:xfrm>
                <a:off x="1360815" y="3089064"/>
                <a:ext cx="5656814" cy="5321307"/>
                <a:chOff x="1360815" y="3089064"/>
                <a:chExt cx="5656814" cy="5321307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5054651" y="3283995"/>
                  <a:ext cx="840840" cy="775077"/>
                  <a:chOff x="-14770" y="3208971"/>
                  <a:chExt cx="1206135" cy="1080409"/>
                </a:xfrm>
              </p:grpSpPr>
              <p:pic>
                <p:nvPicPr>
                  <p:cNvPr id="27" name="Picture 26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FEFEFE"/>
                      </a:clrFrom>
                      <a:clrTo>
                        <a:srgbClr val="FEFEFE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3439" y="3504190"/>
                    <a:ext cx="536696" cy="489972"/>
                  </a:xfrm>
                  <a:prstGeom prst="rect">
                    <a:avLst/>
                  </a:prstGeom>
                </p:spPr>
              </p:pic>
              <p:pic>
                <p:nvPicPr>
                  <p:cNvPr id="28" name="Picture 27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FEFEFE"/>
                      </a:clrFrom>
                      <a:clrTo>
                        <a:srgbClr val="FEFEFE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4669" y="3208971"/>
                    <a:ext cx="536696" cy="489972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FEFEFE"/>
                      </a:clrFrom>
                      <a:clrTo>
                        <a:srgbClr val="FEFEFE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4770" y="3208971"/>
                    <a:ext cx="536696" cy="489972"/>
                  </a:xfrm>
                  <a:prstGeom prst="rect">
                    <a:avLst/>
                  </a:prstGeom>
                </p:spPr>
              </p:pic>
              <p:pic>
                <p:nvPicPr>
                  <p:cNvPr id="30" name="Picture 29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FEFEFE"/>
                      </a:clrFrom>
                      <a:clrTo>
                        <a:srgbClr val="FEFEFE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4669" y="3799408"/>
                    <a:ext cx="536696" cy="489972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FEFEFE"/>
                      </a:clrFrom>
                      <a:clrTo>
                        <a:srgbClr val="FEFEFE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4770" y="3799408"/>
                    <a:ext cx="536696" cy="48997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1808" y="5695813"/>
                  <a:ext cx="1007706" cy="899184"/>
                </a:xfrm>
                <a:prstGeom prst="rect">
                  <a:avLst/>
                </a:prstGeom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08198" y="4617738"/>
                  <a:ext cx="967640" cy="1015280"/>
                </a:xfrm>
                <a:prstGeom prst="rect">
                  <a:avLst/>
                </a:prstGeom>
              </p:spPr>
            </p:pic>
            <p:grpSp>
              <p:nvGrpSpPr>
                <p:cNvPr id="40" name="Group 39"/>
                <p:cNvGrpSpPr/>
                <p:nvPr/>
              </p:nvGrpSpPr>
              <p:grpSpPr>
                <a:xfrm>
                  <a:off x="5839045" y="6486306"/>
                  <a:ext cx="1138175" cy="956984"/>
                  <a:chOff x="-1083517" y="2973822"/>
                  <a:chExt cx="1138175" cy="956984"/>
                </a:xfrm>
              </p:grpSpPr>
              <p:pic>
                <p:nvPicPr>
                  <p:cNvPr id="38" name="Picture 37"/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clrChange>
                      <a:clrFrom>
                        <a:srgbClr val="F1E8D9"/>
                      </a:clrFrom>
                      <a:clrTo>
                        <a:srgbClr val="F1E8D9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3272"/>
                  <a:stretch/>
                </p:blipFill>
                <p:spPr>
                  <a:xfrm>
                    <a:off x="-1083517" y="2973822"/>
                    <a:ext cx="809742" cy="620346"/>
                  </a:xfrm>
                  <a:prstGeom prst="ellipse">
                    <a:avLst/>
                  </a:prstGeom>
                </p:spPr>
              </p:pic>
              <p:pic>
                <p:nvPicPr>
                  <p:cNvPr id="39" name="Picture 38"/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clrChange>
                      <a:clrFrom>
                        <a:srgbClr val="F1E8D9"/>
                      </a:clrFrom>
                      <a:clrTo>
                        <a:srgbClr val="F1E8D9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3272"/>
                  <a:stretch/>
                </p:blipFill>
                <p:spPr>
                  <a:xfrm>
                    <a:off x="-716281" y="3340187"/>
                    <a:ext cx="770939" cy="590619"/>
                  </a:xfrm>
                  <a:prstGeom prst="ellipse">
                    <a:avLst/>
                  </a:prstGeom>
                </p:spPr>
              </p:pic>
            </p:grpSp>
            <p:grpSp>
              <p:nvGrpSpPr>
                <p:cNvPr id="50" name="Group 49"/>
                <p:cNvGrpSpPr/>
                <p:nvPr/>
              </p:nvGrpSpPr>
              <p:grpSpPr>
                <a:xfrm>
                  <a:off x="2142198" y="5353827"/>
                  <a:ext cx="1475673" cy="1438475"/>
                  <a:chOff x="-3893249" y="2269095"/>
                  <a:chExt cx="1475673" cy="1438475"/>
                </a:xfrm>
              </p:grpSpPr>
              <p:pic>
                <p:nvPicPr>
                  <p:cNvPr id="42" name="Picture 41"/>
                  <p:cNvPicPr>
                    <a:picLocks noChangeAspect="1"/>
                  </p:cNvPicPr>
                  <p:nvPr/>
                </p:nvPicPr>
                <p:blipFill rotWithShape="1">
                  <a:blip r:embed="rId11" cstate="print">
                    <a:clrChange>
                      <a:clrFrom>
                        <a:srgbClr val="000000">
                          <a:alpha val="0"/>
                        </a:srgbClr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0" b="71750" l="0" r="82000">
                                <a14:foregroundMark x1="20308" y1="21250" x2="20308" y2="21250"/>
                                <a14:foregroundMark x1="39077" y1="28917" x2="57000" y2="10000"/>
                                <a14:foregroundMark x1="38615" y1="55917" x2="58923" y2="45250"/>
                                <a14:foregroundMark x1="9923" y1="27333" x2="33923" y2="10000"/>
                                <a14:foregroundMark x1="46154" y1="13083" x2="52769" y2="24333"/>
                                <a14:foregroundMark x1="49462" y1="43167" x2="63615" y2="43167"/>
                                <a14:foregroundMark x1="51846" y1="22750" x2="53231" y2="24833"/>
                                <a14:backgroundMark x1="69231" y1="13083" x2="78692" y2="37583"/>
                                <a14:backgroundMark x1="77231" y1="42167" x2="63154" y2="62083"/>
                                <a14:backgroundMark x1="27308" y1="65167" x2="58923" y2="6566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-377" t="-3671" r="64322" b="62089"/>
                  <a:stretch/>
                </p:blipFill>
                <p:spPr>
                  <a:xfrm>
                    <a:off x="-3256407" y="2269095"/>
                    <a:ext cx="682990" cy="727114"/>
                  </a:xfrm>
                  <a:prstGeom prst="ellipse">
                    <a:avLst/>
                  </a:prstGeom>
                </p:spPr>
              </p:pic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 rotWithShape="1">
                  <a:blip r:embed="rId13" cstate="print">
                    <a:clrChange>
                      <a:clrFrom>
                        <a:srgbClr val="000000">
                          <a:alpha val="0"/>
                        </a:srgbClr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0" b="71750" l="0" r="82000">
                                <a14:foregroundMark x1="20308" y1="21250" x2="20308" y2="21250"/>
                                <a14:foregroundMark x1="39077" y1="28917" x2="57000" y2="10000"/>
                                <a14:foregroundMark x1="38615" y1="55917" x2="58923" y2="45250"/>
                                <a14:foregroundMark x1="9923" y1="27333" x2="33923" y2="10000"/>
                                <a14:foregroundMark x1="46154" y1="13083" x2="52769" y2="24333"/>
                                <a14:foregroundMark x1="49462" y1="43167" x2="63615" y2="43167"/>
                                <a14:foregroundMark x1="51846" y1="22750" x2="53231" y2="24833"/>
                                <a14:backgroundMark x1="69231" y1="13083" x2="78692" y2="37583"/>
                                <a14:backgroundMark x1="77231" y1="42167" x2="63154" y2="62083"/>
                                <a14:backgroundMark x1="27308" y1="65167" x2="58923" y2="65667"/>
                                <a14:backgroundMark x1="30846" y1="16917" x2="39538" y2="5500"/>
                                <a14:backgroundMark x1="29000" y1="41750" x2="1462" y2="67500"/>
                                <a14:backgroundMark x1="29692" y1="7500" x2="30846" y2="15250"/>
                                <a14:backgroundMark x1="23308" y1="7500" x2="9385" y2="33167"/>
                                <a14:backgroundMark x1="37231" y1="59750" x2="61385" y2="40917"/>
                                <a14:backgroundMark x1="78308" y1="9917" x2="71923" y2="66667"/>
                                <a14:backgroundMark x1="35000" y1="14833" x2="29692" y2="20167"/>
                                <a14:backgroundMark x1="34231" y1="14000" x2="16538" y2="27917"/>
                                <a14:backgroundMark x1="30462" y1="6250" x2="35000" y2="17667"/>
                                <a14:backgroundMark x1="29692" y1="14833" x2="28615" y2="238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966" t="3018" r="30740" b="62306"/>
                  <a:stretch/>
                </p:blipFill>
                <p:spPr>
                  <a:xfrm>
                    <a:off x="-3893249" y="2850990"/>
                    <a:ext cx="782906" cy="621935"/>
                  </a:xfrm>
                  <a:prstGeom prst="ellipse">
                    <a:avLst/>
                  </a:prstGeom>
                </p:spPr>
              </p:pic>
              <p:pic>
                <p:nvPicPr>
                  <p:cNvPr id="46" name="Picture 45"/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clrChange>
                      <a:clrFrom>
                        <a:srgbClr val="000000">
                          <a:alpha val="0"/>
                        </a:srgbClr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0" b="71750" l="0" r="82000">
                                <a14:foregroundMark x1="20308" y1="21250" x2="20308" y2="21250"/>
                                <a14:foregroundMark x1="39077" y1="28917" x2="57000" y2="10000"/>
                                <a14:foregroundMark x1="38615" y1="55917" x2="58923" y2="45250"/>
                                <a14:foregroundMark x1="9923" y1="27333" x2="33923" y2="10000"/>
                                <a14:foregroundMark x1="46154" y1="13083" x2="52769" y2="24333"/>
                                <a14:foregroundMark x1="49462" y1="43167" x2="63615" y2="43167"/>
                                <a14:foregroundMark x1="51846" y1="22750" x2="53231" y2="24833"/>
                                <a14:backgroundMark x1="69231" y1="13083" x2="78692" y2="37583"/>
                                <a14:backgroundMark x1="77231" y1="42167" x2="63154" y2="62083"/>
                                <a14:backgroundMark x1="27308" y1="65167" x2="58923" y2="65667"/>
                                <a14:backgroundMark x1="32615" y1="37750" x2="30769" y2="51167"/>
                                <a14:backgroundMark x1="43538" y1="38167" x2="34154" y2="418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612" t="36101" r="19253" b="22833"/>
                  <a:stretch/>
                </p:blipFill>
                <p:spPr>
                  <a:xfrm>
                    <a:off x="-3412249" y="2970218"/>
                    <a:ext cx="994673" cy="737352"/>
                  </a:xfrm>
                  <a:prstGeom prst="ellipse">
                    <a:avLst/>
                  </a:prstGeom>
                </p:spPr>
              </p:pic>
              <p:pic>
                <p:nvPicPr>
                  <p:cNvPr id="47" name="Picture 46"/>
                  <p:cNvPicPr>
                    <a:picLocks noChangeAspect="1"/>
                  </p:cNvPicPr>
                  <p:nvPr/>
                </p:nvPicPr>
                <p:blipFill rotWithShape="1">
                  <a:blip r:embed="rId1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8">
                            <a14:imgEffect>
                              <a14:backgroundRemoval t="33917" b="64000" l="3462" r="35615">
                                <a14:backgroundMark x1="32000" y1="56333" x2="37692" y2="5025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3411" r="63753" b="35466"/>
                  <a:stretch/>
                </p:blipFill>
                <p:spPr>
                  <a:xfrm>
                    <a:off x="-3735344" y="2323300"/>
                    <a:ext cx="708576" cy="561605"/>
                  </a:xfrm>
                  <a:prstGeom prst="ellipse">
                    <a:avLst/>
                  </a:prstGeom>
                </p:spPr>
              </p:pic>
            </p:grpSp>
            <p:grpSp>
              <p:nvGrpSpPr>
                <p:cNvPr id="9" name="Group 8"/>
                <p:cNvGrpSpPr/>
                <p:nvPr/>
              </p:nvGrpSpPr>
              <p:grpSpPr>
                <a:xfrm>
                  <a:off x="4009127" y="6745046"/>
                  <a:ext cx="1418792" cy="1144679"/>
                  <a:chOff x="-4119157" y="2744245"/>
                  <a:chExt cx="1418792" cy="1144679"/>
                </a:xfrm>
              </p:grpSpPr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clrChange>
                      <a:clrFrom>
                        <a:srgbClr val="000000">
                          <a:alpha val="0"/>
                        </a:srgbClr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2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4119157" y="2867530"/>
                    <a:ext cx="1021394" cy="1021394"/>
                  </a:xfrm>
                  <a:prstGeom prst="rect">
                    <a:avLst/>
                  </a:prstGeom>
                </p:spPr>
              </p:pic>
              <p:pic>
                <p:nvPicPr>
                  <p:cNvPr id="8" name="Picture 7"/>
                  <p:cNvPicPr>
                    <a:picLocks noChangeAspect="1"/>
                  </p:cNvPicPr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-3724582" y="2744245"/>
                    <a:ext cx="1024217" cy="10242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" name="Group 12"/>
                <p:cNvGrpSpPr/>
                <p:nvPr/>
              </p:nvGrpSpPr>
              <p:grpSpPr>
                <a:xfrm>
                  <a:off x="1360815" y="6823903"/>
                  <a:ext cx="1293576" cy="793187"/>
                  <a:chOff x="-3532924" y="2622716"/>
                  <a:chExt cx="1293576" cy="793187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 flipH="1" flipV="1">
                    <a:off x="-3532924" y="2622716"/>
                    <a:ext cx="789724" cy="489628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32"/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 flipH="1" flipV="1">
                    <a:off x="-2993116" y="2948567"/>
                    <a:ext cx="753768" cy="46733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" name="Group 16"/>
                <p:cNvGrpSpPr/>
                <p:nvPr/>
              </p:nvGrpSpPr>
              <p:grpSpPr>
                <a:xfrm rot="2001122">
                  <a:off x="3386062" y="4133400"/>
                  <a:ext cx="1419106" cy="1231028"/>
                  <a:chOff x="-5039919" y="2895084"/>
                  <a:chExt cx="1928165" cy="2046851"/>
                </a:xfrm>
              </p:grpSpPr>
              <p:pic>
                <p:nvPicPr>
                  <p:cNvPr id="49" name="Picture 48"/>
                  <p:cNvPicPr>
                    <a:picLocks noChangeAspect="1"/>
                  </p:cNvPicPr>
                  <p:nvPr/>
                </p:nvPicPr>
                <p:blipFill>
                  <a:blip r:embed="rId2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9573548">
                    <a:off x="-5039919" y="3277710"/>
                    <a:ext cx="1048512" cy="1320800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/>
                  <p:cNvPicPr>
                    <a:picLocks noChangeAspect="1"/>
                  </p:cNvPicPr>
                  <p:nvPr/>
                </p:nvPicPr>
                <p:blipFill>
                  <a:blip r:embed="rId2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9573548">
                    <a:off x="-4527199" y="3621135"/>
                    <a:ext cx="1048512" cy="1320800"/>
                  </a:xfrm>
                  <a:prstGeom prst="rect">
                    <a:avLst/>
                  </a:prstGeom>
                </p:spPr>
              </p:pic>
              <p:pic>
                <p:nvPicPr>
                  <p:cNvPr id="53" name="Picture 52"/>
                  <p:cNvPicPr>
                    <a:picLocks noChangeAspect="1"/>
                  </p:cNvPicPr>
                  <p:nvPr/>
                </p:nvPicPr>
                <p:blipFill>
                  <a:blip r:embed="rId2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9573548">
                    <a:off x="-4160266" y="3222921"/>
                    <a:ext cx="1048512" cy="1320800"/>
                  </a:xfrm>
                  <a:prstGeom prst="rect">
                    <a:avLst/>
                  </a:prstGeom>
                </p:spPr>
              </p:pic>
              <p:pic>
                <p:nvPicPr>
                  <p:cNvPr id="54" name="Picture 53"/>
                  <p:cNvPicPr>
                    <a:picLocks noChangeAspect="1"/>
                  </p:cNvPicPr>
                  <p:nvPr/>
                </p:nvPicPr>
                <p:blipFill>
                  <a:blip r:embed="rId2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9573548">
                    <a:off x="-4694925" y="2895084"/>
                    <a:ext cx="1048512" cy="13208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>
                <a:blip r:embed="rId2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58791" y="3089064"/>
                  <a:ext cx="493229" cy="471784"/>
                </a:xfrm>
                <a:prstGeom prst="rect">
                  <a:avLst/>
                </a:prstGeom>
              </p:spPr>
            </p:pic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>
                <a:blip r:embed="rId26" cstate="print">
                  <a:clrChange>
                    <a:clrFrom>
                      <a:srgbClr val="FBFFFF"/>
                    </a:clrFrom>
                    <a:clrTo>
                      <a:srgbClr val="FB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19221" y="6128934"/>
                  <a:ext cx="426819" cy="428724"/>
                </a:xfrm>
                <a:prstGeom prst="rect">
                  <a:avLst/>
                </a:prstGeom>
              </p:spPr>
            </p:pic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>
                <a:blip r:embed="rId27" cstate="print">
                  <a:clrChange>
                    <a:clrFrom>
                      <a:srgbClr val="FAFAFA"/>
                    </a:clrFrom>
                    <a:clrTo>
                      <a:srgbClr val="FAFAFA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96950" y="4813627"/>
                  <a:ext cx="529684" cy="527330"/>
                </a:xfrm>
                <a:prstGeom prst="rect">
                  <a:avLst/>
                </a:prstGeom>
              </p:spPr>
            </p:pic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2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0671" y="7184508"/>
                  <a:ext cx="498567" cy="496351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82734" y="3368834"/>
                  <a:ext cx="459021" cy="439063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3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91987" y="4980808"/>
                  <a:ext cx="425642" cy="427542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3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50170" y="5029201"/>
                  <a:ext cx="533786" cy="531414"/>
                </a:xfrm>
                <a:prstGeom prst="rect">
                  <a:avLst/>
                </a:prstGeom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3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18083" y="7894532"/>
                  <a:ext cx="513547" cy="515839"/>
                </a:xfrm>
                <a:prstGeom prst="rect">
                  <a:avLst/>
                </a:prstGeom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>
                <a:blip r:embed="rId3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69054" y="6357715"/>
                  <a:ext cx="568641" cy="566114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1" name="Group 10"/>
          <p:cNvGrpSpPr/>
          <p:nvPr/>
        </p:nvGrpSpPr>
        <p:grpSpPr>
          <a:xfrm>
            <a:off x="615220" y="26184"/>
            <a:ext cx="5904112" cy="949774"/>
            <a:chOff x="615220" y="-51636"/>
            <a:chExt cx="5904112" cy="949774"/>
          </a:xfrm>
        </p:grpSpPr>
        <p:grpSp>
          <p:nvGrpSpPr>
            <p:cNvPr id="2" name="Group 1"/>
            <p:cNvGrpSpPr/>
            <p:nvPr/>
          </p:nvGrpSpPr>
          <p:grpSpPr>
            <a:xfrm>
              <a:off x="1367061" y="86932"/>
              <a:ext cx="5152271" cy="666269"/>
              <a:chOff x="1094704" y="450762"/>
              <a:chExt cx="5370489" cy="631064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3" name="Rounded Rectangle 2"/>
              <p:cNvSpPr/>
              <p:nvPr/>
            </p:nvSpPr>
            <p:spPr>
              <a:xfrm>
                <a:off x="1094704" y="450762"/>
                <a:ext cx="5370489" cy="631064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46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>
                <a:off x="1210614" y="515154"/>
                <a:ext cx="5138671" cy="476519"/>
              </a:xfrm>
              <a:prstGeom prst="roundRect">
                <a:avLst/>
              </a:prstGeom>
              <a:grpFill/>
              <a:ln w="19050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600" b="1" dirty="0" smtClean="0">
                    <a:solidFill>
                      <a:prstClr val="white"/>
                    </a:solidFill>
                    <a:latin typeface="HP-211"/>
                  </a:rPr>
                  <a:t>ÔN TẬP</a:t>
                </a:r>
                <a:endParaRPr lang="en-US" sz="2600" b="1" dirty="0">
                  <a:solidFill>
                    <a:prstClr val="white"/>
                  </a:solidFill>
                  <a:latin typeface="HP-211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220" y="-51636"/>
              <a:ext cx="1491190" cy="949774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6648787" y="9570838"/>
            <a:ext cx="476412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10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38556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593734" y="0"/>
            <a:ext cx="6884528" cy="9983545"/>
            <a:chOff x="1021747" y="0"/>
            <a:chExt cx="6884528" cy="9983545"/>
          </a:xfrm>
        </p:grpSpPr>
        <p:grpSp>
          <p:nvGrpSpPr>
            <p:cNvPr id="2" name="Group 1"/>
            <p:cNvGrpSpPr/>
            <p:nvPr/>
          </p:nvGrpSpPr>
          <p:grpSpPr>
            <a:xfrm>
              <a:off x="1590996" y="180238"/>
              <a:ext cx="5152271" cy="666269"/>
              <a:chOff x="1094704" y="450762"/>
              <a:chExt cx="5370489" cy="631064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3" name="Rounded Rectangle 2"/>
              <p:cNvSpPr/>
              <p:nvPr/>
            </p:nvSpPr>
            <p:spPr>
              <a:xfrm>
                <a:off x="1094704" y="450762"/>
                <a:ext cx="5370489" cy="631064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46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>
                <a:off x="1210614" y="515154"/>
                <a:ext cx="5138671" cy="476519"/>
              </a:xfrm>
              <a:prstGeom prst="roundRect">
                <a:avLst/>
              </a:prstGeom>
              <a:grpFill/>
              <a:ln w="19050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600" b="1" dirty="0" smtClean="0">
                    <a:solidFill>
                      <a:prstClr val="white"/>
                    </a:solidFill>
                    <a:latin typeface="HP-211"/>
                  </a:rPr>
                  <a:t>ÔN TẬP</a:t>
                </a:r>
                <a:endParaRPr lang="en-US" sz="2600" b="1" dirty="0">
                  <a:solidFill>
                    <a:prstClr val="white"/>
                  </a:solidFill>
                  <a:latin typeface="HP-211"/>
                </a:endParaRPr>
              </a:p>
            </p:txBody>
          </p:sp>
        </p:grp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076" y="0"/>
              <a:ext cx="774266" cy="1185566"/>
            </a:xfrm>
            <a:prstGeom prst="rect">
              <a:avLst/>
            </a:prstGeom>
          </p:spPr>
        </p:pic>
        <p:grpSp>
          <p:nvGrpSpPr>
            <p:cNvPr id="47" name="Group 46"/>
            <p:cNvGrpSpPr/>
            <p:nvPr/>
          </p:nvGrpSpPr>
          <p:grpSpPr>
            <a:xfrm>
              <a:off x="1021747" y="1185566"/>
              <a:ext cx="6884528" cy="8797979"/>
              <a:chOff x="1021747" y="1185566"/>
              <a:chExt cx="6884528" cy="8797979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723430" y="3553763"/>
                <a:ext cx="5167604" cy="6429782"/>
                <a:chOff x="1590996" y="2852621"/>
                <a:chExt cx="5167604" cy="6429782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0996" y="4114799"/>
                  <a:ext cx="5167604" cy="516760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CCBDC2"/>
                    </a:clrFrom>
                    <a:clrTo>
                      <a:srgbClr val="CCBDC2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3077" b="31769" l="3615" r="34846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2780" b="68603"/>
                <a:stretch/>
              </p:blipFill>
              <p:spPr>
                <a:xfrm>
                  <a:off x="2268629" y="4322283"/>
                  <a:ext cx="1017337" cy="858172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948" t="22802" r="34498" b="23980"/>
                <a:stretch/>
              </p:blipFill>
              <p:spPr>
                <a:xfrm>
                  <a:off x="4167131" y="3584920"/>
                  <a:ext cx="946025" cy="1595535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093" t="23744" b="24451"/>
                <a:stretch/>
              </p:blipFill>
              <p:spPr>
                <a:xfrm>
                  <a:off x="4805840" y="4114799"/>
                  <a:ext cx="1042328" cy="1692341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197" r="66680" b="24882"/>
                <a:stretch/>
              </p:blipFill>
              <p:spPr>
                <a:xfrm>
                  <a:off x="5436525" y="3957726"/>
                  <a:ext cx="1059438" cy="1587285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54593" y="3724193"/>
                  <a:ext cx="817083" cy="1196180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98538" l="0" r="46026">
                              <a14:backgroundMark x1="34053" y1="3385" x2="3435" y2="23154"/>
                              <a14:backgroundMark x1="6379" y1="21308" x2="6379" y2="88615"/>
                              <a14:backgroundMark x1="10599" y1="25077" x2="10599" y2="94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2037"/>
                <a:stretch/>
              </p:blipFill>
              <p:spPr>
                <a:xfrm>
                  <a:off x="3769171" y="2990332"/>
                  <a:ext cx="698654" cy="1858329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2077" b="90000" l="883" r="42885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3569"/>
                <a:stretch/>
              </p:blipFill>
              <p:spPr>
                <a:xfrm>
                  <a:off x="5302197" y="3393872"/>
                  <a:ext cx="625776" cy="2191358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4385" b="100000" l="18548" r="52797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358" r="47793"/>
                <a:stretch/>
              </p:blipFill>
              <p:spPr>
                <a:xfrm>
                  <a:off x="4660395" y="2852621"/>
                  <a:ext cx="544802" cy="1994477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063" t="28841" r="39468" b="33135"/>
                <a:stretch/>
              </p:blipFill>
              <p:spPr>
                <a:xfrm>
                  <a:off x="2079588" y="5036032"/>
                  <a:ext cx="671805" cy="775160"/>
                </a:xfrm>
                <a:prstGeom prst="rect">
                  <a:avLst/>
                </a:prstGeom>
              </p:spPr>
            </p:pic>
          </p:grpSp>
          <p:grpSp>
            <p:nvGrpSpPr>
              <p:cNvPr id="46" name="Group 45"/>
              <p:cNvGrpSpPr/>
              <p:nvPr/>
            </p:nvGrpSpPr>
            <p:grpSpPr>
              <a:xfrm>
                <a:off x="1021747" y="1185566"/>
                <a:ext cx="6884528" cy="2375082"/>
                <a:chOff x="1021747" y="1185566"/>
                <a:chExt cx="6884528" cy="2375082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1537196" y="2015006"/>
                  <a:ext cx="6369079" cy="1545642"/>
                  <a:chOff x="1537196" y="2015006"/>
                  <a:chExt cx="6369079" cy="1545642"/>
                </a:xfrm>
              </p:grpSpPr>
              <p:sp>
                <p:nvSpPr>
                  <p:cNvPr id="28" name="Rounded Rectangle 27"/>
                  <p:cNvSpPr/>
                  <p:nvPr/>
                </p:nvSpPr>
                <p:spPr>
                  <a:xfrm>
                    <a:off x="3534600" y="2015006"/>
                    <a:ext cx="703200" cy="503853"/>
                  </a:xfrm>
                  <a:prstGeom prst="round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0" name="Rounded Rectangle 29"/>
                  <p:cNvSpPr/>
                  <p:nvPr/>
                </p:nvSpPr>
                <p:spPr>
                  <a:xfrm>
                    <a:off x="1578132" y="3056795"/>
                    <a:ext cx="703200" cy="503853"/>
                  </a:xfrm>
                  <a:prstGeom prst="round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1" name="Rounded Rectangle 30"/>
                  <p:cNvSpPr/>
                  <p:nvPr/>
                </p:nvSpPr>
                <p:spPr>
                  <a:xfrm>
                    <a:off x="1537196" y="2015006"/>
                    <a:ext cx="703200" cy="503853"/>
                  </a:xfrm>
                  <a:prstGeom prst="round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4289878" y="2225641"/>
                    <a:ext cx="127420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914400"/>
                    <a:r>
                      <a:rPr lang="en-US" sz="1800" dirty="0" err="1" smtClean="0">
                        <a:solidFill>
                          <a:srgbClr val="FF0000"/>
                        </a:solidFill>
                        <a:latin typeface="HP-211" panose="02000800000000000000" pitchFamily="2" charset="0"/>
                      </a:rPr>
                      <a:t>quả</a:t>
                    </a:r>
                    <a:r>
                      <a:rPr lang="en-US" sz="1800" dirty="0" smtClean="0">
                        <a:solidFill>
                          <a:srgbClr val="FF0000"/>
                        </a:solidFill>
                        <a:latin typeface="HP-211" panose="02000800000000000000" pitchFamily="2" charset="0"/>
                      </a:rPr>
                      <a:t> </a:t>
                    </a:r>
                    <a:r>
                      <a:rPr lang="en-US" sz="1800" dirty="0" err="1" smtClean="0">
                        <a:solidFill>
                          <a:srgbClr val="FF0000"/>
                        </a:solidFill>
                        <a:latin typeface="HP-211" panose="02000800000000000000" pitchFamily="2" charset="0"/>
                      </a:rPr>
                      <a:t>táo</a:t>
                    </a:r>
                    <a:endParaRPr lang="en-US" sz="1800" dirty="0">
                      <a:solidFill>
                        <a:srgbClr val="FF0000"/>
                      </a:solidFill>
                      <a:latin typeface="HP-211" panose="02000800000000000000" pitchFamily="2" charset="0"/>
                    </a:endParaRPr>
                  </a:p>
                </p:txBody>
              </p:sp>
              <p:sp>
                <p:nvSpPr>
                  <p:cNvPr id="35" name="Rounded Rectangle 34"/>
                  <p:cNvSpPr/>
                  <p:nvPr/>
                </p:nvSpPr>
                <p:spPr>
                  <a:xfrm>
                    <a:off x="5855765" y="2015006"/>
                    <a:ext cx="703200" cy="503853"/>
                  </a:xfrm>
                  <a:prstGeom prst="round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2281332" y="2225641"/>
                    <a:ext cx="127420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914400"/>
                    <a:r>
                      <a:rPr lang="en-US" sz="1800" dirty="0" err="1" smtClean="0">
                        <a:solidFill>
                          <a:srgbClr val="FF0000"/>
                        </a:solidFill>
                        <a:latin typeface="HP-211" panose="02000800000000000000" pitchFamily="2" charset="0"/>
                      </a:rPr>
                      <a:t>quả</a:t>
                    </a:r>
                    <a:r>
                      <a:rPr lang="en-US" sz="1800" dirty="0" smtClean="0">
                        <a:solidFill>
                          <a:srgbClr val="FF0000"/>
                        </a:solidFill>
                        <a:latin typeface="HP-211" panose="02000800000000000000" pitchFamily="2" charset="0"/>
                      </a:rPr>
                      <a:t> </a:t>
                    </a:r>
                    <a:r>
                      <a:rPr lang="en-US" sz="1800" dirty="0" err="1" smtClean="0">
                        <a:solidFill>
                          <a:srgbClr val="FF0000"/>
                        </a:solidFill>
                        <a:latin typeface="HP-211" panose="02000800000000000000" pitchFamily="2" charset="0"/>
                      </a:rPr>
                      <a:t>lê</a:t>
                    </a:r>
                    <a:endParaRPr lang="en-US" sz="1800" dirty="0">
                      <a:solidFill>
                        <a:srgbClr val="FF0000"/>
                      </a:solidFill>
                      <a:latin typeface="HP-211" panose="02000800000000000000" pitchFamily="2" charset="0"/>
                    </a:endParaRPr>
                  </a:p>
                </p:txBody>
              </p: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2323893" y="3147503"/>
                    <a:ext cx="209836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914400"/>
                    <a:r>
                      <a:rPr lang="en-US" sz="1800" dirty="0" err="1" smtClean="0">
                        <a:solidFill>
                          <a:srgbClr val="FF0000"/>
                        </a:solidFill>
                        <a:latin typeface="HP-211" panose="02000800000000000000" pitchFamily="2" charset="0"/>
                      </a:rPr>
                      <a:t>Khăn</a:t>
                    </a:r>
                    <a:r>
                      <a:rPr lang="en-US" sz="1800" dirty="0" smtClean="0">
                        <a:solidFill>
                          <a:srgbClr val="FF0000"/>
                        </a:solidFill>
                        <a:latin typeface="HP-211" panose="02000800000000000000" pitchFamily="2" charset="0"/>
                      </a:rPr>
                      <a:t> </a:t>
                    </a:r>
                    <a:r>
                      <a:rPr lang="en-US" sz="1800" dirty="0" err="1" smtClean="0">
                        <a:solidFill>
                          <a:srgbClr val="FF0000"/>
                        </a:solidFill>
                        <a:latin typeface="HP-211" panose="02000800000000000000" pitchFamily="2" charset="0"/>
                      </a:rPr>
                      <a:t>trải</a:t>
                    </a:r>
                    <a:r>
                      <a:rPr lang="en-US" sz="1800" dirty="0" smtClean="0">
                        <a:solidFill>
                          <a:srgbClr val="FF0000"/>
                        </a:solidFill>
                        <a:latin typeface="HP-211" panose="02000800000000000000" pitchFamily="2" charset="0"/>
                      </a:rPr>
                      <a:t> </a:t>
                    </a:r>
                    <a:r>
                      <a:rPr lang="en-US" sz="1800" dirty="0" err="1" smtClean="0">
                        <a:solidFill>
                          <a:srgbClr val="FF0000"/>
                        </a:solidFill>
                        <a:latin typeface="HP-211" panose="02000800000000000000" pitchFamily="2" charset="0"/>
                      </a:rPr>
                      <a:t>bàn</a:t>
                    </a:r>
                    <a:endParaRPr lang="en-US" sz="1800" dirty="0">
                      <a:solidFill>
                        <a:srgbClr val="FF0000"/>
                      </a:solidFill>
                      <a:latin typeface="HP-211" panose="02000800000000000000" pitchFamily="2" charset="0"/>
                    </a:endParaRPr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5616827" y="3147503"/>
                    <a:ext cx="127420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914400"/>
                    <a:r>
                      <a:rPr lang="en-US" sz="1800" dirty="0" err="1" smtClean="0">
                        <a:solidFill>
                          <a:srgbClr val="FF0000"/>
                        </a:solidFill>
                        <a:latin typeface="HP-211" panose="02000800000000000000" pitchFamily="2" charset="0"/>
                      </a:rPr>
                      <a:t>Ống</a:t>
                    </a:r>
                    <a:r>
                      <a:rPr lang="en-US" sz="1800" dirty="0" smtClean="0">
                        <a:solidFill>
                          <a:srgbClr val="FF0000"/>
                        </a:solidFill>
                        <a:latin typeface="HP-211" panose="02000800000000000000" pitchFamily="2" charset="0"/>
                      </a:rPr>
                      <a:t> </a:t>
                    </a:r>
                    <a:r>
                      <a:rPr lang="en-US" sz="1800" dirty="0" err="1" smtClean="0">
                        <a:solidFill>
                          <a:srgbClr val="FF0000"/>
                        </a:solidFill>
                        <a:latin typeface="HP-211" panose="02000800000000000000" pitchFamily="2" charset="0"/>
                      </a:rPr>
                      <a:t>hút</a:t>
                    </a:r>
                    <a:endParaRPr lang="en-US" sz="1800" dirty="0">
                      <a:solidFill>
                        <a:srgbClr val="FF0000"/>
                      </a:solidFill>
                      <a:latin typeface="HP-211" panose="02000800000000000000" pitchFamily="2" charset="0"/>
                    </a:endParaRP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6632068" y="2225641"/>
                    <a:ext cx="127420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914400"/>
                    <a:r>
                      <a:rPr lang="en-US" sz="1800" dirty="0" err="1" smtClean="0">
                        <a:solidFill>
                          <a:srgbClr val="FF0000"/>
                        </a:solidFill>
                        <a:latin typeface="HP-211" panose="02000800000000000000" pitchFamily="2" charset="0"/>
                      </a:rPr>
                      <a:t>ly</a:t>
                    </a:r>
                    <a:r>
                      <a:rPr lang="en-US" sz="1800" dirty="0" smtClean="0">
                        <a:solidFill>
                          <a:srgbClr val="FF0000"/>
                        </a:solidFill>
                        <a:latin typeface="HP-211" panose="02000800000000000000" pitchFamily="2" charset="0"/>
                      </a:rPr>
                      <a:t> </a:t>
                    </a:r>
                    <a:r>
                      <a:rPr lang="en-US" sz="1800" dirty="0" err="1" smtClean="0">
                        <a:solidFill>
                          <a:srgbClr val="FF0000"/>
                        </a:solidFill>
                        <a:latin typeface="HP-211" panose="02000800000000000000" pitchFamily="2" charset="0"/>
                      </a:rPr>
                      <a:t>nước</a:t>
                    </a:r>
                    <a:endParaRPr lang="en-US" sz="1800" dirty="0">
                      <a:solidFill>
                        <a:srgbClr val="FF0000"/>
                      </a:solidFill>
                      <a:latin typeface="HP-211" panose="02000800000000000000" pitchFamily="2" charset="0"/>
                    </a:endParaRPr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4818184" y="3056795"/>
                    <a:ext cx="703200" cy="503853"/>
                  </a:xfrm>
                  <a:prstGeom prst="round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 sz="180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45" name="Group 44"/>
                <p:cNvGrpSpPr/>
                <p:nvPr/>
              </p:nvGrpSpPr>
              <p:grpSpPr>
                <a:xfrm>
                  <a:off x="1021747" y="1185566"/>
                  <a:ext cx="6745534" cy="677108"/>
                  <a:chOff x="1021747" y="1185566"/>
                  <a:chExt cx="6745534" cy="677108"/>
                </a:xfrm>
              </p:grpSpPr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1521114" y="1185566"/>
                    <a:ext cx="6246167" cy="6771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 defTabSz="914400"/>
                    <a:r>
                      <a:rPr lang="en-US" sz="1900" b="1" dirty="0" err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Đố</a:t>
                    </a:r>
                    <a:r>
                      <a:rPr lang="en-US" sz="19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 </a:t>
                    </a:r>
                    <a:r>
                      <a:rPr lang="en-US" sz="1900" b="1" dirty="0" err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bé</a:t>
                    </a:r>
                    <a:r>
                      <a:rPr lang="en-US" sz="19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 </a:t>
                    </a:r>
                    <a:r>
                      <a:rPr lang="en-US" sz="1900" b="1" dirty="0" err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trên</a:t>
                    </a:r>
                    <a:r>
                      <a:rPr lang="en-US" sz="19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 </a:t>
                    </a:r>
                    <a:r>
                      <a:rPr lang="en-US" sz="1900" b="1" dirty="0" err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bàn</a:t>
                    </a:r>
                    <a:r>
                      <a:rPr lang="en-US" sz="19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 </a:t>
                    </a:r>
                    <a:r>
                      <a:rPr lang="en-US" sz="1900" b="1" dirty="0" err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có</a:t>
                    </a:r>
                    <a:r>
                      <a:rPr lang="en-US" sz="19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 </a:t>
                    </a:r>
                    <a:r>
                      <a:rPr lang="en-US" sz="1900" b="1" dirty="0" err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những</a:t>
                    </a:r>
                    <a:r>
                      <a:rPr lang="en-US" sz="19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 </a:t>
                    </a:r>
                    <a:r>
                      <a:rPr lang="en-US" sz="1900" b="1" dirty="0" err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gì</a:t>
                    </a:r>
                    <a:r>
                      <a:rPr lang="en-US" sz="19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 </a:t>
                    </a:r>
                    <a:r>
                      <a:rPr lang="en-US" sz="1900" b="1" dirty="0" err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và</a:t>
                    </a:r>
                    <a:r>
                      <a:rPr lang="en-US" sz="19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 </a:t>
                    </a:r>
                    <a:r>
                      <a:rPr lang="en-US" sz="1900" b="1" dirty="0" err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hãy</a:t>
                    </a:r>
                    <a:r>
                      <a:rPr lang="en-US" sz="19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 </a:t>
                    </a:r>
                    <a:r>
                      <a:rPr lang="en-US" sz="1900" b="1" dirty="0" err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tô</a:t>
                    </a:r>
                    <a:r>
                      <a:rPr lang="en-US" sz="19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 </a:t>
                    </a:r>
                    <a:r>
                      <a:rPr lang="en-US" sz="1900" b="1" dirty="0" err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màu</a:t>
                    </a:r>
                    <a:r>
                      <a:rPr lang="en-US" sz="19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 </a:t>
                    </a:r>
                    <a:r>
                      <a:rPr lang="en-US" sz="1900" b="1" dirty="0" err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vào</a:t>
                    </a:r>
                    <a:r>
                      <a:rPr lang="en-US" sz="19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 </a:t>
                    </a:r>
                    <a:r>
                      <a:rPr lang="en-US" sz="1900" b="1" dirty="0" err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những</a:t>
                    </a:r>
                    <a:r>
                      <a:rPr lang="en-US" sz="19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 </a:t>
                    </a:r>
                    <a:r>
                      <a:rPr lang="en-US" sz="1900" b="1" dirty="0" err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hình</a:t>
                    </a:r>
                    <a:r>
                      <a:rPr lang="en-US" sz="19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 </a:t>
                    </a:r>
                    <a:r>
                      <a:rPr lang="en-US" sz="1900" b="1" dirty="0" err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không</a:t>
                    </a:r>
                    <a:r>
                      <a:rPr lang="en-US" sz="19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 </a:t>
                    </a:r>
                    <a:r>
                      <a:rPr lang="en-US" sz="1900" b="1" dirty="0" err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có</a:t>
                    </a:r>
                    <a:r>
                      <a:rPr lang="en-US" sz="19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 </a:t>
                    </a:r>
                    <a:r>
                      <a:rPr lang="en-US" sz="1900" b="1" dirty="0" err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màu</a:t>
                    </a:r>
                    <a:r>
                      <a:rPr lang="en-US" sz="19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 </a:t>
                    </a:r>
                    <a:r>
                      <a:rPr lang="en-US" sz="1900" b="1" dirty="0" err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nhé</a:t>
                    </a:r>
                    <a:r>
                      <a:rPr lang="en-US" sz="19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 panose="02000800000000000000" pitchFamily="2" charset="0"/>
                      </a:rPr>
                      <a:t>!</a:t>
                    </a:r>
                  </a:p>
                </p:txBody>
              </p:sp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021747" y="1244364"/>
                    <a:ext cx="618310" cy="618310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5" name="TextBox 4"/>
          <p:cNvSpPr txBox="1"/>
          <p:nvPr/>
        </p:nvSpPr>
        <p:spPr>
          <a:xfrm>
            <a:off x="6623791" y="9596644"/>
            <a:ext cx="44371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11</a:t>
            </a:r>
            <a:endParaRPr lang="en-US" sz="19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87259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1129705" y="1287448"/>
            <a:ext cx="6805866" cy="8013638"/>
            <a:chOff x="1129705" y="1287448"/>
            <a:chExt cx="6805866" cy="8013638"/>
          </a:xfrm>
        </p:grpSpPr>
        <p:grpSp>
          <p:nvGrpSpPr>
            <p:cNvPr id="64" name="Group 63"/>
            <p:cNvGrpSpPr/>
            <p:nvPr/>
          </p:nvGrpSpPr>
          <p:grpSpPr>
            <a:xfrm>
              <a:off x="1129705" y="1806188"/>
              <a:ext cx="6805866" cy="7494898"/>
              <a:chOff x="1129705" y="1806188"/>
              <a:chExt cx="6805866" cy="749489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65" r="41241" b="52917"/>
              <a:stretch/>
            </p:blipFill>
            <p:spPr>
              <a:xfrm>
                <a:off x="4180452" y="6717463"/>
                <a:ext cx="1246390" cy="1947693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757" t="319" r="1294" b="51281"/>
              <a:stretch/>
            </p:blipFill>
            <p:spPr>
              <a:xfrm>
                <a:off x="2752238" y="6305786"/>
                <a:ext cx="1204542" cy="185597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087" t="-557" r="20108" b="51196"/>
              <a:stretch/>
            </p:blipFill>
            <p:spPr>
              <a:xfrm>
                <a:off x="6436994" y="6529919"/>
                <a:ext cx="1352464" cy="204195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801" b="43377" l="19129" r="3055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08" t="-823" r="68160" b="51761"/>
              <a:stretch/>
            </p:blipFill>
            <p:spPr>
              <a:xfrm>
                <a:off x="1143057" y="6075932"/>
                <a:ext cx="1709362" cy="2817279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967" b="38079" l="0" r="963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2" r="89241" b="57574"/>
              <a:stretch/>
            </p:blipFill>
            <p:spPr>
              <a:xfrm>
                <a:off x="2049798" y="7233159"/>
                <a:ext cx="1245490" cy="2067927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4702" b="94371" l="80514" r="9800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432" t="44152"/>
              <a:stretch/>
            </p:blipFill>
            <p:spPr>
              <a:xfrm>
                <a:off x="5297512" y="6300637"/>
                <a:ext cx="1551727" cy="1909307"/>
              </a:xfrm>
              <a:prstGeom prst="rect">
                <a:avLst/>
              </a:prstGeom>
            </p:spPr>
          </p:pic>
          <p:grpSp>
            <p:nvGrpSpPr>
              <p:cNvPr id="63" name="Group 62"/>
              <p:cNvGrpSpPr/>
              <p:nvPr/>
            </p:nvGrpSpPr>
            <p:grpSpPr>
              <a:xfrm>
                <a:off x="1129705" y="1806188"/>
                <a:ext cx="6805866" cy="2896478"/>
                <a:chOff x="1129705" y="1806188"/>
                <a:chExt cx="6805866" cy="2896478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364" r="62542" b="54408"/>
                <a:stretch/>
              </p:blipFill>
              <p:spPr>
                <a:xfrm>
                  <a:off x="3127806" y="2221288"/>
                  <a:ext cx="1246390" cy="188601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3057" b="51764"/>
                <a:stretch/>
              </p:blipFill>
              <p:spPr>
                <a:xfrm>
                  <a:off x="1129705" y="2166587"/>
                  <a:ext cx="1050947" cy="1995413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66" b="37583" l="81585" r="94218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799" t="-45" r="4370" b="58234"/>
                <a:stretch/>
              </p:blipFill>
              <p:spPr>
                <a:xfrm>
                  <a:off x="6436994" y="2123881"/>
                  <a:ext cx="1498577" cy="1953062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497" b="37914" l="59600" r="72948">
                              <a14:foregroundMark x1="67238" y1="4967" x2="69593" y2="21192"/>
                              <a14:foregroundMark x1="66881" y1="9272" x2="67880" y2="20695"/>
                              <a14:foregroundMark x1="63169" y1="21523" x2="66238" y2="12086"/>
                              <a14:foregroundMark x1="64668" y1="21192" x2="66524" y2="16391"/>
                              <a14:foregroundMark x1="66238" y1="4305" x2="68594" y2="20033"/>
                              <a14:foregroundMark x1="67095" y1="20033" x2="69450" y2="1639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467" t="-352" r="26608" b="57752"/>
                <a:stretch/>
              </p:blipFill>
              <p:spPr>
                <a:xfrm>
                  <a:off x="5474020" y="2680650"/>
                  <a:ext cx="1422900" cy="2022016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4801" b="38245" l="38758" r="5089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794" t="656" r="47716" b="57533"/>
                <a:stretch/>
              </p:blipFill>
              <p:spPr>
                <a:xfrm>
                  <a:off x="2124409" y="1806188"/>
                  <a:ext cx="1390528" cy="1857933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042" t="53055" r="-253"/>
                <a:stretch/>
              </p:blipFill>
              <p:spPr>
                <a:xfrm>
                  <a:off x="4509641" y="2084704"/>
                  <a:ext cx="1069318" cy="1838394"/>
                </a:xfrm>
                <a:prstGeom prst="rect">
                  <a:avLst/>
                </a:prstGeom>
              </p:spPr>
            </p:pic>
          </p:grpSp>
        </p:grp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3797" y="4774761"/>
              <a:ext cx="4218798" cy="969348"/>
            </a:xfrm>
            <a:prstGeom prst="rect">
              <a:avLst/>
            </a:prstGeom>
          </p:spPr>
        </p:pic>
        <p:grpSp>
          <p:nvGrpSpPr>
            <p:cNvPr id="62" name="Group 61"/>
            <p:cNvGrpSpPr/>
            <p:nvPr/>
          </p:nvGrpSpPr>
          <p:grpSpPr>
            <a:xfrm>
              <a:off x="1129705" y="1287448"/>
              <a:ext cx="6410806" cy="677108"/>
              <a:chOff x="1129705" y="1287448"/>
              <a:chExt cx="6410806" cy="677108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1655178" y="1287448"/>
                <a:ext cx="5885333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914400"/>
                <a:r>
                  <a:rPr lang="en-US" sz="1900" dirty="0" err="1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Tìm</a:t>
                </a:r>
                <a:r>
                  <a:rPr lang="en-US" sz="1900" dirty="0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dirty="0" err="1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các</a:t>
                </a:r>
                <a:r>
                  <a:rPr lang="en-US" sz="1900" dirty="0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dirty="0" err="1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chữ</a:t>
                </a:r>
                <a:r>
                  <a:rPr lang="en-US" sz="1900" dirty="0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dirty="0" err="1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số</a:t>
                </a:r>
                <a:r>
                  <a:rPr lang="en-US" sz="1900" dirty="0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dirty="0" err="1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ẩn</a:t>
                </a:r>
                <a:r>
                  <a:rPr lang="en-US" sz="1900" dirty="0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dirty="0" err="1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nấu</a:t>
                </a:r>
                <a:r>
                  <a:rPr lang="en-US" sz="1900" dirty="0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dirty="0" err="1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trong</a:t>
                </a:r>
                <a:r>
                  <a:rPr lang="en-US" sz="1900" dirty="0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dirty="0" err="1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hình</a:t>
                </a:r>
                <a:r>
                  <a:rPr lang="en-US" sz="1900" dirty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dirty="0" err="1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và</a:t>
                </a:r>
                <a:r>
                  <a:rPr lang="en-US" sz="1900" dirty="0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dirty="0" err="1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nối</a:t>
                </a:r>
                <a:r>
                  <a:rPr lang="en-US" sz="1900" dirty="0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dirty="0" err="1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vào</a:t>
                </a:r>
                <a:r>
                  <a:rPr lang="en-US" sz="1900" dirty="0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dirty="0" err="1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chữ</a:t>
                </a:r>
                <a:r>
                  <a:rPr lang="en-US" sz="1900" dirty="0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dirty="0" err="1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số</a:t>
                </a:r>
                <a:r>
                  <a:rPr lang="en-US" sz="1900" dirty="0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dirty="0" err="1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thích</a:t>
                </a:r>
                <a:r>
                  <a:rPr lang="en-US" sz="1900" dirty="0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900" dirty="0" err="1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hợp</a:t>
                </a:r>
                <a:r>
                  <a:rPr lang="en-US" sz="1900" dirty="0" smtClean="0">
                    <a:solidFill>
                      <a:srgbClr val="FF0000"/>
                    </a:solidFill>
                    <a:latin typeface="HP-211" panose="02000800000000000000" pitchFamily="2" charset="0"/>
                  </a:rPr>
                  <a:t>.</a:t>
                </a:r>
                <a:endParaRPr lang="en-US" sz="1900" dirty="0">
                  <a:solidFill>
                    <a:srgbClr val="FF0000"/>
                  </a:solidFill>
                  <a:latin typeface="HP-211" panose="02000800000000000000" pitchFamily="2" charset="0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29705" y="1338168"/>
                <a:ext cx="615749" cy="621846"/>
              </a:xfrm>
              <a:prstGeom prst="rect">
                <a:avLst/>
              </a:pr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984898" y="114183"/>
            <a:ext cx="6201384" cy="1095438"/>
            <a:chOff x="984898" y="114183"/>
            <a:chExt cx="6201384" cy="1095438"/>
          </a:xfrm>
        </p:grpSpPr>
        <p:grpSp>
          <p:nvGrpSpPr>
            <p:cNvPr id="2" name="Group 1"/>
            <p:cNvGrpSpPr/>
            <p:nvPr/>
          </p:nvGrpSpPr>
          <p:grpSpPr>
            <a:xfrm>
              <a:off x="2034011" y="296628"/>
              <a:ext cx="5152271" cy="666269"/>
              <a:chOff x="1094704" y="450762"/>
              <a:chExt cx="5370489" cy="631064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3" name="Rounded Rectangle 2"/>
              <p:cNvSpPr/>
              <p:nvPr/>
            </p:nvSpPr>
            <p:spPr>
              <a:xfrm>
                <a:off x="1094704" y="450762"/>
                <a:ext cx="5370489" cy="631064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46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>
                <a:off x="1210614" y="515154"/>
                <a:ext cx="5138671" cy="476519"/>
              </a:xfrm>
              <a:prstGeom prst="roundRect">
                <a:avLst/>
              </a:prstGeom>
              <a:grpFill/>
              <a:ln w="19050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600" b="1" dirty="0" smtClean="0">
                    <a:solidFill>
                      <a:prstClr val="white"/>
                    </a:solidFill>
                    <a:latin typeface="HP-211"/>
                  </a:rPr>
                  <a:t>ÔN TẬP</a:t>
                </a:r>
                <a:endParaRPr lang="en-US" sz="2600" b="1" dirty="0">
                  <a:solidFill>
                    <a:prstClr val="white"/>
                  </a:solidFill>
                  <a:latin typeface="HP-211"/>
                </a:endParaRPr>
              </a:p>
            </p:txBody>
          </p:sp>
        </p:grp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898" y="114183"/>
              <a:ext cx="1415576" cy="1095438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6592962" y="9556099"/>
            <a:ext cx="457176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12</a:t>
            </a:r>
            <a:endParaRPr lang="en-US" sz="19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67843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1138467" y="1283576"/>
            <a:ext cx="6259676" cy="1120755"/>
            <a:chOff x="909867" y="1283575"/>
            <a:chExt cx="6259676" cy="1120755"/>
          </a:xfrm>
        </p:grpSpPr>
        <p:sp>
          <p:nvSpPr>
            <p:cNvPr id="3" name="Rectangle 2"/>
            <p:cNvSpPr/>
            <p:nvPr/>
          </p:nvSpPr>
          <p:spPr>
            <a:xfrm>
              <a:off x="1433384" y="1438922"/>
              <a:ext cx="5736159" cy="742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just" defTabSz="710643">
                <a:buFont typeface="Wingdings" panose="05000000000000000000" pitchFamily="2" charset="2"/>
                <a:buChar char="ü"/>
              </a:pP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Đếm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số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bạn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trên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lớp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học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rồi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vẽ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dấu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chấm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tương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ứng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với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số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bạn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vào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ô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trống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.</a:t>
              </a:r>
            </a:p>
            <a:p>
              <a:pPr marL="342900" indent="-342900" algn="just" defTabSz="710643">
                <a:buFont typeface="Wingdings" panose="05000000000000000000" pitchFamily="2" charset="2"/>
                <a:buChar char="ü"/>
              </a:pP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Nối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lớp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học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với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chữ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số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tương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ứng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với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số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bạn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trên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lớp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19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học</a:t>
              </a:r>
              <a:r>
                <a:rPr lang="en-US" sz="19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.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867" y="1283575"/>
              <a:ext cx="875913" cy="1120755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3092136" y="4127121"/>
            <a:ext cx="832165" cy="449893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0643"/>
            <a:endParaRPr lang="en-US" sz="1399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25373" y="8533325"/>
            <a:ext cx="832165" cy="449893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0643"/>
            <a:endParaRPr lang="en-US" sz="1399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79855" y="8533324"/>
            <a:ext cx="832165" cy="449893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0643"/>
            <a:endParaRPr lang="en-US" sz="1399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56454" y="4135787"/>
            <a:ext cx="832165" cy="449893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0643"/>
            <a:endParaRPr lang="en-US" sz="1399">
              <a:solidFill>
                <a:prstClr val="black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138467" y="2813759"/>
            <a:ext cx="6259676" cy="6188508"/>
            <a:chOff x="909867" y="2813759"/>
            <a:chExt cx="6259676" cy="6188508"/>
          </a:xfrm>
        </p:grpSpPr>
        <p:grpSp>
          <p:nvGrpSpPr>
            <p:cNvPr id="37" name="Group 36"/>
            <p:cNvGrpSpPr/>
            <p:nvPr/>
          </p:nvGrpSpPr>
          <p:grpSpPr>
            <a:xfrm>
              <a:off x="909867" y="6705720"/>
              <a:ext cx="6236308" cy="2296547"/>
              <a:chOff x="909867" y="6705720"/>
              <a:chExt cx="6236308" cy="229654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9867" y="6705720"/>
                <a:ext cx="2992937" cy="2296547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5200" y="6705720"/>
                <a:ext cx="3030975" cy="2296547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980749" y="2813759"/>
              <a:ext cx="6188794" cy="3264660"/>
              <a:chOff x="980749" y="2813759"/>
              <a:chExt cx="6188794" cy="3264660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980749" y="2813759"/>
                <a:ext cx="6188794" cy="1782305"/>
                <a:chOff x="980749" y="2813759"/>
                <a:chExt cx="6188794" cy="1782305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34" r="6390"/>
                <a:stretch/>
              </p:blipFill>
              <p:spPr>
                <a:xfrm>
                  <a:off x="980749" y="2813759"/>
                  <a:ext cx="2738078" cy="1782305"/>
                </a:xfrm>
                <a:prstGeom prst="rect">
                  <a:avLst/>
                </a:prstGeom>
                <a:ln w="381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73686" y="2813759"/>
                  <a:ext cx="3195857" cy="1782305"/>
                </a:xfrm>
                <a:prstGeom prst="rect">
                  <a:avLst/>
                </a:prstGeom>
                <a:ln w="381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</p:grpSp>
          <p:sp>
            <p:nvSpPr>
              <p:cNvPr id="22" name="Cube 21"/>
              <p:cNvSpPr/>
              <p:nvPr/>
            </p:nvSpPr>
            <p:spPr>
              <a:xfrm>
                <a:off x="4890413" y="5230694"/>
                <a:ext cx="981401" cy="847725"/>
              </a:xfrm>
              <a:prstGeom prst="cube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10643"/>
                <a:r>
                  <a:rPr lang="en-US" sz="2000" dirty="0">
                    <a:solidFill>
                      <a:prstClr val="black"/>
                    </a:solidFill>
                    <a:latin typeface="HP-211" panose="02000800000000000000" pitchFamily="2" charset="0"/>
                  </a:rPr>
                  <a:t>5</a:t>
                </a:r>
              </a:p>
            </p:txBody>
          </p:sp>
          <p:sp>
            <p:nvSpPr>
              <p:cNvPr id="23" name="Cube 22"/>
              <p:cNvSpPr/>
              <p:nvPr/>
            </p:nvSpPr>
            <p:spPr>
              <a:xfrm>
                <a:off x="1775923" y="5230694"/>
                <a:ext cx="981401" cy="847725"/>
              </a:xfrm>
              <a:prstGeom prst="cub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10643"/>
                <a:r>
                  <a:rPr lang="en-US" sz="2000" dirty="0">
                    <a:solidFill>
                      <a:prstClr val="black"/>
                    </a:solidFill>
                    <a:latin typeface="HP-211" panose="02000800000000000000" pitchFamily="2" charset="0"/>
                  </a:rPr>
                  <a:t>1</a:t>
                </a:r>
              </a:p>
            </p:txBody>
          </p:sp>
          <p:sp>
            <p:nvSpPr>
              <p:cNvPr id="24" name="Cube 23"/>
              <p:cNvSpPr/>
              <p:nvPr/>
            </p:nvSpPr>
            <p:spPr>
              <a:xfrm>
                <a:off x="2554546" y="5230694"/>
                <a:ext cx="981401" cy="847725"/>
              </a:xfrm>
              <a:prstGeom prst="cub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10643"/>
                <a:r>
                  <a:rPr lang="en-US" sz="2000" dirty="0">
                    <a:solidFill>
                      <a:prstClr val="black"/>
                    </a:solidFill>
                    <a:latin typeface="HP-211" panose="02000800000000000000" pitchFamily="2" charset="0"/>
                  </a:rPr>
                  <a:t>2</a:t>
                </a:r>
              </a:p>
            </p:txBody>
          </p:sp>
          <p:sp>
            <p:nvSpPr>
              <p:cNvPr id="25" name="Cube 24"/>
              <p:cNvSpPr/>
              <p:nvPr/>
            </p:nvSpPr>
            <p:spPr>
              <a:xfrm>
                <a:off x="3333169" y="5230694"/>
                <a:ext cx="981401" cy="847725"/>
              </a:xfrm>
              <a:prstGeom prst="cub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10643"/>
                <a:r>
                  <a:rPr lang="en-US" sz="2000" dirty="0">
                    <a:solidFill>
                      <a:prstClr val="black"/>
                    </a:solidFill>
                    <a:latin typeface="HP-211" panose="02000800000000000000" pitchFamily="2" charset="0"/>
                  </a:rPr>
                  <a:t>3</a:t>
                </a:r>
              </a:p>
            </p:txBody>
          </p:sp>
          <p:sp>
            <p:nvSpPr>
              <p:cNvPr id="26" name="Cube 25"/>
              <p:cNvSpPr/>
              <p:nvPr/>
            </p:nvSpPr>
            <p:spPr>
              <a:xfrm>
                <a:off x="4111792" y="5230694"/>
                <a:ext cx="981401" cy="847725"/>
              </a:xfrm>
              <a:prstGeom prst="cub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10643"/>
                <a:r>
                  <a:rPr lang="en-US" sz="2000" dirty="0">
                    <a:solidFill>
                      <a:prstClr val="black"/>
                    </a:solidFill>
                    <a:latin typeface="HP-211" panose="02000800000000000000" pitchFamily="2" charset="0"/>
                  </a:rPr>
                  <a:t>4</a:t>
                </a:r>
              </a:p>
            </p:txBody>
          </p:sp>
        </p:grpSp>
      </p:grpSp>
      <p:sp>
        <p:nvSpPr>
          <p:cNvPr id="27" name="Flowchart: Connector 26"/>
          <p:cNvSpPr/>
          <p:nvPr/>
        </p:nvSpPr>
        <p:spPr>
          <a:xfrm>
            <a:off x="3561769" y="4270172"/>
            <a:ext cx="121008" cy="107593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0643"/>
            <a:endParaRPr lang="en-US" sz="1399">
              <a:solidFill>
                <a:prstClr val="white"/>
              </a:solidFill>
            </a:endParaRPr>
          </a:p>
        </p:txBody>
      </p:sp>
      <p:sp>
        <p:nvSpPr>
          <p:cNvPr id="29" name="Flowchart: Connector 28"/>
          <p:cNvSpPr/>
          <p:nvPr/>
        </p:nvSpPr>
        <p:spPr>
          <a:xfrm>
            <a:off x="3350646" y="4270172"/>
            <a:ext cx="121008" cy="107593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0643"/>
            <a:endParaRPr lang="en-US" sz="1399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66354" y="949797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0643"/>
            <a:r>
              <a:rPr lang="en-US" sz="2000" b="1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 pitchFamily="2" charset="0"/>
              </a:rPr>
              <a:t>13</a:t>
            </a:r>
            <a:endParaRPr lang="en-US" sz="2000" b="1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 pitchFamily="2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367061" y="164753"/>
            <a:ext cx="5152271" cy="666269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42" name="Rounded Rectangle 41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46" b="1" dirty="0">
                <a:solidFill>
                  <a:prstClr val="white"/>
                </a:solidFill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600" b="1" dirty="0" smtClean="0">
                  <a:solidFill>
                    <a:prstClr val="white"/>
                  </a:solidFill>
                  <a:latin typeface="HP-211"/>
                </a:rPr>
                <a:t>ÔN TẬP</a:t>
              </a:r>
              <a:endParaRPr lang="en-US" sz="2600" b="1" dirty="0">
                <a:solidFill>
                  <a:prstClr val="white"/>
                </a:solidFill>
                <a:latin typeface="HP-211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9873" y="0"/>
            <a:ext cx="1113447" cy="88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2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t="15566" r="1491" b="6439"/>
          <a:stretch/>
        </p:blipFill>
        <p:spPr>
          <a:xfrm>
            <a:off x="1592628" y="6368561"/>
            <a:ext cx="6008323" cy="3006969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871742" y="1134053"/>
            <a:ext cx="6900658" cy="4111346"/>
            <a:chOff x="643142" y="1134053"/>
            <a:chExt cx="6900658" cy="4111346"/>
          </a:xfrm>
        </p:grpSpPr>
        <p:grpSp>
          <p:nvGrpSpPr>
            <p:cNvPr id="39" name="Group 38"/>
            <p:cNvGrpSpPr/>
            <p:nvPr/>
          </p:nvGrpSpPr>
          <p:grpSpPr>
            <a:xfrm>
              <a:off x="643142" y="1134053"/>
              <a:ext cx="6900658" cy="1005684"/>
              <a:chOff x="643142" y="1134053"/>
              <a:chExt cx="6900658" cy="100568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142" y="1134053"/>
                <a:ext cx="792169" cy="1005684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1435311" y="1264634"/>
                <a:ext cx="6108489" cy="6275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710643"/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Chú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cá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vàng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nhà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bạn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 Mai </a:t>
                </a:r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vừa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mới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thở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ra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 2 bong </a:t>
                </a:r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bóng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nước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. </a:t>
                </a:r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Hãy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vẽ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chúng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vào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bức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tranh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nhé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và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nối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với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số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thích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hợp</a:t>
                </a:r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HP-211" panose="02000800000000000000" pitchFamily="2" charset="0"/>
                  </a:rPr>
                  <a:t>!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926775" y="2079864"/>
              <a:ext cx="5799264" cy="3165535"/>
              <a:chOff x="926775" y="2079864"/>
              <a:chExt cx="5799264" cy="3165535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8158" y="2079864"/>
                <a:ext cx="4437881" cy="3165535"/>
              </a:xfrm>
              <a:prstGeom prst="rect">
                <a:avLst/>
              </a:prstGeom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926775" y="2426481"/>
                <a:ext cx="397200" cy="2254514"/>
                <a:chOff x="1088700" y="2426481"/>
                <a:chExt cx="397200" cy="2254514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1088700" y="4244850"/>
                  <a:ext cx="397200" cy="436145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defTabSz="710643"/>
                  <a:r>
                    <a:rPr lang="en-US" sz="2234" dirty="0">
                      <a:solidFill>
                        <a:srgbClr val="7030A0"/>
                      </a:solidFill>
                      <a:latin typeface="HP-211" panose="02000800000000000000" pitchFamily="2" charset="0"/>
                    </a:rPr>
                    <a:t>5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1088700" y="3332311"/>
                  <a:ext cx="397200" cy="436145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defTabSz="710643"/>
                  <a:r>
                    <a:rPr lang="en-US" sz="2234" dirty="0">
                      <a:solidFill>
                        <a:srgbClr val="7030A0"/>
                      </a:solidFill>
                      <a:latin typeface="HP-211" panose="02000800000000000000" pitchFamily="2" charset="0"/>
                    </a:rPr>
                    <a:t>3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1088700" y="2876041"/>
                  <a:ext cx="397200" cy="436145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defTabSz="710643"/>
                  <a:r>
                    <a:rPr lang="en-US" sz="2234" dirty="0">
                      <a:solidFill>
                        <a:srgbClr val="7030A0"/>
                      </a:solidFill>
                      <a:latin typeface="HP-211" panose="02000800000000000000" pitchFamily="2" charset="0"/>
                    </a:rPr>
                    <a:t>2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1088700" y="3788581"/>
                  <a:ext cx="397200" cy="436145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defTabSz="710643"/>
                  <a:r>
                    <a:rPr lang="en-US" sz="2234" dirty="0">
                      <a:solidFill>
                        <a:srgbClr val="7030A0"/>
                      </a:solidFill>
                      <a:latin typeface="HP-211" panose="02000800000000000000" pitchFamily="2" charset="0"/>
                    </a:rPr>
                    <a:t>4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1088700" y="2426481"/>
                  <a:ext cx="397200" cy="436145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defTabSz="710643"/>
                  <a:r>
                    <a:rPr lang="en-US" sz="2234" dirty="0">
                      <a:solidFill>
                        <a:srgbClr val="7030A0"/>
                      </a:solidFill>
                      <a:latin typeface="HP-211" panose="02000800000000000000" pitchFamily="2" charset="0"/>
                    </a:rPr>
                    <a:t>1</a:t>
                  </a:r>
                </a:p>
              </p:txBody>
            </p:sp>
          </p:grp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792" y="6682025"/>
            <a:ext cx="512108" cy="242032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683990" y="9521728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0643"/>
            <a:r>
              <a:rPr lang="en-US" sz="2000" b="1" dirty="0" smtClean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 pitchFamily="2" charset="0"/>
              </a:rPr>
              <a:t>14</a:t>
            </a:r>
            <a:endParaRPr lang="en-US" sz="2000" b="1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 pitchFamily="2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939471" y="5384800"/>
            <a:ext cx="6612793" cy="1005684"/>
            <a:chOff x="710870" y="5384800"/>
            <a:chExt cx="6612793" cy="10056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870" y="5384800"/>
              <a:ext cx="792169" cy="100568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519967" y="5545182"/>
              <a:ext cx="5803696" cy="5846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710643"/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Đố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bé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!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Đoàn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tàu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nào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dưới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đây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chở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3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bạn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động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vật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?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Hãy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tìm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,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tô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màu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cho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đầu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tàu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đó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và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nối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với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số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thích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hợp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HP-211" panose="02000800000000000000" pitchFamily="2" charset="0"/>
                </a:rPr>
                <a:t>!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19138" y="0"/>
            <a:ext cx="5297396" cy="978818"/>
            <a:chOff x="1319138" y="0"/>
            <a:chExt cx="5297396" cy="978818"/>
          </a:xfrm>
        </p:grpSpPr>
        <p:grpSp>
          <p:nvGrpSpPr>
            <p:cNvPr id="26" name="Group 25"/>
            <p:cNvGrpSpPr/>
            <p:nvPr/>
          </p:nvGrpSpPr>
          <p:grpSpPr>
            <a:xfrm>
              <a:off x="1319138" y="84581"/>
              <a:ext cx="5134124" cy="666269"/>
              <a:chOff x="1094704" y="450762"/>
              <a:chExt cx="5370489" cy="631064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28" name="Rounded Rectangle 27"/>
              <p:cNvSpPr/>
              <p:nvPr/>
            </p:nvSpPr>
            <p:spPr>
              <a:xfrm>
                <a:off x="1094704" y="450762"/>
                <a:ext cx="5370489" cy="631064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10643"/>
                <a:endParaRPr lang="en-US" sz="1246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1210615" y="515154"/>
                <a:ext cx="5138671" cy="476519"/>
              </a:xfrm>
              <a:prstGeom prst="roundRect">
                <a:avLst/>
              </a:prstGeom>
              <a:grpFill/>
              <a:ln w="19050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710643"/>
                <a:r>
                  <a:rPr lang="en-US" sz="2600" b="1" dirty="0" smtClean="0">
                    <a:solidFill>
                      <a:prstClr val="white"/>
                    </a:solidFill>
                    <a:latin typeface="HP-211" panose="02000800000000000000"/>
                  </a:rPr>
                  <a:t>ÔN TẬP</a:t>
                </a:r>
                <a:endParaRPr lang="en-US" sz="2600" b="1" dirty="0">
                  <a:solidFill>
                    <a:prstClr val="white"/>
                  </a:solidFill>
                  <a:latin typeface="HP-211" panose="02000800000000000000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6443" y="0"/>
              <a:ext cx="600091" cy="978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930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9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Isosceles Triangle 39"/>
          <p:cNvSpPr/>
          <p:nvPr/>
        </p:nvSpPr>
        <p:spPr>
          <a:xfrm>
            <a:off x="920139" y="2027603"/>
            <a:ext cx="685800" cy="6858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57200"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1" name="Isosceles Triangle 40"/>
          <p:cNvSpPr/>
          <p:nvPr/>
        </p:nvSpPr>
        <p:spPr>
          <a:xfrm>
            <a:off x="2715722" y="1991638"/>
            <a:ext cx="685800" cy="6858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57200"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>
            <a:off x="4207362" y="1967912"/>
            <a:ext cx="685800" cy="6858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57200"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1775512" y="2026392"/>
            <a:ext cx="685800" cy="685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57200"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6449711" y="1953807"/>
            <a:ext cx="685800" cy="685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57200"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5039679" y="1959779"/>
            <a:ext cx="685800" cy="685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57200"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5-Point Star 49"/>
          <p:cNvSpPr/>
          <p:nvPr/>
        </p:nvSpPr>
        <p:spPr>
          <a:xfrm>
            <a:off x="688930" y="4133370"/>
            <a:ext cx="997527" cy="935182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57200"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5-Point Star 50"/>
          <p:cNvSpPr/>
          <p:nvPr/>
        </p:nvSpPr>
        <p:spPr>
          <a:xfrm>
            <a:off x="1779927" y="4136027"/>
            <a:ext cx="997527" cy="93518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57200"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5-Point Star 51"/>
          <p:cNvSpPr/>
          <p:nvPr/>
        </p:nvSpPr>
        <p:spPr>
          <a:xfrm>
            <a:off x="2858401" y="4138968"/>
            <a:ext cx="997527" cy="935182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57200"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5-Point Star 52"/>
          <p:cNvSpPr/>
          <p:nvPr/>
        </p:nvSpPr>
        <p:spPr>
          <a:xfrm>
            <a:off x="3915806" y="4141626"/>
            <a:ext cx="997527" cy="935182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57200"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5-Point Star 53"/>
          <p:cNvSpPr/>
          <p:nvPr/>
        </p:nvSpPr>
        <p:spPr>
          <a:xfrm>
            <a:off x="4985452" y="4140298"/>
            <a:ext cx="997527" cy="935182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57200"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5-Point Star 54"/>
          <p:cNvSpPr/>
          <p:nvPr/>
        </p:nvSpPr>
        <p:spPr>
          <a:xfrm>
            <a:off x="6079110" y="4151494"/>
            <a:ext cx="997527" cy="935182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57200"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7" name="Picture 5" descr="D:\sách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3204" y="6376701"/>
            <a:ext cx="1041805" cy="966038"/>
          </a:xfrm>
          <a:prstGeom prst="rect">
            <a:avLst/>
          </a:prstGeom>
          <a:noFill/>
        </p:spPr>
      </p:pic>
      <p:pic>
        <p:nvPicPr>
          <p:cNvPr id="58" name="Picture 5" descr="D:\sách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03132" y="6404410"/>
            <a:ext cx="1041805" cy="966038"/>
          </a:xfrm>
          <a:prstGeom prst="rect">
            <a:avLst/>
          </a:prstGeom>
          <a:noFill/>
        </p:spPr>
      </p:pic>
      <p:pic>
        <p:nvPicPr>
          <p:cNvPr id="59" name="Picture 5" descr="D:\sách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32277" y="6390555"/>
            <a:ext cx="1041805" cy="966038"/>
          </a:xfrm>
          <a:prstGeom prst="rect">
            <a:avLst/>
          </a:prstGeom>
          <a:noFill/>
        </p:spPr>
      </p:pic>
      <p:pic>
        <p:nvPicPr>
          <p:cNvPr id="60" name="Picture 5" descr="D:\sách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40641" y="6397483"/>
            <a:ext cx="1041805" cy="966038"/>
          </a:xfrm>
          <a:prstGeom prst="rect">
            <a:avLst/>
          </a:prstGeom>
          <a:noFill/>
        </p:spPr>
      </p:pic>
      <p:pic>
        <p:nvPicPr>
          <p:cNvPr id="61" name="Picture 5" descr="D:\sách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21295" y="6404410"/>
            <a:ext cx="1041805" cy="966038"/>
          </a:xfrm>
          <a:prstGeom prst="rect">
            <a:avLst/>
          </a:prstGeom>
          <a:noFill/>
        </p:spPr>
      </p:pic>
      <p:pic>
        <p:nvPicPr>
          <p:cNvPr id="62" name="Picture 5" descr="D:\sách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2862" y="6404410"/>
            <a:ext cx="1041805" cy="966038"/>
          </a:xfrm>
          <a:prstGeom prst="rect">
            <a:avLst/>
          </a:prstGeom>
          <a:noFill/>
        </p:spPr>
      </p:pic>
      <p:sp>
        <p:nvSpPr>
          <p:cNvPr id="63" name="Oval 62"/>
          <p:cNvSpPr/>
          <p:nvPr/>
        </p:nvSpPr>
        <p:spPr>
          <a:xfrm>
            <a:off x="811765" y="6639548"/>
            <a:ext cx="516727" cy="46033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57200" algn="ctr"/>
            <a:r>
              <a:rPr lang="en-US" sz="2400" dirty="0" smtClean="0">
                <a:solidFill>
                  <a:prstClr val="white"/>
                </a:solidFill>
              </a:rPr>
              <a:t>1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2020238" y="6718675"/>
            <a:ext cx="465054" cy="40722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57200" algn="ctr"/>
            <a:r>
              <a:rPr lang="en-US" sz="2400" dirty="0" smtClean="0">
                <a:solidFill>
                  <a:prstClr val="white"/>
                </a:solidFill>
              </a:rPr>
              <a:t>2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69" name="Picture 6" descr="D:\sách\tải xuống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6919" y="7653404"/>
            <a:ext cx="863751" cy="906874"/>
          </a:xfrm>
          <a:prstGeom prst="rect">
            <a:avLst/>
          </a:prstGeom>
          <a:noFill/>
        </p:spPr>
      </p:pic>
      <p:pic>
        <p:nvPicPr>
          <p:cNvPr id="70" name="Picture 6" descr="D:\sách\tải xuống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09740" y="7642321"/>
            <a:ext cx="863751" cy="906874"/>
          </a:xfrm>
          <a:prstGeom prst="rect">
            <a:avLst/>
          </a:prstGeom>
          <a:noFill/>
        </p:spPr>
      </p:pic>
      <p:pic>
        <p:nvPicPr>
          <p:cNvPr id="71" name="Picture 6" descr="D:\sách\tải xuống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92919" y="7628465"/>
            <a:ext cx="863751" cy="906874"/>
          </a:xfrm>
          <a:prstGeom prst="rect">
            <a:avLst/>
          </a:prstGeom>
          <a:noFill/>
        </p:spPr>
      </p:pic>
      <p:pic>
        <p:nvPicPr>
          <p:cNvPr id="72" name="Picture 6" descr="D:\sách\tải xuống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59471" y="7664488"/>
            <a:ext cx="863751" cy="906874"/>
          </a:xfrm>
          <a:prstGeom prst="rect">
            <a:avLst/>
          </a:prstGeom>
          <a:noFill/>
        </p:spPr>
      </p:pic>
      <p:pic>
        <p:nvPicPr>
          <p:cNvPr id="73" name="Picture 6" descr="D:\sách\tải xuống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92773" y="7650633"/>
            <a:ext cx="863751" cy="906874"/>
          </a:xfrm>
          <a:prstGeom prst="rect">
            <a:avLst/>
          </a:prstGeom>
          <a:noFill/>
        </p:spPr>
      </p:pic>
      <p:pic>
        <p:nvPicPr>
          <p:cNvPr id="74" name="Picture 6" descr="D:\sách\tải xuống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63559" y="7670030"/>
            <a:ext cx="863751" cy="906874"/>
          </a:xfrm>
          <a:prstGeom prst="rect">
            <a:avLst/>
          </a:prstGeom>
          <a:noFill/>
        </p:spPr>
      </p:pic>
      <p:sp>
        <p:nvSpPr>
          <p:cNvPr id="75" name="Oval 74"/>
          <p:cNvSpPr/>
          <p:nvPr/>
        </p:nvSpPr>
        <p:spPr>
          <a:xfrm>
            <a:off x="1937323" y="7934549"/>
            <a:ext cx="516727" cy="46033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57200" algn="ctr"/>
            <a:r>
              <a:rPr lang="en-US" sz="2400" dirty="0" smtClean="0">
                <a:solidFill>
                  <a:prstClr val="white"/>
                </a:solidFill>
              </a:rPr>
              <a:t>5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859443" y="7953949"/>
            <a:ext cx="516727" cy="46033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57200" algn="ctr"/>
            <a:r>
              <a:rPr lang="en-US" sz="2400" dirty="0" smtClean="0">
                <a:solidFill>
                  <a:prstClr val="white"/>
                </a:solidFill>
              </a:rPr>
              <a:t>3</a:t>
            </a:r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1489405" y="415316"/>
            <a:ext cx="5134124" cy="666269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82" name="Rounded Rectangle 81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-457200" algn="ctr"/>
              <a:endParaRPr lang="en-US" sz="1246" b="1" dirty="0">
                <a:solidFill>
                  <a:prstClr val="white"/>
                </a:solidFill>
              </a:endParaRPr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-457200" algn="ctr"/>
              <a:r>
                <a:rPr lang="en-US" sz="2600" b="1" dirty="0" smtClean="0">
                  <a:solidFill>
                    <a:prstClr val="white"/>
                  </a:solidFill>
                  <a:latin typeface="HP-211" panose="02000800000000000000"/>
                </a:rPr>
                <a:t>XẾP TƯƠNG ỨNG 1:1</a:t>
              </a:r>
              <a:endParaRPr lang="en-US" sz="2600" b="1" dirty="0">
                <a:solidFill>
                  <a:prstClr val="white"/>
                </a:solidFill>
                <a:latin typeface="HP-211" panose="02000800000000000000"/>
              </a:endParaRPr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0348" y1="23108" x2="34328" y2="35857"/>
                        <a14:foregroundMark x1="37811" y1="20717" x2="37811" y2="20717"/>
                        <a14:foregroundMark x1="59204" y1="20717" x2="58706" y2="47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32" y="229638"/>
            <a:ext cx="809147" cy="1010425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78" y="1134487"/>
            <a:ext cx="493543" cy="493543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1250099" y="1258698"/>
            <a:ext cx="445346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457200" algn="ctr"/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Bé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hãy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vẽ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hình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và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tô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màu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tương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ứng</a:t>
            </a:r>
            <a:endParaRPr lang="en-US" sz="1900" b="1" dirty="0">
              <a:solidFill>
                <a:srgbClr val="5B9BD5">
                  <a:lumMod val="50000"/>
                </a:srgbClr>
              </a:solidFill>
              <a:latin typeface="HP-211" panose="0200080000000000000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78" y="3178313"/>
            <a:ext cx="493543" cy="493543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1402499" y="3302524"/>
            <a:ext cx="378180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457200" algn="ctr"/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Bé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hãy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tô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màu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theo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quy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tắc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1:1</a:t>
            </a:r>
            <a:endParaRPr lang="en-US" sz="1900" b="1" dirty="0">
              <a:solidFill>
                <a:srgbClr val="5B9BD5">
                  <a:lumMod val="50000"/>
                </a:srgbClr>
              </a:solidFill>
              <a:latin typeface="HP-211" panose="02000800000000000000"/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44" y="5420477"/>
            <a:ext cx="493543" cy="493543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1289765" y="5544688"/>
            <a:ext cx="497604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457200" algn="ctr"/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Bé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hãy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viết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tiếp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các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số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theo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đúng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quy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tắc</a:t>
            </a:r>
            <a:endParaRPr lang="en-US" sz="1900" b="1" dirty="0">
              <a:solidFill>
                <a:srgbClr val="5B9BD5">
                  <a:lumMod val="50000"/>
                </a:srgbClr>
              </a:solidFill>
              <a:latin typeface="HP-211" panose="0200080000000000000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86451" y="9435830"/>
            <a:ext cx="44916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15</a:t>
            </a:r>
            <a:endParaRPr lang="en-US" sz="19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80962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3" descr="D:\sách\giay-luoi-giay-slip-on-han-quoc-nen-hoa-mau-hong-phan-de-thuong-sgl-gl38-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BFD"/>
              </a:clrFrom>
              <a:clrTo>
                <a:srgbClr val="FAFBFD">
                  <a:alpha val="0"/>
                </a:srgbClr>
              </a:clrTo>
            </a:clrChange>
          </a:blip>
          <a:srcRect l="2068" t="20780"/>
          <a:stretch>
            <a:fillRect/>
          </a:stretch>
        </p:blipFill>
        <p:spPr bwMode="auto">
          <a:xfrm>
            <a:off x="5010411" y="2229632"/>
            <a:ext cx="1399066" cy="1828800"/>
          </a:xfrm>
          <a:prstGeom prst="rect">
            <a:avLst/>
          </a:prstGeom>
          <a:noFill/>
        </p:spPr>
      </p:pic>
      <p:grpSp>
        <p:nvGrpSpPr>
          <p:cNvPr id="52" name="Group 51"/>
          <p:cNvGrpSpPr/>
          <p:nvPr/>
        </p:nvGrpSpPr>
        <p:grpSpPr>
          <a:xfrm>
            <a:off x="1489405" y="415316"/>
            <a:ext cx="5134124" cy="666269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53" name="Rounded Rectangle 52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46" b="1" dirty="0">
                <a:solidFill>
                  <a:prstClr val="white"/>
                </a:solidFill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600" b="1" dirty="0" smtClean="0">
                  <a:solidFill>
                    <a:prstClr val="white"/>
                  </a:solidFill>
                  <a:latin typeface="HP-211" panose="02000800000000000000"/>
                </a:rPr>
                <a:t>XẾP TƯƠNG ỨNG 1:1</a:t>
              </a:r>
              <a:endParaRPr lang="en-US" sz="2600" b="1" dirty="0">
                <a:solidFill>
                  <a:prstClr val="white"/>
                </a:solidFill>
                <a:latin typeface="HP-211" panose="02000800000000000000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348" y1="23108" x2="34328" y2="35857"/>
                        <a14:foregroundMark x1="37811" y1="20717" x2="37811" y2="20717"/>
                        <a14:foregroundMark x1="59204" y1="20717" x2="58706" y2="47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32" y="229638"/>
            <a:ext cx="809147" cy="10104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6" y="1161621"/>
            <a:ext cx="493543" cy="493543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252187" y="1285832"/>
            <a:ext cx="501291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Bé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hãy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nối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các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thứ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có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liên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quan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đến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nhau</a:t>
            </a:r>
            <a:endParaRPr lang="en-US" sz="1900" b="1" dirty="0">
              <a:solidFill>
                <a:srgbClr val="5B9BD5">
                  <a:lumMod val="50000"/>
                </a:srgbClr>
              </a:solidFill>
              <a:latin typeface="HP-211" panose="02000800000000000000"/>
            </a:endParaRPr>
          </a:p>
        </p:txBody>
      </p:sp>
      <p:pic>
        <p:nvPicPr>
          <p:cNvPr id="71" name="Picture 3" descr="D:\sách\giay-luoi-giay-slip-on-han-quoc-nen-hoa-mau-hong-phan-de-thuong-sgl-gl38-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BFD"/>
              </a:clrFrom>
              <a:clrTo>
                <a:srgbClr val="FAFBFD">
                  <a:alpha val="0"/>
                </a:srgbClr>
              </a:clrTo>
            </a:clrChange>
          </a:blip>
          <a:srcRect l="2068" t="20780"/>
          <a:stretch>
            <a:fillRect/>
          </a:stretch>
        </p:blipFill>
        <p:spPr bwMode="auto">
          <a:xfrm>
            <a:off x="1192060" y="7166975"/>
            <a:ext cx="1399066" cy="1828800"/>
          </a:xfrm>
          <a:prstGeom prst="rect">
            <a:avLst/>
          </a:prstGeom>
          <a:noFill/>
        </p:spPr>
      </p:pic>
      <p:pic>
        <p:nvPicPr>
          <p:cNvPr id="1026" name="Picture 2" descr="D:\sách\images (4)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61" t="13056" r="23724" b="16445"/>
          <a:stretch>
            <a:fillRect/>
          </a:stretch>
        </p:blipFill>
        <p:spPr bwMode="auto">
          <a:xfrm rot="10399180">
            <a:off x="1352810" y="2743199"/>
            <a:ext cx="1640910" cy="1302707"/>
          </a:xfrm>
          <a:prstGeom prst="rect">
            <a:avLst/>
          </a:prstGeom>
          <a:noFill/>
        </p:spPr>
      </p:pic>
      <p:pic>
        <p:nvPicPr>
          <p:cNvPr id="72" name="Picture 2" descr="D:\sách\images (4)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61" t="13056" r="23724" b="16445"/>
          <a:stretch>
            <a:fillRect/>
          </a:stretch>
        </p:blipFill>
        <p:spPr bwMode="auto">
          <a:xfrm>
            <a:off x="4736926" y="4498931"/>
            <a:ext cx="1640910" cy="1302707"/>
          </a:xfrm>
          <a:prstGeom prst="rect">
            <a:avLst/>
          </a:prstGeom>
          <a:noFill/>
        </p:spPr>
      </p:pic>
      <p:pic>
        <p:nvPicPr>
          <p:cNvPr id="1027" name="Picture 3" descr="D:\sách\images (5)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98573" y="4533837"/>
            <a:ext cx="1741704" cy="1741704"/>
          </a:xfrm>
          <a:prstGeom prst="rect">
            <a:avLst/>
          </a:prstGeom>
          <a:noFill/>
        </p:spPr>
      </p:pic>
      <p:pic>
        <p:nvPicPr>
          <p:cNvPr id="1028" name="Picture 4" descr="D:\sách\quan-kaki-dai-lat-lai-lung-thun-qt-314c-1m4G3-qt314c_2jrn38j5q722k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E9EEE7"/>
              </a:clrFrom>
              <a:clrTo>
                <a:srgbClr val="E9EEE7">
                  <a:alpha val="0"/>
                </a:srgbClr>
              </a:clrTo>
            </a:clrChange>
          </a:blip>
          <a:srcRect l="-528" b="7213"/>
          <a:stretch>
            <a:fillRect/>
          </a:stretch>
        </p:blipFill>
        <p:spPr bwMode="auto">
          <a:xfrm>
            <a:off x="5298510" y="6663847"/>
            <a:ext cx="1427968" cy="174111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584619" y="9455285"/>
            <a:ext cx="46038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16</a:t>
            </a:r>
            <a:endParaRPr lang="en-US" sz="19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66872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D:\sách\tải xuống (4)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746" y="1846980"/>
            <a:ext cx="1978429" cy="2539416"/>
          </a:xfrm>
          <a:prstGeom prst="rect">
            <a:avLst/>
          </a:prstGeom>
          <a:noFill/>
        </p:spPr>
      </p:pic>
      <p:pic>
        <p:nvPicPr>
          <p:cNvPr id="54" name="Picture 8" descr="D:\sách\Untitled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610" r="-2272"/>
          <a:stretch>
            <a:fillRect/>
          </a:stretch>
        </p:blipFill>
        <p:spPr bwMode="auto">
          <a:xfrm>
            <a:off x="5027814" y="1929008"/>
            <a:ext cx="1999287" cy="2406596"/>
          </a:xfrm>
          <a:prstGeom prst="rect">
            <a:avLst/>
          </a:prstGeom>
          <a:noFill/>
        </p:spPr>
      </p:pic>
      <p:pic>
        <p:nvPicPr>
          <p:cNvPr id="69" name="Picture 2" descr="D:\sách\dềnuhfu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10202" y="5113353"/>
            <a:ext cx="1828800" cy="1745128"/>
          </a:xfrm>
          <a:prstGeom prst="rect">
            <a:avLst/>
          </a:prstGeom>
          <a:noFill/>
        </p:spPr>
      </p:pic>
      <p:pic>
        <p:nvPicPr>
          <p:cNvPr id="70" name="Picture 3" descr="D:\sách\rr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60795" y="5123146"/>
            <a:ext cx="1828800" cy="1714806"/>
          </a:xfrm>
          <a:prstGeom prst="rect">
            <a:avLst/>
          </a:prstGeom>
          <a:noFill/>
        </p:spPr>
      </p:pic>
      <p:pic>
        <p:nvPicPr>
          <p:cNvPr id="71" name="Picture 4" descr="D:\sách\ùhufhruf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70366" y="6841713"/>
            <a:ext cx="1828800" cy="1780123"/>
          </a:xfrm>
          <a:prstGeom prst="rect">
            <a:avLst/>
          </a:prstGeom>
          <a:noFill/>
        </p:spPr>
      </p:pic>
      <p:pic>
        <p:nvPicPr>
          <p:cNvPr id="72" name="Picture 5" descr="D:\sách\ịeiehuirhfui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88348" y="6864263"/>
            <a:ext cx="1828800" cy="1746916"/>
          </a:xfrm>
          <a:prstGeom prst="rect">
            <a:avLst/>
          </a:prstGeom>
          <a:noFill/>
        </p:spPr>
      </p:pic>
      <p:pic>
        <p:nvPicPr>
          <p:cNvPr id="73" name="Picture 2" descr="D:\sách\dềnuhfu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84855" y="5114985"/>
            <a:ext cx="1828800" cy="1761804"/>
          </a:xfrm>
          <a:prstGeom prst="rect">
            <a:avLst/>
          </a:prstGeom>
          <a:noFill/>
        </p:spPr>
      </p:pic>
      <p:pic>
        <p:nvPicPr>
          <p:cNvPr id="74" name="Picture 3" descr="D:\sách\rr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3869" y="6856101"/>
            <a:ext cx="1828800" cy="1750337"/>
          </a:xfrm>
          <a:prstGeom prst="rect">
            <a:avLst/>
          </a:prstGeom>
          <a:noFill/>
        </p:spPr>
      </p:pic>
      <p:grpSp>
        <p:nvGrpSpPr>
          <p:cNvPr id="75" name="Group 74"/>
          <p:cNvGrpSpPr/>
          <p:nvPr/>
        </p:nvGrpSpPr>
        <p:grpSpPr>
          <a:xfrm>
            <a:off x="1489405" y="415316"/>
            <a:ext cx="5134124" cy="666269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76" name="Rounded Rectangle 75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63305" bIns="31652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46" b="1" dirty="0">
                <a:solidFill>
                  <a:prstClr val="white"/>
                </a:solidFill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63305" bIns="31652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600" b="1" dirty="0" smtClean="0">
                  <a:solidFill>
                    <a:prstClr val="white"/>
                  </a:solidFill>
                  <a:latin typeface="HP-211" panose="02000800000000000000"/>
                </a:rPr>
                <a:t>MỘT VÀ NHIỀU</a:t>
              </a:r>
              <a:endParaRPr lang="en-US" sz="2600" b="1" dirty="0">
                <a:solidFill>
                  <a:prstClr val="white"/>
                </a:solidFill>
                <a:latin typeface="HP-211" panose="02000800000000000000"/>
              </a:endParaRPr>
            </a:p>
          </p:txBody>
        </p:sp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0348" y1="23108" x2="34328" y2="35857"/>
                        <a14:foregroundMark x1="37811" y1="20717" x2="37811" y2="20717"/>
                        <a14:foregroundMark x1="59204" y1="20717" x2="58706" y2="47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32" y="229638"/>
            <a:ext cx="809147" cy="1010425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52" y="1224251"/>
            <a:ext cx="493543" cy="493543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1389973" y="1348462"/>
            <a:ext cx="5687776" cy="677108"/>
          </a:xfrm>
          <a:prstGeom prst="rect">
            <a:avLst/>
          </a:prstGeom>
          <a:noFill/>
        </p:spPr>
        <p:txBody>
          <a:bodyPr vert="horz" wrap="none" lIns="91440" tIns="45720" rtlCol="0" anchor="ctr" anchorCtr="1">
            <a:noAutofit/>
          </a:bodyPr>
          <a:lstStyle/>
          <a:p>
            <a:pPr algn="ctr"/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Bé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hãy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chỉ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và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gọi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tên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những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thứ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có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trong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hình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, </a:t>
            </a:r>
            <a:b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</a:b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cái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nào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có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1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cái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nào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có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nhiều</a:t>
            </a:r>
            <a:endParaRPr lang="en-US" sz="1900" b="1" dirty="0">
              <a:solidFill>
                <a:srgbClr val="5B9BD5">
                  <a:lumMod val="50000"/>
                </a:srgbClr>
              </a:solidFill>
              <a:latin typeface="HP-211" panose="02000800000000000000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30" y="4380810"/>
            <a:ext cx="493543" cy="493543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1427551" y="4505021"/>
            <a:ext cx="5081840" cy="384721"/>
          </a:xfrm>
          <a:prstGeom prst="rect">
            <a:avLst/>
          </a:prstGeom>
          <a:noFill/>
        </p:spPr>
        <p:txBody>
          <a:bodyPr vert="horz" wrap="none" lIns="91440" tIns="45720" rtlCol="0" anchor="ctr" anchorCtr="1">
            <a:noAutofit/>
          </a:bodyPr>
          <a:lstStyle/>
          <a:p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Bé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hãy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tô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màu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vào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những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con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vật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chỉ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có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/>
              </a:rPr>
              <a:t> 1</a:t>
            </a:r>
            <a:endParaRPr lang="en-US" sz="1900" b="1" dirty="0">
              <a:solidFill>
                <a:srgbClr val="5B9BD5">
                  <a:lumMod val="50000"/>
                </a:srgbClr>
              </a:solidFill>
              <a:latin typeface="HP-211" panose="0200080000000000000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05747" y="9437343"/>
            <a:ext cx="43794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17</a:t>
            </a:r>
            <a:endParaRPr lang="en-US" sz="19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26210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76780" y="575603"/>
            <a:ext cx="4579663" cy="743212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12" name="Rounded Rectangle 11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9581" tIns="29790" rIns="59581" bIns="297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5370"/>
              <a:endParaRPr lang="en-US" sz="1173" b="1" dirty="0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9581" tIns="29790" rIns="59581" bIns="297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5370"/>
              <a:r>
                <a:rPr lang="en-US" sz="2600" b="1" dirty="0" smtClean="0">
                  <a:solidFill>
                    <a:prstClr val="white"/>
                  </a:solidFill>
                  <a:latin typeface="HP-211" panose="02000800000000000000" pitchFamily="2" charset="-93"/>
                </a:rPr>
                <a:t>XẾP XEN KẼ CÁC VẬT</a:t>
              </a:r>
              <a:endParaRPr lang="en-US" sz="2600" b="1" dirty="0">
                <a:solidFill>
                  <a:prstClr val="white"/>
                </a:solidFill>
                <a:latin typeface="HP-211" panose="02000800000000000000" pitchFamily="2" charset="-93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0348" y1="23108" x2="34328" y2="35857"/>
                        <a14:foregroundMark x1="37811" y1="20717" x2="37811" y2="20717"/>
                        <a14:foregroundMark x1="59204" y1="20717" x2="58706" y2="47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899" y="367827"/>
            <a:ext cx="761550" cy="950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93" y="1641310"/>
            <a:ext cx="397724" cy="3834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51732" y="1549720"/>
            <a:ext cx="59296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5370"/>
            <a:r>
              <a:rPr lang="en-US" sz="1900" b="1" err="1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Bé</a:t>
            </a:r>
            <a:r>
              <a:rPr lang="en-US" sz="1900" b="1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 </a:t>
            </a:r>
            <a:r>
              <a:rPr lang="en-US" sz="1900" b="1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hãy chọn các hình xếp xen kẽ nhau và tô màu vào vật</a:t>
            </a:r>
            <a:endParaRPr lang="en-US" sz="1900" b="1" dirty="0">
              <a:solidFill>
                <a:srgbClr val="5B9BD5">
                  <a:lumMod val="50000"/>
                </a:srgbClr>
              </a:solidFill>
              <a:latin typeface="HP-211" panose="02000800000000000000" pitchFamily="2" charset="-93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79093" y="2764821"/>
            <a:ext cx="561727" cy="596184"/>
            <a:chOff x="3393346" y="5973677"/>
            <a:chExt cx="562916" cy="636721"/>
          </a:xfrm>
        </p:grpSpPr>
        <p:sp>
          <p:nvSpPr>
            <p:cNvPr id="19" name="Oval 18"/>
            <p:cNvSpPr/>
            <p:nvPr/>
          </p:nvSpPr>
          <p:spPr>
            <a:xfrm>
              <a:off x="3393346" y="6061166"/>
              <a:ext cx="562916" cy="53039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5370"/>
              <a:endParaRPr lang="en-US" sz="1801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457808" y="5973677"/>
              <a:ext cx="468718" cy="636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5370"/>
              <a:r>
                <a:rPr lang="en-US" sz="3294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  <a:endParaRPr lang="en-US" sz="329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97553" y="6249295"/>
            <a:ext cx="561727" cy="596184"/>
            <a:chOff x="3393346" y="5973678"/>
            <a:chExt cx="562916" cy="636721"/>
          </a:xfrm>
        </p:grpSpPr>
        <p:sp>
          <p:nvSpPr>
            <p:cNvPr id="22" name="Oval 21"/>
            <p:cNvSpPr/>
            <p:nvPr/>
          </p:nvSpPr>
          <p:spPr>
            <a:xfrm>
              <a:off x="3393346" y="6061166"/>
              <a:ext cx="562916" cy="53039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5370"/>
              <a:endParaRPr lang="en-US" sz="1801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457808" y="5973678"/>
              <a:ext cx="278159" cy="63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5370"/>
              <a:r>
                <a:rPr lang="en-US" sz="3294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9825" y="4427864"/>
            <a:ext cx="561727" cy="596184"/>
            <a:chOff x="3393346" y="5973677"/>
            <a:chExt cx="562916" cy="636721"/>
          </a:xfrm>
        </p:grpSpPr>
        <p:sp>
          <p:nvSpPr>
            <p:cNvPr id="25" name="Oval 24"/>
            <p:cNvSpPr/>
            <p:nvPr/>
          </p:nvSpPr>
          <p:spPr>
            <a:xfrm>
              <a:off x="3393346" y="6061166"/>
              <a:ext cx="562916" cy="53039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5370"/>
              <a:endParaRPr lang="en-US" sz="1801">
                <a:solidFill>
                  <a:prstClr val="white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457808" y="5973677"/>
              <a:ext cx="448280" cy="636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5370"/>
              <a:r>
                <a:rPr lang="en-US" sz="3294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8578" y="8067661"/>
            <a:ext cx="561727" cy="596184"/>
            <a:chOff x="3393346" y="5973677"/>
            <a:chExt cx="562916" cy="636721"/>
          </a:xfrm>
        </p:grpSpPr>
        <p:sp>
          <p:nvSpPr>
            <p:cNvPr id="28" name="Oval 27"/>
            <p:cNvSpPr/>
            <p:nvPr/>
          </p:nvSpPr>
          <p:spPr>
            <a:xfrm>
              <a:off x="3393346" y="6061166"/>
              <a:ext cx="562916" cy="53039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6061" tIns="43031" rIns="86061" bIns="430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5370"/>
              <a:endParaRPr lang="en-US" sz="1801">
                <a:solidFill>
                  <a:prstClr val="white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457808" y="5973677"/>
              <a:ext cx="478937" cy="636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5370"/>
              <a:r>
                <a:rPr lang="en-US" sz="3294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</a:p>
          </p:txBody>
        </p:sp>
      </p:grpSp>
      <p:cxnSp>
        <p:nvCxnSpPr>
          <p:cNvPr id="30" name="Straight Connector 29"/>
          <p:cNvCxnSpPr/>
          <p:nvPr/>
        </p:nvCxnSpPr>
        <p:spPr>
          <a:xfrm>
            <a:off x="1425045" y="2512611"/>
            <a:ext cx="5629118" cy="2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Isosceles Triangle 36"/>
          <p:cNvSpPr/>
          <p:nvPr/>
        </p:nvSpPr>
        <p:spPr>
          <a:xfrm>
            <a:off x="1555208" y="2604073"/>
            <a:ext cx="935686" cy="75693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721846" y="2591455"/>
            <a:ext cx="926120" cy="7834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3918774" y="2591454"/>
            <a:ext cx="926120" cy="7834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0" name="Isosceles Triangle 39"/>
          <p:cNvSpPr/>
          <p:nvPr/>
        </p:nvSpPr>
        <p:spPr>
          <a:xfrm>
            <a:off x="5115702" y="2601505"/>
            <a:ext cx="884193" cy="7734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1" name="Isosceles Triangle 40"/>
          <p:cNvSpPr/>
          <p:nvPr/>
        </p:nvSpPr>
        <p:spPr>
          <a:xfrm>
            <a:off x="6169970" y="2600876"/>
            <a:ext cx="884193" cy="76545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>
            <a:off x="3937309" y="4384845"/>
            <a:ext cx="909828" cy="721156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>
            <a:off x="1499814" y="4334513"/>
            <a:ext cx="935686" cy="75693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2721846" y="4345612"/>
            <a:ext cx="926120" cy="7834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5075765" y="4350869"/>
            <a:ext cx="926120" cy="7834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6" name="Isosceles Triangle 45"/>
          <p:cNvSpPr/>
          <p:nvPr/>
        </p:nvSpPr>
        <p:spPr>
          <a:xfrm>
            <a:off x="6145687" y="4350731"/>
            <a:ext cx="935686" cy="75693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12497" y="6095953"/>
            <a:ext cx="1280355" cy="841872"/>
          </a:xfrm>
          <a:prstGeom prst="rect">
            <a:avLst/>
          </a:prstGeom>
          <a:solidFill>
            <a:schemeClr val="bg1"/>
          </a:solidFill>
          <a:ln>
            <a:solidFill>
              <a:srgbClr val="86A4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7" name="Isosceles Triangle 46"/>
          <p:cNvSpPr/>
          <p:nvPr/>
        </p:nvSpPr>
        <p:spPr>
          <a:xfrm>
            <a:off x="3270740" y="6077899"/>
            <a:ext cx="935686" cy="83899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4612843" y="6066345"/>
            <a:ext cx="926120" cy="8922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AU" sz="1800" smtClean="0">
                <a:solidFill>
                  <a:prstClr val="white"/>
                </a:solidFill>
              </a:rPr>
              <a:t>v</a:t>
            </a: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5915179" y="6090030"/>
            <a:ext cx="926120" cy="8908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" name="Right Triangle 3"/>
          <p:cNvSpPr/>
          <p:nvPr/>
        </p:nvSpPr>
        <p:spPr>
          <a:xfrm>
            <a:off x="2772276" y="7987340"/>
            <a:ext cx="926120" cy="795326"/>
          </a:xfrm>
          <a:prstGeom prst="rtTriangle">
            <a:avLst/>
          </a:prstGeom>
          <a:ln>
            <a:solidFill>
              <a:srgbClr val="86A4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black"/>
              </a:solidFill>
            </a:endParaRPr>
          </a:p>
        </p:txBody>
      </p:sp>
      <p:sp>
        <p:nvSpPr>
          <p:cNvPr id="60" name="Right Triangle 59"/>
          <p:cNvSpPr/>
          <p:nvPr/>
        </p:nvSpPr>
        <p:spPr>
          <a:xfrm>
            <a:off x="5243850" y="7984827"/>
            <a:ext cx="926120" cy="795326"/>
          </a:xfrm>
          <a:prstGeom prst="rtTriangle">
            <a:avLst/>
          </a:prstGeom>
          <a:ln>
            <a:solidFill>
              <a:srgbClr val="86A4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black"/>
              </a:solidFill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>
            <a:off x="1452255" y="3536370"/>
            <a:ext cx="5629118" cy="2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1474624" y="4204305"/>
            <a:ext cx="5629118" cy="2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1513462" y="5269623"/>
            <a:ext cx="5629118" cy="2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1460899" y="5972842"/>
            <a:ext cx="5629118" cy="2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1460899" y="7046742"/>
            <a:ext cx="5629118" cy="2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1499814" y="8896679"/>
            <a:ext cx="5629118" cy="2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1499814" y="7819672"/>
            <a:ext cx="5629118" cy="2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val 112"/>
          <p:cNvSpPr/>
          <p:nvPr/>
        </p:nvSpPr>
        <p:spPr>
          <a:xfrm>
            <a:off x="6299118" y="7933092"/>
            <a:ext cx="926120" cy="8922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AU" sz="1800" smtClean="0">
                <a:solidFill>
                  <a:prstClr val="white"/>
                </a:solidFill>
              </a:rPr>
              <a:t>v</a:t>
            </a: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3947643" y="7910814"/>
            <a:ext cx="926120" cy="8922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AU" sz="1800" smtClean="0">
                <a:solidFill>
                  <a:prstClr val="white"/>
                </a:solidFill>
              </a:rPr>
              <a:t>v</a:t>
            </a: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596168" y="7938876"/>
            <a:ext cx="926120" cy="8922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AU" sz="1800" smtClean="0">
                <a:solidFill>
                  <a:prstClr val="white"/>
                </a:solidFill>
              </a:rPr>
              <a:t>v</a:t>
            </a: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46639" y="9586785"/>
            <a:ext cx="434734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258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67"/>
          <p:cNvSpPr/>
          <p:nvPr/>
        </p:nvSpPr>
        <p:spPr>
          <a:xfrm>
            <a:off x="4153697" y="1177723"/>
            <a:ext cx="3083055" cy="314208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489404" y="381450"/>
            <a:ext cx="5110311" cy="666269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46" b="1" dirty="0">
                <a:solidFill>
                  <a:prstClr val="white"/>
                </a:solidFill>
                <a:latin typeface="HP-211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600" b="1" dirty="0">
                  <a:solidFill>
                    <a:prstClr val="white"/>
                  </a:solidFill>
                  <a:latin typeface="HP-211"/>
                </a:rPr>
                <a:t>BÉ LÀM QUEN VỚI SỐ 2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75490" y="975207"/>
            <a:ext cx="8232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latin typeface="HP-211"/>
              </a:rPr>
              <a:t>2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184309" y="3762427"/>
            <a:ext cx="2857440" cy="617108"/>
            <a:chOff x="1094704" y="450762"/>
            <a:chExt cx="5370489" cy="631064"/>
          </a:xfrm>
          <a:solidFill>
            <a:srgbClr val="FF0000"/>
          </a:solidFill>
        </p:grpSpPr>
        <p:sp>
          <p:nvSpPr>
            <p:cNvPr id="19" name="Rounded Rectangle 18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/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46" b="1" dirty="0">
                <a:solidFill>
                  <a:srgbClr val="E7E6E6"/>
                </a:solidFill>
                <a:latin typeface="HP-211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241456" y="544228"/>
              <a:ext cx="5138672" cy="476519"/>
            </a:xfrm>
            <a:prstGeom prst="roundRect">
              <a:avLst/>
            </a:prstGeom>
            <a:grpFill/>
            <a:ln>
              <a:solidFill>
                <a:schemeClr val="accent4"/>
              </a:solidFill>
              <a:prstDash val="dash"/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000" b="1" dirty="0">
                  <a:solidFill>
                    <a:srgbClr val="E7E6E6"/>
                  </a:solidFill>
                  <a:latin typeface="HP-211"/>
                </a:rPr>
                <a:t>SỐ HAI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45" y="1126747"/>
            <a:ext cx="493543" cy="49354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50099" y="1207899"/>
            <a:ext cx="289855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Bé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hãy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tô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màu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vào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số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72" y="4578630"/>
            <a:ext cx="493543" cy="49354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53364" y="4654460"/>
            <a:ext cx="677461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Bé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hãy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gọi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tên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và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nối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số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lượng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tương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ứng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với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mỗi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nhóm</a:t>
            </a:r>
            <a:endParaRPr lang="en-US" sz="1900" b="1" dirty="0">
              <a:solidFill>
                <a:srgbClr val="5B9BD5">
                  <a:lumMod val="50000"/>
                </a:srgbClr>
              </a:solidFill>
              <a:latin typeface="HP-211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94697" y="1863137"/>
            <a:ext cx="4134961" cy="1596742"/>
            <a:chOff x="1436778" y="1728942"/>
            <a:chExt cx="4733579" cy="1785998"/>
          </a:xfrm>
        </p:grpSpPr>
        <p:sp>
          <p:nvSpPr>
            <p:cNvPr id="3" name="Oval 2"/>
            <p:cNvSpPr/>
            <p:nvPr/>
          </p:nvSpPr>
          <p:spPr>
            <a:xfrm>
              <a:off x="1767766" y="1728942"/>
              <a:ext cx="1759569" cy="1785998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25" b="100000" l="16592" r="36547">
                          <a14:foregroundMark x1="20852" y1="36250" x2="21300" y2="41250"/>
                          <a14:foregroundMark x1="28475" y1="9375" x2="28027" y2="41250"/>
                          <a14:foregroundMark x1="22870" y1="12500" x2="23543" y2="43750"/>
                          <a14:foregroundMark x1="20179" y1="11875" x2="20179" y2="38750"/>
                          <a14:foregroundMark x1="20404" y1="39375" x2="21076" y2="5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6778" y="1794092"/>
              <a:ext cx="4733579" cy="1698145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2" b="9345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10" y="1324191"/>
            <a:ext cx="2730542" cy="197095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2" b="9345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82" y="1774044"/>
            <a:ext cx="2730542" cy="1970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7876" y1="25112" x2="32301" y2="24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90" y="-37522"/>
            <a:ext cx="1432622" cy="1413605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859881" y="5239722"/>
            <a:ext cx="2194062" cy="1620313"/>
          </a:xfrm>
          <a:prstGeom prst="round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1097415" y="5203220"/>
            <a:ext cx="2272802" cy="1651949"/>
          </a:xfrm>
          <a:prstGeom prst="round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0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64" y="5558990"/>
            <a:ext cx="944550" cy="9152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50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92" y="5558990"/>
            <a:ext cx="944550" cy="915271"/>
          </a:xfrm>
          <a:prstGeom prst="rect">
            <a:avLst/>
          </a:prstGeom>
        </p:spPr>
      </p:pic>
      <p:sp>
        <p:nvSpPr>
          <p:cNvPr id="55" name="Rounded Rectangle 54"/>
          <p:cNvSpPr/>
          <p:nvPr/>
        </p:nvSpPr>
        <p:spPr>
          <a:xfrm>
            <a:off x="1167369" y="7465536"/>
            <a:ext cx="2202848" cy="1767005"/>
          </a:xfrm>
          <a:prstGeom prst="round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Rounded Rectangle 57"/>
          <p:cNvSpPr/>
          <p:nvPr/>
        </p:nvSpPr>
        <p:spPr>
          <a:xfrm>
            <a:off x="4859883" y="7465536"/>
            <a:ext cx="2194061" cy="17670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3879069" y="6224226"/>
            <a:ext cx="562916" cy="630942"/>
            <a:chOff x="3393346" y="5973677"/>
            <a:chExt cx="562916" cy="630942"/>
          </a:xfrm>
        </p:grpSpPr>
        <p:sp>
          <p:nvSpPr>
            <p:cNvPr id="62" name="Oval 61"/>
            <p:cNvSpPr/>
            <p:nvPr/>
          </p:nvSpPr>
          <p:spPr>
            <a:xfrm>
              <a:off x="3393346" y="6061166"/>
              <a:ext cx="562916" cy="53039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457808" y="5973677"/>
              <a:ext cx="41229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879069" y="7342291"/>
            <a:ext cx="562916" cy="630942"/>
            <a:chOff x="3393346" y="5973677"/>
            <a:chExt cx="562916" cy="630942"/>
          </a:xfrm>
        </p:grpSpPr>
        <p:sp>
          <p:nvSpPr>
            <p:cNvPr id="65" name="Oval 64"/>
            <p:cNvSpPr/>
            <p:nvPr/>
          </p:nvSpPr>
          <p:spPr>
            <a:xfrm>
              <a:off x="3393346" y="6061166"/>
              <a:ext cx="562916" cy="53039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457808" y="5973677"/>
              <a:ext cx="41229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sp>
        <p:nvSpPr>
          <p:cNvPr id="67" name="Slide Number Placeholder 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/>
              <a:t>2</a:t>
            </a:fld>
            <a:endParaRPr lang="en-US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04" b="100000" l="0" r="68201">
                        <a14:foregroundMark x1="13325" y1="1722" x2="17686" y2="61905"/>
                        <a14:foregroundMark x1="17686" y1="61905" x2="15021" y2="72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76" y="7557698"/>
            <a:ext cx="2382359" cy="1424055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97" y="5411640"/>
            <a:ext cx="1243504" cy="1243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5875" y="3772447"/>
            <a:ext cx="20185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HP-211"/>
              </a:rPr>
              <a:t>BÔNG HOA</a:t>
            </a:r>
            <a:endParaRPr lang="en-US" sz="2600" b="1" dirty="0">
              <a:solidFill>
                <a:srgbClr val="FF0000"/>
              </a:solidFill>
              <a:latin typeface="HP-211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04" b="100000" l="0" r="68201">
                        <a14:foregroundMark x1="13325" y1="1722" x2="17686" y2="61905"/>
                        <a14:foregroundMark x1="17686" y1="61905" x2="15021" y2="72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201" y="7573913"/>
            <a:ext cx="2382359" cy="142405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611201" y="946514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07" y="7582822"/>
            <a:ext cx="1096145" cy="153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3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860345" y="106277"/>
            <a:ext cx="7121500" cy="9440836"/>
            <a:chOff x="860345" y="106277"/>
            <a:chExt cx="7121500" cy="9440836"/>
          </a:xfrm>
        </p:grpSpPr>
        <p:grpSp>
          <p:nvGrpSpPr>
            <p:cNvPr id="37" name="Group 36"/>
            <p:cNvGrpSpPr/>
            <p:nvPr/>
          </p:nvGrpSpPr>
          <p:grpSpPr>
            <a:xfrm>
              <a:off x="1367061" y="106277"/>
              <a:ext cx="5765703" cy="883997"/>
              <a:chOff x="1367061" y="106277"/>
              <a:chExt cx="5765703" cy="883997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67061" y="164753"/>
                <a:ext cx="5152271" cy="666269"/>
                <a:chOff x="1094704" y="450762"/>
                <a:chExt cx="5370489" cy="631064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3" name="Rounded Rectangle 2"/>
                <p:cNvSpPr/>
                <p:nvPr/>
              </p:nvSpPr>
              <p:spPr>
                <a:xfrm>
                  <a:off x="1094704" y="450762"/>
                  <a:ext cx="5370489" cy="631064"/>
                </a:xfrm>
                <a:prstGeom prst="roundRect">
                  <a:avLst/>
                </a:prstGeom>
                <a:grp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246" b="1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" name="Rounded Rectangle 3"/>
                <p:cNvSpPr/>
                <p:nvPr/>
              </p:nvSpPr>
              <p:spPr>
                <a:xfrm>
                  <a:off x="1210614" y="515154"/>
                  <a:ext cx="5138671" cy="476519"/>
                </a:xfrm>
                <a:prstGeom prst="roundRect">
                  <a:avLst/>
                </a:prstGeom>
                <a:grpFill/>
                <a:ln w="19050">
                  <a:solidFill>
                    <a:srgbClr val="FFFF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600" b="1" dirty="0" smtClean="0">
                      <a:solidFill>
                        <a:prstClr val="white"/>
                      </a:solidFill>
                      <a:latin typeface="HP-211"/>
                    </a:rPr>
                    <a:t>ÔN TẬP: XẾP TƯƠNG ỨNG</a:t>
                  </a:r>
                  <a:endParaRPr lang="en-US" sz="2600" b="1" dirty="0">
                    <a:solidFill>
                      <a:prstClr val="white"/>
                    </a:solidFill>
                    <a:latin typeface="HP-211"/>
                  </a:endParaRPr>
                </a:p>
              </p:txBody>
            </p:sp>
          </p:grp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17099" y="106277"/>
                <a:ext cx="1115665" cy="883997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85" b="98220" l="2077" r="61462">
                          <a14:foregroundMark x1="20231" y1="48297" x2="32538" y2="56192"/>
                          <a14:foregroundMark x1="30077" y1="47755" x2="28538" y2="60604"/>
                          <a14:foregroundMark x1="19231" y1="48762" x2="26615" y2="64628"/>
                          <a14:foregroundMark x1="9462" y1="47291" x2="18231" y2="54180"/>
                          <a14:foregroundMark x1="31538" y1="47755" x2="37923" y2="51238"/>
                          <a14:foregroundMark x1="42308" y1="47291" x2="36462" y2="52709"/>
                          <a14:foregroundMark x1="53154" y1="35913" x2="60462" y2="28560"/>
                          <a14:backgroundMark x1="10385" y1="57198" x2="13385" y2="89319"/>
                          <a14:backgroundMark x1="26615" y1="76935" x2="26154" y2="93266"/>
                          <a14:backgroundMark x1="7923" y1="39396" x2="14308" y2="43344"/>
                          <a14:backgroundMark x1="33462" y1="43808" x2="44769" y2="38932"/>
                          <a14:backgroundMark x1="52615" y1="42879" x2="55077" y2="48762"/>
                          <a14:backgroundMark x1="29538" y1="12229" x2="30077" y2="22601"/>
                          <a14:backgroundMark x1="37923" y1="31966" x2="38923" y2="35913"/>
                          <a14:backgroundMark x1="36923" y1="46827" x2="36923" y2="472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09" r="39509" b="-1643"/>
            <a:stretch/>
          </p:blipFill>
          <p:spPr>
            <a:xfrm>
              <a:off x="1010526" y="4217577"/>
              <a:ext cx="2005760" cy="263745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348" y="1935881"/>
              <a:ext cx="1869570" cy="172431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15" y="6962115"/>
              <a:ext cx="3143590" cy="258499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345" y="1700560"/>
              <a:ext cx="1943912" cy="251701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7184" y="3956710"/>
              <a:ext cx="1775103" cy="229843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607" l="22154" r="100000">
                          <a14:foregroundMark x1="42231" y1="62616" x2="96308" y2="94195"/>
                          <a14:foregroundMark x1="40308" y1="94737" x2="94769" y2="66022"/>
                          <a14:foregroundMark x1="44231" y1="68498" x2="44231" y2="87307"/>
                          <a14:foregroundMark x1="89923" y1="74923" x2="89923" y2="90248"/>
                          <a14:foregroundMark x1="87923" y1="41873" x2="86462" y2="59598"/>
                          <a14:foregroundMark x1="72231" y1="70975" x2="86923" y2="65557"/>
                          <a14:foregroundMark x1="69308" y1="63622" x2="90385" y2="62616"/>
                          <a14:foregroundMark x1="70769" y1="81889" x2="78077" y2="91718"/>
                          <a14:foregroundMark x1="74154" y1="58127" x2="75154" y2="61610"/>
                          <a14:foregroundMark x1="90385" y1="41331" x2="98231" y2="49226"/>
                          <a14:foregroundMark x1="88385" y1="58127" x2="97769" y2="53173"/>
                          <a14:foregroundMark x1="55000" y1="42802" x2="68308" y2="46827"/>
                          <a14:foregroundMark x1="52077" y1="42337" x2="62385" y2="40867"/>
                          <a14:foregroundMark x1="73231" y1="35449" x2="73231" y2="35449"/>
                          <a14:foregroundMark x1="75692" y1="18111" x2="75692" y2="18111"/>
                          <a14:foregroundMark x1="24077" y1="3328" x2="24077" y2="15635"/>
                          <a14:foregroundMark x1="26077" y1="2322" x2="98769" y2="3793"/>
                          <a14:foregroundMark x1="95769" y1="2786" x2="96769" y2="38854"/>
                          <a14:foregroundMark x1="51615" y1="71517" x2="58000" y2="82817"/>
                          <a14:foregroundMark x1="55538" y1="93731" x2="68769" y2="83359"/>
                          <a14:foregroundMark x1="41308" y1="96207" x2="98231" y2="97214"/>
                          <a14:foregroundMark x1="40308" y1="55650" x2="35385" y2="91718"/>
                          <a14:foregroundMark x1="47154" y1="55186" x2="79615" y2="55186"/>
                          <a14:foregroundMark x1="92846" y1="7276" x2="90385" y2="45279"/>
                          <a14:foregroundMark x1="97231" y1="54721" x2="97769" y2="95666"/>
                          <a14:foregroundMark x1="84462" y1="78406" x2="93308" y2="74458"/>
                          <a14:foregroundMark x1="49615" y1="70511" x2="46692" y2="85836"/>
                          <a14:foregroundMark x1="25077" y1="13700" x2="25077" y2="22601"/>
                          <a14:foregroundMark x1="40308" y1="59598" x2="79615" y2="49226"/>
                          <a14:foregroundMark x1="58462" y1="66563" x2="70769" y2="73994"/>
                          <a14:foregroundMark x1="36846" y1="91718" x2="39846" y2="97678"/>
                          <a14:foregroundMark x1="42769" y1="96672" x2="98231" y2="97678"/>
                          <a14:foregroundMark x1="78615" y1="57663" x2="90385" y2="64551"/>
                          <a14:foregroundMark x1="91385" y1="6269" x2="91385" y2="9288"/>
                          <a14:backgroundMark x1="28538" y1="24458" x2="39308" y2="39241"/>
                          <a14:backgroundMark x1="60462" y1="29334" x2="43308" y2="44659"/>
                          <a14:backgroundMark x1="39308" y1="39783" x2="30538" y2="41718"/>
                          <a14:backgroundMark x1="26615" y1="23916" x2="28077" y2="955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97"/>
            <a:stretch/>
          </p:blipFill>
          <p:spPr>
            <a:xfrm>
              <a:off x="5473348" y="6620723"/>
              <a:ext cx="1869570" cy="249732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154" y="5711948"/>
              <a:ext cx="839710" cy="84345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6291" y="3481200"/>
              <a:ext cx="839710" cy="84345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9DD6CD"/>
                </a:clrFrom>
                <a:clrTo>
                  <a:srgbClr val="9DD6C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8040" y="8423720"/>
              <a:ext cx="839710" cy="84345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3069" y="3217601"/>
              <a:ext cx="839710" cy="84345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6644" y="8689809"/>
              <a:ext cx="843459" cy="83971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296" y="5805133"/>
              <a:ext cx="843459" cy="839710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1225782" y="918504"/>
              <a:ext cx="6756063" cy="777118"/>
              <a:chOff x="1225782" y="918504"/>
              <a:chExt cx="6756063" cy="777118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911442" y="1049291"/>
                <a:ext cx="60704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Bé</a:t>
                </a:r>
                <a:r>
                  <a:rPr lang="en-US" sz="18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8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hãy</a:t>
                </a:r>
                <a:r>
                  <a:rPr lang="en-US" sz="18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8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sắp</a:t>
                </a:r>
                <a:r>
                  <a:rPr lang="en-US" sz="18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8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xếp</a:t>
                </a:r>
                <a:r>
                  <a:rPr lang="en-US" sz="18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8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và</a:t>
                </a:r>
                <a:r>
                  <a:rPr lang="en-US" sz="18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8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nối</a:t>
                </a:r>
                <a:r>
                  <a:rPr lang="en-US" sz="18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8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tương</a:t>
                </a:r>
                <a:r>
                  <a:rPr lang="en-US" sz="18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8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ứng</a:t>
                </a:r>
                <a:r>
                  <a:rPr lang="en-US" sz="18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8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với</a:t>
                </a:r>
                <a:r>
                  <a:rPr lang="en-US" sz="18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8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nghề</a:t>
                </a:r>
                <a:r>
                  <a:rPr lang="en-US" sz="18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8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của</a:t>
                </a:r>
                <a:r>
                  <a:rPr lang="en-US" sz="18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8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những</a:t>
                </a:r>
                <a:r>
                  <a:rPr lang="en-US" sz="18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8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người</a:t>
                </a:r>
                <a:r>
                  <a:rPr lang="en-US" sz="18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8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dưới</a:t>
                </a:r>
                <a:r>
                  <a:rPr lang="en-US" sz="18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 </a:t>
                </a:r>
                <a:r>
                  <a:rPr lang="en-US" sz="1800" b="1" dirty="0" err="1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đây</a:t>
                </a:r>
                <a:r>
                  <a:rPr lang="en-US" sz="1800" b="1" dirty="0" smtClean="0">
                    <a:solidFill>
                      <a:srgbClr val="002060"/>
                    </a:solidFill>
                    <a:latin typeface="HP-211" panose="02000800000000000000" pitchFamily="2" charset="0"/>
                  </a:rPr>
                  <a:t>.</a:t>
                </a:r>
                <a:endParaRPr lang="en-US" sz="1800" b="1" dirty="0">
                  <a:solidFill>
                    <a:srgbClr val="002060"/>
                  </a:solidFill>
                  <a:latin typeface="HP-211" panose="02000800000000000000" pitchFamily="2" charset="0"/>
                </a:endParaRPr>
              </a:p>
            </p:txBody>
          </p:sp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782" y="918504"/>
                <a:ext cx="606519" cy="769995"/>
              </a:xfrm>
              <a:prstGeom prst="rect">
                <a:avLst/>
              </a:prstGeom>
            </p:spPr>
          </p:pic>
        </p:grpSp>
      </p:grpSp>
      <p:sp>
        <p:nvSpPr>
          <p:cNvPr id="5" name="TextBox 4"/>
          <p:cNvSpPr txBox="1"/>
          <p:nvPr/>
        </p:nvSpPr>
        <p:spPr>
          <a:xfrm>
            <a:off x="6613841" y="9593679"/>
            <a:ext cx="457176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19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199329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67061" y="164753"/>
            <a:ext cx="5708994" cy="1105652"/>
            <a:chOff x="1367061" y="164753"/>
            <a:chExt cx="5708994" cy="1105652"/>
          </a:xfrm>
        </p:grpSpPr>
        <p:grpSp>
          <p:nvGrpSpPr>
            <p:cNvPr id="3" name="Group 2"/>
            <p:cNvGrpSpPr/>
            <p:nvPr/>
          </p:nvGrpSpPr>
          <p:grpSpPr>
            <a:xfrm>
              <a:off x="1367061" y="164753"/>
              <a:ext cx="5152271" cy="666269"/>
              <a:chOff x="1094704" y="450762"/>
              <a:chExt cx="5370489" cy="631064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5" name="Rounded Rectangle 4"/>
              <p:cNvSpPr/>
              <p:nvPr/>
            </p:nvSpPr>
            <p:spPr>
              <a:xfrm>
                <a:off x="1094704" y="450762"/>
                <a:ext cx="5370489" cy="631064"/>
              </a:xfrm>
              <a:prstGeom prst="round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46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1210614" y="515154"/>
                <a:ext cx="5138671" cy="476519"/>
              </a:xfrm>
              <a:prstGeom prst="roundRect">
                <a:avLst/>
              </a:prstGeom>
              <a:grpFill/>
              <a:ln w="19050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600" b="1" dirty="0" smtClean="0">
                    <a:solidFill>
                      <a:prstClr val="white"/>
                    </a:solidFill>
                    <a:latin typeface="HP-211"/>
                  </a:rPr>
                  <a:t>ÔN TẬP: XẾP TƯƠNG ỨNG</a:t>
                </a:r>
                <a:endParaRPr lang="en-US" sz="2600" b="1" dirty="0">
                  <a:solidFill>
                    <a:prstClr val="white"/>
                  </a:solidFill>
                  <a:latin typeface="HP-211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62608" y="385643"/>
              <a:ext cx="1113447" cy="884762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4" b="15519"/>
          <a:stretch/>
        </p:blipFill>
        <p:spPr>
          <a:xfrm>
            <a:off x="4990359" y="1268242"/>
            <a:ext cx="2401855" cy="1851743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523" y="3311128"/>
            <a:ext cx="1673968" cy="167396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Group 21"/>
          <p:cNvGrpSpPr/>
          <p:nvPr/>
        </p:nvGrpSpPr>
        <p:grpSpPr>
          <a:xfrm>
            <a:off x="5335187" y="6443370"/>
            <a:ext cx="2006304" cy="1385525"/>
            <a:chOff x="4639132" y="4573485"/>
            <a:chExt cx="2262052" cy="19659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133" y="4573486"/>
              <a:ext cx="1245273" cy="112649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132" y="5412924"/>
              <a:ext cx="1245273" cy="112649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0935" y="5412924"/>
              <a:ext cx="1245273" cy="11264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911" y="4573485"/>
              <a:ext cx="1245273" cy="1126493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5021330" y="8007462"/>
            <a:ext cx="2320161" cy="1290582"/>
            <a:chOff x="8263533" y="6024618"/>
            <a:chExt cx="2741674" cy="168007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16607">
              <a:off x="9088629" y="6024618"/>
              <a:ext cx="1063518" cy="163424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87144">
              <a:off x="9941689" y="6037430"/>
              <a:ext cx="1063518" cy="163424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0707">
              <a:off x="8263533" y="6070448"/>
              <a:ext cx="1063518" cy="1634247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5520402" y="5043318"/>
            <a:ext cx="1838534" cy="1462646"/>
            <a:chOff x="9842862" y="6163838"/>
            <a:chExt cx="1838534" cy="146264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2862" y="6163838"/>
              <a:ext cx="892214" cy="146264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9182" y="6163838"/>
              <a:ext cx="892214" cy="146264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45" name="Group 44"/>
          <p:cNvGrpSpPr/>
          <p:nvPr/>
        </p:nvGrpSpPr>
        <p:grpSpPr>
          <a:xfrm>
            <a:off x="1027541" y="2178994"/>
            <a:ext cx="2085307" cy="1099226"/>
            <a:chOff x="1027541" y="1848255"/>
            <a:chExt cx="2085307" cy="1099226"/>
          </a:xfrm>
        </p:grpSpPr>
        <p:sp>
          <p:nvSpPr>
            <p:cNvPr id="11" name="Rounded Rectangle 10"/>
            <p:cNvSpPr/>
            <p:nvPr/>
          </p:nvSpPr>
          <p:spPr>
            <a:xfrm>
              <a:off x="1027541" y="1848255"/>
              <a:ext cx="2085307" cy="1099226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lowchart: Connector 28"/>
            <p:cNvSpPr/>
            <p:nvPr/>
          </p:nvSpPr>
          <p:spPr>
            <a:xfrm>
              <a:off x="1924450" y="2179521"/>
              <a:ext cx="291487" cy="373989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027541" y="3742715"/>
            <a:ext cx="2085307" cy="1099226"/>
            <a:chOff x="1027541" y="3411976"/>
            <a:chExt cx="2085307" cy="1099226"/>
          </a:xfrm>
        </p:grpSpPr>
        <p:sp>
          <p:nvSpPr>
            <p:cNvPr id="7" name="Rounded Rectangle 6"/>
            <p:cNvSpPr/>
            <p:nvPr/>
          </p:nvSpPr>
          <p:spPr>
            <a:xfrm>
              <a:off x="1027541" y="3411976"/>
              <a:ext cx="2085307" cy="1099226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lowchart: Connector 30"/>
            <p:cNvSpPr/>
            <p:nvPr/>
          </p:nvSpPr>
          <p:spPr>
            <a:xfrm>
              <a:off x="2141187" y="3767637"/>
              <a:ext cx="291487" cy="373989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lowchart: Connector 31"/>
            <p:cNvSpPr/>
            <p:nvPr/>
          </p:nvSpPr>
          <p:spPr>
            <a:xfrm>
              <a:off x="1438621" y="3767637"/>
              <a:ext cx="291487" cy="373989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27541" y="5306436"/>
            <a:ext cx="2085307" cy="1099226"/>
            <a:chOff x="1027541" y="4975697"/>
            <a:chExt cx="2085307" cy="1099226"/>
          </a:xfrm>
        </p:grpSpPr>
        <p:sp>
          <p:nvSpPr>
            <p:cNvPr id="8" name="Rounded Rectangle 7"/>
            <p:cNvSpPr/>
            <p:nvPr/>
          </p:nvSpPr>
          <p:spPr>
            <a:xfrm>
              <a:off x="1027541" y="4975697"/>
              <a:ext cx="2085307" cy="1099226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lowchart: Connector 29"/>
            <p:cNvSpPr/>
            <p:nvPr/>
          </p:nvSpPr>
          <p:spPr>
            <a:xfrm>
              <a:off x="1367061" y="5338315"/>
              <a:ext cx="291487" cy="373989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lowchart: Connector 32"/>
            <p:cNvSpPr/>
            <p:nvPr/>
          </p:nvSpPr>
          <p:spPr>
            <a:xfrm>
              <a:off x="2500938" y="5340972"/>
              <a:ext cx="291487" cy="373989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Flowchart: Connector 33"/>
            <p:cNvSpPr/>
            <p:nvPr/>
          </p:nvSpPr>
          <p:spPr>
            <a:xfrm>
              <a:off x="1915529" y="5338315"/>
              <a:ext cx="291487" cy="373989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027541" y="6846548"/>
            <a:ext cx="2085307" cy="1099226"/>
            <a:chOff x="1027541" y="6515809"/>
            <a:chExt cx="2085307" cy="1099226"/>
          </a:xfrm>
        </p:grpSpPr>
        <p:sp>
          <p:nvSpPr>
            <p:cNvPr id="9" name="Rounded Rectangle 8"/>
            <p:cNvSpPr/>
            <p:nvPr/>
          </p:nvSpPr>
          <p:spPr>
            <a:xfrm>
              <a:off x="1027541" y="6515809"/>
              <a:ext cx="2085307" cy="1099226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lowchart: Connector 34"/>
            <p:cNvSpPr/>
            <p:nvPr/>
          </p:nvSpPr>
          <p:spPr>
            <a:xfrm>
              <a:off x="1211571" y="6653143"/>
              <a:ext cx="291487" cy="373989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lowchart: Connector 35"/>
            <p:cNvSpPr/>
            <p:nvPr/>
          </p:nvSpPr>
          <p:spPr>
            <a:xfrm>
              <a:off x="1637466" y="7080792"/>
              <a:ext cx="291487" cy="373989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lowchart: Connector 36"/>
            <p:cNvSpPr/>
            <p:nvPr/>
          </p:nvSpPr>
          <p:spPr>
            <a:xfrm>
              <a:off x="2113392" y="6653143"/>
              <a:ext cx="291487" cy="373989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lowchart: Connector 37"/>
            <p:cNvSpPr/>
            <p:nvPr/>
          </p:nvSpPr>
          <p:spPr>
            <a:xfrm>
              <a:off x="2516914" y="7057948"/>
              <a:ext cx="291487" cy="373989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27541" y="8433879"/>
            <a:ext cx="2085307" cy="1099226"/>
            <a:chOff x="1027541" y="8103140"/>
            <a:chExt cx="2085307" cy="1099226"/>
          </a:xfrm>
        </p:grpSpPr>
        <p:sp>
          <p:nvSpPr>
            <p:cNvPr id="10" name="Rounded Rectangle 9"/>
            <p:cNvSpPr/>
            <p:nvPr/>
          </p:nvSpPr>
          <p:spPr>
            <a:xfrm>
              <a:off x="1027541" y="8103140"/>
              <a:ext cx="2085307" cy="1099226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1451406" y="8691192"/>
              <a:ext cx="291487" cy="373989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lowchart: Connector 39"/>
            <p:cNvSpPr/>
            <p:nvPr/>
          </p:nvSpPr>
          <p:spPr>
            <a:xfrm>
              <a:off x="2195018" y="8691192"/>
              <a:ext cx="291487" cy="373989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1899951" y="8180018"/>
              <a:ext cx="291487" cy="373989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Flowchart: Connector 41"/>
            <p:cNvSpPr/>
            <p:nvPr/>
          </p:nvSpPr>
          <p:spPr>
            <a:xfrm>
              <a:off x="1233600" y="8180018"/>
              <a:ext cx="291487" cy="373989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Flowchart: Connector 42"/>
            <p:cNvSpPr/>
            <p:nvPr/>
          </p:nvSpPr>
          <p:spPr>
            <a:xfrm>
              <a:off x="2566302" y="8180018"/>
              <a:ext cx="291487" cy="373989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02" y="899006"/>
            <a:ext cx="606519" cy="769995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658548" y="1015578"/>
            <a:ext cx="5589231" cy="654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Bé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hãy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nối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thẻ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chấm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tròn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với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hình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có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số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lượng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thích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hợp</a:t>
            </a:r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nhé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HP-211" panose="02000800000000000000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613841" y="9593679"/>
            <a:ext cx="184731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613841" y="9593679"/>
            <a:ext cx="457176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20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118709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266112" y="9494778"/>
            <a:ext cx="1748790" cy="535517"/>
          </a:xfrm>
        </p:spPr>
        <p:txBody>
          <a:bodyPr/>
          <a:lstStyle/>
          <a:p>
            <a:fld id="{C86912B4-4DE1-4B3A-A3F0-DA3C3863C496}" type="slidenum">
              <a:rPr lang="en-US" sz="1400" smtClean="0">
                <a:solidFill>
                  <a:prstClr val="black">
                    <a:tint val="75000"/>
                  </a:prstClr>
                </a:solidFill>
                <a:latin typeface="HP-211" panose="02000800000000000000" pitchFamily="2" charset="-93"/>
              </a:rPr>
              <a:pPr/>
              <a:t>22</a:t>
            </a:fld>
            <a:endParaRPr lang="en-US" sz="1400">
              <a:solidFill>
                <a:prstClr val="black">
                  <a:tint val="75000"/>
                </a:prstClr>
              </a:solidFill>
              <a:latin typeface="HP-211" panose="02000800000000000000" pitchFamily="2" charset="-93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19940" y="204038"/>
            <a:ext cx="5802205" cy="1049967"/>
            <a:chOff x="1058739" y="498100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12" name="Rounded Rectangle 11"/>
            <p:cNvSpPr/>
            <p:nvPr/>
          </p:nvSpPr>
          <p:spPr>
            <a:xfrm>
              <a:off x="1058739" y="498100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9581" tIns="29790" rIns="59581" bIns="297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5370"/>
              <a:endParaRPr lang="en-US" sz="1173" b="1" dirty="0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174648" y="566743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9581" tIns="29790" rIns="59581" bIns="297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5370"/>
              <a:r>
                <a:rPr lang="en-US" sz="2600" b="1" dirty="0" smtClean="0">
                  <a:solidFill>
                    <a:prstClr val="white"/>
                  </a:solidFill>
                  <a:latin typeface="HP-211" panose="02000800000000000000" pitchFamily="2" charset="-93"/>
                </a:rPr>
                <a:t>SO SÁNH HAI ĐỐI TƯỢNG TO - NHỎ</a:t>
              </a:r>
              <a:endParaRPr lang="en-US" sz="2600" b="1" dirty="0">
                <a:solidFill>
                  <a:prstClr val="white"/>
                </a:solidFill>
                <a:latin typeface="HP-211" panose="02000800000000000000" pitchFamily="2" charset="-93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0348" y1="23108" x2="34328" y2="35857"/>
                        <a14:foregroundMark x1="37811" y1="20717" x2="37811" y2="20717"/>
                        <a14:foregroundMark x1="59204" y1="20717" x2="58706" y2="47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0" y="273014"/>
            <a:ext cx="761550" cy="95098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97" y="1436418"/>
            <a:ext cx="464511" cy="46451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258403" y="1565132"/>
            <a:ext cx="5790922" cy="671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5370"/>
            <a:r>
              <a:rPr lang="en-US" sz="1900" b="1" err="1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Bé</a:t>
            </a:r>
            <a:r>
              <a:rPr lang="en-US" sz="1900" b="1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 </a:t>
            </a:r>
            <a:r>
              <a:rPr lang="en-US" sz="1900" b="1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hãy khoanh tròn vào quả bóng to nhất, nhỏ nhất và tô màu vào nhé!</a:t>
            </a:r>
            <a:endParaRPr lang="en-US" sz="1900" b="1" dirty="0">
              <a:solidFill>
                <a:srgbClr val="5B9BD5">
                  <a:lumMod val="50000"/>
                </a:srgbClr>
              </a:solidFill>
              <a:latin typeface="HP-211" panose="02000800000000000000" pitchFamily="2" charset="-93"/>
            </a:endParaRPr>
          </a:p>
        </p:txBody>
      </p:sp>
      <p:sp>
        <p:nvSpPr>
          <p:cNvPr id="17" name="Teardrop 16"/>
          <p:cNvSpPr/>
          <p:nvPr/>
        </p:nvSpPr>
        <p:spPr>
          <a:xfrm rot="6729669">
            <a:off x="1421926" y="3100854"/>
            <a:ext cx="820112" cy="784766"/>
          </a:xfrm>
          <a:prstGeom prst="teardrop">
            <a:avLst/>
          </a:prstGeom>
          <a:solidFill>
            <a:srgbClr val="FF0000"/>
          </a:solidFill>
          <a:ln>
            <a:noFill/>
          </a:ln>
          <a:effectLst/>
          <a:scene3d>
            <a:camera prst="perspective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2183556" y="3470122"/>
            <a:ext cx="1617999" cy="809897"/>
            <a:chOff x="3251402" y="3566487"/>
            <a:chExt cx="1658610" cy="809897"/>
          </a:xfrm>
        </p:grpSpPr>
        <p:sp>
          <p:nvSpPr>
            <p:cNvPr id="19" name="Teardrop 18"/>
            <p:cNvSpPr/>
            <p:nvPr/>
          </p:nvSpPr>
          <p:spPr>
            <a:xfrm rot="9825062">
              <a:off x="4148462" y="3566487"/>
              <a:ext cx="761550" cy="809897"/>
            </a:xfrm>
            <a:prstGeom prst="teardrop">
              <a:avLst/>
            </a:prstGeom>
            <a:solidFill>
              <a:srgbClr val="FFFF00"/>
            </a:solidFill>
            <a:ln>
              <a:noFill/>
            </a:ln>
            <a:effectLst/>
            <a:scene3d>
              <a:camera prst="perspectiveFront"/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vi-VN" sz="180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1" name="Teardrop 20"/>
            <p:cNvSpPr/>
            <p:nvPr/>
          </p:nvSpPr>
          <p:spPr>
            <a:xfrm rot="7656621">
              <a:off x="3258373" y="3755390"/>
              <a:ext cx="558567" cy="572510"/>
            </a:xfrm>
            <a:prstGeom prst="teardrop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perspectiveFront"/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vi-VN" sz="180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10" b="37588"/>
          <a:stretch/>
        </p:blipFill>
        <p:spPr>
          <a:xfrm rot="1182981">
            <a:off x="1254056" y="4330331"/>
            <a:ext cx="1368854" cy="2140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ardrop 22"/>
          <p:cNvSpPr/>
          <p:nvPr/>
        </p:nvSpPr>
        <p:spPr>
          <a:xfrm rot="7808548">
            <a:off x="2237163" y="2379626"/>
            <a:ext cx="1413340" cy="1378032"/>
          </a:xfrm>
          <a:prstGeom prst="teardrop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perspective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2548827" y="4360255"/>
            <a:ext cx="629170" cy="8821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552043" y="4049249"/>
            <a:ext cx="444970" cy="11789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509626" y="4336944"/>
            <a:ext cx="30000" cy="8316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46224" y="4021012"/>
            <a:ext cx="427115" cy="12052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ardrop 100"/>
          <p:cNvSpPr/>
          <p:nvPr/>
        </p:nvSpPr>
        <p:spPr>
          <a:xfrm rot="6729669">
            <a:off x="4096445" y="5868248"/>
            <a:ext cx="820112" cy="784766"/>
          </a:xfrm>
          <a:prstGeom prst="teardrop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perspective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4806432" y="6272564"/>
            <a:ext cx="1659999" cy="809897"/>
            <a:chOff x="4683619" y="5207944"/>
            <a:chExt cx="1701663" cy="809897"/>
          </a:xfrm>
          <a:solidFill>
            <a:schemeClr val="bg1"/>
          </a:solidFill>
        </p:grpSpPr>
        <p:sp>
          <p:nvSpPr>
            <p:cNvPr id="103" name="Teardrop 102"/>
            <p:cNvSpPr/>
            <p:nvPr/>
          </p:nvSpPr>
          <p:spPr>
            <a:xfrm rot="9825062">
              <a:off x="5623732" y="5207944"/>
              <a:ext cx="761550" cy="809897"/>
            </a:xfrm>
            <a:prstGeom prst="teardrop">
              <a:avLst/>
            </a:prstGeom>
            <a:grpFill/>
            <a:ln>
              <a:solidFill>
                <a:schemeClr val="tx1"/>
              </a:solidFill>
            </a:ln>
            <a:effectLst/>
            <a:scene3d>
              <a:camera prst="perspectiveFront"/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vi-VN" sz="180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4" name="Teardrop 103"/>
            <p:cNvSpPr/>
            <p:nvPr/>
          </p:nvSpPr>
          <p:spPr>
            <a:xfrm rot="7656621">
              <a:off x="4694405" y="5427852"/>
              <a:ext cx="524792" cy="546363"/>
            </a:xfrm>
            <a:prstGeom prst="teardrop">
              <a:avLst/>
            </a:prstGeom>
            <a:grpFill/>
            <a:ln>
              <a:solidFill>
                <a:schemeClr val="tx1"/>
              </a:solidFill>
            </a:ln>
            <a:effectLst/>
            <a:scene3d>
              <a:camera prst="perspectiveFront"/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vi-VN" sz="180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10" b="37588"/>
          <a:stretch/>
        </p:blipFill>
        <p:spPr>
          <a:xfrm rot="1182981">
            <a:off x="3850537" y="7075886"/>
            <a:ext cx="1368854" cy="2140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6" name="Teardrop 105"/>
          <p:cNvSpPr/>
          <p:nvPr/>
        </p:nvSpPr>
        <p:spPr>
          <a:xfrm rot="7808548">
            <a:off x="4946564" y="5364630"/>
            <a:ext cx="1187502" cy="1187217"/>
          </a:xfrm>
          <a:prstGeom prst="teardrop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perspective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>
          <a:xfrm flipH="1">
            <a:off x="5181759" y="7170222"/>
            <a:ext cx="652632" cy="8177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5148524" y="6794804"/>
            <a:ext cx="444970" cy="11789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120744" y="7146191"/>
            <a:ext cx="22198" cy="894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4715827" y="6788406"/>
            <a:ext cx="427115" cy="12052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613841" y="9593679"/>
            <a:ext cx="457176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21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0481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504296" y="236511"/>
            <a:ext cx="5410146" cy="1096365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30" name="Rounded Rectangle 29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9581" tIns="29790" rIns="59581" bIns="297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5370"/>
              <a:endParaRPr lang="en-US" sz="1173" b="1" dirty="0">
                <a:solidFill>
                  <a:prstClr val="white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9581" tIns="29790" rIns="59581" bIns="297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5370"/>
              <a:r>
                <a:rPr lang="en-US" sz="2600" b="1" dirty="0" smtClean="0">
                  <a:solidFill>
                    <a:prstClr val="white"/>
                  </a:solidFill>
                  <a:latin typeface="HP-211" panose="02000800000000000000" pitchFamily="2" charset="-93"/>
                </a:rPr>
                <a:t>SO SÁNH HAI ĐỐI TƯỢNG TO - NHỎ</a:t>
              </a:r>
              <a:endParaRPr lang="en-US" sz="2600" b="1" dirty="0">
                <a:solidFill>
                  <a:prstClr val="white"/>
                </a:solidFill>
                <a:latin typeface="HP-211" panose="02000800000000000000" pitchFamily="2" charset="-93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97" y="1436418"/>
            <a:ext cx="464511" cy="46451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313908" y="1478254"/>
            <a:ext cx="5790922" cy="671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5370"/>
            <a:r>
              <a:rPr lang="en-US" sz="1900" b="1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Bé hãy nhìn xem chú gấu nào to và nhỏ rồi tô màu theo mẫu.</a:t>
            </a:r>
            <a:endParaRPr lang="en-US" sz="1900" b="1" dirty="0">
              <a:solidFill>
                <a:srgbClr val="5B9BD5">
                  <a:lumMod val="50000"/>
                </a:srgbClr>
              </a:solidFill>
              <a:latin typeface="HP-211" panose="02000800000000000000" pitchFamily="2" charset="-93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57" l="0" r="51522">
                        <a14:backgroundMark x1="14586" y1="6134" x2="5981" y2="41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176"/>
          <a:stretch/>
        </p:blipFill>
        <p:spPr>
          <a:xfrm>
            <a:off x="4921244" y="6166719"/>
            <a:ext cx="2101970" cy="23319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3" b="98699" l="4931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56"/>
          <a:stretch/>
        </p:blipFill>
        <p:spPr>
          <a:xfrm>
            <a:off x="2949704" y="2505769"/>
            <a:ext cx="2022566" cy="2234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444" l="0" r="48046">
                        <a14:foregroundMark x1="13681" y1="4444" x2="10586" y2="9722"/>
                        <a14:foregroundMark x1="12866" y1="2778" x2="10423" y2="6389"/>
                        <a14:foregroundMark x1="13518" y1="3889" x2="18241" y2="6667"/>
                        <a14:foregroundMark x1="16612" y1="3889" x2="17427" y2="3889"/>
                        <a14:foregroundMark x1="17427" y1="5833" x2="21987" y2="556"/>
                        <a14:foregroundMark x1="23290" y1="1944" x2="27036" y2="4722"/>
                        <a14:foregroundMark x1="27036" y1="3333" x2="28664" y2="556"/>
                        <a14:foregroundMark x1="28990" y1="3333" x2="30945" y2="9167"/>
                        <a14:foregroundMark x1="28502" y1="13611" x2="22476" y2="29444"/>
                        <a14:foregroundMark x1="11238" y1="11111" x2="21661" y2="37222"/>
                        <a14:foregroundMark x1="20195" y1="5833" x2="26547" y2="36111"/>
                        <a14:foregroundMark x1="29316" y1="15000" x2="32410" y2="22778"/>
                        <a14:foregroundMark x1="31596" y1="28056" x2="26710" y2="37778"/>
                        <a14:foregroundMark x1="26710" y1="27500" x2="27687" y2="26944"/>
                        <a14:foregroundMark x1="13192" y1="17778" x2="9772" y2="25556"/>
                        <a14:foregroundMark x1="9772" y1="28056" x2="17427" y2="46944"/>
                        <a14:foregroundMark x1="6026" y1="32778" x2="11238" y2="31389"/>
                        <a14:foregroundMark x1="6678" y1="33333" x2="4886" y2="40000"/>
                        <a14:foregroundMark x1="5863" y1="43889" x2="12866" y2="47222"/>
                        <a14:foregroundMark x1="12541" y1="48333" x2="19381" y2="46389"/>
                        <a14:foregroundMark x1="12378" y1="48333" x2="10423" y2="59444"/>
                        <a14:foregroundMark x1="11401" y1="62778" x2="2443" y2="66667"/>
                        <a14:foregroundMark x1="2769" y1="68056" x2="2117" y2="75278"/>
                        <a14:foregroundMark x1="2443" y1="74722" x2="5863" y2="82500"/>
                        <a14:foregroundMark x1="7492" y1="83889" x2="14821" y2="76667"/>
                        <a14:foregroundMark x1="15472" y1="76667" x2="25407" y2="76667"/>
                        <a14:foregroundMark x1="26710" y1="75278" x2="20195" y2="43056"/>
                        <a14:foregroundMark x1="30456" y1="34722" x2="26547" y2="71944"/>
                        <a14:foregroundMark x1="9446" y1="77222" x2="21173" y2="65278"/>
                        <a14:foregroundMark x1="31596" y1="41944" x2="35831" y2="43056"/>
                        <a14:foregroundMark x1="33225" y1="32222" x2="37459" y2="30833"/>
                        <a14:foregroundMark x1="32410" y1="48333" x2="33876" y2="56111"/>
                        <a14:foregroundMark x1="34039" y1="61944" x2="40391" y2="69167"/>
                        <a14:foregroundMark x1="31596" y1="71944" x2="39577" y2="72778"/>
                        <a14:backgroundMark x1="12541" y1="3889" x2="19381" y2="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75" b="11529"/>
          <a:stretch/>
        </p:blipFill>
        <p:spPr>
          <a:xfrm>
            <a:off x="1017187" y="5095875"/>
            <a:ext cx="3428667" cy="3680336"/>
          </a:xfrm>
          <a:prstGeom prst="rect">
            <a:avLst/>
          </a:prstGeom>
        </p:spPr>
      </p:pic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266112" y="9494778"/>
            <a:ext cx="1748790" cy="535517"/>
          </a:xfrm>
        </p:spPr>
        <p:txBody>
          <a:bodyPr/>
          <a:lstStyle/>
          <a:p>
            <a:r>
              <a:rPr lang="en-US" sz="1400">
                <a:solidFill>
                  <a:prstClr val="black">
                    <a:tint val="75000"/>
                  </a:prstClr>
                </a:solidFill>
                <a:latin typeface="HP-211" panose="02000800000000000000" pitchFamily="2" charset="-93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13841" y="9593679"/>
            <a:ext cx="492443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22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3" y="287429"/>
            <a:ext cx="1491190" cy="94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7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59130" y="407635"/>
            <a:ext cx="5163317" cy="1070619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12" name="Rounded Rectangle 11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9581" tIns="29790" rIns="59581" bIns="297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5370"/>
              <a:endParaRPr lang="en-US" sz="1173" b="1" dirty="0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9581" tIns="29790" rIns="59581" bIns="297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5370"/>
              <a:r>
                <a:rPr lang="en-US" sz="2600" b="1" dirty="0" smtClean="0">
                  <a:solidFill>
                    <a:prstClr val="white"/>
                  </a:solidFill>
                  <a:latin typeface="HP-211" panose="02000800000000000000" pitchFamily="2" charset="-93"/>
                </a:rPr>
                <a:t>SO SÁNH HAI ĐỐI TƯỢNG VỀ RỘNG - HẸP</a:t>
              </a:r>
              <a:endParaRPr lang="en-US" sz="2600" b="1" dirty="0">
                <a:solidFill>
                  <a:prstClr val="white"/>
                </a:solidFill>
                <a:latin typeface="HP-211" panose="02000800000000000000" pitchFamily="2" charset="-93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94" y="1569070"/>
            <a:ext cx="464511" cy="4645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13908" y="1565247"/>
            <a:ext cx="5790922" cy="96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5370"/>
            <a:r>
              <a:rPr lang="en-US" sz="1900" b="1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Một con mương có hai đoạn rộng và hẹp.</a:t>
            </a:r>
          </a:p>
          <a:p>
            <a:pPr defTabSz="915370"/>
            <a:r>
              <a:rPr lang="en-US" sz="1900" b="1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Bé hãy giúp bạn nhỏ tìm đoạn mương có thể nhảy qua được nhé.</a:t>
            </a:r>
            <a:endParaRPr lang="en-US" sz="1900" b="1" dirty="0">
              <a:solidFill>
                <a:srgbClr val="5B9BD5">
                  <a:lumMod val="50000"/>
                </a:srgbClr>
              </a:solidFill>
              <a:latin typeface="HP-211" panose="02000800000000000000" pitchFamily="2" charset="-93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348" y1="23108" x2="34328" y2="35857"/>
                        <a14:foregroundMark x1="37811" y1="20717" x2="37811" y2="20717"/>
                        <a14:foregroundMark x1="59204" y1="20717" x2="58706" y2="47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9" y="381229"/>
            <a:ext cx="761550" cy="950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" t="1026" r="14989" b="11450"/>
          <a:stretch/>
        </p:blipFill>
        <p:spPr>
          <a:xfrm>
            <a:off x="957894" y="2692495"/>
            <a:ext cx="6146936" cy="6685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2" y="2692495"/>
            <a:ext cx="2666775" cy="2160443"/>
          </a:xfrm>
          <a:prstGeom prst="rect">
            <a:avLst/>
          </a:prstGeom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266112" y="9494778"/>
            <a:ext cx="1748790" cy="535517"/>
          </a:xfrm>
        </p:spPr>
        <p:txBody>
          <a:bodyPr/>
          <a:lstStyle/>
          <a:p>
            <a:r>
              <a:rPr lang="en-US" sz="1400" smtClean="0">
                <a:solidFill>
                  <a:prstClr val="black">
                    <a:tint val="75000"/>
                  </a:prstClr>
                </a:solidFill>
                <a:latin typeface="HP-211" panose="02000800000000000000" pitchFamily="2" charset="-93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13841" y="9593679"/>
            <a:ext cx="492443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23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20762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694684" y="233465"/>
            <a:ext cx="4888996" cy="1174480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17" name="Rounded Rectangle 16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9581" tIns="29790" rIns="59581" bIns="297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5370"/>
              <a:endParaRPr lang="en-US" sz="1173" b="1" dirty="0">
                <a:solidFill>
                  <a:prstClr val="white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9581" tIns="29790" rIns="59581" bIns="297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5370"/>
              <a:r>
                <a:rPr lang="en-US" sz="2600" b="1" dirty="0" smtClean="0">
                  <a:solidFill>
                    <a:prstClr val="white"/>
                  </a:solidFill>
                  <a:latin typeface="HP-211" panose="02000800000000000000" pitchFamily="2" charset="-93"/>
                </a:rPr>
                <a:t>SO SÁNH HAI ĐỐI TƯỢNG VỀ CAO - THẤP</a:t>
              </a:r>
              <a:endParaRPr lang="en-US" sz="2600" b="1" dirty="0">
                <a:solidFill>
                  <a:prstClr val="white"/>
                </a:solidFill>
                <a:latin typeface="HP-211" panose="02000800000000000000" pitchFamily="2" charset="-93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31" y="1481288"/>
            <a:ext cx="464511" cy="4645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13908" y="1478254"/>
            <a:ext cx="5790922" cy="671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5370"/>
            <a:r>
              <a:rPr lang="en-US" sz="1900" b="1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Bé hãy xem cột cờ nào cao hơn, cột cờ nào thấp hơn và tô màu trang trí.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348" y1="23108" x2="34328" y2="35857"/>
                        <a14:foregroundMark x1="37811" y1="20717" x2="37811" y2="20717"/>
                        <a14:foregroundMark x1="59204" y1="20717" x2="58706" y2="47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68" y="382503"/>
            <a:ext cx="761550" cy="950988"/>
          </a:xfrm>
          <a:prstGeom prst="rect">
            <a:avLst/>
          </a:prstGeom>
        </p:spPr>
      </p:pic>
      <p:sp>
        <p:nvSpPr>
          <p:cNvPr id="6" name="Flowchart: Punched Tape 5"/>
          <p:cNvSpPr/>
          <p:nvPr/>
        </p:nvSpPr>
        <p:spPr>
          <a:xfrm>
            <a:off x="2309929" y="2770105"/>
            <a:ext cx="1827295" cy="1501186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2837656" y="3192495"/>
            <a:ext cx="667467" cy="661360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39857" y="7179473"/>
            <a:ext cx="2573809" cy="163109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2" name="Trapezoid 1"/>
          <p:cNvSpPr/>
          <p:nvPr/>
        </p:nvSpPr>
        <p:spPr>
          <a:xfrm>
            <a:off x="1805783" y="7594236"/>
            <a:ext cx="947812" cy="801564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309929" y="2828361"/>
            <a:ext cx="0" cy="47658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4379592" y="7594236"/>
            <a:ext cx="2031961" cy="121632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34" name="Trapezoid 33"/>
          <p:cNvSpPr/>
          <p:nvPr/>
        </p:nvSpPr>
        <p:spPr>
          <a:xfrm>
            <a:off x="4945959" y="7776942"/>
            <a:ext cx="899226" cy="618858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37" name="Flowchart: Punched Tape 36"/>
          <p:cNvSpPr/>
          <p:nvPr/>
        </p:nvSpPr>
        <p:spPr>
          <a:xfrm>
            <a:off x="5395572" y="4586811"/>
            <a:ext cx="1446730" cy="1336954"/>
          </a:xfrm>
          <a:prstGeom prst="flowChartPunchedTap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38" name="5-Point Star 37"/>
          <p:cNvSpPr/>
          <p:nvPr/>
        </p:nvSpPr>
        <p:spPr>
          <a:xfrm>
            <a:off x="5753783" y="4922898"/>
            <a:ext cx="657770" cy="664780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5395572" y="4725528"/>
            <a:ext cx="0" cy="30514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266112" y="9494778"/>
            <a:ext cx="1748790" cy="535517"/>
          </a:xfrm>
        </p:spPr>
        <p:txBody>
          <a:bodyPr/>
          <a:lstStyle/>
          <a:p>
            <a:r>
              <a:rPr lang="en-US" sz="1400" smtClean="0">
                <a:solidFill>
                  <a:prstClr val="black">
                    <a:tint val="75000"/>
                  </a:prstClr>
                </a:solidFill>
                <a:latin typeface="HP-211" panose="02000800000000000000" pitchFamily="2" charset="-93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13841" y="9593679"/>
            <a:ext cx="497252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24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82582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320827" y="198497"/>
            <a:ext cx="5803397" cy="1136335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24" name="Rounded Rectangle 23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9581" tIns="29790" rIns="59581" bIns="297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5370"/>
              <a:endParaRPr lang="en-US" sz="1173" b="1" dirty="0">
                <a:solidFill>
                  <a:prstClr val="white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9581" tIns="29790" rIns="59581" bIns="297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5370"/>
              <a:r>
                <a:rPr lang="en-US" sz="2600" b="1" dirty="0" smtClean="0">
                  <a:solidFill>
                    <a:prstClr val="white"/>
                  </a:solidFill>
                  <a:latin typeface="HP-211" panose="02000800000000000000" pitchFamily="2" charset="-93"/>
                </a:rPr>
                <a:t>SO SÁNH HAI ĐỐI TƯỢNG DÀI - NGẮN</a:t>
              </a:r>
              <a:endParaRPr lang="en-US" sz="2600" b="1" dirty="0">
                <a:solidFill>
                  <a:prstClr val="white"/>
                </a:solidFill>
                <a:latin typeface="HP-211" panose="02000800000000000000" pitchFamily="2" charset="-93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13" y="1395707"/>
            <a:ext cx="464511" cy="46451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313908" y="1478254"/>
            <a:ext cx="59659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5370"/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Bé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đoán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xem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cây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thước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nào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dài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hơn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,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ngắn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 </a:t>
            </a:r>
            <a:r>
              <a:rPr lang="en-US" sz="1900" b="1" dirty="0" err="1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hơn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.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18" b="40485" l="1399" r="89790">
                        <a14:foregroundMark x1="32448" y1="22388" x2="39580" y2="7090"/>
                        <a14:foregroundMark x1="39021" y1="5784" x2="56084" y2="21082"/>
                        <a14:foregroundMark x1="36503" y1="25187" x2="52028" y2="27052"/>
                        <a14:foregroundMark x1="34545" y1="23694" x2="51608" y2="17164"/>
                        <a14:foregroundMark x1="36503" y1="31716" x2="47552" y2="31716"/>
                        <a14:foregroundMark x1="28951" y1="14366" x2="38042" y2="30410"/>
                        <a14:foregroundMark x1="40559" y1="25187" x2="47972" y2="27799"/>
                        <a14:foregroundMark x1="41958" y1="29104" x2="49091" y2="20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182"/>
          <a:stretch/>
        </p:blipFill>
        <p:spPr>
          <a:xfrm>
            <a:off x="847513" y="1837192"/>
            <a:ext cx="6723711" cy="147162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46" b="93284" l="9790" r="99301">
                        <a14:foregroundMark x1="50210" y1="63806" x2="57483" y2="41231"/>
                        <a14:foregroundMark x1="52308" y1="60448" x2="68112" y2="59888"/>
                        <a14:foregroundMark x1="53986" y1="65299" x2="68252" y2="61940"/>
                        <a14:foregroundMark x1="64336" y1="64925" x2="77343" y2="44776"/>
                        <a14:foregroundMark x1="56224" y1="42724" x2="71608" y2="48881"/>
                        <a14:foregroundMark x1="54965" y1="56716" x2="68392" y2="50933"/>
                        <a14:foregroundMark x1="60000" y1="47015" x2="60420" y2="68097"/>
                        <a14:foregroundMark x1="54825" y1="61194" x2="59161" y2="64366"/>
                        <a14:foregroundMark x1="61399" y1="56343" x2="66014" y2="58769"/>
                        <a14:backgroundMark x1="62937" y1="44590" x2="61119" y2="53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03" t="38961" r="1503" b="669"/>
          <a:stretch/>
        </p:blipFill>
        <p:spPr>
          <a:xfrm rot="1400755">
            <a:off x="-179057" y="3224994"/>
            <a:ext cx="4932851" cy="22311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13" y="5443688"/>
            <a:ext cx="464511" cy="46451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342590" y="5440654"/>
            <a:ext cx="5937274" cy="671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5370"/>
            <a:r>
              <a:rPr lang="en-US" sz="1900" b="1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Bé nhìn xem cây bút chì nào dài hơn, ngắn hơn và tô màu trang trí.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4" b="99773" l="0" r="99659">
                        <a14:foregroundMark x1="96932" y1="18182" x2="84205" y2="2955"/>
                        <a14:foregroundMark x1="86591" y1="26250" x2="75227" y2="14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70753">
            <a:off x="1642310" y="5881047"/>
            <a:ext cx="2126666" cy="21266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4" b="99773" l="0" r="99659">
                        <a14:foregroundMark x1="96932" y1="18182" x2="84205" y2="2955"/>
                        <a14:foregroundMark x1="86591" y1="26250" x2="75227" y2="14659"/>
                        <a14:foregroundMark x1="82614" y1="3917" x2="6477" y2="81797"/>
                        <a14:foregroundMark x1="84318" y1="28111" x2="22159" y2="92051"/>
                        <a14:foregroundMark x1="17727" y1="94931" x2="7045" y2="95968"/>
                        <a14:foregroundMark x1="35682" y1="66820" x2="26023" y2="72696"/>
                        <a14:foregroundMark x1="70682" y1="29147" x2="11591" y2="849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70753">
            <a:off x="1717410" y="6202896"/>
            <a:ext cx="3653845" cy="3614798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266112" y="9494778"/>
            <a:ext cx="1748790" cy="535517"/>
          </a:xfrm>
        </p:spPr>
        <p:txBody>
          <a:bodyPr/>
          <a:lstStyle/>
          <a:p>
            <a:r>
              <a:rPr lang="en-US" sz="1400">
                <a:solidFill>
                  <a:prstClr val="black">
                    <a:tint val="75000"/>
                  </a:prstClr>
                </a:solidFill>
                <a:latin typeface="HP-211" panose="02000800000000000000" pitchFamily="2" charset="-93"/>
              </a:rPr>
              <a:t>6</a:t>
            </a:r>
            <a:endParaRPr lang="en-US" sz="1400" smtClean="0">
              <a:solidFill>
                <a:prstClr val="black">
                  <a:tint val="75000"/>
                </a:prstClr>
              </a:solidFill>
              <a:latin typeface="HP-211" panose="02000800000000000000" pitchFamily="2" charset="-93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13841" y="9593679"/>
            <a:ext cx="486030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25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22" y="298491"/>
            <a:ext cx="1491190" cy="94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1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17556" y="323930"/>
            <a:ext cx="5038276" cy="1018487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3" name="Rounded Rectangle 2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46" b="1" dirty="0">
                <a:solidFill>
                  <a:prstClr val="white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600" b="1" dirty="0" smtClean="0">
                  <a:solidFill>
                    <a:prstClr val="white"/>
                  </a:solidFill>
                  <a:latin typeface="HP-211"/>
                </a:rPr>
                <a:t>ÔN: XẾP XEN KẼ VÀ ĐẾM</a:t>
              </a:r>
              <a:endParaRPr lang="en-US" sz="2600" b="1" dirty="0">
                <a:solidFill>
                  <a:prstClr val="white"/>
                </a:solidFill>
                <a:latin typeface="HP-211"/>
              </a:endParaRPr>
            </a:p>
          </p:txBody>
        </p:sp>
      </p:grpSp>
      <p:grpSp>
        <p:nvGrpSpPr>
          <p:cNvPr id="2060" name="Group 2059"/>
          <p:cNvGrpSpPr/>
          <p:nvPr/>
        </p:nvGrpSpPr>
        <p:grpSpPr>
          <a:xfrm>
            <a:off x="2280081" y="2293657"/>
            <a:ext cx="3606738" cy="2379941"/>
            <a:chOff x="2166868" y="2319066"/>
            <a:chExt cx="4945132" cy="3438268"/>
          </a:xfrm>
        </p:grpSpPr>
        <p:sp>
          <p:nvSpPr>
            <p:cNvPr id="2059" name="Rounded Rectangle 2058"/>
            <p:cNvSpPr/>
            <p:nvPr/>
          </p:nvSpPr>
          <p:spPr>
            <a:xfrm>
              <a:off x="2166868" y="2352314"/>
              <a:ext cx="4945132" cy="34050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2" descr="Kết quả hình ảnh cho flower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5495" y="2565957"/>
              <a:ext cx="957799" cy="900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4" descr="Kết quả hình ảnh cho leaf carto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1935" y="3634830"/>
              <a:ext cx="1386410" cy="737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6" descr="Kết quả hình ảnh cho apple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8203" y="2319066"/>
              <a:ext cx="875771" cy="116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6" descr="Kết quả hình ảnh cho apple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9712" y="2336234"/>
              <a:ext cx="875771" cy="116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Kết quả hình ảnh cho leaf carto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7128" y="2589329"/>
              <a:ext cx="1386410" cy="737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Kết quả hình ảnh cho flower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3332" y="3546471"/>
              <a:ext cx="957799" cy="900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6" descr="Kết quả hình ảnh cho apple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6720" y="3340412"/>
              <a:ext cx="875771" cy="116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Kết quả hình ảnh cho flower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6175" y="3546471"/>
              <a:ext cx="957799" cy="900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6" descr="Kết quả hình ảnh cho apple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1206" y="4324416"/>
              <a:ext cx="875771" cy="116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" descr="Kết quả hình ảnh cho flower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9712" y="4597912"/>
              <a:ext cx="957799" cy="900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4" descr="Kết quả hình ảnh cho leaf carto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2381" y="4595772"/>
              <a:ext cx="1386410" cy="737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6" descr="Kết quả hình ảnh cho apple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4984" y="4253738"/>
              <a:ext cx="875771" cy="116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97" name="Group 2096"/>
          <p:cNvGrpSpPr/>
          <p:nvPr/>
        </p:nvGrpSpPr>
        <p:grpSpPr>
          <a:xfrm>
            <a:off x="1044530" y="4906569"/>
            <a:ext cx="5682299" cy="4671211"/>
            <a:chOff x="1024095" y="4571679"/>
            <a:chExt cx="5682299" cy="467121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923069" y="4639732"/>
              <a:ext cx="23108" cy="460315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3517572" y="4606746"/>
              <a:ext cx="5612" cy="463614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125175" y="4606746"/>
              <a:ext cx="5562" cy="463614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706394" y="4571679"/>
              <a:ext cx="0" cy="464233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031278" y="8281091"/>
              <a:ext cx="5675116" cy="3506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304657" y="7704170"/>
              <a:ext cx="2153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HP-211" panose="02000800000000000000"/>
                </a:rPr>
                <a:t>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16379" y="6172349"/>
              <a:ext cx="2439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HP-211" panose="02000800000000000000"/>
                </a:rPr>
                <a:t>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40407" y="6937801"/>
              <a:ext cx="2458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HP-211" panose="02000800000000000000"/>
                </a:rPr>
                <a:t>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14357" y="4639732"/>
              <a:ext cx="23898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HP-211" panose="02000800000000000000"/>
                </a:rPr>
                <a:t>5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7995" y="5349393"/>
              <a:ext cx="24786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HP-211" panose="02000800000000000000"/>
                </a:rPr>
                <a:t>4</a:t>
              </a:r>
            </a:p>
          </p:txBody>
        </p:sp>
        <p:pic>
          <p:nvPicPr>
            <p:cNvPr id="2050" name="Picture 2" descr="Kết quả hình ảnh cho flower carto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3644" y="8464677"/>
              <a:ext cx="743425" cy="698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2" name="Straight Connector 31"/>
            <p:cNvCxnSpPr/>
            <p:nvPr/>
          </p:nvCxnSpPr>
          <p:spPr>
            <a:xfrm flipV="1">
              <a:off x="1031278" y="9214016"/>
              <a:ext cx="5675116" cy="2887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024095" y="4606746"/>
              <a:ext cx="1" cy="460389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2" name="Picture 4" descr="Kết quả hình ảnh cho leaf carto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689" y="8548667"/>
              <a:ext cx="1076105" cy="572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Kết quả hình ảnh cho apple carto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6506" y="8271526"/>
              <a:ext cx="679756" cy="906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1" name="Straight Connector 120"/>
            <p:cNvCxnSpPr/>
            <p:nvPr/>
          </p:nvCxnSpPr>
          <p:spPr>
            <a:xfrm flipV="1">
              <a:off x="1031278" y="4571679"/>
              <a:ext cx="5675116" cy="3506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98" name="TextBox 2097"/>
          <p:cNvSpPr txBox="1"/>
          <p:nvPr/>
        </p:nvSpPr>
        <p:spPr>
          <a:xfrm>
            <a:off x="1164041" y="1558891"/>
            <a:ext cx="63722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Bé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hãy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đếm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số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lượng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trong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ô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và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vẽ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vào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các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cột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tương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ứng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.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Đếm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và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nối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số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vối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cột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số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đã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cho</a:t>
            </a:r>
            <a:endParaRPr lang="en-US" sz="1900" b="1" dirty="0">
              <a:solidFill>
                <a:schemeClr val="accent1">
                  <a:lumMod val="50000"/>
                </a:schemeClr>
              </a:solidFill>
              <a:latin typeface="HP-211" panose="02000800000000000000"/>
            </a:endParaRPr>
          </a:p>
        </p:txBody>
      </p:sp>
      <p:pic>
        <p:nvPicPr>
          <p:cNvPr id="129" name="Picture 12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12" y="1504345"/>
            <a:ext cx="564535" cy="71669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613841" y="9593679"/>
            <a:ext cx="457176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26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  <p:pic>
        <p:nvPicPr>
          <p:cNvPr id="39" name="Picture 4" descr="Kết quả hình ảnh cho cartoon duck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145711" y="171025"/>
            <a:ext cx="1311134" cy="917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514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4" y="868423"/>
            <a:ext cx="493543" cy="4935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85054" y="928427"/>
            <a:ext cx="6217992" cy="976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Bé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hãy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tìm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nhà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bà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của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bạn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nhỏ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và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tô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màu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đỏ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vào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ô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vuông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bên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cạnh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ngôi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nhà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đó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nhé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.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Gợi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ý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nhà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bà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là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ngôi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nhà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có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con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đường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ngắn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nhất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HP-211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85054" y="1941932"/>
            <a:ext cx="6260047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Bé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hãy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tô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màu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vàng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vào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ô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có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ngôi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nhà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cao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nhất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nhé</a:t>
            </a:r>
            <a:endParaRPr lang="en-US" sz="1900" b="1" dirty="0">
              <a:solidFill>
                <a:schemeClr val="accent1">
                  <a:lumMod val="50000"/>
                </a:schemeClr>
              </a:solidFill>
              <a:latin typeface="HP-211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58" y="1878361"/>
            <a:ext cx="493543" cy="49354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66859" y="2049941"/>
            <a:ext cx="7217144" cy="10419651"/>
            <a:chOff x="466859" y="2049941"/>
            <a:chExt cx="7217144" cy="10419651"/>
          </a:xfrm>
        </p:grpSpPr>
        <p:grpSp>
          <p:nvGrpSpPr>
            <p:cNvPr id="12" name="Group 11"/>
            <p:cNvGrpSpPr/>
            <p:nvPr/>
          </p:nvGrpSpPr>
          <p:grpSpPr>
            <a:xfrm>
              <a:off x="466859" y="2049941"/>
              <a:ext cx="7140494" cy="7310295"/>
              <a:chOff x="466859" y="1310648"/>
              <a:chExt cx="7140494" cy="7310295"/>
            </a:xfrm>
          </p:grpSpPr>
          <p:pic>
            <p:nvPicPr>
              <p:cNvPr id="1026" name="Picture 2" descr="Kết quả hình ảnh cho grass cartoon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4880" y="2214158"/>
                <a:ext cx="6264680" cy="626468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Freeform 4"/>
              <p:cNvSpPr/>
              <p:nvPr/>
            </p:nvSpPr>
            <p:spPr>
              <a:xfrm>
                <a:off x="1866723" y="6839508"/>
                <a:ext cx="4494178" cy="1206229"/>
              </a:xfrm>
              <a:custGeom>
                <a:avLst/>
                <a:gdLst>
                  <a:gd name="connsiteX0" fmla="*/ 4494178 w 4494178"/>
                  <a:gd name="connsiteY0" fmla="*/ 1206229 h 1206229"/>
                  <a:gd name="connsiteX1" fmla="*/ 4357991 w 4494178"/>
                  <a:gd name="connsiteY1" fmla="*/ 992221 h 1206229"/>
                  <a:gd name="connsiteX2" fmla="*/ 4319081 w 4494178"/>
                  <a:gd name="connsiteY2" fmla="*/ 933855 h 1206229"/>
                  <a:gd name="connsiteX3" fmla="*/ 4182893 w 4494178"/>
                  <a:gd name="connsiteY3" fmla="*/ 817123 h 1206229"/>
                  <a:gd name="connsiteX4" fmla="*/ 4143983 w 4494178"/>
                  <a:gd name="connsiteY4" fmla="*/ 758757 h 1206229"/>
                  <a:gd name="connsiteX5" fmla="*/ 4007795 w 4494178"/>
                  <a:gd name="connsiteY5" fmla="*/ 642025 h 1206229"/>
                  <a:gd name="connsiteX6" fmla="*/ 3968885 w 4494178"/>
                  <a:gd name="connsiteY6" fmla="*/ 583659 h 1206229"/>
                  <a:gd name="connsiteX7" fmla="*/ 3754876 w 4494178"/>
                  <a:gd name="connsiteY7" fmla="*/ 408561 h 1206229"/>
                  <a:gd name="connsiteX8" fmla="*/ 3657600 w 4494178"/>
                  <a:gd name="connsiteY8" fmla="*/ 311285 h 1206229"/>
                  <a:gd name="connsiteX9" fmla="*/ 3540868 w 4494178"/>
                  <a:gd name="connsiteY9" fmla="*/ 194553 h 1206229"/>
                  <a:gd name="connsiteX10" fmla="*/ 3424136 w 4494178"/>
                  <a:gd name="connsiteY10" fmla="*/ 58365 h 1206229"/>
                  <a:gd name="connsiteX11" fmla="*/ 3190672 w 4494178"/>
                  <a:gd name="connsiteY11" fmla="*/ 0 h 1206229"/>
                  <a:gd name="connsiteX12" fmla="*/ 2490281 w 4494178"/>
                  <a:gd name="connsiteY12" fmla="*/ 19455 h 1206229"/>
                  <a:gd name="connsiteX13" fmla="*/ 2431915 w 4494178"/>
                  <a:gd name="connsiteY13" fmla="*/ 38910 h 1206229"/>
                  <a:gd name="connsiteX14" fmla="*/ 2276272 w 4494178"/>
                  <a:gd name="connsiteY14" fmla="*/ 97276 h 1206229"/>
                  <a:gd name="connsiteX15" fmla="*/ 2198451 w 4494178"/>
                  <a:gd name="connsiteY15" fmla="*/ 155642 h 1206229"/>
                  <a:gd name="connsiteX16" fmla="*/ 2081719 w 4494178"/>
                  <a:gd name="connsiteY16" fmla="*/ 194553 h 1206229"/>
                  <a:gd name="connsiteX17" fmla="*/ 2023353 w 4494178"/>
                  <a:gd name="connsiteY17" fmla="*/ 214008 h 1206229"/>
                  <a:gd name="connsiteX18" fmla="*/ 1945532 w 4494178"/>
                  <a:gd name="connsiteY18" fmla="*/ 252919 h 1206229"/>
                  <a:gd name="connsiteX19" fmla="*/ 1789889 w 4494178"/>
                  <a:gd name="connsiteY19" fmla="*/ 330740 h 1206229"/>
                  <a:gd name="connsiteX20" fmla="*/ 1731523 w 4494178"/>
                  <a:gd name="connsiteY20" fmla="*/ 408561 h 1206229"/>
                  <a:gd name="connsiteX21" fmla="*/ 1692612 w 4494178"/>
                  <a:gd name="connsiteY21" fmla="*/ 466927 h 1206229"/>
                  <a:gd name="connsiteX22" fmla="*/ 1595336 w 4494178"/>
                  <a:gd name="connsiteY22" fmla="*/ 525293 h 1206229"/>
                  <a:gd name="connsiteX23" fmla="*/ 1439693 w 4494178"/>
                  <a:gd name="connsiteY23" fmla="*/ 700391 h 1206229"/>
                  <a:gd name="connsiteX24" fmla="*/ 1342417 w 4494178"/>
                  <a:gd name="connsiteY24" fmla="*/ 797668 h 1206229"/>
                  <a:gd name="connsiteX25" fmla="*/ 1206230 w 4494178"/>
                  <a:gd name="connsiteY25" fmla="*/ 875489 h 1206229"/>
                  <a:gd name="connsiteX26" fmla="*/ 1147864 w 4494178"/>
                  <a:gd name="connsiteY26" fmla="*/ 894944 h 1206229"/>
                  <a:gd name="connsiteX27" fmla="*/ 1070042 w 4494178"/>
                  <a:gd name="connsiteY27" fmla="*/ 933855 h 1206229"/>
                  <a:gd name="connsiteX28" fmla="*/ 1011676 w 4494178"/>
                  <a:gd name="connsiteY28" fmla="*/ 953310 h 1206229"/>
                  <a:gd name="connsiteX29" fmla="*/ 933855 w 4494178"/>
                  <a:gd name="connsiteY29" fmla="*/ 992221 h 1206229"/>
                  <a:gd name="connsiteX30" fmla="*/ 778212 w 4494178"/>
                  <a:gd name="connsiteY30" fmla="*/ 1031131 h 1206229"/>
                  <a:gd name="connsiteX31" fmla="*/ 680936 w 4494178"/>
                  <a:gd name="connsiteY31" fmla="*/ 1050587 h 1206229"/>
                  <a:gd name="connsiteX32" fmla="*/ 0 w 4494178"/>
                  <a:gd name="connsiteY32" fmla="*/ 1050587 h 1206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494178" h="1206229">
                    <a:moveTo>
                      <a:pt x="4494178" y="1206229"/>
                    </a:moveTo>
                    <a:cubicBezTo>
                      <a:pt x="4384473" y="1030700"/>
                      <a:pt x="4430853" y="1101514"/>
                      <a:pt x="4357991" y="992221"/>
                    </a:cubicBezTo>
                    <a:cubicBezTo>
                      <a:pt x="4345021" y="972766"/>
                      <a:pt x="4335615" y="950389"/>
                      <a:pt x="4319081" y="933855"/>
                    </a:cubicBezTo>
                    <a:cubicBezTo>
                      <a:pt x="4237787" y="852561"/>
                      <a:pt x="4282726" y="891997"/>
                      <a:pt x="4182893" y="817123"/>
                    </a:cubicBezTo>
                    <a:cubicBezTo>
                      <a:pt x="4169923" y="797668"/>
                      <a:pt x="4158952" y="776720"/>
                      <a:pt x="4143983" y="758757"/>
                    </a:cubicBezTo>
                    <a:cubicBezTo>
                      <a:pt x="4098820" y="704561"/>
                      <a:pt x="4065047" y="684964"/>
                      <a:pt x="4007795" y="642025"/>
                    </a:cubicBezTo>
                    <a:cubicBezTo>
                      <a:pt x="3994825" y="622570"/>
                      <a:pt x="3986066" y="599519"/>
                      <a:pt x="3968885" y="583659"/>
                    </a:cubicBezTo>
                    <a:cubicBezTo>
                      <a:pt x="3901158" y="521141"/>
                      <a:pt x="3806003" y="485252"/>
                      <a:pt x="3754876" y="408561"/>
                    </a:cubicBezTo>
                    <a:cubicBezTo>
                      <a:pt x="3702996" y="330740"/>
                      <a:pt x="3735421" y="363165"/>
                      <a:pt x="3657600" y="311285"/>
                    </a:cubicBezTo>
                    <a:cubicBezTo>
                      <a:pt x="3466850" y="56949"/>
                      <a:pt x="3711560" y="365245"/>
                      <a:pt x="3540868" y="194553"/>
                    </a:cubicBezTo>
                    <a:cubicBezTo>
                      <a:pt x="3505643" y="159328"/>
                      <a:pt x="3471787" y="84837"/>
                      <a:pt x="3424136" y="58365"/>
                    </a:cubicBezTo>
                    <a:cubicBezTo>
                      <a:pt x="3358070" y="21662"/>
                      <a:pt x="3263139" y="12078"/>
                      <a:pt x="3190672" y="0"/>
                    </a:cubicBezTo>
                    <a:cubicBezTo>
                      <a:pt x="2957208" y="6485"/>
                      <a:pt x="2723528" y="7494"/>
                      <a:pt x="2490281" y="19455"/>
                    </a:cubicBezTo>
                    <a:cubicBezTo>
                      <a:pt x="2469800" y="20505"/>
                      <a:pt x="2451117" y="31709"/>
                      <a:pt x="2431915" y="38910"/>
                    </a:cubicBezTo>
                    <a:cubicBezTo>
                      <a:pt x="2245807" y="108700"/>
                      <a:pt x="2408752" y="53117"/>
                      <a:pt x="2276272" y="97276"/>
                    </a:cubicBezTo>
                    <a:cubicBezTo>
                      <a:pt x="2250332" y="116731"/>
                      <a:pt x="2227453" y="141141"/>
                      <a:pt x="2198451" y="155642"/>
                    </a:cubicBezTo>
                    <a:cubicBezTo>
                      <a:pt x="2161766" y="173985"/>
                      <a:pt x="2120630" y="181583"/>
                      <a:pt x="2081719" y="194553"/>
                    </a:cubicBezTo>
                    <a:cubicBezTo>
                      <a:pt x="2062264" y="201038"/>
                      <a:pt x="2041696" y="204837"/>
                      <a:pt x="2023353" y="214008"/>
                    </a:cubicBezTo>
                    <a:cubicBezTo>
                      <a:pt x="1997413" y="226978"/>
                      <a:pt x="1972035" y="241140"/>
                      <a:pt x="1945532" y="252919"/>
                    </a:cubicBezTo>
                    <a:cubicBezTo>
                      <a:pt x="1895367" y="275214"/>
                      <a:pt x="1831234" y="289395"/>
                      <a:pt x="1789889" y="330740"/>
                    </a:cubicBezTo>
                    <a:cubicBezTo>
                      <a:pt x="1766961" y="353668"/>
                      <a:pt x="1750370" y="382175"/>
                      <a:pt x="1731523" y="408561"/>
                    </a:cubicBezTo>
                    <a:cubicBezTo>
                      <a:pt x="1717932" y="427588"/>
                      <a:pt x="1710365" y="451710"/>
                      <a:pt x="1692612" y="466927"/>
                    </a:cubicBezTo>
                    <a:cubicBezTo>
                      <a:pt x="1663901" y="491536"/>
                      <a:pt x="1625185" y="502077"/>
                      <a:pt x="1595336" y="525293"/>
                    </a:cubicBezTo>
                    <a:cubicBezTo>
                      <a:pt x="1522528" y="581922"/>
                      <a:pt x="1501521" y="631693"/>
                      <a:pt x="1439693" y="700391"/>
                    </a:cubicBezTo>
                    <a:cubicBezTo>
                      <a:pt x="1409017" y="734476"/>
                      <a:pt x="1376928" y="767471"/>
                      <a:pt x="1342417" y="797668"/>
                    </a:cubicBezTo>
                    <a:cubicBezTo>
                      <a:pt x="1311158" y="825020"/>
                      <a:pt x="1241411" y="860411"/>
                      <a:pt x="1206230" y="875489"/>
                    </a:cubicBezTo>
                    <a:cubicBezTo>
                      <a:pt x="1187380" y="883567"/>
                      <a:pt x="1166714" y="886866"/>
                      <a:pt x="1147864" y="894944"/>
                    </a:cubicBezTo>
                    <a:cubicBezTo>
                      <a:pt x="1121206" y="906369"/>
                      <a:pt x="1096700" y="922430"/>
                      <a:pt x="1070042" y="933855"/>
                    </a:cubicBezTo>
                    <a:cubicBezTo>
                      <a:pt x="1051192" y="941933"/>
                      <a:pt x="1030526" y="945232"/>
                      <a:pt x="1011676" y="953310"/>
                    </a:cubicBezTo>
                    <a:cubicBezTo>
                      <a:pt x="985019" y="964735"/>
                      <a:pt x="961369" y="983050"/>
                      <a:pt x="933855" y="992221"/>
                    </a:cubicBezTo>
                    <a:cubicBezTo>
                      <a:pt x="883122" y="1009132"/>
                      <a:pt x="830651" y="1020643"/>
                      <a:pt x="778212" y="1031131"/>
                    </a:cubicBezTo>
                    <a:cubicBezTo>
                      <a:pt x="745787" y="1037616"/>
                      <a:pt x="713993" y="1049761"/>
                      <a:pt x="680936" y="1050587"/>
                    </a:cubicBezTo>
                    <a:cubicBezTo>
                      <a:pt x="454028" y="1056260"/>
                      <a:pt x="226979" y="1050587"/>
                      <a:pt x="0" y="1050587"/>
                    </a:cubicBezTo>
                  </a:path>
                </a:pathLst>
              </a:custGeom>
              <a:noFill/>
              <a:ln w="396875">
                <a:gradFill flip="none" rotWithShape="1">
                  <a:gsLst>
                    <a:gs pos="0">
                      <a:schemeClr val="accent4">
                        <a:lumMod val="89000"/>
                      </a:schemeClr>
                    </a:gs>
                    <a:gs pos="23000">
                      <a:schemeClr val="accent4">
                        <a:lumMod val="89000"/>
                      </a:schemeClr>
                    </a:gs>
                    <a:gs pos="69000">
                      <a:schemeClr val="accent4">
                        <a:lumMod val="75000"/>
                      </a:schemeClr>
                    </a:gs>
                    <a:gs pos="97000">
                      <a:schemeClr val="accent4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30" name="Picture 6" descr="Kết quả hình ảnh cho house cartoon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>
                            <a14:foregroundMark x1="31250" y1="22059" x2="36750" y2="4264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859" y="6529033"/>
                <a:ext cx="2461069" cy="20919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Kết quả hình ảnh cho girl cartoon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>
                            <a14:foregroundMark x1="18062" y1="17188" x2="22907" y2="21563"/>
                            <a14:foregroundMark x1="83700" y1="71250" x2="92952" y2="74375"/>
                            <a14:foregroundMark x1="82819" y1="65313" x2="94273" y2="74375"/>
                            <a14:foregroundMark x1="19383" y1="94375" x2="38767" y2="94375"/>
                            <a14:foregroundMark x1="62996" y1="43125" x2="68282" y2="506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0069" y="6886653"/>
                <a:ext cx="1129457" cy="15921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Freeform 8"/>
              <p:cNvSpPr/>
              <p:nvPr/>
            </p:nvSpPr>
            <p:spPr>
              <a:xfrm>
                <a:off x="3385226" y="3949430"/>
                <a:ext cx="2782110" cy="1556425"/>
              </a:xfrm>
              <a:custGeom>
                <a:avLst/>
                <a:gdLst>
                  <a:gd name="connsiteX0" fmla="*/ 0 w 2782110"/>
                  <a:gd name="connsiteY0" fmla="*/ 1556425 h 1556425"/>
                  <a:gd name="connsiteX1" fmla="*/ 19455 w 2782110"/>
                  <a:gd name="connsiteY1" fmla="*/ 505838 h 1556425"/>
                  <a:gd name="connsiteX2" fmla="*/ 58365 w 2782110"/>
                  <a:gd name="connsiteY2" fmla="*/ 447472 h 1556425"/>
                  <a:gd name="connsiteX3" fmla="*/ 77821 w 2782110"/>
                  <a:gd name="connsiteY3" fmla="*/ 389106 h 1556425"/>
                  <a:gd name="connsiteX4" fmla="*/ 214008 w 2782110"/>
                  <a:gd name="connsiteY4" fmla="*/ 194553 h 1556425"/>
                  <a:gd name="connsiteX5" fmla="*/ 408561 w 2782110"/>
                  <a:gd name="connsiteY5" fmla="*/ 77821 h 1556425"/>
                  <a:gd name="connsiteX6" fmla="*/ 466927 w 2782110"/>
                  <a:gd name="connsiteY6" fmla="*/ 58366 h 1556425"/>
                  <a:gd name="connsiteX7" fmla="*/ 758757 w 2782110"/>
                  <a:gd name="connsiteY7" fmla="*/ 19455 h 1556425"/>
                  <a:gd name="connsiteX8" fmla="*/ 856034 w 2782110"/>
                  <a:gd name="connsiteY8" fmla="*/ 0 h 1556425"/>
                  <a:gd name="connsiteX9" fmla="*/ 1070042 w 2782110"/>
                  <a:gd name="connsiteY9" fmla="*/ 19455 h 1556425"/>
                  <a:gd name="connsiteX10" fmla="*/ 1147863 w 2782110"/>
                  <a:gd name="connsiteY10" fmla="*/ 38910 h 1556425"/>
                  <a:gd name="connsiteX11" fmla="*/ 1206229 w 2782110"/>
                  <a:gd name="connsiteY11" fmla="*/ 97276 h 1556425"/>
                  <a:gd name="connsiteX12" fmla="*/ 1264595 w 2782110"/>
                  <a:gd name="connsiteY12" fmla="*/ 136187 h 1556425"/>
                  <a:gd name="connsiteX13" fmla="*/ 1361872 w 2782110"/>
                  <a:gd name="connsiteY13" fmla="*/ 233464 h 1556425"/>
                  <a:gd name="connsiteX14" fmla="*/ 1459148 w 2782110"/>
                  <a:gd name="connsiteY14" fmla="*/ 330740 h 1556425"/>
                  <a:gd name="connsiteX15" fmla="*/ 1556425 w 2782110"/>
                  <a:gd name="connsiteY15" fmla="*/ 408561 h 1556425"/>
                  <a:gd name="connsiteX16" fmla="*/ 1595336 w 2782110"/>
                  <a:gd name="connsiteY16" fmla="*/ 466927 h 1556425"/>
                  <a:gd name="connsiteX17" fmla="*/ 1731523 w 2782110"/>
                  <a:gd name="connsiteY17" fmla="*/ 525293 h 1556425"/>
                  <a:gd name="connsiteX18" fmla="*/ 1789889 w 2782110"/>
                  <a:gd name="connsiteY18" fmla="*/ 564204 h 1556425"/>
                  <a:gd name="connsiteX19" fmla="*/ 1867710 w 2782110"/>
                  <a:gd name="connsiteY19" fmla="*/ 583659 h 1556425"/>
                  <a:gd name="connsiteX20" fmla="*/ 1945531 w 2782110"/>
                  <a:gd name="connsiteY20" fmla="*/ 622570 h 1556425"/>
                  <a:gd name="connsiteX21" fmla="*/ 2412459 w 2782110"/>
                  <a:gd name="connsiteY21" fmla="*/ 603115 h 1556425"/>
                  <a:gd name="connsiteX22" fmla="*/ 2490280 w 2782110"/>
                  <a:gd name="connsiteY22" fmla="*/ 544749 h 1556425"/>
                  <a:gd name="connsiteX23" fmla="*/ 2568102 w 2782110"/>
                  <a:gd name="connsiteY23" fmla="*/ 525293 h 1556425"/>
                  <a:gd name="connsiteX24" fmla="*/ 2743200 w 2782110"/>
                  <a:gd name="connsiteY24" fmla="*/ 389106 h 1556425"/>
                  <a:gd name="connsiteX25" fmla="*/ 2782110 w 2782110"/>
                  <a:gd name="connsiteY25" fmla="*/ 330740 h 1556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782110" h="1556425">
                    <a:moveTo>
                      <a:pt x="0" y="1556425"/>
                    </a:moveTo>
                    <a:cubicBezTo>
                      <a:pt x="6485" y="1206229"/>
                      <a:pt x="1046" y="855610"/>
                      <a:pt x="19455" y="505838"/>
                    </a:cubicBezTo>
                    <a:cubicBezTo>
                      <a:pt x="20684" y="482488"/>
                      <a:pt x="47908" y="468386"/>
                      <a:pt x="58365" y="447472"/>
                    </a:cubicBezTo>
                    <a:cubicBezTo>
                      <a:pt x="67536" y="429129"/>
                      <a:pt x="67862" y="407033"/>
                      <a:pt x="77821" y="389106"/>
                    </a:cubicBezTo>
                    <a:cubicBezTo>
                      <a:pt x="85767" y="374803"/>
                      <a:pt x="188504" y="220057"/>
                      <a:pt x="214008" y="194553"/>
                    </a:cubicBezTo>
                    <a:cubicBezTo>
                      <a:pt x="265089" y="143472"/>
                      <a:pt x="345395" y="105895"/>
                      <a:pt x="408561" y="77821"/>
                    </a:cubicBezTo>
                    <a:cubicBezTo>
                      <a:pt x="427301" y="69492"/>
                      <a:pt x="446818" y="62388"/>
                      <a:pt x="466927" y="58366"/>
                    </a:cubicBezTo>
                    <a:cubicBezTo>
                      <a:pt x="532462" y="45259"/>
                      <a:pt x="697183" y="28928"/>
                      <a:pt x="758757" y="19455"/>
                    </a:cubicBezTo>
                    <a:cubicBezTo>
                      <a:pt x="791440" y="14427"/>
                      <a:pt x="823608" y="6485"/>
                      <a:pt x="856034" y="0"/>
                    </a:cubicBezTo>
                    <a:cubicBezTo>
                      <a:pt x="927370" y="6485"/>
                      <a:pt x="999040" y="9988"/>
                      <a:pt x="1070042" y="19455"/>
                    </a:cubicBezTo>
                    <a:cubicBezTo>
                      <a:pt x="1096546" y="22989"/>
                      <a:pt x="1124647" y="25644"/>
                      <a:pt x="1147863" y="38910"/>
                    </a:cubicBezTo>
                    <a:cubicBezTo>
                      <a:pt x="1171752" y="52561"/>
                      <a:pt x="1185092" y="79662"/>
                      <a:pt x="1206229" y="97276"/>
                    </a:cubicBezTo>
                    <a:cubicBezTo>
                      <a:pt x="1224192" y="112245"/>
                      <a:pt x="1245140" y="123217"/>
                      <a:pt x="1264595" y="136187"/>
                    </a:cubicBezTo>
                    <a:cubicBezTo>
                      <a:pt x="1368358" y="291830"/>
                      <a:pt x="1232169" y="103761"/>
                      <a:pt x="1361872" y="233464"/>
                    </a:cubicBezTo>
                    <a:cubicBezTo>
                      <a:pt x="1491573" y="363165"/>
                      <a:pt x="1303510" y="226981"/>
                      <a:pt x="1459148" y="330740"/>
                    </a:cubicBezTo>
                    <a:cubicBezTo>
                      <a:pt x="1570662" y="498009"/>
                      <a:pt x="1422177" y="301163"/>
                      <a:pt x="1556425" y="408561"/>
                    </a:cubicBezTo>
                    <a:cubicBezTo>
                      <a:pt x="1574684" y="423168"/>
                      <a:pt x="1577373" y="451958"/>
                      <a:pt x="1595336" y="466927"/>
                    </a:cubicBezTo>
                    <a:cubicBezTo>
                      <a:pt x="1627392" y="493641"/>
                      <a:pt x="1690974" y="511777"/>
                      <a:pt x="1731523" y="525293"/>
                    </a:cubicBezTo>
                    <a:cubicBezTo>
                      <a:pt x="1750978" y="538263"/>
                      <a:pt x="1768397" y="554993"/>
                      <a:pt x="1789889" y="564204"/>
                    </a:cubicBezTo>
                    <a:cubicBezTo>
                      <a:pt x="1814466" y="574737"/>
                      <a:pt x="1842674" y="574270"/>
                      <a:pt x="1867710" y="583659"/>
                    </a:cubicBezTo>
                    <a:cubicBezTo>
                      <a:pt x="1894866" y="593842"/>
                      <a:pt x="1919591" y="609600"/>
                      <a:pt x="1945531" y="622570"/>
                    </a:cubicBezTo>
                    <a:cubicBezTo>
                      <a:pt x="2101174" y="616085"/>
                      <a:pt x="2258247" y="625145"/>
                      <a:pt x="2412459" y="603115"/>
                    </a:cubicBezTo>
                    <a:cubicBezTo>
                      <a:pt x="2444559" y="598529"/>
                      <a:pt x="2461278" y="559250"/>
                      <a:pt x="2490280" y="544749"/>
                    </a:cubicBezTo>
                    <a:cubicBezTo>
                      <a:pt x="2514196" y="532791"/>
                      <a:pt x="2542161" y="531778"/>
                      <a:pt x="2568102" y="525293"/>
                    </a:cubicBezTo>
                    <a:cubicBezTo>
                      <a:pt x="2626468" y="479897"/>
                      <a:pt x="2702185" y="450629"/>
                      <a:pt x="2743200" y="389106"/>
                    </a:cubicBezTo>
                    <a:lnTo>
                      <a:pt x="2782110" y="330740"/>
                    </a:lnTo>
                  </a:path>
                </a:pathLst>
              </a:custGeom>
              <a:noFill/>
              <a:ln w="371475"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46000">
                      <a:schemeClr val="accent4">
                        <a:lumMod val="95000"/>
                        <a:lumOff val="5000"/>
                      </a:schemeClr>
                    </a:gs>
                    <a:gs pos="100000">
                      <a:schemeClr val="accent4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34" name="Picture 10" descr="Kết quả hình ảnh cho 3 story house cartoon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100000" l="0" r="100000">
                            <a14:foregroundMark x1="53896" y1="1176" x2="54545" y2="12353"/>
                            <a14:foregroundMark x1="30519" y1="10588" x2="31169" y2="17647"/>
                            <a14:foregroundMark x1="24675" y1="87647" x2="41558" y2="95294"/>
                            <a14:foregroundMark x1="10390" y1="87059" x2="20130" y2="90000"/>
                            <a14:foregroundMark x1="85714" y1="88824" x2="87013" y2="93529"/>
                            <a14:foregroundMark x1="79221" y1="87059" x2="78571" y2="93529"/>
                            <a14:foregroundMark x1="44156" y1="78824" x2="42857" y2="84118"/>
                            <a14:backgroundMark x1="1299" y1="62941" x2="1299" y2="62941"/>
                            <a14:backgroundMark x1="77273" y1="80588" x2="77273" y2="80588"/>
                            <a14:backgroundMark x1="88312" y1="94118" x2="88312" y2="94118"/>
                            <a14:backgroundMark x1="74675" y1="98235" x2="74675" y2="98235"/>
                            <a14:backgroundMark x1="26623" y1="80588" x2="26623" y2="80588"/>
                            <a14:backgroundMark x1="24675" y1="97647" x2="24675" y2="9764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6431" y="1553609"/>
                <a:ext cx="2460922" cy="27166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Freeform 6"/>
              <p:cNvSpPr/>
              <p:nvPr/>
            </p:nvSpPr>
            <p:spPr>
              <a:xfrm>
                <a:off x="1614791" y="3385226"/>
                <a:ext cx="3797231" cy="3346314"/>
              </a:xfrm>
              <a:custGeom>
                <a:avLst/>
                <a:gdLst>
                  <a:gd name="connsiteX0" fmla="*/ 3346315 w 3544311"/>
                  <a:gd name="connsiteY0" fmla="*/ 3346314 h 3346314"/>
                  <a:gd name="connsiteX1" fmla="*/ 3404680 w 3544311"/>
                  <a:gd name="connsiteY1" fmla="*/ 3190672 h 3346314"/>
                  <a:gd name="connsiteX2" fmla="*/ 3443591 w 3544311"/>
                  <a:gd name="connsiteY2" fmla="*/ 3132306 h 3346314"/>
                  <a:gd name="connsiteX3" fmla="*/ 3482502 w 3544311"/>
                  <a:gd name="connsiteY3" fmla="*/ 2957208 h 3346314"/>
                  <a:gd name="connsiteX4" fmla="*/ 3521412 w 3544311"/>
                  <a:gd name="connsiteY4" fmla="*/ 2898842 h 3346314"/>
                  <a:gd name="connsiteX5" fmla="*/ 3521412 w 3544311"/>
                  <a:gd name="connsiteY5" fmla="*/ 2509736 h 3346314"/>
                  <a:gd name="connsiteX6" fmla="*/ 3424136 w 3544311"/>
                  <a:gd name="connsiteY6" fmla="*/ 2373548 h 3346314"/>
                  <a:gd name="connsiteX7" fmla="*/ 3365770 w 3544311"/>
                  <a:gd name="connsiteY7" fmla="*/ 2354093 h 3346314"/>
                  <a:gd name="connsiteX8" fmla="*/ 3132306 w 3544311"/>
                  <a:gd name="connsiteY8" fmla="*/ 2159540 h 3346314"/>
                  <a:gd name="connsiteX9" fmla="*/ 3073940 w 3544311"/>
                  <a:gd name="connsiteY9" fmla="*/ 2140085 h 3346314"/>
                  <a:gd name="connsiteX10" fmla="*/ 2957208 w 3544311"/>
                  <a:gd name="connsiteY10" fmla="*/ 2081719 h 3346314"/>
                  <a:gd name="connsiteX11" fmla="*/ 2898842 w 3544311"/>
                  <a:gd name="connsiteY11" fmla="*/ 2120629 h 3346314"/>
                  <a:gd name="connsiteX12" fmla="*/ 2626468 w 3544311"/>
                  <a:gd name="connsiteY12" fmla="*/ 2140085 h 3346314"/>
                  <a:gd name="connsiteX13" fmla="*/ 2431915 w 3544311"/>
                  <a:gd name="connsiteY13" fmla="*/ 2178995 h 3346314"/>
                  <a:gd name="connsiteX14" fmla="*/ 2256817 w 3544311"/>
                  <a:gd name="connsiteY14" fmla="*/ 2198451 h 3346314"/>
                  <a:gd name="connsiteX15" fmla="*/ 1342417 w 3544311"/>
                  <a:gd name="connsiteY15" fmla="*/ 2217906 h 3346314"/>
                  <a:gd name="connsiteX16" fmla="*/ 1264595 w 3544311"/>
                  <a:gd name="connsiteY16" fmla="*/ 2256817 h 3346314"/>
                  <a:gd name="connsiteX17" fmla="*/ 992221 w 3544311"/>
                  <a:gd name="connsiteY17" fmla="*/ 2315183 h 3346314"/>
                  <a:gd name="connsiteX18" fmla="*/ 428017 w 3544311"/>
                  <a:gd name="connsiteY18" fmla="*/ 2295727 h 3346314"/>
                  <a:gd name="connsiteX19" fmla="*/ 408561 w 3544311"/>
                  <a:gd name="connsiteY19" fmla="*/ 2237361 h 3346314"/>
                  <a:gd name="connsiteX20" fmla="*/ 350195 w 3544311"/>
                  <a:gd name="connsiteY20" fmla="*/ 2198451 h 3346314"/>
                  <a:gd name="connsiteX21" fmla="*/ 291829 w 3544311"/>
                  <a:gd name="connsiteY21" fmla="*/ 2178995 h 3346314"/>
                  <a:gd name="connsiteX22" fmla="*/ 116732 w 3544311"/>
                  <a:gd name="connsiteY22" fmla="*/ 2081719 h 3346314"/>
                  <a:gd name="connsiteX23" fmla="*/ 58366 w 3544311"/>
                  <a:gd name="connsiteY23" fmla="*/ 2042808 h 3346314"/>
                  <a:gd name="connsiteX24" fmla="*/ 0 w 3544311"/>
                  <a:gd name="connsiteY24" fmla="*/ 1906621 h 3346314"/>
                  <a:gd name="connsiteX25" fmla="*/ 38910 w 3544311"/>
                  <a:gd name="connsiteY25" fmla="*/ 1789889 h 3346314"/>
                  <a:gd name="connsiteX26" fmla="*/ 272374 w 3544311"/>
                  <a:gd name="connsiteY26" fmla="*/ 1595336 h 3346314"/>
                  <a:gd name="connsiteX27" fmla="*/ 330740 w 3544311"/>
                  <a:gd name="connsiteY27" fmla="*/ 1536970 h 3346314"/>
                  <a:gd name="connsiteX28" fmla="*/ 525293 w 3544311"/>
                  <a:gd name="connsiteY28" fmla="*/ 1517514 h 3346314"/>
                  <a:gd name="connsiteX29" fmla="*/ 700391 w 3544311"/>
                  <a:gd name="connsiteY29" fmla="*/ 1498059 h 3346314"/>
                  <a:gd name="connsiteX30" fmla="*/ 778212 w 3544311"/>
                  <a:gd name="connsiteY30" fmla="*/ 1459148 h 3346314"/>
                  <a:gd name="connsiteX31" fmla="*/ 914400 w 3544311"/>
                  <a:gd name="connsiteY31" fmla="*/ 1439693 h 3346314"/>
                  <a:gd name="connsiteX32" fmla="*/ 933855 w 3544311"/>
                  <a:gd name="connsiteY32" fmla="*/ 1361872 h 3346314"/>
                  <a:gd name="connsiteX33" fmla="*/ 972766 w 3544311"/>
                  <a:gd name="connsiteY33" fmla="*/ 1167319 h 3346314"/>
                  <a:gd name="connsiteX34" fmla="*/ 953310 w 3544311"/>
                  <a:gd name="connsiteY34" fmla="*/ 856034 h 3346314"/>
                  <a:gd name="connsiteX35" fmla="*/ 933855 w 3544311"/>
                  <a:gd name="connsiteY35" fmla="*/ 797668 h 3346314"/>
                  <a:gd name="connsiteX36" fmla="*/ 856034 w 3544311"/>
                  <a:gd name="connsiteY36" fmla="*/ 642025 h 3346314"/>
                  <a:gd name="connsiteX37" fmla="*/ 758757 w 3544311"/>
                  <a:gd name="connsiteY37" fmla="*/ 505838 h 3346314"/>
                  <a:gd name="connsiteX38" fmla="*/ 719846 w 3544311"/>
                  <a:gd name="connsiteY38" fmla="*/ 389106 h 3346314"/>
                  <a:gd name="connsiteX39" fmla="*/ 680936 w 3544311"/>
                  <a:gd name="connsiteY39" fmla="*/ 194553 h 3346314"/>
                  <a:gd name="connsiteX40" fmla="*/ 642025 w 3544311"/>
                  <a:gd name="connsiteY40" fmla="*/ 136187 h 3346314"/>
                  <a:gd name="connsiteX41" fmla="*/ 603115 w 3544311"/>
                  <a:gd name="connsiteY41" fmla="*/ 58365 h 3346314"/>
                  <a:gd name="connsiteX42" fmla="*/ 564204 w 3544311"/>
                  <a:gd name="connsiteY42" fmla="*/ 0 h 334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544311" h="3346314">
                    <a:moveTo>
                      <a:pt x="3346315" y="3346314"/>
                    </a:moveTo>
                    <a:cubicBezTo>
                      <a:pt x="3365770" y="3294433"/>
                      <a:pt x="3381752" y="3241114"/>
                      <a:pt x="3404680" y="3190672"/>
                    </a:cubicBezTo>
                    <a:cubicBezTo>
                      <a:pt x="3414356" y="3169385"/>
                      <a:pt x="3433134" y="3153220"/>
                      <a:pt x="3443591" y="3132306"/>
                    </a:cubicBezTo>
                    <a:cubicBezTo>
                      <a:pt x="3479189" y="3061109"/>
                      <a:pt x="3452617" y="3046864"/>
                      <a:pt x="3482502" y="2957208"/>
                    </a:cubicBezTo>
                    <a:cubicBezTo>
                      <a:pt x="3489896" y="2935026"/>
                      <a:pt x="3508442" y="2918297"/>
                      <a:pt x="3521412" y="2898842"/>
                    </a:cubicBezTo>
                    <a:cubicBezTo>
                      <a:pt x="3545614" y="2729437"/>
                      <a:pt x="3557685" y="2715282"/>
                      <a:pt x="3521412" y="2509736"/>
                    </a:cubicBezTo>
                    <a:cubicBezTo>
                      <a:pt x="3513297" y="2463751"/>
                      <a:pt x="3462122" y="2398872"/>
                      <a:pt x="3424136" y="2373548"/>
                    </a:cubicBezTo>
                    <a:cubicBezTo>
                      <a:pt x="3407073" y="2362172"/>
                      <a:pt x="3385225" y="2360578"/>
                      <a:pt x="3365770" y="2354093"/>
                    </a:cubicBezTo>
                    <a:cubicBezTo>
                      <a:pt x="3311588" y="2299911"/>
                      <a:pt x="3213565" y="2186626"/>
                      <a:pt x="3132306" y="2159540"/>
                    </a:cubicBezTo>
                    <a:lnTo>
                      <a:pt x="3073940" y="2140085"/>
                    </a:lnTo>
                    <a:cubicBezTo>
                      <a:pt x="3053613" y="2126534"/>
                      <a:pt x="2989428" y="2076349"/>
                      <a:pt x="2957208" y="2081719"/>
                    </a:cubicBezTo>
                    <a:cubicBezTo>
                      <a:pt x="2934144" y="2085563"/>
                      <a:pt x="2921868" y="2116565"/>
                      <a:pt x="2898842" y="2120629"/>
                    </a:cubicBezTo>
                    <a:cubicBezTo>
                      <a:pt x="2809204" y="2136447"/>
                      <a:pt x="2717259" y="2133600"/>
                      <a:pt x="2626468" y="2140085"/>
                    </a:cubicBezTo>
                    <a:cubicBezTo>
                      <a:pt x="2530596" y="2172042"/>
                      <a:pt x="2574992" y="2161110"/>
                      <a:pt x="2431915" y="2178995"/>
                    </a:cubicBezTo>
                    <a:cubicBezTo>
                      <a:pt x="2373643" y="2186279"/>
                      <a:pt x="2315505" y="2196355"/>
                      <a:pt x="2256817" y="2198451"/>
                    </a:cubicBezTo>
                    <a:cubicBezTo>
                      <a:pt x="1952142" y="2209332"/>
                      <a:pt x="1647217" y="2211421"/>
                      <a:pt x="1342417" y="2217906"/>
                    </a:cubicBezTo>
                    <a:cubicBezTo>
                      <a:pt x="1316476" y="2230876"/>
                      <a:pt x="1293034" y="2251129"/>
                      <a:pt x="1264595" y="2256817"/>
                    </a:cubicBezTo>
                    <a:cubicBezTo>
                      <a:pt x="971829" y="2315370"/>
                      <a:pt x="1128294" y="2224467"/>
                      <a:pt x="992221" y="2315183"/>
                    </a:cubicBezTo>
                    <a:cubicBezTo>
                      <a:pt x="804153" y="2308698"/>
                      <a:pt x="614546" y="2320598"/>
                      <a:pt x="428017" y="2295727"/>
                    </a:cubicBezTo>
                    <a:cubicBezTo>
                      <a:pt x="407689" y="2293017"/>
                      <a:pt x="421372" y="2253375"/>
                      <a:pt x="408561" y="2237361"/>
                    </a:cubicBezTo>
                    <a:cubicBezTo>
                      <a:pt x="393954" y="2219103"/>
                      <a:pt x="371109" y="2208908"/>
                      <a:pt x="350195" y="2198451"/>
                    </a:cubicBezTo>
                    <a:cubicBezTo>
                      <a:pt x="331852" y="2189280"/>
                      <a:pt x="309756" y="2188955"/>
                      <a:pt x="291829" y="2178995"/>
                    </a:cubicBezTo>
                    <a:cubicBezTo>
                      <a:pt x="91142" y="2067501"/>
                      <a:pt x="248797" y="2125740"/>
                      <a:pt x="116732" y="2081719"/>
                    </a:cubicBezTo>
                    <a:cubicBezTo>
                      <a:pt x="97277" y="2068749"/>
                      <a:pt x="74900" y="2059342"/>
                      <a:pt x="58366" y="2042808"/>
                    </a:cubicBezTo>
                    <a:cubicBezTo>
                      <a:pt x="13580" y="1998022"/>
                      <a:pt x="14884" y="1966156"/>
                      <a:pt x="0" y="1906621"/>
                    </a:cubicBezTo>
                    <a:cubicBezTo>
                      <a:pt x="12970" y="1867710"/>
                      <a:pt x="15070" y="1823265"/>
                      <a:pt x="38910" y="1789889"/>
                    </a:cubicBezTo>
                    <a:cubicBezTo>
                      <a:pt x="136772" y="1652882"/>
                      <a:pt x="159874" y="1651585"/>
                      <a:pt x="272374" y="1595336"/>
                    </a:cubicBezTo>
                    <a:cubicBezTo>
                      <a:pt x="291829" y="1575881"/>
                      <a:pt x="304443" y="1545062"/>
                      <a:pt x="330740" y="1536970"/>
                    </a:cubicBezTo>
                    <a:cubicBezTo>
                      <a:pt x="393032" y="1517803"/>
                      <a:pt x="460477" y="1524337"/>
                      <a:pt x="525293" y="1517514"/>
                    </a:cubicBezTo>
                    <a:lnTo>
                      <a:pt x="700391" y="1498059"/>
                    </a:lnTo>
                    <a:cubicBezTo>
                      <a:pt x="726331" y="1485089"/>
                      <a:pt x="750232" y="1466779"/>
                      <a:pt x="778212" y="1459148"/>
                    </a:cubicBezTo>
                    <a:cubicBezTo>
                      <a:pt x="822453" y="1447082"/>
                      <a:pt x="875513" y="1463997"/>
                      <a:pt x="914400" y="1439693"/>
                    </a:cubicBezTo>
                    <a:cubicBezTo>
                      <a:pt x="937074" y="1425522"/>
                      <a:pt x="929072" y="1388179"/>
                      <a:pt x="933855" y="1361872"/>
                    </a:cubicBezTo>
                    <a:cubicBezTo>
                      <a:pt x="969623" y="1165148"/>
                      <a:pt x="932810" y="1287182"/>
                      <a:pt x="972766" y="1167319"/>
                    </a:cubicBezTo>
                    <a:cubicBezTo>
                      <a:pt x="966281" y="1063557"/>
                      <a:pt x="964194" y="959427"/>
                      <a:pt x="953310" y="856034"/>
                    </a:cubicBezTo>
                    <a:cubicBezTo>
                      <a:pt x="951163" y="835639"/>
                      <a:pt x="942341" y="816338"/>
                      <a:pt x="933855" y="797668"/>
                    </a:cubicBezTo>
                    <a:cubicBezTo>
                      <a:pt x="909853" y="744862"/>
                      <a:pt x="888209" y="690288"/>
                      <a:pt x="856034" y="642025"/>
                    </a:cubicBezTo>
                    <a:cubicBezTo>
                      <a:pt x="799136" y="556679"/>
                      <a:pt x="831153" y="602365"/>
                      <a:pt x="758757" y="505838"/>
                    </a:cubicBezTo>
                    <a:cubicBezTo>
                      <a:pt x="745787" y="466927"/>
                      <a:pt x="725646" y="429709"/>
                      <a:pt x="719846" y="389106"/>
                    </a:cubicBezTo>
                    <a:cubicBezTo>
                      <a:pt x="712677" y="338921"/>
                      <a:pt x="708100" y="248882"/>
                      <a:pt x="680936" y="194553"/>
                    </a:cubicBezTo>
                    <a:cubicBezTo>
                      <a:pt x="670479" y="173639"/>
                      <a:pt x="653626" y="156489"/>
                      <a:pt x="642025" y="136187"/>
                    </a:cubicBezTo>
                    <a:cubicBezTo>
                      <a:pt x="627636" y="111006"/>
                      <a:pt x="617504" y="83546"/>
                      <a:pt x="603115" y="58365"/>
                    </a:cubicBezTo>
                    <a:cubicBezTo>
                      <a:pt x="591514" y="38064"/>
                      <a:pt x="564204" y="0"/>
                      <a:pt x="564204" y="0"/>
                    </a:cubicBezTo>
                  </a:path>
                </a:pathLst>
              </a:custGeom>
              <a:noFill/>
              <a:ln w="346075"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46000">
                      <a:schemeClr val="accent4">
                        <a:lumMod val="95000"/>
                        <a:lumOff val="5000"/>
                      </a:schemeClr>
                    </a:gs>
                    <a:gs pos="100000">
                      <a:schemeClr val="accent4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953245" y="1828799"/>
                <a:ext cx="447537" cy="42426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535148" y="6724549"/>
                <a:ext cx="447537" cy="42426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7055509" y="1897755"/>
                <a:ext cx="447537" cy="42426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32" name="Picture 8" descr="Kết quả hình ảnh cho 2 story house cartoon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100000" l="0" r="100000">
                            <a14:foregroundMark x1="19430" y1="85556" x2="51554" y2="92000"/>
                            <a14:foregroundMark x1="52073" y1="90889" x2="83938" y2="82222"/>
                            <a14:foregroundMark x1="42746" y1="95556" x2="71503" y2="92667"/>
                            <a14:foregroundMark x1="5181" y1="89333" x2="27720" y2="87778"/>
                            <a14:foregroundMark x1="68394" y1="43333" x2="77979" y2="56667"/>
                            <a14:foregroundMark x1="91710" y1="77778" x2="89637" y2="866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6998" y="1310648"/>
                <a:ext cx="2051355" cy="23914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38" name="Picture 14" descr="Kết quả hình ảnh cho tree cartoon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443" y="5037862"/>
              <a:ext cx="662192" cy="993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4" descr="Kết quả hình ảnh cho tree cartoon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113" y="11282809"/>
              <a:ext cx="791189" cy="1186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Kết quả hình ảnh cho tree cartoon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613" y="6683021"/>
              <a:ext cx="612567" cy="736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6" descr="Kết quả hình ảnh cho tree cartoon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9210" y="6880169"/>
              <a:ext cx="926062" cy="1113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Kết quả hình ảnh cho tree cartoon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8994" y="11065932"/>
              <a:ext cx="215009" cy="322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Kết quả hình ảnh cho tree cartoon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6066" y="5281841"/>
              <a:ext cx="903215" cy="903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4" descr="Kết quả hình ảnh cho tree cartoon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821" y="3894042"/>
              <a:ext cx="475744" cy="713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4" descr="Kết quả hình ảnh cho tree cartoon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025" y="5836287"/>
              <a:ext cx="475744" cy="713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6" descr="Kết quả hình ảnh cho tree cartoon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451" y="5555546"/>
              <a:ext cx="519902" cy="624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Kết quả hình ảnh cho tree cartoon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282" y="5969405"/>
              <a:ext cx="475744" cy="713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6" descr="Kết quả hình ảnh cho tree cartoon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3579" y="4152460"/>
              <a:ext cx="612567" cy="736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8" descr="Kết quả hình ảnh cho tree cartoon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9481" y="4652331"/>
              <a:ext cx="903215" cy="903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1556466" y="304475"/>
            <a:ext cx="4843345" cy="604497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39" name="Rounded Rectangle 38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46" b="1" dirty="0">
                <a:solidFill>
                  <a:prstClr val="white"/>
                </a:solidFill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600" b="1" dirty="0" smtClean="0">
                  <a:solidFill>
                    <a:prstClr val="white"/>
                  </a:solidFill>
                  <a:latin typeface="HP-211"/>
                </a:rPr>
                <a:t>ÔN: SO SÁNH</a:t>
              </a:r>
              <a:endParaRPr lang="en-US" sz="2600" b="1" dirty="0">
                <a:solidFill>
                  <a:prstClr val="white"/>
                </a:solidFill>
                <a:latin typeface="HP-211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5240" r="85240">
                        <a14:backgroundMark x1="10044" y1="44385" x2="11528" y2="88000"/>
                        <a14:backgroundMark x1="92052" y1="8923" x2="92052" y2="92077"/>
                        <a14:backgroundMark x1="16245" y1="6231" x2="2271" y2="56692"/>
                        <a14:backgroundMark x1="73450" y1="4846" x2="98253" y2="25308"/>
                        <a14:backgroundMark x1="75022" y1="77077" x2="90480" y2="77077"/>
                        <a14:backgroundMark x1="51790" y1="88000" x2="48734" y2="9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138" y="11014"/>
            <a:ext cx="863153" cy="97999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613841" y="9593679"/>
            <a:ext cx="457176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27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315840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7700" y="3105150"/>
            <a:ext cx="2857500" cy="2286000"/>
          </a:xfrm>
          <a:prstGeom prst="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1800" b="1">
              <a:solidFill>
                <a:srgbClr val="FF0000"/>
              </a:solidFill>
              <a:latin typeface="HP-211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29100" y="3105150"/>
            <a:ext cx="2857500" cy="2286000"/>
          </a:xfrm>
          <a:prstGeom prst="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1800" b="1">
              <a:solidFill>
                <a:srgbClr val="FF0000"/>
              </a:solidFill>
              <a:latin typeface="HP-211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700" y="7048500"/>
            <a:ext cx="2857500" cy="2286000"/>
          </a:xfrm>
          <a:prstGeom prst="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black"/>
              </a:solidFill>
              <a:latin typeface="HP-211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29100" y="7048500"/>
            <a:ext cx="2857500" cy="2286000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black"/>
              </a:solidFill>
              <a:latin typeface="HP-211"/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762000" y="7200900"/>
            <a:ext cx="1809750" cy="1333500"/>
          </a:xfrm>
          <a:prstGeom prst="triangle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HP-211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2724150" y="7429500"/>
            <a:ext cx="609600" cy="133350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HP-211"/>
            </a:endParaRPr>
          </a:p>
        </p:txBody>
      </p:sp>
      <p:sp>
        <p:nvSpPr>
          <p:cNvPr id="12" name="Isosceles Triangle 11"/>
          <p:cNvSpPr/>
          <p:nvPr/>
        </p:nvSpPr>
        <p:spPr>
          <a:xfrm rot="10800000">
            <a:off x="1524000" y="8686800"/>
            <a:ext cx="876300" cy="476250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HP-211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5350" y="3467100"/>
            <a:ext cx="1371600" cy="13906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b="1">
              <a:solidFill>
                <a:srgbClr val="FF0000"/>
              </a:solidFill>
              <a:latin typeface="HP-211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90800" y="3505200"/>
            <a:ext cx="495300" cy="4953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b="1">
              <a:solidFill>
                <a:srgbClr val="FF0000"/>
              </a:solidFill>
              <a:latin typeface="HP-211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4600" y="4381500"/>
            <a:ext cx="723900" cy="6858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b="1">
              <a:solidFill>
                <a:srgbClr val="FF0000"/>
              </a:solidFill>
              <a:latin typeface="HP-211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505450" y="3352800"/>
            <a:ext cx="1428750" cy="1390650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b="1">
              <a:solidFill>
                <a:srgbClr val="FF0000"/>
              </a:solidFill>
              <a:latin typeface="HP-211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495800" y="3524250"/>
            <a:ext cx="800100" cy="781050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b="1">
              <a:solidFill>
                <a:srgbClr val="FF0000"/>
              </a:solidFill>
              <a:latin typeface="HP-211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048250" y="4591050"/>
            <a:ext cx="552450" cy="53340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b="1">
              <a:solidFill>
                <a:srgbClr val="FF0000"/>
              </a:solidFill>
              <a:latin typeface="HP-211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57700" y="8210550"/>
            <a:ext cx="1504950" cy="7048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HP-211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72200" y="7353300"/>
            <a:ext cx="704850" cy="167640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HP-211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29150" y="7486650"/>
            <a:ext cx="1143000" cy="36195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HP-211"/>
            </a:endParaRPr>
          </a:p>
        </p:txBody>
      </p:sp>
      <p:pic>
        <p:nvPicPr>
          <p:cNvPr id="1028" name="Picture 4" descr="Kết quả hình ảnh cho duck carto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8150" y="1901825"/>
            <a:ext cx="787893" cy="1089025"/>
          </a:xfrm>
          <a:prstGeom prst="rect">
            <a:avLst/>
          </a:prstGeom>
          <a:noFill/>
        </p:spPr>
      </p:pic>
      <p:pic>
        <p:nvPicPr>
          <p:cNvPr id="23" name="Picture 4" descr="Kết quả hình ảnh cho duck carto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19550" y="5883275"/>
            <a:ext cx="787893" cy="1089025"/>
          </a:xfrm>
          <a:prstGeom prst="rect">
            <a:avLst/>
          </a:prstGeom>
          <a:noFill/>
        </p:spPr>
      </p:pic>
      <p:pic>
        <p:nvPicPr>
          <p:cNvPr id="24" name="Picture 4" descr="Kết quả hình ảnh cho duck carto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19550" y="1901825"/>
            <a:ext cx="787893" cy="1089025"/>
          </a:xfrm>
          <a:prstGeom prst="rect">
            <a:avLst/>
          </a:prstGeom>
          <a:noFill/>
        </p:spPr>
      </p:pic>
      <p:pic>
        <p:nvPicPr>
          <p:cNvPr id="25" name="Picture 4" descr="Kết quả hình ảnh cho duck carto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100" y="5845175"/>
            <a:ext cx="787893" cy="1089025"/>
          </a:xfrm>
          <a:prstGeom prst="rect">
            <a:avLst/>
          </a:prstGeom>
          <a:noFill/>
        </p:spPr>
      </p:pic>
      <p:sp>
        <p:nvSpPr>
          <p:cNvPr id="26" name="Rounded Rectangle 25"/>
          <p:cNvSpPr/>
          <p:nvPr/>
        </p:nvSpPr>
        <p:spPr>
          <a:xfrm>
            <a:off x="1276350" y="2190750"/>
            <a:ext cx="2095500" cy="6286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900" b="1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Hình vuông</a:t>
            </a:r>
            <a:endParaRPr lang="en-US" sz="1900" b="1" dirty="0">
              <a:solidFill>
                <a:srgbClr val="FF0000"/>
              </a:solidFill>
              <a:latin typeface="HP-211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953000" y="6057900"/>
            <a:ext cx="2095500" cy="6286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900" b="1" dirty="0" err="1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Hình</a:t>
            </a:r>
            <a:r>
              <a:rPr lang="en-US" sz="1900" b="1" dirty="0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chữ</a:t>
            </a:r>
            <a:r>
              <a:rPr lang="en-US" sz="1900" b="1" dirty="0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nhật</a:t>
            </a:r>
            <a:endParaRPr lang="en-US" sz="1900" b="1" dirty="0">
              <a:solidFill>
                <a:srgbClr val="FF0000"/>
              </a:solidFill>
              <a:latin typeface="HP-211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933950" y="2190750"/>
            <a:ext cx="2095500" cy="6286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900" b="1" dirty="0" err="1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Hình</a:t>
            </a:r>
            <a:r>
              <a:rPr lang="en-US" sz="1900" b="1" dirty="0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tròn</a:t>
            </a:r>
            <a:endParaRPr lang="en-US" sz="1900" b="1" dirty="0">
              <a:solidFill>
                <a:srgbClr val="FF0000"/>
              </a:solidFill>
              <a:latin typeface="HP-211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276350" y="6076950"/>
            <a:ext cx="2095500" cy="6286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900" b="1" dirty="0" err="1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Hình</a:t>
            </a:r>
            <a:r>
              <a:rPr lang="en-US" sz="1900" b="1" dirty="0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 tam </a:t>
            </a:r>
            <a:r>
              <a:rPr lang="en-US" sz="1900" b="1" dirty="0" err="1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giác</a:t>
            </a:r>
            <a:endParaRPr lang="en-US" sz="1900" b="1" dirty="0">
              <a:solidFill>
                <a:srgbClr val="FF0000"/>
              </a:solidFill>
              <a:latin typeface="HP-211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517556" y="431504"/>
            <a:ext cx="5038276" cy="666269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35" name="Rounded Rectangle 34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 sz="2600" b="1" dirty="0">
                <a:solidFill>
                  <a:prstClr val="white"/>
                </a:solidFill>
                <a:latin typeface="HP-211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 sz="2600" b="1" dirty="0">
                <a:solidFill>
                  <a:prstClr val="white"/>
                </a:solidFill>
                <a:latin typeface="HP-211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2495508" y="523545"/>
            <a:ext cx="290656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sz="2600" b="1" dirty="0" smtClean="0">
                <a:solidFill>
                  <a:prstClr val="white"/>
                </a:solidFill>
                <a:latin typeface="HP-211"/>
                <a:ea typeface="Tahoma" pitchFamily="34" charset="0"/>
                <a:cs typeface="Tahoma" pitchFamily="34" charset="0"/>
              </a:rPr>
              <a:t>NHẬN BIẾT HÌNH</a:t>
            </a:r>
            <a:endParaRPr lang="en-US" sz="2600" b="1" dirty="0">
              <a:solidFill>
                <a:prstClr val="white"/>
              </a:solidFill>
              <a:latin typeface="HP-211"/>
              <a:ea typeface="Tahoma" pitchFamily="34" charset="0"/>
              <a:cs typeface="Tahoma" pitchFamily="34" charset="0"/>
            </a:endParaRPr>
          </a:p>
        </p:txBody>
      </p:sp>
      <p:pic>
        <p:nvPicPr>
          <p:cNvPr id="8196" name="Picture 4" descr="Kết quả hình ảnh cho cartoon duc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52795" y="375954"/>
            <a:ext cx="1645580" cy="1151906"/>
          </a:xfrm>
          <a:prstGeom prst="rect">
            <a:avLst/>
          </a:prstGeom>
          <a:noFill/>
        </p:spPr>
      </p:pic>
      <p:pic>
        <p:nvPicPr>
          <p:cNvPr id="38" name="Picture 4" descr="Kết quả hình ảnh cho cartoon duc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03050" y="366308"/>
            <a:ext cx="1645580" cy="1151906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6905672" y="9593679"/>
            <a:ext cx="457176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28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46603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4339960" y="1177723"/>
            <a:ext cx="3083055" cy="314208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489405" y="398383"/>
            <a:ext cx="5038276" cy="666269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46" b="1" dirty="0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600" b="1" dirty="0">
                  <a:solidFill>
                    <a:prstClr val="white"/>
                  </a:solidFill>
                  <a:latin typeface="HP-211"/>
                </a:rPr>
                <a:t>BÉ LÀM QUEN VỚI SỐ 3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14400" y="1156077"/>
            <a:ext cx="8232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latin typeface="HP-211"/>
              </a:rPr>
              <a:t>3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218175" y="3874671"/>
            <a:ext cx="2857440" cy="617108"/>
            <a:chOff x="1094704" y="450762"/>
            <a:chExt cx="5370489" cy="631064"/>
          </a:xfrm>
          <a:solidFill>
            <a:srgbClr val="FF0000"/>
          </a:solidFill>
        </p:grpSpPr>
        <p:sp>
          <p:nvSpPr>
            <p:cNvPr id="19" name="Rounded Rectangle 18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/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46" b="1" dirty="0">
                <a:solidFill>
                  <a:srgbClr val="E7E6E6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241456" y="544228"/>
              <a:ext cx="5138672" cy="476519"/>
            </a:xfrm>
            <a:prstGeom prst="roundRect">
              <a:avLst/>
            </a:prstGeom>
            <a:grpFill/>
            <a:ln>
              <a:solidFill>
                <a:schemeClr val="accent4"/>
              </a:solidFill>
              <a:prstDash val="dash"/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000" b="1" dirty="0">
                  <a:solidFill>
                    <a:srgbClr val="E7E6E6"/>
                  </a:solidFill>
                  <a:latin typeface="HP-211"/>
                </a:rPr>
                <a:t>SỐ BA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62" y="1246708"/>
            <a:ext cx="493543" cy="49354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43290" y="1265426"/>
            <a:ext cx="2919389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Bé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hãy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tô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màu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vào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số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3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99" y="4513420"/>
            <a:ext cx="493543" cy="49354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53367" y="4572316"/>
            <a:ext cx="6264857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Bé</a:t>
            </a:r>
            <a:r>
              <a:rPr lang="en-US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hãy</a:t>
            </a:r>
            <a:r>
              <a:rPr lang="en-US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rgbClr val="5B9BD5">
                    <a:lumMod val="50000"/>
                  </a:srgbClr>
                </a:solidFill>
                <a:latin typeface="HP-211"/>
              </a:rPr>
              <a:t>khoanh</a:t>
            </a:r>
            <a:r>
              <a:rPr lang="en-US" b="1" dirty="0" smtClean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rgbClr val="5B9BD5">
                    <a:lumMod val="50000"/>
                  </a:srgbClr>
                </a:solidFill>
                <a:latin typeface="HP-211"/>
              </a:rPr>
              <a:t>các</a:t>
            </a:r>
            <a:r>
              <a:rPr lang="en-US" b="1" dirty="0" smtClean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rgbClr val="5B9BD5">
                    <a:lumMod val="50000"/>
                  </a:srgbClr>
                </a:solidFill>
                <a:latin typeface="HP-211"/>
              </a:rPr>
              <a:t>vật</a:t>
            </a:r>
            <a:r>
              <a:rPr lang="en-US" b="1" dirty="0" smtClean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rgbClr val="5B9BD5">
                    <a:lumMod val="50000"/>
                  </a:srgbClr>
                </a:solidFill>
                <a:latin typeface="HP-211"/>
              </a:rPr>
              <a:t>tương</a:t>
            </a:r>
            <a:r>
              <a:rPr lang="en-US" b="1" dirty="0" smtClean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rgbClr val="5B9BD5">
                    <a:lumMod val="50000"/>
                  </a:srgbClr>
                </a:solidFill>
                <a:latin typeface="HP-211"/>
              </a:rPr>
              <a:t>ứng</a:t>
            </a:r>
            <a:r>
              <a:rPr lang="en-US" b="1" dirty="0" smtClean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rgbClr val="5B9BD5">
                    <a:lumMod val="50000"/>
                  </a:srgbClr>
                </a:solidFill>
                <a:latin typeface="HP-211"/>
              </a:rPr>
              <a:t>với</a:t>
            </a:r>
            <a:r>
              <a:rPr lang="en-US" b="1" dirty="0" smtClean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rgbClr val="5B9BD5">
                    <a:lumMod val="50000"/>
                  </a:srgbClr>
                </a:solidFill>
                <a:latin typeface="HP-211"/>
              </a:rPr>
              <a:t>số</a:t>
            </a:r>
            <a:r>
              <a:rPr lang="en-US" b="1" dirty="0" smtClean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rgbClr val="5B9BD5">
                    <a:lumMod val="50000"/>
                  </a:srgbClr>
                </a:solidFill>
                <a:latin typeface="HP-211"/>
              </a:rPr>
              <a:t>lượng</a:t>
            </a:r>
            <a:r>
              <a:rPr lang="en-US" b="1" dirty="0" smtClean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b="1" dirty="0" err="1" smtClean="0">
                <a:solidFill>
                  <a:srgbClr val="5B9BD5">
                    <a:lumMod val="50000"/>
                  </a:srgbClr>
                </a:solidFill>
                <a:latin typeface="HP-211"/>
              </a:rPr>
              <a:t>là</a:t>
            </a:r>
            <a:r>
              <a:rPr lang="en-US" b="1" dirty="0" smtClean="0">
                <a:solidFill>
                  <a:srgbClr val="5B9BD5">
                    <a:lumMod val="50000"/>
                  </a:srgbClr>
                </a:solidFill>
                <a:latin typeface="HP-211"/>
              </a:rPr>
              <a:t> 3</a:t>
            </a:r>
            <a:endParaRPr lang="en-US" b="1" dirty="0">
              <a:solidFill>
                <a:srgbClr val="5B9BD5">
                  <a:lumMod val="50000"/>
                </a:srgbClr>
              </a:solidFill>
              <a:latin typeface="HP-211"/>
            </a:endParaRPr>
          </a:p>
        </p:txBody>
      </p:sp>
      <p:sp>
        <p:nvSpPr>
          <p:cNvPr id="3" name="Oval 2"/>
          <p:cNvSpPr/>
          <p:nvPr/>
        </p:nvSpPr>
        <p:spPr>
          <a:xfrm>
            <a:off x="2549142" y="2104616"/>
            <a:ext cx="1537050" cy="159674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Slide Number Placeholder 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" b="99375" l="32960" r="56502">
                        <a14:foregroundMark x1="38341" y1="11875" x2="39238" y2="52500"/>
                        <a14:foregroundMark x1="39686" y1="8125" x2="41704" y2="46875"/>
                        <a14:foregroundMark x1="43498" y1="7500" x2="42825" y2="44375"/>
                        <a14:foregroundMark x1="45740" y1="5625" x2="45964" y2="44375"/>
                        <a14:foregroundMark x1="50673" y1="10000" x2="48879" y2="45625"/>
                        <a14:foregroundMark x1="51345" y1="56875" x2="51794" y2="7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90" y="2176738"/>
            <a:ext cx="4094159" cy="1468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0" r="100000">
                        <a14:foregroundMark x1="1667" y1="36077" x2="2456" y2="41077"/>
                        <a14:foregroundMark x1="2105" y1="49615" x2="5439" y2="52231"/>
                        <a14:foregroundMark x1="91140" y1="41692" x2="88158" y2="46615"/>
                        <a14:foregroundMark x1="91579" y1="48308" x2="91579" y2="49308"/>
                        <a14:foregroundMark x1="40789" y1="33154" x2="51667" y2="55846"/>
                        <a14:foregroundMark x1="52807" y1="38385" x2="35877" y2="55846"/>
                        <a14:foregroundMark x1="40000" y1="44000" x2="40000" y2="44000"/>
                        <a14:foregroundMark x1="51667" y1="42000" x2="52807" y2="51615"/>
                        <a14:foregroundMark x1="39649" y1="37077" x2="42632" y2="50615"/>
                        <a14:foregroundMark x1="67895" y1="80923" x2="67895" y2="84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43" y="55950"/>
            <a:ext cx="1059386" cy="12080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689" y="1722164"/>
            <a:ext cx="1423740" cy="93492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55" y="1727826"/>
            <a:ext cx="1423740" cy="93492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41" y="2692916"/>
            <a:ext cx="1423740" cy="9349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77914" y="3754863"/>
            <a:ext cx="12473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HP-211"/>
              </a:rPr>
              <a:t>CÁI LY</a:t>
            </a:r>
            <a:endParaRPr lang="en-US" sz="2600" b="1" dirty="0">
              <a:solidFill>
                <a:srgbClr val="FF0000"/>
              </a:solidFill>
              <a:latin typeface="HP-211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611201" y="946514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3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07503" y="5126911"/>
            <a:ext cx="3532457" cy="2138037"/>
            <a:chOff x="807503" y="5126911"/>
            <a:chExt cx="3055176" cy="1784535"/>
          </a:xfrm>
        </p:grpSpPr>
        <p:sp>
          <p:nvSpPr>
            <p:cNvPr id="4" name="Rounded Rectangle 3"/>
            <p:cNvSpPr/>
            <p:nvPr/>
          </p:nvSpPr>
          <p:spPr>
            <a:xfrm>
              <a:off x="807503" y="5126911"/>
              <a:ext cx="3055176" cy="17845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Kết quả hình ảnh cho spoon carto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56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053" y="5141559"/>
              <a:ext cx="982122" cy="105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Kết quả hình ảnh cho spoon carto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56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842" y="5135220"/>
              <a:ext cx="982122" cy="105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Kết quả hình ảnh cho spoon carto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56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209" y="5703678"/>
              <a:ext cx="982122" cy="105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Kết quả hình ảnh cho spoon carto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56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345" y="5737387"/>
              <a:ext cx="982122" cy="105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Kết quả hình ảnh cho spoon carto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56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0505" y="5133250"/>
              <a:ext cx="982122" cy="105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Kết quả hình ảnh cho spoon carto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56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7265" y="5674750"/>
              <a:ext cx="982122" cy="105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4687839" y="5144095"/>
            <a:ext cx="2445247" cy="2076279"/>
            <a:chOff x="4434923" y="5144095"/>
            <a:chExt cx="2445247" cy="2076279"/>
          </a:xfrm>
        </p:grpSpPr>
        <p:sp>
          <p:nvSpPr>
            <p:cNvPr id="12" name="Rounded Rectangle 11"/>
            <p:cNvSpPr/>
            <p:nvPr/>
          </p:nvSpPr>
          <p:spPr>
            <a:xfrm>
              <a:off x="4434923" y="5144095"/>
              <a:ext cx="2445247" cy="207627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Kết quả hình ảnh cho bowl cartoon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850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862" y="5339420"/>
              <a:ext cx="947327" cy="714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Kết quả hình ảnh cho bowl cartoon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50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7916" y="5341626"/>
              <a:ext cx="947327" cy="714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4" descr="Kết quả hình ảnh cho bowl cartoon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50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781" y="6286731"/>
              <a:ext cx="947327" cy="714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4" descr="Kết quả hình ảnh cho bowl cartoon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50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9127" y="6269831"/>
              <a:ext cx="947327" cy="714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1508860" y="7432642"/>
            <a:ext cx="4512173" cy="2032503"/>
            <a:chOff x="1489405" y="7432642"/>
            <a:chExt cx="4512173" cy="2032503"/>
          </a:xfrm>
        </p:grpSpPr>
        <p:sp>
          <p:nvSpPr>
            <p:cNvPr id="14" name="Rounded Rectangle 13"/>
            <p:cNvSpPr/>
            <p:nvPr/>
          </p:nvSpPr>
          <p:spPr>
            <a:xfrm>
              <a:off x="1489405" y="7432642"/>
              <a:ext cx="4512173" cy="203250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Kết quả hình ảnh cho ice cream cone cartoon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259" y="7484047"/>
              <a:ext cx="792629" cy="1056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" descr="Kết quả hình ảnh cho ice cream cone cartoon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805" y="8272627"/>
              <a:ext cx="792629" cy="1056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6" descr="Kết quả hình ảnh cho ice cream cone cartoon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2206" y="8272627"/>
              <a:ext cx="792629" cy="1056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6" descr="Kết quả hình ảnh cho ice cream cone cartoon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742" y="7484047"/>
              <a:ext cx="792629" cy="1056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6" descr="Kết quả hình ảnh cho ice cream cone cartoon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8543" y="7489331"/>
              <a:ext cx="792629" cy="1056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6" descr="Kết quả hình ảnh cho ice cream cone cartoon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4526" y="7484047"/>
              <a:ext cx="792629" cy="1056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6" descr="Kết quả hình ảnh cho ice cream cone cartoon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3616" y="8261071"/>
              <a:ext cx="792629" cy="1056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108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290916" y="431504"/>
            <a:ext cx="5336632" cy="823555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32" name="Rounded Rectangle 31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 sz="2600" b="1" dirty="0">
                <a:solidFill>
                  <a:prstClr val="white"/>
                </a:solidFill>
                <a:latin typeface="HP-211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 sz="2600" b="1" dirty="0">
                <a:solidFill>
                  <a:prstClr val="white"/>
                </a:solidFill>
                <a:latin typeface="HP-211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z="1900" smtClean="0">
                <a:solidFill>
                  <a:prstClr val="black">
                    <a:tint val="75000"/>
                  </a:prstClr>
                </a:solidFill>
                <a:latin typeface="HP-211"/>
              </a:rPr>
              <a:pPr/>
              <a:t>30</a:t>
            </a:fld>
            <a:endParaRPr lang="en-US" sz="1900">
              <a:solidFill>
                <a:prstClr val="black">
                  <a:tint val="75000"/>
                </a:prstClr>
              </a:solidFill>
              <a:latin typeface="HP-211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182645" y="3336473"/>
            <a:ext cx="550545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699723" y="1560547"/>
            <a:ext cx="1623526" cy="1511557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536205" y="1541496"/>
            <a:ext cx="1754184" cy="1623525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2052" name="Picture 4" descr="Kết quả hình ảnh cho cartoon b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720" y="243329"/>
            <a:ext cx="1093023" cy="13922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385595" y="4683946"/>
            <a:ext cx="2090057" cy="2052735"/>
          </a:xfrm>
          <a:prstGeom prst="rect">
            <a:avLst/>
          </a:prstGeom>
          <a:noFill/>
          <a:ln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536209" y="3640499"/>
            <a:ext cx="1884807" cy="1810134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30137" y="3627281"/>
            <a:ext cx="1932213" cy="1859120"/>
          </a:xfrm>
          <a:prstGeom prst="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54" name="AutoShape 6" descr="Kết quả hình ảnh cho cartoon pl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6" name="AutoShape 8" descr="Kết quả hình ảnh cho cartoon pl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912297" y="6468689"/>
            <a:ext cx="1387017" cy="1289256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581150" y="6153150"/>
            <a:ext cx="2057400" cy="1962149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783836" y="6496050"/>
            <a:ext cx="1378915" cy="1324059"/>
          </a:xfrm>
          <a:prstGeom prst="round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362450" y="6191250"/>
            <a:ext cx="2209800" cy="1943100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20" name="Straight Connector 19"/>
          <p:cNvCxnSpPr>
            <a:stCxn id="16" idx="0"/>
          </p:cNvCxnSpPr>
          <p:nvPr/>
        </p:nvCxnSpPr>
        <p:spPr>
          <a:xfrm rot="5400000" flipH="1" flipV="1">
            <a:off x="5457825" y="5686425"/>
            <a:ext cx="514350" cy="49530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6" idx="0"/>
          </p:cNvCxnSpPr>
          <p:nvPr/>
        </p:nvCxnSpPr>
        <p:spPr>
          <a:xfrm rot="16200000" flipV="1">
            <a:off x="5019675" y="5743575"/>
            <a:ext cx="400050" cy="49530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4884420" y="7924800"/>
            <a:ext cx="176784" cy="137565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900">
              <a:solidFill>
                <a:prstClr val="white"/>
              </a:solidFill>
              <a:latin typeface="HP-211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398770" y="7943850"/>
            <a:ext cx="176784" cy="137565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900">
              <a:solidFill>
                <a:prstClr val="white"/>
              </a:solidFill>
              <a:latin typeface="HP-211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932170" y="7924800"/>
            <a:ext cx="176784" cy="137565"/>
          </a:xfrm>
          <a:prstGeom prst="ellipse">
            <a:avLst/>
          </a:prstGeom>
          <a:solidFill>
            <a:schemeClr val="tx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900">
              <a:solidFill>
                <a:prstClr val="white"/>
              </a:solidFill>
              <a:latin typeface="HP-211"/>
            </a:endParaRPr>
          </a:p>
        </p:txBody>
      </p:sp>
      <p:pic>
        <p:nvPicPr>
          <p:cNvPr id="28" name="Picture 4" descr="Kết quả hình ảnh cho cartoon b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350515" y="261258"/>
            <a:ext cx="1093023" cy="1392238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762000" y="8267700"/>
            <a:ext cx="664845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Font typeface="Wingdings" pitchFamily="2" charset="2"/>
              <a:buChar char="Ø"/>
            </a:pPr>
            <a:r>
              <a:rPr lang="vi-VN" sz="19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Tô theo các nét chấm mờ bé sẽ được hình gì ? </a:t>
            </a:r>
            <a:endParaRPr lang="en-US" sz="1900" b="1" dirty="0" smtClean="0">
              <a:solidFill>
                <a:srgbClr val="FF0000"/>
              </a:solidFill>
              <a:latin typeface="HP-211"/>
              <a:ea typeface="Tahoma" pitchFamily="34" charset="0"/>
              <a:cs typeface="Tahoma" pitchFamily="34" charset="0"/>
            </a:endParaRPr>
          </a:p>
          <a:p>
            <a:pPr defTabSz="914400">
              <a:buFont typeface="Wingdings" pitchFamily="2" charset="2"/>
              <a:buChar char="Ø"/>
            </a:pPr>
            <a:r>
              <a:rPr lang="vi-VN" sz="19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Gọi tên và tô màu vàng cho đồ vật có dạng hình tròn </a:t>
            </a:r>
            <a:endParaRPr lang="en-US" sz="1900" b="1" dirty="0" smtClean="0">
              <a:solidFill>
                <a:srgbClr val="FF0000"/>
              </a:solidFill>
              <a:latin typeface="HP-211"/>
              <a:ea typeface="Tahoma" pitchFamily="34" charset="0"/>
              <a:cs typeface="Tahoma" pitchFamily="34" charset="0"/>
            </a:endParaRPr>
          </a:p>
          <a:p>
            <a:pPr defTabSz="914400">
              <a:buFont typeface="Wingdings" pitchFamily="2" charset="2"/>
              <a:buChar char="Ø"/>
            </a:pPr>
            <a:r>
              <a:rPr lang="vi-VN" sz="19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Gọi tên và tô màu đỏ cho đồ vật có dạng hình vuông</a:t>
            </a:r>
            <a:endParaRPr lang="en-US" sz="1900" b="1" dirty="0">
              <a:solidFill>
                <a:srgbClr val="FF0000"/>
              </a:solidFill>
              <a:latin typeface="HP-211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56139" y="577334"/>
            <a:ext cx="48349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sz="26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 VUÔNG – HÌNH TRÒN</a:t>
            </a:r>
            <a:endParaRPr lang="en-US" sz="26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05670" y="9593679"/>
            <a:ext cx="457176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29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182113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506" name="Picture 2" descr="Kết quả hình ảnh cho cartoon clow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2880" y="4909929"/>
            <a:ext cx="3773093" cy="4909931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417442" y="6559826"/>
            <a:ext cx="1729410" cy="1769162"/>
          </a:xfrm>
          <a:prstGeom prst="ellipse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102626" y="7354943"/>
            <a:ext cx="1331840" cy="1292087"/>
          </a:xfrm>
          <a:prstGeom prst="ellipse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292082" y="2107097"/>
            <a:ext cx="2246244" cy="2345632"/>
          </a:xfrm>
          <a:prstGeom prst="ellipse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579165" y="4863539"/>
            <a:ext cx="1795670" cy="1875184"/>
          </a:xfrm>
          <a:prstGeom prst="ellipse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4642" y="4731026"/>
            <a:ext cx="1470991" cy="1391477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34672" y="2345634"/>
            <a:ext cx="2027583" cy="1987826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21508" name="Picture 4" descr="Kết quả hình ảnh cho cartoon Fram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4887" y="0"/>
            <a:ext cx="6559825" cy="221365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669772" y="516835"/>
            <a:ext cx="365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 err="1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Bé</a:t>
            </a:r>
            <a:r>
              <a:rPr lang="en-US" sz="2800" b="1" dirty="0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tô</a:t>
            </a:r>
            <a:r>
              <a:rPr lang="en-US" sz="2800" b="1" dirty="0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tròn</a:t>
            </a:r>
            <a:r>
              <a:rPr lang="en-US" sz="2800" b="1" dirty="0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màu</a:t>
            </a:r>
            <a:r>
              <a:rPr lang="en-US" sz="2800" b="1" dirty="0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bé</a:t>
            </a:r>
            <a:r>
              <a:rPr lang="en-US" sz="2800" b="1" dirty="0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11"/>
                <a:ea typeface="Tahoma" pitchFamily="34" charset="0"/>
                <a:cs typeface="Tahoma" pitchFamily="34" charset="0"/>
              </a:rPr>
              <a:t>thích</a:t>
            </a:r>
            <a:endParaRPr lang="en-US" sz="2800" b="1" dirty="0">
              <a:solidFill>
                <a:srgbClr val="FF0000"/>
              </a:solidFill>
              <a:latin typeface="HP-211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25125" y="9593679"/>
            <a:ext cx="457176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30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699266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165413" y="431504"/>
            <a:ext cx="5611908" cy="823555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36" name="Rounded Rectangle 35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 sz="2600" b="1" dirty="0">
                <a:solidFill>
                  <a:prstClr val="white"/>
                </a:solidFill>
                <a:latin typeface="HP-211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 sz="2600" b="1" dirty="0">
                <a:solidFill>
                  <a:prstClr val="white"/>
                </a:solidFill>
                <a:latin typeface="HP-211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3081130"/>
            <a:ext cx="6645965" cy="662276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6849" y="6616183"/>
            <a:ext cx="2165306" cy="1508274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16200000" flipH="1">
            <a:off x="1553378" y="6703280"/>
            <a:ext cx="1509311" cy="1355075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30496" y="6615405"/>
            <a:ext cx="1355075" cy="1101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5050718" y="6718381"/>
            <a:ext cx="1527584" cy="130167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 flipV="1">
            <a:off x="5145913" y="6603616"/>
            <a:ext cx="1309974" cy="1204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360141" y="5853559"/>
            <a:ext cx="1643448" cy="76611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91481" y="4939159"/>
            <a:ext cx="580768" cy="914400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1" name="Isosceles Triangle 30"/>
          <p:cNvSpPr/>
          <p:nvPr/>
        </p:nvSpPr>
        <p:spPr>
          <a:xfrm>
            <a:off x="2669058" y="3876477"/>
            <a:ext cx="1013255" cy="1062682"/>
          </a:xfrm>
          <a:prstGeom prst="triangle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Cloud 31"/>
          <p:cNvSpPr/>
          <p:nvPr/>
        </p:nvSpPr>
        <p:spPr>
          <a:xfrm>
            <a:off x="1013792" y="3227285"/>
            <a:ext cx="2135549" cy="87854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4" name="Cloud 33"/>
          <p:cNvSpPr/>
          <p:nvPr/>
        </p:nvSpPr>
        <p:spPr>
          <a:xfrm>
            <a:off x="4134678" y="3543926"/>
            <a:ext cx="2951483" cy="11833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40" name="Curved Connector 39"/>
          <p:cNvCxnSpPr/>
          <p:nvPr/>
        </p:nvCxnSpPr>
        <p:spPr>
          <a:xfrm>
            <a:off x="605928" y="7188024"/>
            <a:ext cx="1775322" cy="280815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/>
          <p:cNvCxnSpPr/>
          <p:nvPr/>
        </p:nvCxnSpPr>
        <p:spPr>
          <a:xfrm rot="10800000" flipV="1">
            <a:off x="5809130" y="7268812"/>
            <a:ext cx="1448925" cy="121921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2" name="Picture 2" descr="Kết quả hình ảnh cho cartoon fish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48973">
            <a:off x="1131656" y="8274921"/>
            <a:ext cx="1430883" cy="899412"/>
          </a:xfrm>
          <a:prstGeom prst="rect">
            <a:avLst/>
          </a:prstGeom>
          <a:noFill/>
        </p:spPr>
      </p:pic>
      <p:sp>
        <p:nvSpPr>
          <p:cNvPr id="20484" name="AutoShape 4" descr="Kết quả hình ảnh cho cartoon fi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20488" name="Picture 8" descr="Kết quả hình ảnh cho cartoon fis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1546" y="8400701"/>
            <a:ext cx="1501775" cy="1210807"/>
          </a:xfrm>
          <a:prstGeom prst="rect">
            <a:avLst/>
          </a:prstGeom>
          <a:noFill/>
        </p:spPr>
      </p:pic>
      <p:sp>
        <p:nvSpPr>
          <p:cNvPr id="67" name="Oval 66"/>
          <p:cNvSpPr/>
          <p:nvPr/>
        </p:nvSpPr>
        <p:spPr>
          <a:xfrm>
            <a:off x="4457700" y="8697564"/>
            <a:ext cx="133350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4286250" y="8468964"/>
            <a:ext cx="190500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4076700" y="8259414"/>
            <a:ext cx="1905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70" name="Picture 8" descr="Kết quả hình ảnh cho cartoon fis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374353">
            <a:off x="5731142" y="7694977"/>
            <a:ext cx="777057" cy="626503"/>
          </a:xfrm>
          <a:prstGeom prst="rect">
            <a:avLst/>
          </a:prstGeom>
          <a:noFill/>
        </p:spPr>
      </p:pic>
      <p:pic>
        <p:nvPicPr>
          <p:cNvPr id="71" name="Picture 8" descr="Kết quả hình ảnh cho cartoon fis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374353">
            <a:off x="6307126" y="8393108"/>
            <a:ext cx="777057" cy="626503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2762250" y="8773764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2933700" y="8430864"/>
            <a:ext cx="17145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20490" name="Picture 10" descr="Kết quả hình ảnh cho cartoon bird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3202" r="2316"/>
          <a:stretch>
            <a:fillRect/>
          </a:stretch>
        </p:blipFill>
        <p:spPr bwMode="auto">
          <a:xfrm>
            <a:off x="4880803" y="5056528"/>
            <a:ext cx="1539875" cy="895351"/>
          </a:xfrm>
          <a:prstGeom prst="rect">
            <a:avLst/>
          </a:prstGeom>
          <a:noFill/>
        </p:spPr>
      </p:pic>
      <p:pic>
        <p:nvPicPr>
          <p:cNvPr id="76" name="Picture 10" descr="Kết quả hình ảnh cho cartoon bird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8036" r="45821"/>
          <a:stretch>
            <a:fillRect/>
          </a:stretch>
        </p:blipFill>
        <p:spPr bwMode="auto">
          <a:xfrm flipH="1">
            <a:off x="1207465" y="4219980"/>
            <a:ext cx="854075" cy="819151"/>
          </a:xfrm>
          <a:prstGeom prst="rect">
            <a:avLst/>
          </a:prstGeom>
          <a:noFill/>
        </p:spPr>
      </p:pic>
      <p:sp>
        <p:nvSpPr>
          <p:cNvPr id="87" name="Isosceles Triangle 86"/>
          <p:cNvSpPr/>
          <p:nvPr/>
        </p:nvSpPr>
        <p:spPr>
          <a:xfrm>
            <a:off x="4353329" y="1451112"/>
            <a:ext cx="1987833" cy="1311965"/>
          </a:xfrm>
          <a:prstGeom prst="triangl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669773" y="1570381"/>
            <a:ext cx="1928197" cy="1192696"/>
          </a:xfrm>
          <a:prstGeom prst="rect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9" name="Picture 4" descr="Kết quả hình ảnh cho cartoon be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898" y="261258"/>
            <a:ext cx="1093023" cy="1392238"/>
          </a:xfrm>
          <a:prstGeom prst="rect">
            <a:avLst/>
          </a:prstGeom>
          <a:noFill/>
        </p:spPr>
      </p:pic>
      <p:pic>
        <p:nvPicPr>
          <p:cNvPr id="91" name="Picture 4" descr="Kết quả hình ảnh cho cartoon be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551632" y="261258"/>
            <a:ext cx="1093023" cy="1392238"/>
          </a:xfrm>
          <a:prstGeom prst="rect">
            <a:avLst/>
          </a:prstGeom>
          <a:noFill/>
        </p:spPr>
      </p:pic>
      <p:sp>
        <p:nvSpPr>
          <p:cNvPr id="33" name="Rectangle 32"/>
          <p:cNvSpPr/>
          <p:nvPr/>
        </p:nvSpPr>
        <p:spPr>
          <a:xfrm>
            <a:off x="1129563" y="609593"/>
            <a:ext cx="564776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600" b="1" dirty="0" smtClean="0">
                <a:solidFill>
                  <a:prstClr val="white"/>
                </a:solidFill>
                <a:latin typeface="HP-211"/>
                <a:ea typeface="Tahoma" pitchFamily="34" charset="0"/>
                <a:cs typeface="Tahoma" pitchFamily="34" charset="0"/>
              </a:rPr>
              <a:t>HÌNH CHỮ NHẬT-HÌNH TAM GIÁC</a:t>
            </a:r>
            <a:endParaRPr lang="en-US" sz="2600" b="1" dirty="0">
              <a:solidFill>
                <a:prstClr val="white"/>
              </a:solidFill>
              <a:latin typeface="HP-211"/>
              <a:ea typeface="Tahoma" pitchFamily="34" charset="0"/>
              <a:cs typeface="Tahom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40494" y="9611508"/>
            <a:ext cx="457176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31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8866481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>
            <a:off x="1619250" y="2362200"/>
            <a:ext cx="3105150" cy="2000250"/>
          </a:xfrm>
          <a:prstGeom prst="triangl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900">
              <a:solidFill>
                <a:prstClr val="white"/>
              </a:solidFill>
              <a:latin typeface="HP-211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29050" y="3200400"/>
            <a:ext cx="2933700" cy="17526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900">
              <a:solidFill>
                <a:prstClr val="white"/>
              </a:solidFill>
              <a:latin typeface="HP-211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9200" y="6877050"/>
            <a:ext cx="1866900" cy="182880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038350" y="7124700"/>
            <a:ext cx="2495550" cy="240030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2476500" y="5981700"/>
            <a:ext cx="2838450" cy="2076450"/>
          </a:xfrm>
          <a:prstGeom prst="triangle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28508" y="1428750"/>
            <a:ext cx="493395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vi-VN" sz="1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Bé hãy tô hình chữ nhật màu đỏ</a:t>
            </a:r>
            <a:endParaRPr lang="en-US" sz="1900" b="1" dirty="0">
              <a:solidFill>
                <a:prstClr val="black"/>
              </a:solidFill>
              <a:latin typeface="HP-211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 descr="Kết quả hình ảnh cho cartoon clow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336273" y="414752"/>
            <a:ext cx="2765769" cy="2765770"/>
          </a:xfrm>
          <a:prstGeom prst="rect">
            <a:avLst/>
          </a:prstGeom>
          <a:noFill/>
        </p:spPr>
      </p:pic>
      <p:pic>
        <p:nvPicPr>
          <p:cNvPr id="14" name="Picture 2" descr="Kết quả hình ảnh cho cartoon clow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9930" y="5226119"/>
            <a:ext cx="2862470" cy="286247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924050" y="5372100"/>
            <a:ext cx="401955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vi-VN" sz="1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Bé hãy đồ lại hình tam giác</a:t>
            </a:r>
            <a:endParaRPr lang="en-US" sz="1900" b="1" dirty="0">
              <a:solidFill>
                <a:prstClr val="black"/>
              </a:solidFill>
              <a:latin typeface="HP-211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8" name="Picture 6" descr="Kết quả hình ảnh cho cartoon p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591" y="4949687"/>
            <a:ext cx="1423126" cy="146225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964037" y="9525000"/>
            <a:ext cx="492443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33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239589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L-Shape 2"/>
          <p:cNvSpPr/>
          <p:nvPr/>
        </p:nvSpPr>
        <p:spPr>
          <a:xfrm>
            <a:off x="914398" y="3558210"/>
            <a:ext cx="6301410" cy="1371600"/>
          </a:xfrm>
          <a:prstGeom prst="corne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75861" y="2027582"/>
            <a:ext cx="1152939" cy="11926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85395" y="2047460"/>
            <a:ext cx="1192692" cy="115293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83357" y="2047461"/>
            <a:ext cx="1510747" cy="117281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3975651" y="2007705"/>
            <a:ext cx="1610142" cy="1212576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L-Shape 8"/>
          <p:cNvSpPr/>
          <p:nvPr/>
        </p:nvSpPr>
        <p:spPr>
          <a:xfrm flipH="1">
            <a:off x="1802293" y="3551584"/>
            <a:ext cx="5413515" cy="1371600"/>
          </a:xfrm>
          <a:prstGeom prst="corne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L-Shape 9"/>
          <p:cNvSpPr/>
          <p:nvPr/>
        </p:nvSpPr>
        <p:spPr>
          <a:xfrm flipH="1">
            <a:off x="1172817" y="3564836"/>
            <a:ext cx="2140225" cy="1371600"/>
          </a:xfrm>
          <a:prstGeom prst="corne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L-Shape 10"/>
          <p:cNvSpPr/>
          <p:nvPr/>
        </p:nvSpPr>
        <p:spPr>
          <a:xfrm flipH="1">
            <a:off x="3054626" y="3558210"/>
            <a:ext cx="2140225" cy="1371600"/>
          </a:xfrm>
          <a:prstGeom prst="corne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L-Shape 11"/>
          <p:cNvSpPr/>
          <p:nvPr/>
        </p:nvSpPr>
        <p:spPr>
          <a:xfrm flipH="1">
            <a:off x="914399" y="4923183"/>
            <a:ext cx="6301407" cy="1371600"/>
          </a:xfrm>
          <a:prstGeom prst="corne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L-Shape 12"/>
          <p:cNvSpPr/>
          <p:nvPr/>
        </p:nvSpPr>
        <p:spPr>
          <a:xfrm>
            <a:off x="1517378" y="4923183"/>
            <a:ext cx="2140225" cy="1371600"/>
          </a:xfrm>
          <a:prstGeom prst="corne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L-Shape 13"/>
          <p:cNvSpPr/>
          <p:nvPr/>
        </p:nvSpPr>
        <p:spPr>
          <a:xfrm flipH="1">
            <a:off x="4041913" y="4923184"/>
            <a:ext cx="2140225" cy="1371600"/>
          </a:xfrm>
          <a:prstGeom prst="corne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L-Shape 14"/>
          <p:cNvSpPr/>
          <p:nvPr/>
        </p:nvSpPr>
        <p:spPr>
          <a:xfrm flipH="1">
            <a:off x="3047999" y="4923183"/>
            <a:ext cx="2140225" cy="1371600"/>
          </a:xfrm>
          <a:prstGeom prst="corne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L-Shape 15"/>
          <p:cNvSpPr/>
          <p:nvPr/>
        </p:nvSpPr>
        <p:spPr>
          <a:xfrm flipH="1">
            <a:off x="1537256" y="4923184"/>
            <a:ext cx="2140225" cy="1371600"/>
          </a:xfrm>
          <a:prstGeom prst="corne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L-Shape 16"/>
          <p:cNvSpPr/>
          <p:nvPr/>
        </p:nvSpPr>
        <p:spPr>
          <a:xfrm rot="5400000">
            <a:off x="513523" y="6019800"/>
            <a:ext cx="2160106" cy="1371600"/>
          </a:xfrm>
          <a:prstGeom prst="corner">
            <a:avLst>
              <a:gd name="adj1" fmla="val 50000"/>
              <a:gd name="adj2" fmla="val 4565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L-Shape 18"/>
          <p:cNvSpPr/>
          <p:nvPr/>
        </p:nvSpPr>
        <p:spPr>
          <a:xfrm rot="5400000">
            <a:off x="2256178" y="6052930"/>
            <a:ext cx="2160106" cy="1371600"/>
          </a:xfrm>
          <a:prstGeom prst="corner">
            <a:avLst>
              <a:gd name="adj1" fmla="val 50000"/>
              <a:gd name="adj2" fmla="val 4565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L-Shape 19"/>
          <p:cNvSpPr/>
          <p:nvPr/>
        </p:nvSpPr>
        <p:spPr>
          <a:xfrm rot="16200000" flipH="1">
            <a:off x="5449957" y="6086061"/>
            <a:ext cx="2160106" cy="1371600"/>
          </a:xfrm>
          <a:prstGeom prst="corner">
            <a:avLst>
              <a:gd name="adj1" fmla="val 50000"/>
              <a:gd name="adj2" fmla="val 4565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L-Shape 20"/>
          <p:cNvSpPr/>
          <p:nvPr/>
        </p:nvSpPr>
        <p:spPr>
          <a:xfrm rot="5400000">
            <a:off x="4118086" y="6066184"/>
            <a:ext cx="2160106" cy="1371600"/>
          </a:xfrm>
          <a:prstGeom prst="corner">
            <a:avLst>
              <a:gd name="adj1" fmla="val 50000"/>
              <a:gd name="adj2" fmla="val 4565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306956" y="8262729"/>
            <a:ext cx="1152939" cy="11926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0087" y="8222974"/>
            <a:ext cx="1510747" cy="117281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35151" y="8242851"/>
            <a:ext cx="1192692" cy="115293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Isosceles Triangle 24"/>
          <p:cNvSpPr/>
          <p:nvPr/>
        </p:nvSpPr>
        <p:spPr>
          <a:xfrm>
            <a:off x="2259495" y="8203096"/>
            <a:ext cx="1610142" cy="1212576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26" name="Picture 6" descr="Kết quả hình ảnh cho cartoon p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2208" y="3001617"/>
            <a:ext cx="795131" cy="959964"/>
          </a:xfrm>
          <a:prstGeom prst="rect">
            <a:avLst/>
          </a:prstGeom>
          <a:noFill/>
        </p:spPr>
      </p:pic>
      <p:cxnSp>
        <p:nvCxnSpPr>
          <p:cNvPr id="28" name="Straight Connector 27"/>
          <p:cNvCxnSpPr/>
          <p:nvPr/>
        </p:nvCxnSpPr>
        <p:spPr>
          <a:xfrm rot="16200000" flipH="1">
            <a:off x="982901" y="4245083"/>
            <a:ext cx="591513" cy="12891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277257" y="4539746"/>
            <a:ext cx="3570514" cy="158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H="1">
            <a:off x="3341593" y="6071346"/>
            <a:ext cx="3025588" cy="1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517556" y="341859"/>
            <a:ext cx="5038276" cy="666269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30" name="Rounded Rectangle 29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 sz="1246" b="1" dirty="0">
                <a:solidFill>
                  <a:prstClr val="white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r>
                <a:rPr lang="en-US" sz="2600" b="1" dirty="0" smtClean="0">
                  <a:solidFill>
                    <a:prstClr val="white"/>
                  </a:solidFill>
                  <a:latin typeface="HP-211"/>
                </a:rPr>
                <a:t>TÌM ĐƯỜNG VỀ NHÀ</a:t>
              </a:r>
              <a:endParaRPr lang="en-US" sz="2600" b="1" dirty="0">
                <a:solidFill>
                  <a:prstClr val="white"/>
                </a:solidFill>
                <a:latin typeface="HP-211"/>
              </a:endParaRPr>
            </a:p>
          </p:txBody>
        </p:sp>
      </p:grpSp>
      <p:pic>
        <p:nvPicPr>
          <p:cNvPr id="32" name="Picture 4" descr="Kết quả hình ảnh cho cartoon bir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692" b="932"/>
          <a:stretch>
            <a:fillRect/>
          </a:stretch>
        </p:blipFill>
        <p:spPr bwMode="auto">
          <a:xfrm>
            <a:off x="1019722" y="274995"/>
            <a:ext cx="1138724" cy="1266941"/>
          </a:xfrm>
          <a:prstGeom prst="rect">
            <a:avLst/>
          </a:prstGeom>
          <a:noFill/>
        </p:spPr>
      </p:pic>
      <p:pic>
        <p:nvPicPr>
          <p:cNvPr id="34" name="Picture 4" descr="Kết quả hình ảnh cho cartoon bir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692" b="932"/>
          <a:stretch>
            <a:fillRect/>
          </a:stretch>
        </p:blipFill>
        <p:spPr bwMode="auto">
          <a:xfrm flipH="1">
            <a:off x="5977190" y="230176"/>
            <a:ext cx="1138724" cy="1266941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6970667" y="9565482"/>
            <a:ext cx="457176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34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6436487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1345320" y="2494033"/>
            <a:ext cx="520860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48393" y="1104126"/>
            <a:ext cx="1194318" cy="1156996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353260" y="1122787"/>
            <a:ext cx="1175657" cy="11383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Isosceles Triangle 17"/>
          <p:cNvSpPr/>
          <p:nvPr/>
        </p:nvSpPr>
        <p:spPr>
          <a:xfrm>
            <a:off x="3715532" y="1216093"/>
            <a:ext cx="1623526" cy="102636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56295" y="1197432"/>
            <a:ext cx="1679510" cy="10450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76466" y="7940835"/>
            <a:ext cx="7467598" cy="6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871537" y="5616698"/>
            <a:ext cx="2446912" cy="230188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>
            <a:off x="2333956" y="4225943"/>
            <a:ext cx="3471203" cy="1381128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93819" y="6320589"/>
            <a:ext cx="609600" cy="16202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>
            <a:off x="496516" y="3705726"/>
            <a:ext cx="1604210" cy="2630906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760045" y="3260029"/>
            <a:ext cx="1058779" cy="10587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rot="10800000" flipV="1">
            <a:off x="5149747" y="3750735"/>
            <a:ext cx="405353" cy="155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0800000">
            <a:off x="5424469" y="3040021"/>
            <a:ext cx="373225" cy="2612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6200000" flipV="1">
            <a:off x="6066444" y="2879562"/>
            <a:ext cx="424009" cy="88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715657" y="6690610"/>
            <a:ext cx="769257" cy="12337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049793" y="5994396"/>
            <a:ext cx="537029" cy="4934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579229" y="5997416"/>
            <a:ext cx="537029" cy="4934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6783674" y="3061741"/>
            <a:ext cx="284813" cy="2548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023516" y="3781269"/>
            <a:ext cx="40473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10800000" flipV="1">
            <a:off x="5479531" y="4245963"/>
            <a:ext cx="344775" cy="2848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6147385" y="4681304"/>
            <a:ext cx="373964" cy="7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6828644" y="4260955"/>
            <a:ext cx="329783" cy="2998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6" name="AutoShape 2" descr="Kết quả hình ảnh cho cartoon flow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6388" name="AutoShape 4" descr="Kết quả hình ảnh cho cartoon flow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6390" name="AutoShape 6" descr="Kết quả hình ảnh cho cartoon flow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69" name="Picture 68" descr="image100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8243" y="6061826"/>
            <a:ext cx="2089357" cy="1902946"/>
          </a:xfrm>
          <a:prstGeom prst="rect">
            <a:avLst/>
          </a:prstGeom>
        </p:spPr>
      </p:pic>
      <p:sp>
        <p:nvSpPr>
          <p:cNvPr id="70" name="Oval 69"/>
          <p:cNvSpPr/>
          <p:nvPr/>
        </p:nvSpPr>
        <p:spPr>
          <a:xfrm>
            <a:off x="5718120" y="6725893"/>
            <a:ext cx="284816" cy="2848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6828625" y="6567564"/>
            <a:ext cx="282333" cy="29730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392" name="AutoShape 8" descr="Kết quả hình ảnh cho cartoon flow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85900" y="8439150"/>
            <a:ext cx="60579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Quan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sát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màu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sắc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của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hình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vuông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,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hình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tròn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,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hình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 tam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giác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,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hình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chữ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nhật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và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tô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ngôi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nhà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,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cây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,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ông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mặt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trời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,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hoa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theo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gợi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  <a:ea typeface="Tahoma" pitchFamily="34" charset="0"/>
                <a:cs typeface="Tahoma" pitchFamily="34" charset="0"/>
              </a:rPr>
              <a:t> ý</a:t>
            </a:r>
            <a:endParaRPr lang="en-US" sz="1900" b="1" dirty="0">
              <a:solidFill>
                <a:schemeClr val="accent1">
                  <a:lumMod val="50000"/>
                </a:schemeClr>
              </a:solidFill>
              <a:latin typeface="HP-211"/>
              <a:ea typeface="Tahoma" pitchFamily="34" charset="0"/>
              <a:cs typeface="Tahoma" pitchFamily="34" charset="0"/>
            </a:endParaRPr>
          </a:p>
        </p:txBody>
      </p:sp>
      <p:pic>
        <p:nvPicPr>
          <p:cNvPr id="4100" name="Picture 4" descr="Kết quả hình ảnh cho cartoon rabbi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0033" y="8221972"/>
            <a:ext cx="1082675" cy="1546447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6945681" y="9594946"/>
            <a:ext cx="457176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35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2261199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517556" y="323930"/>
            <a:ext cx="5038276" cy="666269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26" name="Rounded Rectangle 25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 sz="1246" b="1" dirty="0">
                <a:solidFill>
                  <a:prstClr val="white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229725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r>
                <a:rPr lang="en-US" sz="2600" b="1" dirty="0" smtClean="0">
                  <a:solidFill>
                    <a:prstClr val="white"/>
                  </a:solidFill>
                  <a:latin typeface="HP-211"/>
                </a:rPr>
                <a:t>NỐI HÌNH TƯƠNG ỨNG</a:t>
              </a:r>
              <a:endParaRPr lang="en-US" sz="2600" b="1" dirty="0">
                <a:solidFill>
                  <a:prstClr val="white"/>
                </a:solidFill>
                <a:latin typeface="HP-211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57500" y="1990182"/>
            <a:ext cx="2076450" cy="657225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57550" y="2447382"/>
            <a:ext cx="1276350" cy="11811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200399" y="3971381"/>
            <a:ext cx="1391663" cy="127076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Isosceles Triangle 11"/>
          <p:cNvSpPr/>
          <p:nvPr/>
        </p:nvSpPr>
        <p:spPr>
          <a:xfrm>
            <a:off x="3105150" y="5609681"/>
            <a:ext cx="1590472" cy="1171489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86100" y="7190831"/>
            <a:ext cx="1656742" cy="97293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30" name="AutoShape 6" descr="Kết quả hình ảnh cho cartoon rul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1032" name="Picture 8" descr="Kết quả hình ảnh cho cartoon triangle rul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8676" y="7321007"/>
            <a:ext cx="1254124" cy="1323992"/>
          </a:xfrm>
          <a:prstGeom prst="rect">
            <a:avLst/>
          </a:prstGeom>
          <a:noFill/>
        </p:spPr>
      </p:pic>
      <p:pic>
        <p:nvPicPr>
          <p:cNvPr id="1034" name="Picture 10" descr="Kết quả hình ảnh cho cartoon gift box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</a:blip>
          <a:srcRect t="30932" r="67501" b="36441"/>
          <a:stretch>
            <a:fillRect/>
          </a:stretch>
        </p:blipFill>
        <p:spPr bwMode="auto">
          <a:xfrm>
            <a:off x="5581650" y="3304631"/>
            <a:ext cx="1581150" cy="1878811"/>
          </a:xfrm>
          <a:prstGeom prst="rect">
            <a:avLst/>
          </a:prstGeom>
          <a:noFill/>
        </p:spPr>
      </p:pic>
      <p:pic>
        <p:nvPicPr>
          <p:cNvPr id="1036" name="Picture 12" descr="Kết quả hình ảnh cho cartoon televisi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703" b="12311"/>
          <a:stretch>
            <a:fillRect/>
          </a:stretch>
        </p:blipFill>
        <p:spPr bwMode="auto">
          <a:xfrm>
            <a:off x="5695951" y="1415789"/>
            <a:ext cx="1522487" cy="1850743"/>
          </a:xfrm>
          <a:prstGeom prst="rect">
            <a:avLst/>
          </a:prstGeom>
          <a:noFill/>
        </p:spPr>
      </p:pic>
      <p:pic>
        <p:nvPicPr>
          <p:cNvPr id="1038" name="Picture 14" descr="Kết quả hình ảnh cho cartoon clock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93"/>
          <a:stretch>
            <a:fillRect/>
          </a:stretch>
        </p:blipFill>
        <p:spPr bwMode="auto">
          <a:xfrm>
            <a:off x="647417" y="1707026"/>
            <a:ext cx="1429033" cy="1485565"/>
          </a:xfrm>
          <a:prstGeom prst="rect">
            <a:avLst/>
          </a:prstGeom>
          <a:noFill/>
        </p:spPr>
      </p:pic>
      <p:pic>
        <p:nvPicPr>
          <p:cNvPr id="1040" name="Picture 16" descr="Kết quả hình ảnh cho cartoon hat"/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65176" y="5171531"/>
            <a:ext cx="1158874" cy="1839483"/>
          </a:xfrm>
          <a:prstGeom prst="rect">
            <a:avLst/>
          </a:prstGeom>
          <a:noFill/>
        </p:spPr>
      </p:pic>
      <p:pic>
        <p:nvPicPr>
          <p:cNvPr id="1042" name="Picture 18" descr="Kết quả hình ảnh cho cartoon book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4226" y="3491958"/>
            <a:ext cx="1101724" cy="1431150"/>
          </a:xfrm>
          <a:prstGeom prst="rect">
            <a:avLst/>
          </a:prstGeom>
          <a:noFill/>
        </p:spPr>
      </p:pic>
      <p:sp>
        <p:nvSpPr>
          <p:cNvPr id="1044" name="AutoShape 20" descr="Kết quả hình ảnh cho cartoon pl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46" name="AutoShape 22" descr="Kết quả hình ảnh cho cartoon pl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48" name="AutoShape 24" descr="Kết quả hình ảnh cho cartoon pl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50" name="AutoShape 26" descr="Kết quả hình ảnh cho cartoon pl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pic>
        <p:nvPicPr>
          <p:cNvPr id="1052" name="Picture 28" descr="Kết quả hình ảnh cho cartoon plate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r="13261" b="-2174"/>
          <a:stretch>
            <a:fillRect/>
          </a:stretch>
        </p:blipFill>
        <p:spPr bwMode="auto">
          <a:xfrm>
            <a:off x="5600700" y="5647782"/>
            <a:ext cx="1940668" cy="1371600"/>
          </a:xfrm>
          <a:prstGeom prst="rect">
            <a:avLst/>
          </a:prstGeom>
          <a:noFill/>
        </p:spPr>
      </p:pic>
      <p:pic>
        <p:nvPicPr>
          <p:cNvPr id="1054" name="Picture 30" descr="Kết quả hình ảnh cho cartoon bal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8025" y="7305132"/>
            <a:ext cx="1349375" cy="1349375"/>
          </a:xfrm>
          <a:prstGeom prst="rect">
            <a:avLst/>
          </a:prstGeom>
          <a:noFill/>
        </p:spPr>
      </p:pic>
      <p:pic>
        <p:nvPicPr>
          <p:cNvPr id="1028" name="Picture 4" descr="Kết quả hình ảnh cho cartoon bird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692" b="932"/>
          <a:stretch>
            <a:fillRect/>
          </a:stretch>
        </p:blipFill>
        <p:spPr bwMode="auto">
          <a:xfrm flipH="1">
            <a:off x="6307788" y="185343"/>
            <a:ext cx="1138724" cy="1266941"/>
          </a:xfrm>
          <a:prstGeom prst="rect">
            <a:avLst/>
          </a:prstGeom>
          <a:noFill/>
        </p:spPr>
      </p:pic>
      <p:pic>
        <p:nvPicPr>
          <p:cNvPr id="32" name="Picture 4" descr="Kết quả hình ảnh cho cartoon bird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692" b="932"/>
          <a:stretch>
            <a:fillRect/>
          </a:stretch>
        </p:blipFill>
        <p:spPr bwMode="auto">
          <a:xfrm>
            <a:off x="679068" y="143432"/>
            <a:ext cx="1138724" cy="1266941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082498" y="8893471"/>
            <a:ext cx="5479677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vi-VN" sz="19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Bé hãy nối các đồ vật dạng hình vuông, hình tròn, hình tam giác, hình chữ nhật với các hình dạng tương ứng</a:t>
            </a:r>
            <a:endParaRPr lang="en-US" sz="1900" b="1" dirty="0" smtClean="0">
              <a:solidFill>
                <a:schemeClr val="accent1">
                  <a:lumMod val="50000"/>
                </a:schemeClr>
              </a:solidFill>
              <a:latin typeface="HP-211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34212" y="9590407"/>
            <a:ext cx="457176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36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252824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65028" y="401751"/>
            <a:ext cx="4097115" cy="751642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3" name="Rounded Rectangle 2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46" b="1" dirty="0">
                <a:solidFill>
                  <a:prstClr val="white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600" b="1" dirty="0" smtClean="0">
                  <a:solidFill>
                    <a:prstClr val="white"/>
                  </a:solidFill>
                  <a:latin typeface="HP-211"/>
                </a:rPr>
                <a:t>ÔN</a:t>
              </a:r>
              <a:r>
                <a:rPr lang="en-US" sz="2600" b="1" dirty="0">
                  <a:solidFill>
                    <a:prstClr val="white"/>
                  </a:solidFill>
                  <a:latin typeface="HP-211"/>
                </a:rPr>
                <a:t> </a:t>
              </a:r>
              <a:r>
                <a:rPr lang="en-US" sz="2600" b="1" dirty="0" smtClean="0">
                  <a:solidFill>
                    <a:prstClr val="white"/>
                  </a:solidFill>
                  <a:latin typeface="HP-211"/>
                </a:rPr>
                <a:t>TẬP: HÌNH HỌC</a:t>
              </a:r>
              <a:endParaRPr lang="en-US" sz="2600" b="1" dirty="0">
                <a:solidFill>
                  <a:prstClr val="white"/>
                </a:solidFill>
                <a:latin typeface="HP-211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 flipV="1">
            <a:off x="0" y="5367870"/>
            <a:ext cx="7772400" cy="338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112933" y="3979334"/>
            <a:ext cx="16934" cy="186266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/>
          <p:cNvSpPr/>
          <p:nvPr/>
        </p:nvSpPr>
        <p:spPr>
          <a:xfrm>
            <a:off x="5376333" y="2779409"/>
            <a:ext cx="1473200" cy="1371600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6533" y="2820998"/>
            <a:ext cx="922171" cy="1096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191936" y="1918148"/>
            <a:ext cx="111930" cy="752787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37067" y="2379144"/>
            <a:ext cx="389466" cy="552657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653023" y="2670935"/>
            <a:ext cx="693310" cy="26086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1661707" y="3579116"/>
            <a:ext cx="684626" cy="33788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1152904" y="4090999"/>
            <a:ext cx="55965" cy="537957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00314" y="3862748"/>
            <a:ext cx="366477" cy="33039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766583" y="6286521"/>
            <a:ext cx="1361022" cy="12060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437466" y="6286521"/>
            <a:ext cx="2177205" cy="12060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94177" y="6286521"/>
            <a:ext cx="2177205" cy="12060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>
            <a:stCxn id="30" idx="3"/>
            <a:endCxn id="28" idx="1"/>
          </p:cNvCxnSpPr>
          <p:nvPr/>
        </p:nvCxnSpPr>
        <p:spPr>
          <a:xfrm>
            <a:off x="5614671" y="6889538"/>
            <a:ext cx="151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288315" y="6889538"/>
            <a:ext cx="151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112933" y="7470232"/>
            <a:ext cx="631348" cy="60230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886104" y="7492555"/>
            <a:ext cx="631348" cy="60230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617732" y="7488538"/>
            <a:ext cx="631348" cy="60230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526311" y="7488538"/>
            <a:ext cx="631348" cy="60230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434890" y="7488538"/>
            <a:ext cx="631348" cy="60230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817113" y="6539532"/>
            <a:ext cx="378589" cy="313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822002" y="6539532"/>
            <a:ext cx="378589" cy="313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467105" y="6539532"/>
            <a:ext cx="378589" cy="313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628823" y="6539532"/>
            <a:ext cx="378589" cy="313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257799" y="6539532"/>
            <a:ext cx="378589" cy="3130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247901" y="1515837"/>
            <a:ext cx="633925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Bé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hãy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tô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màu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xanh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vào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hình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tam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giác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,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màu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đỏ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vào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hình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tròn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,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màu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vàng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vào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hình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chữ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nhật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và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màu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xanh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lá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cây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vào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hình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vuông</a:t>
            </a:r>
            <a:endParaRPr lang="en-US" sz="1900" b="1" dirty="0">
              <a:solidFill>
                <a:schemeClr val="accent1">
                  <a:lumMod val="50000"/>
                </a:schemeClr>
              </a:solidFill>
              <a:latin typeface="HP-211" panose="0200080000000000000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0442" y="163877"/>
            <a:ext cx="804904" cy="115538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14" y="1465084"/>
            <a:ext cx="493543" cy="49354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613841" y="9593679"/>
            <a:ext cx="457176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37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6854212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z="1900" smtClean="0">
                <a:solidFill>
                  <a:prstClr val="black">
                    <a:tint val="75000"/>
                  </a:prstClr>
                </a:solidFill>
                <a:latin typeface="HP-211" pitchFamily="2" charset="0"/>
              </a:rPr>
              <a:pPr/>
              <a:t>38</a:t>
            </a:fld>
            <a:endParaRPr lang="en-US" sz="1900">
              <a:solidFill>
                <a:prstClr val="black">
                  <a:tint val="75000"/>
                </a:prstClr>
              </a:solidFill>
              <a:latin typeface="HP-211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7509" y="383593"/>
            <a:ext cx="6629400" cy="978481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4" name="Rounded Rectangle 3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900" b="1" dirty="0">
                <a:solidFill>
                  <a:prstClr val="white"/>
                </a:solidFill>
                <a:latin typeface="HP-211" pitchFamily="2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320936" y="564798"/>
              <a:ext cx="4986686" cy="398344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en-US" sz="2600" b="1" dirty="0" smtClean="0">
                  <a:solidFill>
                    <a:prstClr val="white"/>
                  </a:solidFill>
                  <a:latin typeface="HP-211" pitchFamily="2" charset="0"/>
                </a:rPr>
                <a:t>ĐỊNH HƯỚNG TRONG KHÔNG GIAN</a:t>
              </a:r>
              <a:endParaRPr lang="en-US" sz="2600" b="1" dirty="0">
                <a:solidFill>
                  <a:prstClr val="white"/>
                </a:solidFill>
                <a:latin typeface="HP-211" pitchFamily="2" charset="0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29" y="3086100"/>
            <a:ext cx="1676400" cy="386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522" r="856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1" t="25535" r="14939" b="21302"/>
          <a:stretch/>
        </p:blipFill>
        <p:spPr>
          <a:xfrm>
            <a:off x="5558852" y="3086100"/>
            <a:ext cx="1733550" cy="1209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D3D3D3"/>
              </a:clrFrom>
              <a:clrTo>
                <a:srgbClr val="D3D3D3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8696" y1="38261" x2="53913" y2="71304"/>
                        <a14:foregroundMark x1="40870" y1="72174" x2="48261" y2="72174"/>
                        <a14:foregroundMark x1="17391" y1="44783" x2="27391" y2="63478"/>
                        <a14:foregroundMark x1="17391" y1="41304" x2="18261" y2="37826"/>
                        <a14:foregroundMark x1="20435" y1="37826" x2="23913" y2="36957"/>
                        <a14:foregroundMark x1="25652" y1="37826" x2="48261" y2="60870"/>
                        <a14:foregroundMark x1="35217" y1="36522" x2="85652" y2="57391"/>
                        <a14:foregroundMark x1="74348" y1="62609" x2="79130" y2="62609"/>
                        <a14:foregroundMark x1="60435" y1="39130" x2="70870" y2="37826"/>
                        <a14:foregroundMark x1="60435" y1="37826" x2="62609" y2="38261"/>
                        <a14:foregroundMark x1="41739" y1="33043" x2="46087" y2="33043"/>
                        <a14:foregroundMark x1="85652" y1="52609" x2="85217" y2="54783"/>
                        <a14:foregroundMark x1="40000" y1="46957" x2="43478" y2="47826"/>
                        <a14:foregroundMark x1="39565" y1="47826" x2="42174" y2="47826"/>
                        <a14:backgroundMark x1="40870" y1="49130" x2="43043" y2="50000"/>
                        <a14:backgroundMark x1="16522" y1="40870" x2="18696" y2="36522"/>
                        <a14:backgroundMark x1="69130" y1="36087" x2="72609" y2="37391"/>
                        <a14:backgroundMark x1="34348" y1="36957" x2="35652" y2="34348"/>
                        <a14:backgroundMark x1="40870" y1="31304" x2="47391" y2="32174"/>
                        <a14:backgroundMark x1="68261" y1="36522" x2="73043" y2="37826"/>
                        <a14:backgroundMark x1="59565" y1="37391" x2="60870" y2="36522"/>
                        <a14:backgroundMark x1="40870" y1="32174" x2="43043" y2="31739"/>
                        <a14:backgroundMark x1="39130" y1="73478" x2="50870" y2="73478"/>
                        <a14:backgroundMark x1="73478" y1="63913" x2="79565" y2="64783"/>
                        <a14:backgroundMark x1="15652" y1="43478" x2="16522" y2="46522"/>
                      </a14:backgroundRemoval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07" t="31181" r="13119" b="26568"/>
          <a:stretch/>
        </p:blipFill>
        <p:spPr>
          <a:xfrm>
            <a:off x="1181358" y="6012943"/>
            <a:ext cx="1704976" cy="7919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56189" y="8490896"/>
            <a:ext cx="65212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- Hãy nối tương ứng vật phù hợp với từng bộ phận của cơ thể.</a:t>
            </a:r>
            <a:endParaRPr lang="en-US" sz="1900" b="1">
              <a:solidFill>
                <a:srgbClr val="4472C4">
                  <a:lumMod val="75000"/>
                </a:srgbClr>
              </a:solidFill>
              <a:latin typeface="HP-211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6923" y="8106175"/>
            <a:ext cx="569405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- </a:t>
            </a:r>
            <a:r>
              <a:rPr lang="en-US" sz="1900" b="1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V</a:t>
            </a:r>
            <a:r>
              <a:rPr lang="en-US" sz="1900" b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ị trí của vật nằm ở đâu trên cơ thể trẻ?</a:t>
            </a:r>
            <a:endParaRPr lang="en-US" sz="1900" b="1">
              <a:solidFill>
                <a:srgbClr val="4472C4">
                  <a:lumMod val="75000"/>
                </a:srgbClr>
              </a:solidFill>
              <a:latin typeface="HP-211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5290" y="1981117"/>
            <a:ext cx="5819859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    Phân biệt, nhận biết, nắm được tên gọi và vị trí của các bộ phận trên cơ thể trẻ.</a:t>
            </a:r>
            <a:endParaRPr lang="en-US" sz="1900" b="1">
              <a:solidFill>
                <a:srgbClr val="4472C4">
                  <a:lumMod val="75000"/>
                </a:srgbClr>
              </a:solidFill>
              <a:latin typeface="HP-211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98" b="97802" l="2691" r="968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83" y="3086100"/>
            <a:ext cx="1426942" cy="17481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00" b="86333" l="2105" r="964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227" y="5011440"/>
            <a:ext cx="1703797" cy="17934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36" y="1855160"/>
            <a:ext cx="503188" cy="4645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11" y="7448099"/>
            <a:ext cx="464511" cy="4645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22967" y="7680355"/>
            <a:ext cx="349797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FF0000"/>
                </a:solidFill>
                <a:latin typeface="HP-211" pitchFamily="2" charset="0"/>
              </a:rPr>
              <a:t>Câu hỏi cho bé:</a:t>
            </a:r>
            <a:endParaRPr lang="en-US" sz="1900" b="1">
              <a:solidFill>
                <a:srgbClr val="FF0000"/>
              </a:solidFill>
              <a:latin typeface="HP-211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55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06" y="194065"/>
            <a:ext cx="1060605" cy="124420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13841" y="9593679"/>
            <a:ext cx="466794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38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86938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87335" y="1997010"/>
            <a:ext cx="4943476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    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Định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hướng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trên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mặt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phẳng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</a:t>
            </a:r>
            <a:endParaRPr lang="en-US" sz="1900" b="1" dirty="0">
              <a:solidFill>
                <a:srgbClr val="4472C4">
                  <a:lumMod val="75000"/>
                </a:srgbClr>
              </a:solidFill>
              <a:latin typeface="HP-211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6" b="100000" l="0" r="100000">
                        <a14:foregroundMark x1="8418" y1="22671" x2="14286" y2="96485"/>
                        <a14:foregroundMark x1="13520" y1="24077" x2="14286" y2="74692"/>
                        <a14:foregroundMark x1="16709" y1="21441" x2="25510" y2="76450"/>
                        <a14:foregroundMark x1="73852" y1="21441" x2="81250" y2="77680"/>
                        <a14:foregroundMark x1="74745" y1="35149" x2="74490" y2="76274"/>
                        <a14:foregroundMark x1="85332" y1="22144" x2="92602" y2="94552"/>
                        <a14:foregroundMark x1="510" y1="15817" x2="85587" y2="1757"/>
                        <a14:foregroundMark x1="5102" y1="18278" x2="96429" y2="18453"/>
                        <a14:backgroundMark x1="83291" y1="93849" x2="82526" y2="98418"/>
                        <a14:backgroundMark x1="83291" y1="95606" x2="86097" y2="99473"/>
                        <a14:backgroundMark x1="98087" y1="40070" x2="98342" y2="97188"/>
                        <a14:backgroundMark x1="15816" y1="37610" x2="15944" y2="77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04" y="4812198"/>
            <a:ext cx="3650896" cy="19640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54" l="2239" r="962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7" r="4062" b="4271"/>
          <a:stretch/>
        </p:blipFill>
        <p:spPr>
          <a:xfrm rot="1177818">
            <a:off x="1183022" y="4955690"/>
            <a:ext cx="1529976" cy="18525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" b="100000" l="195" r="98633">
                        <a14:foregroundMark x1="20801" y1="27149" x2="34277" y2="17760"/>
                        <a14:foregroundMark x1="36719" y1="30317" x2="49414" y2="19457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10" y="5349682"/>
            <a:ext cx="1538071" cy="142661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16300" y="2933701"/>
            <a:ext cx="6484624" cy="4262634"/>
          </a:xfrm>
          <a:prstGeom prst="roundRect">
            <a:avLst/>
          </a:prstGeom>
          <a:noFill/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900">
              <a:solidFill>
                <a:prstClr val="black">
                  <a:lumMod val="95000"/>
                  <a:lumOff val="5000"/>
                </a:prstClr>
              </a:solidFill>
              <a:latin typeface="HP-211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6299" y="8102084"/>
            <a:ext cx="648462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- Hãy xác định vị trí của các vật so với cái bàn.</a:t>
            </a:r>
            <a:endParaRPr lang="en-US" sz="1900" b="1">
              <a:solidFill>
                <a:srgbClr val="4472C4">
                  <a:lumMod val="75000"/>
                </a:srgbClr>
              </a:solidFill>
              <a:latin typeface="HP-211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6300" y="8394119"/>
            <a:ext cx="648462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-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Hãy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tô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màu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tương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ứng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với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vị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trí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(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màu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đỏ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-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bên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trái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,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màu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vàng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bên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phải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,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màu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đen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ở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trên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,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màu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xanh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ở </a:t>
            </a:r>
            <a:r>
              <a:rPr lang="en-US" sz="1900" b="1" dirty="0" err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dưới</a:t>
            </a:r>
            <a:r>
              <a:rPr lang="en-US" sz="1900" b="1" dirty="0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).</a:t>
            </a:r>
            <a:endParaRPr lang="en-US" sz="1900" b="1" dirty="0">
              <a:solidFill>
                <a:srgbClr val="4472C4">
                  <a:lumMod val="75000"/>
                </a:srgbClr>
              </a:solidFill>
              <a:latin typeface="HP-211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8790" y="7722632"/>
            <a:ext cx="234325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>
                <a:solidFill>
                  <a:srgbClr val="FF0000"/>
                </a:solidFill>
                <a:latin typeface="HP-211" pitchFamily="2" charset="0"/>
              </a:rPr>
              <a:t> </a:t>
            </a:r>
            <a:r>
              <a:rPr lang="en-US" sz="1900" b="1" smtClean="0">
                <a:solidFill>
                  <a:srgbClr val="FF0000"/>
                </a:solidFill>
                <a:latin typeface="HP-211" pitchFamily="2" charset="0"/>
              </a:rPr>
              <a:t> Câu hỏi cho bé:</a:t>
            </a:r>
            <a:endParaRPr lang="en-US" sz="1900" b="1">
              <a:solidFill>
                <a:srgbClr val="FF0000"/>
              </a:solidFill>
              <a:latin typeface="HP-211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1" y="1990726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3" y="7523639"/>
            <a:ext cx="46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81" b="90000" l="10000" r="90000">
                        <a14:foregroundMark x1="35556" y1="18936" x2="41111" y2="19362"/>
                        <a14:foregroundMark x1="46000" y1="40426" x2="48000" y2="41702"/>
                        <a14:foregroundMark x1="46889" y1="60426" x2="48000" y2="82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66" t="5358" r="18595" b="8623"/>
          <a:stretch/>
        </p:blipFill>
        <p:spPr>
          <a:xfrm>
            <a:off x="3733577" y="3311735"/>
            <a:ext cx="1153150" cy="1790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5042" y1="18171" x2="72437" y2="20665"/>
                        <a14:foregroundMark x1="62689" y1="12233" x2="68908" y2="12233"/>
                        <a14:foregroundMark x1="77311" y1="14252" x2="74958" y2="44181"/>
                        <a14:foregroundMark x1="80504" y1="17696" x2="77311" y2="23159"/>
                        <a14:foregroundMark x1="43697" y1="14727" x2="42353" y2="45606"/>
                        <a14:foregroundMark x1="45210" y1="27791" x2="45210" y2="37055"/>
                        <a14:foregroundMark x1="39496" y1="45368" x2="57815" y2="58314"/>
                        <a14:foregroundMark x1="60840" y1="62233" x2="62017" y2="80641"/>
                        <a14:foregroundMark x1="76303" y1="52850" x2="77647" y2="72447"/>
                        <a14:foregroundMark x1="74286" y1="55582" x2="75966" y2="67696"/>
                        <a14:foregroundMark x1="57815" y1="63302" x2="59832" y2="69715"/>
                        <a14:foregroundMark x1="39832" y1="61758" x2="40168" y2="71853"/>
                        <a14:foregroundMark x1="22689" y1="61758" x2="22353" y2="8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69" t="8588" r="15645" b="10864"/>
          <a:stretch/>
        </p:blipFill>
        <p:spPr>
          <a:xfrm>
            <a:off x="5905499" y="3811412"/>
            <a:ext cx="1352549" cy="278125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57509" y="383593"/>
            <a:ext cx="6629400" cy="978481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23" name="Rounded Rectangle 22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900" b="1" dirty="0">
                <a:solidFill>
                  <a:prstClr val="white"/>
                </a:solidFill>
                <a:latin typeface="HP-211" pitchFamily="2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485701" y="564798"/>
              <a:ext cx="4909835" cy="402993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en-US" sz="2600" b="1" dirty="0" smtClean="0">
                  <a:solidFill>
                    <a:prstClr val="white"/>
                  </a:solidFill>
                  <a:latin typeface="HP-211" pitchFamily="2" charset="0"/>
                </a:rPr>
                <a:t>ĐỊNH HƯỚNG TRONG KHÔNG GIAN</a:t>
              </a:r>
              <a:endParaRPr lang="en-US" sz="2600" b="1" dirty="0">
                <a:solidFill>
                  <a:prstClr val="white"/>
                </a:solidFill>
                <a:latin typeface="HP-211" pitchFamily="2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613841" y="9593679"/>
            <a:ext cx="466794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39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  <p:pic>
        <p:nvPicPr>
          <p:cNvPr id="21" name="Picture 4" descr="Kết quả hình ảnh cho cartoon bird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692" b="932"/>
          <a:stretch>
            <a:fillRect/>
          </a:stretch>
        </p:blipFill>
        <p:spPr bwMode="auto">
          <a:xfrm>
            <a:off x="307249" y="194791"/>
            <a:ext cx="1138724" cy="12669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281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/>
          <p:cNvGrpSpPr/>
          <p:nvPr/>
        </p:nvGrpSpPr>
        <p:grpSpPr>
          <a:xfrm>
            <a:off x="1171299" y="4588288"/>
            <a:ext cx="2016432" cy="1475440"/>
            <a:chOff x="755231" y="4353124"/>
            <a:chExt cx="1985880" cy="1453084"/>
          </a:xfrm>
        </p:grpSpPr>
        <p:grpSp>
          <p:nvGrpSpPr>
            <p:cNvPr id="33" name="Group 32"/>
            <p:cNvGrpSpPr/>
            <p:nvPr/>
          </p:nvGrpSpPr>
          <p:grpSpPr>
            <a:xfrm>
              <a:off x="755231" y="4511562"/>
              <a:ext cx="1779809" cy="1294646"/>
              <a:chOff x="755231" y="4511562"/>
              <a:chExt cx="1779809" cy="1294646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755231" y="4511562"/>
                <a:ext cx="1779809" cy="1294646"/>
              </a:xfrm>
              <a:prstGeom prst="rect">
                <a:avLst/>
              </a:prstGeom>
              <a:ln w="38100">
                <a:prstDash val="sys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710643"/>
                <a:endParaRPr lang="en-US" sz="1421">
                  <a:solidFill>
                    <a:prstClr val="black"/>
                  </a:solidFill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623" r="6429" b="9304"/>
              <a:stretch/>
            </p:blipFill>
            <p:spPr>
              <a:xfrm>
                <a:off x="904996" y="4624936"/>
                <a:ext cx="1613292" cy="1067896"/>
              </a:xfrm>
              <a:prstGeom prst="rect">
                <a:avLst/>
              </a:prstGeom>
            </p:spPr>
          </p:pic>
        </p:grpSp>
        <p:sp>
          <p:nvSpPr>
            <p:cNvPr id="34" name="Oval 33"/>
            <p:cNvSpPr/>
            <p:nvPr/>
          </p:nvSpPr>
          <p:spPr>
            <a:xfrm>
              <a:off x="2360866" y="4353124"/>
              <a:ext cx="380245" cy="31687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0643"/>
              <a:endParaRPr lang="en-US" sz="1421">
                <a:solidFill>
                  <a:prstClr val="white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186683" y="4188745"/>
            <a:ext cx="415079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0643"/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Nối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hình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với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số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thích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hợp</a:t>
            </a:r>
            <a:endParaRPr lang="en-US" sz="1900" b="1" dirty="0">
              <a:solidFill>
                <a:schemeClr val="accent1">
                  <a:lumMod val="50000"/>
                </a:schemeClr>
              </a:solidFill>
              <a:latin typeface="HP-211" panose="02000800000000000000" pitchFamily="2" charset="0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4831257" y="4671339"/>
            <a:ext cx="2010476" cy="1482577"/>
            <a:chOff x="4397167" y="4504531"/>
            <a:chExt cx="1980014" cy="1460113"/>
          </a:xfrm>
        </p:grpSpPr>
        <p:grpSp>
          <p:nvGrpSpPr>
            <p:cNvPr id="31" name="Group 30"/>
            <p:cNvGrpSpPr/>
            <p:nvPr/>
          </p:nvGrpSpPr>
          <p:grpSpPr>
            <a:xfrm>
              <a:off x="4597372" y="4504531"/>
              <a:ext cx="1779809" cy="1294646"/>
              <a:chOff x="4597372" y="4504531"/>
              <a:chExt cx="1779809" cy="1294646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4597372" y="4504531"/>
                <a:ext cx="1779809" cy="1294646"/>
              </a:xfrm>
              <a:prstGeom prst="rect">
                <a:avLst/>
              </a:prstGeom>
              <a:ln w="38100">
                <a:prstDash val="sys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710643"/>
                <a:endParaRPr lang="en-US" sz="1421">
                  <a:solidFill>
                    <a:prstClr val="black"/>
                  </a:solidFill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21" b="7599"/>
              <a:stretch/>
            </p:blipFill>
            <p:spPr>
              <a:xfrm>
                <a:off x="4818770" y="4572148"/>
                <a:ext cx="1312617" cy="1173473"/>
              </a:xfrm>
              <a:prstGeom prst="rect">
                <a:avLst/>
              </a:prstGeom>
            </p:spPr>
          </p:pic>
        </p:grpSp>
        <p:sp>
          <p:nvSpPr>
            <p:cNvPr id="35" name="Oval 34"/>
            <p:cNvSpPr/>
            <p:nvPr/>
          </p:nvSpPr>
          <p:spPr>
            <a:xfrm>
              <a:off x="4397167" y="5647772"/>
              <a:ext cx="380245" cy="31687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0643"/>
              <a:endParaRPr lang="en-US" sz="1421">
                <a:solidFill>
                  <a:prstClr val="white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793028" y="4760182"/>
            <a:ext cx="318108" cy="1121621"/>
            <a:chOff x="3409562" y="4601498"/>
            <a:chExt cx="313288" cy="1104626"/>
          </a:xfrm>
        </p:grpSpPr>
        <p:sp>
          <p:nvSpPr>
            <p:cNvPr id="36" name="TextBox 35"/>
            <p:cNvSpPr txBox="1"/>
            <p:nvPr/>
          </p:nvSpPr>
          <p:spPr>
            <a:xfrm>
              <a:off x="3409562" y="5269979"/>
              <a:ext cx="276225" cy="436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10643"/>
              <a:r>
                <a:rPr lang="en-US" sz="2234" b="1" dirty="0">
                  <a:solidFill>
                    <a:srgbClr val="ED7D31"/>
                  </a:solidFill>
                  <a:latin typeface="HP-211" panose="02000800000000000000" pitchFamily="2" charset="0"/>
                </a:rPr>
                <a:t>4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409562" y="4601498"/>
              <a:ext cx="313288" cy="436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10643"/>
              <a:r>
                <a:rPr lang="en-US" sz="2234" b="1" dirty="0">
                  <a:solidFill>
                    <a:srgbClr val="ED7D31"/>
                  </a:solidFill>
                  <a:latin typeface="HP-211" panose="02000800000000000000" pitchFamily="2" charset="0"/>
                </a:rPr>
                <a:t>3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170504" y="6133136"/>
            <a:ext cx="6296974" cy="664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710643"/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Nối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số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chấm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tròn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với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nhóm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hình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vẽ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có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số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lượng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thích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hợp</a:t>
            </a:r>
            <a:r>
              <a:rPr lang="en-US" sz="1421" b="1" dirty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.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1643301" y="6780708"/>
            <a:ext cx="1790181" cy="831752"/>
            <a:chOff x="1220087" y="6840487"/>
            <a:chExt cx="1763057" cy="819150"/>
          </a:xfrm>
        </p:grpSpPr>
        <p:sp>
          <p:nvSpPr>
            <p:cNvPr id="6" name="Rounded Rectangle 5"/>
            <p:cNvSpPr/>
            <p:nvPr/>
          </p:nvSpPr>
          <p:spPr>
            <a:xfrm>
              <a:off x="1220087" y="6840487"/>
              <a:ext cx="1763057" cy="819150"/>
            </a:xfrm>
            <a:prstGeom prst="roundRect">
              <a:avLst/>
            </a:prstGeom>
            <a:ln w="28575"/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710643"/>
              <a:endParaRPr lang="en-US" sz="1421">
                <a:solidFill>
                  <a:prstClr val="black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548" y="6957064"/>
              <a:ext cx="457093" cy="34282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4706" y="7268249"/>
              <a:ext cx="457093" cy="34282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018" y="7083385"/>
              <a:ext cx="457093" cy="342820"/>
            </a:xfrm>
            <a:prstGeom prst="rect">
              <a:avLst/>
            </a:prstGeom>
          </p:spPr>
        </p:pic>
        <p:cxnSp>
          <p:nvCxnSpPr>
            <p:cNvPr id="18" name="Straight Connector 17"/>
            <p:cNvCxnSpPr>
              <a:stCxn id="6" idx="0"/>
              <a:endCxn id="6" idx="2"/>
            </p:cNvCxnSpPr>
            <p:nvPr/>
          </p:nvCxnSpPr>
          <p:spPr>
            <a:xfrm>
              <a:off x="2101616" y="6840487"/>
              <a:ext cx="0" cy="819150"/>
            </a:xfrm>
            <a:prstGeom prst="line">
              <a:avLst/>
            </a:prstGeom>
            <a:ln w="19050"/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1643301" y="8886665"/>
            <a:ext cx="1790181" cy="831752"/>
            <a:chOff x="1220087" y="8846613"/>
            <a:chExt cx="1763057" cy="819150"/>
          </a:xfrm>
        </p:grpSpPr>
        <p:sp>
          <p:nvSpPr>
            <p:cNvPr id="40" name="Rounded Rectangle 39"/>
            <p:cNvSpPr/>
            <p:nvPr/>
          </p:nvSpPr>
          <p:spPr>
            <a:xfrm>
              <a:off x="1220087" y="8846613"/>
              <a:ext cx="1763057" cy="819150"/>
            </a:xfrm>
            <a:prstGeom prst="roundRect">
              <a:avLst/>
            </a:prstGeom>
            <a:ln w="28575"/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710643"/>
              <a:endParaRPr lang="en-US" sz="1421">
                <a:solidFill>
                  <a:prstClr val="black"/>
                </a:solidFill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2112662" y="8846613"/>
              <a:ext cx="0" cy="819150"/>
            </a:xfrm>
            <a:prstGeom prst="line">
              <a:avLst/>
            </a:prstGeom>
            <a:ln w="19050"/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4705" y="9139259"/>
              <a:ext cx="457093" cy="34282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548" y="8905671"/>
              <a:ext cx="457093" cy="34282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548" y="9322943"/>
              <a:ext cx="457093" cy="34282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7122" y="9248491"/>
              <a:ext cx="457093" cy="34282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564" y="8947496"/>
              <a:ext cx="457093" cy="342820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1643301" y="7827240"/>
            <a:ext cx="1790181" cy="844646"/>
            <a:chOff x="1220087" y="7830852"/>
            <a:chExt cx="1763057" cy="831848"/>
          </a:xfrm>
        </p:grpSpPr>
        <p:grpSp>
          <p:nvGrpSpPr>
            <p:cNvPr id="53" name="Group 52"/>
            <p:cNvGrpSpPr/>
            <p:nvPr/>
          </p:nvGrpSpPr>
          <p:grpSpPr>
            <a:xfrm>
              <a:off x="1220087" y="7843550"/>
              <a:ext cx="1763057" cy="819150"/>
              <a:chOff x="1220087" y="7843550"/>
              <a:chExt cx="1763057" cy="819150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1220087" y="7843550"/>
                <a:ext cx="1763057" cy="819150"/>
              </a:xfrm>
              <a:prstGeom prst="roundRect">
                <a:avLst/>
              </a:prstGeom>
              <a:ln w="28575"/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710643"/>
                <a:endParaRPr lang="en-US" sz="1421">
                  <a:solidFill>
                    <a:prstClr val="black"/>
                  </a:solidFill>
                </a:endParaRPr>
              </a:p>
            </p:txBody>
          </p:sp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4548" y="7939636"/>
                <a:ext cx="457093" cy="342820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7123" y="8240427"/>
                <a:ext cx="457093" cy="342820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2795" y="8240427"/>
                <a:ext cx="457093" cy="342820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0909" y="7939636"/>
                <a:ext cx="457093" cy="342820"/>
              </a:xfrm>
              <a:prstGeom prst="rect">
                <a:avLst/>
              </a:prstGeom>
            </p:spPr>
          </p:pic>
        </p:grpSp>
        <p:cxnSp>
          <p:nvCxnSpPr>
            <p:cNvPr id="59" name="Straight Connector 58"/>
            <p:cNvCxnSpPr/>
            <p:nvPr/>
          </p:nvCxnSpPr>
          <p:spPr>
            <a:xfrm>
              <a:off x="2107860" y="7830852"/>
              <a:ext cx="0" cy="819150"/>
            </a:xfrm>
            <a:prstGeom prst="line">
              <a:avLst/>
            </a:prstGeom>
            <a:ln w="19050"/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70" y="8926316"/>
            <a:ext cx="1431462" cy="959398"/>
          </a:xfrm>
          <a:prstGeom prst="ellipse">
            <a:avLst/>
          </a:prstGeom>
          <a:ln w="19050">
            <a:solidFill>
              <a:schemeClr val="tx2">
                <a:lumMod val="50000"/>
              </a:schemeClr>
            </a:solidFill>
            <a:prstDash val="lg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grpSp>
        <p:nvGrpSpPr>
          <p:cNvPr id="80" name="Group 79"/>
          <p:cNvGrpSpPr/>
          <p:nvPr/>
        </p:nvGrpSpPr>
        <p:grpSpPr>
          <a:xfrm>
            <a:off x="4861570" y="7816001"/>
            <a:ext cx="1431462" cy="951610"/>
            <a:chOff x="9717837" y="-114426"/>
            <a:chExt cx="3224463" cy="2693304"/>
          </a:xfrm>
        </p:grpSpPr>
        <p:sp>
          <p:nvSpPr>
            <p:cNvPr id="77" name="Oval 76"/>
            <p:cNvSpPr/>
            <p:nvPr/>
          </p:nvSpPr>
          <p:spPr>
            <a:xfrm>
              <a:off x="9717837" y="-114426"/>
              <a:ext cx="3224463" cy="2693304"/>
            </a:xfrm>
            <a:prstGeom prst="ellipse">
              <a:avLst/>
            </a:prstGeom>
            <a:ln w="19050"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710643"/>
              <a:endParaRPr lang="en-US" sz="1421">
                <a:solidFill>
                  <a:prstClr val="black"/>
                </a:solidFill>
              </a:endParaRP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9874314" y="296649"/>
              <a:ext cx="2911507" cy="2158252"/>
              <a:chOff x="7920891" y="46283"/>
              <a:chExt cx="2911507" cy="2158252"/>
            </a:xfrm>
            <a:noFill/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0891" y="46283"/>
                <a:ext cx="1296158" cy="1296158"/>
              </a:xfrm>
              <a:prstGeom prst="ellipse">
                <a:avLst/>
              </a:prstGeom>
              <a:grpFill/>
              <a:ln>
                <a:noFill/>
              </a:ln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536240" y="70346"/>
                <a:ext cx="1296158" cy="1296158"/>
              </a:xfrm>
              <a:prstGeom prst="ellipse">
                <a:avLst/>
              </a:prstGeom>
              <a:grpFill/>
              <a:ln>
                <a:noFill/>
              </a:ln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28566" y="908377"/>
                <a:ext cx="1296158" cy="1296158"/>
              </a:xfrm>
              <a:prstGeom prst="ellipse">
                <a:avLst/>
              </a:prstGeom>
              <a:grpFill/>
              <a:ln>
                <a:noFill/>
              </a:ln>
            </p:spPr>
          </p:pic>
        </p:grpSp>
      </p:grpSp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" b="8334"/>
          <a:stretch/>
        </p:blipFill>
        <p:spPr>
          <a:xfrm>
            <a:off x="4836158" y="6645597"/>
            <a:ext cx="1467319" cy="1031894"/>
          </a:xfrm>
          <a:prstGeom prst="ellipse">
            <a:avLst/>
          </a:prstGeom>
          <a:ln w="19050">
            <a:solidFill>
              <a:srgbClr val="7030A0"/>
            </a:solidFill>
            <a:prstDash val="dash"/>
          </a:ln>
        </p:spPr>
      </p:pic>
      <p:grpSp>
        <p:nvGrpSpPr>
          <p:cNvPr id="25" name="Group 24"/>
          <p:cNvGrpSpPr/>
          <p:nvPr/>
        </p:nvGrpSpPr>
        <p:grpSpPr>
          <a:xfrm>
            <a:off x="4083899" y="1433431"/>
            <a:ext cx="3348034" cy="2347069"/>
            <a:chOff x="3344597" y="1044327"/>
            <a:chExt cx="3636499" cy="2441450"/>
          </a:xfrm>
        </p:grpSpPr>
        <p:sp>
          <p:nvSpPr>
            <p:cNvPr id="9" name="Rounded Rectangle 8"/>
            <p:cNvSpPr/>
            <p:nvPr/>
          </p:nvSpPr>
          <p:spPr>
            <a:xfrm>
              <a:off x="3344597" y="1044327"/>
              <a:ext cx="3636499" cy="24414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0">
              <a:schemeClr val="accent6"/>
            </a:lnRef>
            <a:fillRef idx="1003">
              <a:schemeClr val="lt1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0643"/>
              <a:endParaRPr lang="en-US" sz="1421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" b="15350"/>
            <a:stretch/>
          </p:blipFill>
          <p:spPr>
            <a:xfrm>
              <a:off x="3605729" y="1146003"/>
              <a:ext cx="1580279" cy="85733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" b="15350"/>
            <a:stretch/>
          </p:blipFill>
          <p:spPr>
            <a:xfrm>
              <a:off x="5062314" y="1107093"/>
              <a:ext cx="1580279" cy="85733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" b="15350"/>
            <a:stretch/>
          </p:blipFill>
          <p:spPr>
            <a:xfrm>
              <a:off x="3605729" y="2065090"/>
              <a:ext cx="1580279" cy="85733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" b="15350"/>
            <a:stretch/>
          </p:blipFill>
          <p:spPr>
            <a:xfrm>
              <a:off x="5186008" y="2006726"/>
              <a:ext cx="1580279" cy="857336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78" name="Group 77"/>
          <p:cNvGrpSpPr/>
          <p:nvPr/>
        </p:nvGrpSpPr>
        <p:grpSpPr>
          <a:xfrm>
            <a:off x="1643304" y="265438"/>
            <a:ext cx="5038276" cy="666269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79" name="Rounded Rectangle 78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46" b="1" dirty="0">
                <a:solidFill>
                  <a:prstClr val="white"/>
                </a:solidFill>
              </a:endParaRPr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600" b="1" dirty="0">
                  <a:solidFill>
                    <a:prstClr val="white"/>
                  </a:solidFill>
                  <a:latin typeface="HP-211"/>
                </a:rPr>
                <a:t>BÉ LÀM QUEN VỚI SỐ </a:t>
              </a:r>
              <a:r>
                <a:rPr lang="en-US" sz="2600" b="1" dirty="0" smtClean="0">
                  <a:solidFill>
                    <a:prstClr val="white"/>
                  </a:solidFill>
                  <a:latin typeface="HP-211"/>
                </a:rPr>
                <a:t>4</a:t>
              </a:r>
              <a:endParaRPr lang="en-US" sz="2600" b="1" dirty="0">
                <a:solidFill>
                  <a:prstClr val="white"/>
                </a:solidFill>
                <a:latin typeface="HP-211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240" r="85240">
                        <a14:backgroundMark x1="10044" y1="44385" x2="11528" y2="88000"/>
                        <a14:backgroundMark x1="92052" y1="8923" x2="92052" y2="92077"/>
                        <a14:backgroundMark x1="16245" y1="6231" x2="2271" y2="56692"/>
                        <a14:backgroundMark x1="73450" y1="4846" x2="98253" y2="25308"/>
                        <a14:backgroundMark x1="75022" y1="77077" x2="90480" y2="77077"/>
                        <a14:backgroundMark x1="51790" y1="88000" x2="48734" y2="9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83" y="127744"/>
            <a:ext cx="863153" cy="97999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762306" y="3278913"/>
            <a:ext cx="1689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HP-211" panose="02000800000000000000"/>
              </a:rPr>
              <a:t>CON KIẾN</a:t>
            </a:r>
            <a:endParaRPr lang="en-US" sz="2400" b="1" dirty="0">
              <a:solidFill>
                <a:srgbClr val="FF0000"/>
              </a:solidFill>
              <a:latin typeface="HP-211" panose="0200080000000000000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91909" y="452791"/>
            <a:ext cx="8232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latin typeface="HP-211"/>
              </a:rPr>
              <a:t>4</a:t>
            </a: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93" y="1053349"/>
            <a:ext cx="493543" cy="493543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1154114" y="1166106"/>
            <a:ext cx="289855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Bé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hãy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tô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màu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vào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số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/>
              </a:rPr>
              <a:t>4</a:t>
            </a:r>
            <a:endParaRPr lang="en-US" sz="1900" b="1" dirty="0">
              <a:solidFill>
                <a:srgbClr val="5B9BD5">
                  <a:lumMod val="50000"/>
                </a:srgbClr>
              </a:solidFill>
              <a:latin typeface="HP-211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889580" y="3486831"/>
            <a:ext cx="2857440" cy="617108"/>
            <a:chOff x="1094704" y="450762"/>
            <a:chExt cx="5370489" cy="631064"/>
          </a:xfrm>
          <a:solidFill>
            <a:srgbClr val="FF0000"/>
          </a:solidFill>
        </p:grpSpPr>
        <p:sp>
          <p:nvSpPr>
            <p:cNvPr id="86" name="Rounded Rectangle 85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/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46" b="1" dirty="0">
                <a:solidFill>
                  <a:srgbClr val="E7E6E6"/>
                </a:solidFill>
              </a:endParaRPr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1241456" y="544228"/>
              <a:ext cx="5138672" cy="476519"/>
            </a:xfrm>
            <a:prstGeom prst="roundRect">
              <a:avLst/>
            </a:prstGeom>
            <a:grpFill/>
            <a:ln>
              <a:solidFill>
                <a:schemeClr val="accent4"/>
              </a:solidFill>
              <a:prstDash val="dash"/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000" b="1" dirty="0">
                  <a:solidFill>
                    <a:srgbClr val="E7E6E6"/>
                  </a:solidFill>
                  <a:latin typeface="HP-211"/>
                </a:rPr>
                <a:t>SỐ </a:t>
              </a:r>
              <a:r>
                <a:rPr lang="en-US" sz="3000" b="1" dirty="0" smtClean="0">
                  <a:solidFill>
                    <a:srgbClr val="E7E6E6"/>
                  </a:solidFill>
                  <a:latin typeface="HP-211"/>
                </a:rPr>
                <a:t>BỐN</a:t>
              </a:r>
              <a:endParaRPr lang="en-US" sz="3000" b="1" dirty="0">
                <a:solidFill>
                  <a:srgbClr val="E7E6E6"/>
                </a:solidFill>
                <a:latin typeface="HP-211"/>
              </a:endParaRPr>
            </a:p>
          </p:txBody>
        </p:sp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43" y="4183056"/>
            <a:ext cx="493543" cy="49354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30" y="6149376"/>
            <a:ext cx="493543" cy="493543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6681580" y="948597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4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80794" y="1672678"/>
            <a:ext cx="4233052" cy="1700267"/>
            <a:chOff x="395559" y="1711703"/>
            <a:chExt cx="4233052" cy="1700267"/>
          </a:xfrm>
        </p:grpSpPr>
        <p:sp>
          <p:nvSpPr>
            <p:cNvPr id="93" name="Oval 92"/>
            <p:cNvSpPr/>
            <p:nvPr/>
          </p:nvSpPr>
          <p:spPr>
            <a:xfrm>
              <a:off x="2349475" y="1711703"/>
              <a:ext cx="1663189" cy="1700267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HP-211" panose="0200080000000000000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52242" r="89462">
                          <a14:foregroundMark x1="72422" y1="47500" x2="71973" y2="80000"/>
                          <a14:foregroundMark x1="58296" y1="11250" x2="59641" y2="45000"/>
                          <a14:foregroundMark x1="60314" y1="7500" x2="61659" y2="33125"/>
                          <a14:foregroundMark x1="66143" y1="5625" x2="66143" y2="33125"/>
                          <a14:foregroundMark x1="70628" y1="5625" x2="70628" y2="36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59" y="1822624"/>
              <a:ext cx="4233052" cy="1518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163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7" b="77338" l="7385" r="84231">
                        <a14:foregroundMark x1="23231" y1="58467" x2="26154" y2="59983"/>
                        <a14:backgroundMark x1="14769" y1="34204" x2="40538" y2="33698"/>
                        <a14:backgroundMark x1="47231" y1="33951" x2="60462" y2="34204"/>
                        <a14:backgroundMark x1="68385" y1="31592" x2="75462" y2="27127"/>
                        <a14:backgroundMark x1="78692" y1="36310" x2="83538" y2="36563"/>
                        <a14:backgroundMark x1="19231" y1="71609" x2="32615" y2="54760"/>
                        <a14:backgroundMark x1="53231" y1="63943" x2="54615" y2="61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7" t="11665" r="16497" b="24404"/>
          <a:stretch/>
        </p:blipFill>
        <p:spPr>
          <a:xfrm>
            <a:off x="1135375" y="3720662"/>
            <a:ext cx="5254490" cy="32150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599" y="1940371"/>
            <a:ext cx="6010275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    Xác định các hướng: phía trên - phía dưới - phía trước - phía sau khi trẻ lấy mình làm chuẩn</a:t>
            </a:r>
            <a:endParaRPr lang="en-US" sz="1900" b="1">
              <a:solidFill>
                <a:srgbClr val="4472C4">
                  <a:lumMod val="75000"/>
                </a:srgbClr>
              </a:solidFill>
              <a:latin typeface="HP-211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5134" y="8623489"/>
            <a:ext cx="64941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- Hãy tô </a:t>
            </a:r>
            <a:r>
              <a:rPr lang="en-US" sz="1900" b="1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phía trước màu vàng , phía sau màu </a:t>
            </a:r>
            <a:r>
              <a:rPr lang="en-US" sz="1900" b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đỏ, phía trên màu xanh, phía dưới màu đen.</a:t>
            </a:r>
            <a:endParaRPr lang="en-US" sz="1900" b="1">
              <a:solidFill>
                <a:srgbClr val="4472C4">
                  <a:lumMod val="75000"/>
                </a:srgbClr>
              </a:solidFill>
              <a:latin typeface="HP-211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0043" y="8134168"/>
            <a:ext cx="637985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- Xác định vị trí của các vật xung quanh cô bé.</a:t>
            </a:r>
            <a:endParaRPr lang="en-US" sz="1900" b="1">
              <a:solidFill>
                <a:srgbClr val="4472C4">
                  <a:lumMod val="75000"/>
                </a:srgbClr>
              </a:solidFill>
              <a:latin typeface="HP-211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9389" y="7730014"/>
            <a:ext cx="25257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FF0000"/>
                </a:solidFill>
                <a:latin typeface="HP-211" pitchFamily="2" charset="0"/>
              </a:rPr>
              <a:t>Câu hỏi cho bé:</a:t>
            </a:r>
            <a:endParaRPr lang="en-US" sz="1900" b="1">
              <a:solidFill>
                <a:srgbClr val="FF0000"/>
              </a:solidFill>
              <a:latin typeface="HP-211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60" y="1815375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00" b="96400" l="800" r="97000">
                        <a14:foregroundMark x1="28600" y1="42800" x2="68800" y2="48200"/>
                        <a14:foregroundMark x1="60400" y1="24000" x2="35000" y2="74600"/>
                        <a14:foregroundMark x1="39600" y1="65200" x2="60400" y2="74000"/>
                        <a14:foregroundMark x1="59800" y1="76000" x2="63800" y2="73000"/>
                        <a14:foregroundMark x1="67800" y1="70000" x2="70200" y2="67200"/>
                        <a14:foregroundMark x1="74200" y1="61600" x2="75200" y2="52800"/>
                        <a14:foregroundMark x1="76200" y1="46800" x2="75600" y2="39400"/>
                        <a14:foregroundMark x1="67800" y1="32000" x2="59800" y2="27400"/>
                        <a14:foregroundMark x1="56400" y1="25400" x2="46000" y2="25000"/>
                        <a14:foregroundMark x1="36000" y1="26400" x2="33600" y2="31400"/>
                        <a14:foregroundMark x1="35000" y1="31000" x2="29600" y2="35000"/>
                        <a14:foregroundMark x1="26600" y1="38800" x2="24200" y2="43800"/>
                        <a14:foregroundMark x1="27200" y1="47800" x2="25600" y2="57800"/>
                        <a14:foregroundMark x1="23600" y1="49800" x2="24600" y2="54800"/>
                        <a14:foregroundMark x1="25200" y1="58600" x2="30600" y2="61600"/>
                        <a14:foregroundMark x1="27600" y1="65600" x2="33000" y2="68600"/>
                        <a14:foregroundMark x1="36600" y1="71000" x2="44000" y2="74600"/>
                        <a14:foregroundMark x1="46400" y1="76000" x2="53400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61" y="2478151"/>
            <a:ext cx="1102508" cy="11025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81" l="167" r="99500">
                        <a14:foregroundMark x1="5833" y1="65495" x2="95167" y2="63898"/>
                        <a14:foregroundMark x1="47833" y1="16933" x2="49500" y2="82748"/>
                        <a14:foregroundMark x1="33333" y1="27796" x2="58333" y2="18211"/>
                        <a14:foregroundMark x1="60667" y1="29073" x2="79000" y2="66773"/>
                        <a14:foregroundMark x1="24167" y1="54313" x2="35667" y2="28754"/>
                        <a14:foregroundMark x1="14333" y1="72843" x2="25833" y2="81150"/>
                        <a14:foregroundMark x1="45500" y1="83067" x2="55833" y2="81150"/>
                        <a14:foregroundMark x1="69500" y1="81789" x2="77000" y2="77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048" y="3062515"/>
            <a:ext cx="871910" cy="4548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681" l="167" r="99500">
                        <a14:foregroundMark x1="5833" y1="65495" x2="95167" y2="63898"/>
                        <a14:foregroundMark x1="47833" y1="16933" x2="49500" y2="82748"/>
                        <a14:foregroundMark x1="33333" y1="27796" x2="58333" y2="18211"/>
                        <a14:foregroundMark x1="60667" y1="29073" x2="79000" y2="66773"/>
                        <a14:foregroundMark x1="24167" y1="54313" x2="35667" y2="28754"/>
                        <a14:foregroundMark x1="14333" y1="72843" x2="25833" y2="81150"/>
                        <a14:foregroundMark x1="45500" y1="83067" x2="55833" y2="81150"/>
                        <a14:foregroundMark x1="69500" y1="81789" x2="77000" y2="77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003" y="2928108"/>
            <a:ext cx="1387208" cy="7236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17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45" y="6487613"/>
            <a:ext cx="731678" cy="7885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9072" b="91753" l="0" r="100000">
                        <a14:backgroundMark x1="49444" y1="68557" x2="50556" y2="65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278" b="5879"/>
          <a:stretch/>
        </p:blipFill>
        <p:spPr>
          <a:xfrm>
            <a:off x="3924857" y="6957210"/>
            <a:ext cx="1442094" cy="3861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7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951" y="6747768"/>
            <a:ext cx="462788" cy="4987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17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679" y="6859082"/>
            <a:ext cx="521577" cy="562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7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717" y="6735117"/>
            <a:ext cx="646750" cy="6970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17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85" y="6909581"/>
            <a:ext cx="521577" cy="5621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17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57" y="6805471"/>
            <a:ext cx="514804" cy="5548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7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499" y="6611560"/>
            <a:ext cx="786925" cy="8481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17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74" y="6859082"/>
            <a:ext cx="521577" cy="5621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4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9072" b="91753" l="0" r="100000">
                        <a14:backgroundMark x1="49444" y1="68557" x2="50556" y2="65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278" b="5879"/>
          <a:stretch/>
        </p:blipFill>
        <p:spPr>
          <a:xfrm>
            <a:off x="4816340" y="6944689"/>
            <a:ext cx="1238074" cy="3315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9072" b="91753" l="0" r="100000">
                        <a14:backgroundMark x1="49444" y1="68557" x2="50556" y2="65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278" b="5879"/>
          <a:stretch/>
        </p:blipFill>
        <p:spPr>
          <a:xfrm>
            <a:off x="2786679" y="6974178"/>
            <a:ext cx="1616917" cy="4329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9072" b="91753" l="0" r="100000">
                        <a14:backgroundMark x1="49444" y1="68557" x2="50556" y2="65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278" b="5879"/>
          <a:stretch/>
        </p:blipFill>
        <p:spPr>
          <a:xfrm>
            <a:off x="1370713" y="7083643"/>
            <a:ext cx="1616917" cy="4329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66" y="7510158"/>
            <a:ext cx="464511" cy="464511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857509" y="383593"/>
            <a:ext cx="6629400" cy="978481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32" name="Rounded Rectangle 31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900" b="1" dirty="0">
                <a:solidFill>
                  <a:prstClr val="white"/>
                </a:solidFill>
                <a:latin typeface="HP-211" pitchFamily="2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368218" y="564798"/>
              <a:ext cx="4895372" cy="402993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en-US" sz="2600" b="1" dirty="0" smtClean="0">
                  <a:solidFill>
                    <a:prstClr val="white"/>
                  </a:solidFill>
                  <a:latin typeface="HP-211" pitchFamily="2" charset="0"/>
                </a:rPr>
                <a:t>ĐỊNH HƯỚNG TRONG KHÔNG GIAN</a:t>
              </a:r>
              <a:endParaRPr lang="en-US" sz="2600" b="1" dirty="0">
                <a:solidFill>
                  <a:prstClr val="white"/>
                </a:solidFill>
                <a:latin typeface="HP-211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55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06" y="194065"/>
            <a:ext cx="1060605" cy="124420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613841" y="9593679"/>
            <a:ext cx="466794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40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59352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8" t="47713" r="655" b="-1"/>
          <a:stretch/>
        </p:blipFill>
        <p:spPr>
          <a:xfrm>
            <a:off x="252174" y="2735829"/>
            <a:ext cx="3189874" cy="1465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" t="47712" r="48433"/>
          <a:stretch/>
        </p:blipFill>
        <p:spPr>
          <a:xfrm>
            <a:off x="4098640" y="2735828"/>
            <a:ext cx="3242309" cy="14651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3" t="-511" r="930" b="48464"/>
          <a:stretch/>
        </p:blipFill>
        <p:spPr>
          <a:xfrm>
            <a:off x="233382" y="5841255"/>
            <a:ext cx="3189874" cy="15409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" r="48661" b="47953"/>
          <a:stretch/>
        </p:blipFill>
        <p:spPr>
          <a:xfrm>
            <a:off x="4172209" y="5841255"/>
            <a:ext cx="3242309" cy="14584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77" b="46000" l="5154" r="50615">
                        <a14:foregroundMark x1="26923" y1="16462" x2="30615" y2="20154"/>
                        <a14:foregroundMark x1="19923" y1="32923" x2="25385" y2="30385"/>
                        <a14:foregroundMark x1="29154" y1="16231" x2="28692" y2="25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9" t="7506" r="53225" b="52461"/>
          <a:stretch/>
        </p:blipFill>
        <p:spPr>
          <a:xfrm>
            <a:off x="352622" y="4420117"/>
            <a:ext cx="1162050" cy="1219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462" b="94692" l="50923" r="94692">
                        <a14:foregroundMark x1="58923" y1="60000" x2="82846" y2="79154"/>
                        <a14:foregroundMark x1="64385" y1="83923" x2="80846" y2="59231"/>
                        <a14:foregroundMark x1="71923" y1="57769" x2="71923" y2="71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5" t="50962" r="7817" b="9628"/>
          <a:stretch/>
        </p:blipFill>
        <p:spPr>
          <a:xfrm>
            <a:off x="4098640" y="4390791"/>
            <a:ext cx="1360501" cy="1219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77" b="46000" l="50462" r="90000">
                        <a14:foregroundMark x1="66692" y1="21154" x2="76923" y2="23462"/>
                        <a14:foregroundMark x1="70692" y1="16231" x2="70692" y2="26692"/>
                        <a14:foregroundMark x1="79692" y1="16692" x2="71923" y2="27385"/>
                        <a14:foregroundMark x1="70462" y1="13692" x2="74154" y2="14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30" r="11656" b="53036"/>
          <a:stretch/>
        </p:blipFill>
        <p:spPr>
          <a:xfrm>
            <a:off x="5874499" y="4351190"/>
            <a:ext cx="1167753" cy="12588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38" b="94769" l="5000" r="47692">
                        <a14:foregroundMark x1="30000" y1="56308" x2="29462" y2="70538"/>
                        <a14:foregroundMark x1="30231" y1="70538" x2="41923" y2="7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2" t="53134" r="50000" b="6833"/>
          <a:stretch/>
        </p:blipFill>
        <p:spPr>
          <a:xfrm>
            <a:off x="2365019" y="4453196"/>
            <a:ext cx="1224838" cy="121920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085850" y="2019300"/>
            <a:ext cx="5372526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</a:t>
            </a:r>
            <a:r>
              <a:rPr lang="en-US" sz="1900" b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  Giúp bé nhận biết các buổi trong ngày</a:t>
            </a:r>
            <a:endParaRPr lang="en-US" sz="1900" b="1">
              <a:solidFill>
                <a:srgbClr val="4472C4">
                  <a:lumMod val="75000"/>
                </a:srgbClr>
              </a:solidFill>
              <a:latin typeface="HP-211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61" y="1878314"/>
            <a:ext cx="464511" cy="46451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66523" y="8253680"/>
            <a:ext cx="67153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- Hãy miêu tả các bức tranh về hình dạng và màu sắc.</a:t>
            </a:r>
            <a:endParaRPr lang="en-US" sz="1900" b="1">
              <a:solidFill>
                <a:srgbClr val="4472C4">
                  <a:lumMod val="75000"/>
                </a:srgbClr>
              </a:solidFill>
              <a:latin typeface="HP-211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16300" y="8711684"/>
            <a:ext cx="569405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- Cho trẻ nối tương ứng.</a:t>
            </a:r>
            <a:endParaRPr lang="en-US" sz="1900" b="1">
              <a:solidFill>
                <a:srgbClr val="4472C4">
                  <a:lumMod val="75000"/>
                </a:srgbClr>
              </a:solidFill>
              <a:latin typeface="HP-211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59295" y="7722632"/>
            <a:ext cx="25257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FF0000"/>
                </a:solidFill>
                <a:latin typeface="HP-211" pitchFamily="2" charset="0"/>
              </a:rPr>
              <a:t>Câu hỏi cho bé:</a:t>
            </a:r>
            <a:endParaRPr lang="en-US" sz="1900" b="1">
              <a:solidFill>
                <a:srgbClr val="FF0000"/>
              </a:solidFill>
              <a:latin typeface="HP-211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445245" y="462636"/>
            <a:ext cx="4969339" cy="953710"/>
            <a:chOff x="888827" y="46401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21" name="Rounded Rectangle 20"/>
            <p:cNvSpPr/>
            <p:nvPr/>
          </p:nvSpPr>
          <p:spPr>
            <a:xfrm>
              <a:off x="888827" y="46401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900" b="1" dirty="0">
                <a:solidFill>
                  <a:prstClr val="white"/>
                </a:solidFill>
                <a:latin typeface="HP-211" pitchFamily="2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452555" y="564798"/>
              <a:ext cx="4679491" cy="402993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600" b="1" dirty="0" smtClean="0">
                  <a:solidFill>
                    <a:prstClr val="white"/>
                  </a:solidFill>
                  <a:latin typeface="HP-211" pitchFamily="2" charset="0"/>
                </a:rPr>
                <a:t>ĐỊNH HƯỚNG </a:t>
              </a:r>
              <a:r>
                <a:rPr lang="en-US" sz="2600" b="1" dirty="0" smtClean="0">
                  <a:solidFill>
                    <a:prstClr val="white"/>
                  </a:solidFill>
                  <a:latin typeface="HP-211" pitchFamily="2" charset="0"/>
                </a:rPr>
                <a:t>THỜI </a:t>
              </a:r>
              <a:r>
                <a:rPr lang="en-US" sz="2600" b="1" dirty="0" smtClean="0">
                  <a:solidFill>
                    <a:prstClr val="white"/>
                  </a:solidFill>
                  <a:latin typeface="HP-211" pitchFamily="2" charset="0"/>
                </a:rPr>
                <a:t>GIAN</a:t>
              </a:r>
              <a:endParaRPr lang="en-US" sz="2600" b="1" dirty="0">
                <a:solidFill>
                  <a:prstClr val="white"/>
                </a:solidFill>
                <a:latin typeface="HP-211" pitchFamily="2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0" y="758301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613841" y="9593679"/>
            <a:ext cx="466794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41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203" y="531584"/>
            <a:ext cx="1113447" cy="88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8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7" t="28000" r="26917" b="3600"/>
          <a:stretch/>
        </p:blipFill>
        <p:spPr>
          <a:xfrm>
            <a:off x="908790" y="2919638"/>
            <a:ext cx="1940112" cy="2014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17" y="5514848"/>
            <a:ext cx="1940112" cy="2024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49" y="5511509"/>
            <a:ext cx="2076449" cy="20244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317" y1="20000" x2="13669" y2="7857"/>
                        <a14:backgroundMark x1="73381" y1="2857" x2="89928" y2="15000"/>
                        <a14:backgroundMark x1="2158" y1="83571" x2="21583" y2="97857"/>
                        <a14:backgroundMark x1="80576" y1="93571" x2="99281" y2="81429"/>
                        <a14:backgroundMark x1="99281" y1="63571" x2="96403" y2="77143"/>
                        <a14:backgroundMark x1="71942" y1="97143" x2="83453" y2="91429"/>
                        <a14:backgroundMark x1="86331" y1="89286" x2="96403" y2="73571"/>
                        <a14:backgroundMark x1="79137" y1="91429" x2="89209" y2="84286"/>
                        <a14:backgroundMark x1="88489" y1="85000" x2="93525" y2="75000"/>
                        <a14:backgroundMark x1="87050" y1="85714" x2="89209" y2="83571"/>
                        <a14:backgroundMark x1="95683" y1="74286" x2="97842" y2="67857"/>
                        <a14:backgroundMark x1="62590" y1="98571" x2="73381" y2="95714"/>
                        <a14:backgroundMark x1="75540" y1="96429" x2="79856" y2="90714"/>
                        <a14:backgroundMark x1="72662" y1="95000" x2="78417" y2="92857"/>
                        <a14:backgroundMark x1="81295" y1="90000" x2="85612" y2="85714"/>
                        <a14:backgroundMark x1="85612" y1="95714" x2="95683" y2="91429"/>
                        <a14:backgroundMark x1="90647" y1="87857" x2="95683" y2="99286"/>
                        <a14:backgroundMark x1="64748" y1="99286" x2="93525" y2="99286"/>
                        <a14:backgroundMark x1="69065" y1="98571" x2="56835" y2="99286"/>
                        <a14:backgroundMark x1="99281" y1="68571" x2="99281" y2="58571"/>
                        <a14:backgroundMark x1="64748" y1="2143" x2="87050" y2="11429"/>
                        <a14:backgroundMark x1="80576" y1="10000" x2="94964" y2="24286"/>
                        <a14:backgroundMark x1="92806" y1="22143" x2="99281" y2="37857"/>
                        <a14:backgroundMark x1="87050" y1="11429" x2="97122" y2="2857"/>
                        <a14:backgroundMark x1="83453" y1="2143" x2="99281" y2="14286"/>
                        <a14:backgroundMark x1="82734" y1="6429" x2="89209" y2="0"/>
                        <a14:backgroundMark x1="74820" y1="2857" x2="82014" y2="714"/>
                        <a14:backgroundMark x1="74101" y1="2143" x2="56835" y2="714"/>
                        <a14:backgroundMark x1="18705" y1="5000" x2="42446" y2="714"/>
                        <a14:backgroundMark x1="16547" y1="1429" x2="0" y2="27143"/>
                        <a14:backgroundMark x1="719" y1="7857" x2="23741" y2="5000"/>
                        <a14:backgroundMark x1="25899" y1="7143" x2="12230" y2="13571"/>
                        <a14:backgroundMark x1="23741" y1="6429" x2="29496" y2="4286"/>
                        <a14:backgroundMark x1="6475" y1="24286" x2="15108" y2="10714"/>
                        <a14:backgroundMark x1="11511" y1="15714" x2="18705" y2="10714"/>
                        <a14:backgroundMark x1="2158" y1="32857" x2="7194" y2="20714"/>
                        <a14:backgroundMark x1="2158" y1="25714" x2="0" y2="42857"/>
                        <a14:backgroundMark x1="3597" y1="75714" x2="0" y2="60000"/>
                        <a14:backgroundMark x1="11511" y1="83571" x2="1439" y2="67143"/>
                        <a14:backgroundMark x1="20863" y1="91429" x2="10791" y2="82857"/>
                        <a14:backgroundMark x1="31655" y1="97143" x2="18705" y2="90000"/>
                        <a14:backgroundMark x1="31655" y1="97143" x2="42446" y2="9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762" y="2637706"/>
            <a:ext cx="747588" cy="7529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19" l="0" r="100000">
                        <a14:foregroundMark x1="16333" y1="44922" x2="50000" y2="41797"/>
                        <a14:foregroundMark x1="4000" y1="10547" x2="12333" y2="31641"/>
                        <a14:foregroundMark x1="72667" y1="9766" x2="84333" y2="30469"/>
                        <a14:foregroundMark x1="97333" y1="65234" x2="97000" y2="94922"/>
                        <a14:foregroundMark x1="15667" y1="94531" x2="84333" y2="94141"/>
                        <a14:foregroundMark x1="1667" y1="47656" x2="2000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71" t="30270" b="-1"/>
          <a:stretch/>
        </p:blipFill>
        <p:spPr>
          <a:xfrm>
            <a:off x="5353048" y="2900443"/>
            <a:ext cx="2076449" cy="20244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667" l="0" r="99667">
                        <a14:foregroundMark x1="32667" y1="18667" x2="18333" y2="29667"/>
                        <a14:foregroundMark x1="14667" y1="36000" x2="11667" y2="50667"/>
                        <a14:foregroundMark x1="11000" y1="55667" x2="19000" y2="69667"/>
                        <a14:foregroundMark x1="21667" y1="72667" x2="34333" y2="82667"/>
                        <a14:foregroundMark x1="32333" y1="84667" x2="45667" y2="88667"/>
                        <a14:foregroundMark x1="49333" y1="89333" x2="77333" y2="79667"/>
                        <a14:foregroundMark x1="76000" y1="79000" x2="85000" y2="66333"/>
                        <a14:foregroundMark x1="86667" y1="67333" x2="87667" y2="50667"/>
                        <a14:foregroundMark x1="88667" y1="47667" x2="82333" y2="27667"/>
                        <a14:foregroundMark x1="49000" y1="13333" x2="25667" y2="16000"/>
                        <a14:foregroundMark x1="18000" y1="65333" x2="51667" y2="5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761" y="2551253"/>
            <a:ext cx="736771" cy="7367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747" l="0" r="100000">
                        <a14:foregroundMark x1="48724" y1="98481" x2="54082" y2="97975"/>
                        <a14:foregroundMark x1="21939" y1="14177" x2="79082" y2="88354"/>
                        <a14:foregroundMark x1="10714" y1="75190" x2="92602" y2="29367"/>
                        <a14:foregroundMark x1="46939" y1="92658" x2="53316" y2="90380"/>
                        <a14:foregroundMark x1="10969" y1="52658" x2="10969" y2="44304"/>
                        <a14:backgroundMark x1="7910" y1="12921" x2="25989" y2="1124"/>
                        <a14:backgroundMark x1="70621" y1="2247" x2="92655" y2="15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235" y="5076825"/>
            <a:ext cx="767726" cy="7736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538" b="49462" l="2091" r="46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" t="1230" r="52145" b="50000"/>
          <a:stretch/>
        </p:blipFill>
        <p:spPr>
          <a:xfrm>
            <a:off x="3407409" y="4112959"/>
            <a:ext cx="1352016" cy="12556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538" b="98231" l="1730" r="460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2819"/>
          <a:stretch/>
        </p:blipFill>
        <p:spPr>
          <a:xfrm>
            <a:off x="3461848" y="6809625"/>
            <a:ext cx="1397630" cy="13409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462" b="97846" l="47080" r="91204">
                        <a14:foregroundMark x1="55155" y1="76692" x2="62221" y2="6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15" t="50000" r="7806"/>
          <a:stretch/>
        </p:blipFill>
        <p:spPr>
          <a:xfrm>
            <a:off x="3407409" y="2741924"/>
            <a:ext cx="1303174" cy="12974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692" b="50000" l="46792" r="911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11" t="2513" r="8378" b="50678"/>
          <a:stretch/>
        </p:blipFill>
        <p:spPr>
          <a:xfrm>
            <a:off x="3461848" y="5456129"/>
            <a:ext cx="1343191" cy="12487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667" l="0" r="100000">
                        <a14:foregroundMark x1="28000" y1="16667" x2="15000" y2="34000"/>
                        <a14:foregroundMark x1="16000" y1="36000" x2="10000" y2="49667"/>
                        <a14:foregroundMark x1="6667" y1="53000" x2="15667" y2="67333"/>
                        <a14:foregroundMark x1="17333" y1="72667" x2="31333" y2="83667"/>
                        <a14:foregroundMark x1="31000" y1="85667" x2="49667" y2="91000"/>
                        <a14:foregroundMark x1="53667" y1="92000" x2="70667" y2="84667"/>
                        <a14:foregroundMark x1="71333" y1="84000" x2="82667" y2="67333"/>
                        <a14:foregroundMark x1="87000" y1="65667" x2="88667" y2="48667"/>
                        <a14:foregroundMark x1="87667" y1="44000" x2="80000" y2="25000"/>
                        <a14:foregroundMark x1="80667" y1="27000" x2="67667" y2="18667"/>
                        <a14:foregroundMark x1="12333" y1="24000" x2="22333" y2="13667"/>
                        <a14:foregroundMark x1="22000" y1="11667" x2="23667" y2="9667"/>
                        <a14:foregroundMark x1="2667" y1="43667" x2="3667" y2="42667"/>
                        <a14:foregroundMark x1="2667" y1="48000" x2="2667" y2="46000"/>
                        <a14:foregroundMark x1="93667" y1="70000" x2="93000" y2="67000"/>
                        <a14:foregroundMark x1="80333" y1="13333" x2="84000" y2="16667"/>
                        <a14:backgroundMark x1="87006" y1="7910" x2="91525" y2="11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286" y="5076825"/>
            <a:ext cx="779972" cy="77997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16301" y="8266464"/>
            <a:ext cx="63798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- Hãy miêu tả hoạt động ở các bức tranh</a:t>
            </a:r>
            <a:endParaRPr lang="en-US" sz="1900" b="1">
              <a:solidFill>
                <a:srgbClr val="4472C4">
                  <a:lumMod val="75000"/>
                </a:srgbClr>
              </a:solidFill>
              <a:latin typeface="HP-211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14708" y="7897132"/>
            <a:ext cx="235077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FF0000"/>
                </a:solidFill>
                <a:latin typeface="HP-211" pitchFamily="2" charset="0"/>
              </a:rPr>
              <a:t>Câu hỏi cho bé:</a:t>
            </a:r>
            <a:endParaRPr lang="en-US" sz="1900" b="1">
              <a:solidFill>
                <a:srgbClr val="FF0000"/>
              </a:solidFill>
              <a:latin typeface="HP-211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1547" y="1814222"/>
            <a:ext cx="6457950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     Nhận biết thời gian thông qua các hoạt động trong ngày</a:t>
            </a:r>
            <a:endParaRPr lang="en-US" sz="1900" b="1">
              <a:solidFill>
                <a:srgbClr val="4472C4">
                  <a:lumMod val="75000"/>
                </a:srgbClr>
              </a:solidFill>
              <a:latin typeface="HP-211" pitchFamily="2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41" y="1609143"/>
            <a:ext cx="517140" cy="4645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47312" y="8720434"/>
            <a:ext cx="636439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- Hãy nối tương ứng hoạt động với buổi trong ngày</a:t>
            </a:r>
            <a:endParaRPr lang="en-US" sz="1900" b="1">
              <a:solidFill>
                <a:srgbClr val="4472C4">
                  <a:lumMod val="75000"/>
                </a:srgbClr>
              </a:solidFill>
              <a:latin typeface="HP-211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91" y="7745710"/>
            <a:ext cx="464511" cy="46451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596814" y="383594"/>
            <a:ext cx="5095819" cy="867692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28" name="Rounded Rectangle 27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900" b="1" dirty="0">
                <a:solidFill>
                  <a:prstClr val="white"/>
                </a:solidFill>
                <a:latin typeface="HP-211" pitchFamily="2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210613" y="564798"/>
              <a:ext cx="5112651" cy="402993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600" b="1" dirty="0" smtClean="0">
                  <a:solidFill>
                    <a:prstClr val="white"/>
                  </a:solidFill>
                  <a:latin typeface="HP-211" pitchFamily="2" charset="0"/>
                </a:rPr>
                <a:t>ĐỊNH </a:t>
              </a:r>
              <a:r>
                <a:rPr lang="en-US" sz="2600" b="1" dirty="0" smtClean="0">
                  <a:solidFill>
                    <a:prstClr val="white"/>
                  </a:solidFill>
                  <a:latin typeface="HP-211" pitchFamily="2" charset="0"/>
                </a:rPr>
                <a:t>HƯỚNG </a:t>
              </a:r>
              <a:r>
                <a:rPr lang="en-US" sz="2600" b="1" dirty="0" smtClean="0">
                  <a:solidFill>
                    <a:prstClr val="white"/>
                  </a:solidFill>
                  <a:latin typeface="HP-211" pitchFamily="2" charset="0"/>
                </a:rPr>
                <a:t>THỜI GIAN</a:t>
              </a:r>
              <a:endParaRPr lang="en-US" sz="2600" b="1" dirty="0">
                <a:solidFill>
                  <a:prstClr val="white"/>
                </a:solidFill>
                <a:latin typeface="HP-211" pitchFamily="2" charset="0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55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99" y="192593"/>
            <a:ext cx="1060605" cy="124420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613841" y="9593679"/>
            <a:ext cx="466794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42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60169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08923" y="1863099"/>
            <a:ext cx="6651688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   Nhận biết các khoảng thời gian tương phản trong ngày</a:t>
            </a:r>
            <a:endParaRPr lang="en-US" sz="1900" b="1">
              <a:solidFill>
                <a:srgbClr val="4472C4">
                  <a:lumMod val="75000"/>
                </a:srgbClr>
              </a:solidFill>
              <a:latin typeface="HP-211" pitchFamily="2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24" y="164192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824">
                        <a14:foregroundMark x1="93827" y1="11589" x2="99118" y2="40397"/>
                        <a14:foregroundMark x1="1940" y1="8278" x2="5996" y2="94702"/>
                        <a14:foregroundMark x1="40212" y1="9603" x2="69136" y2="39404"/>
                        <a14:backgroundMark x1="53792" y1="50331" x2="67725" y2="49007"/>
                        <a14:backgroundMark x1="57672" y1="48344" x2="72134" y2="48013"/>
                        <a14:backgroundMark x1="59083" y1="64570" x2="63668" y2="61589"/>
                        <a14:backgroundMark x1="49383" y1="47682" x2="64727" y2="47682"/>
                        <a14:backgroundMark x1="49383" y1="47020" x2="52205" y2="52980"/>
                        <a14:backgroundMark x1="48677" y1="46689" x2="49206" y2="48675"/>
                        <a14:backgroundMark x1="50088" y1="50993" x2="50794" y2="54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792" y="2693763"/>
            <a:ext cx="5169610" cy="200387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649" b="71225" l="5132" r="18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9" t="44702" r="79630" b="25828"/>
          <a:stretch/>
        </p:blipFill>
        <p:spPr>
          <a:xfrm>
            <a:off x="4399835" y="3393848"/>
            <a:ext cx="914401" cy="847725"/>
          </a:xfrm>
          <a:prstGeom prst="rect">
            <a:avLst/>
          </a:prstGeom>
        </p:spPr>
      </p:pic>
      <p:sp>
        <p:nvSpPr>
          <p:cNvPr id="14" name="Flowchart: Data 13"/>
          <p:cNvSpPr/>
          <p:nvPr/>
        </p:nvSpPr>
        <p:spPr>
          <a:xfrm>
            <a:off x="4278570" y="2636613"/>
            <a:ext cx="53746" cy="2061020"/>
          </a:xfrm>
          <a:prstGeom prst="flowChartInputOutpu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900">
              <a:solidFill>
                <a:prstClr val="white"/>
              </a:solidFill>
              <a:latin typeface="HP-211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9915" y="4905375"/>
            <a:ext cx="6600696" cy="251143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900">
              <a:solidFill>
                <a:prstClr val="white"/>
              </a:solidFill>
              <a:latin typeface="HP-211" pitchFamily="2" charset="0"/>
            </a:endParaRPr>
          </a:p>
        </p:txBody>
      </p:sp>
      <p:sp>
        <p:nvSpPr>
          <p:cNvPr id="17" name="Parallelogram 16"/>
          <p:cNvSpPr/>
          <p:nvPr/>
        </p:nvSpPr>
        <p:spPr>
          <a:xfrm flipH="1">
            <a:off x="4286597" y="4920484"/>
            <a:ext cx="45719" cy="2443412"/>
          </a:xfrm>
          <a:prstGeom prst="parallelogram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900">
              <a:solidFill>
                <a:prstClr val="white"/>
              </a:solidFill>
              <a:latin typeface="HP-211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0" b="92000" l="5200" r="91400">
                        <a14:foregroundMark x1="24400" y1="39000" x2="63400" y2="48000"/>
                        <a14:foregroundMark x1="61400" y1="22800" x2="40200" y2="76400"/>
                        <a14:foregroundMark x1="40200" y1="23600" x2="41800" y2="23600"/>
                        <a14:foregroundMark x1="49400" y1="22600" x2="50600" y2="13600"/>
                        <a14:foregroundMark x1="66000" y1="30200" x2="73000" y2="39800"/>
                        <a14:foregroundMark x1="75800" y1="44400" x2="73000" y2="58400"/>
                        <a14:foregroundMark x1="73400" y1="63000" x2="64600" y2="70400"/>
                        <a14:foregroundMark x1="75400" y1="51800" x2="75800" y2="58800"/>
                        <a14:foregroundMark x1="47600" y1="76000" x2="62600" y2="70600"/>
                        <a14:foregroundMark x1="61400" y1="72600" x2="60600" y2="77600"/>
                        <a14:foregroundMark x1="25200" y1="60600" x2="39400" y2="74600"/>
                        <a14:foregroundMark x1="26000" y1="45200" x2="25200" y2="59600"/>
                        <a14:foregroundMark x1="26000" y1="38600" x2="22800" y2="48800"/>
                        <a14:foregroundMark x1="28600" y1="36000" x2="39800" y2="26400"/>
                        <a14:foregroundMark x1="32200" y1="55200" x2="44000" y2="54600"/>
                        <a14:foregroundMark x1="53400" y1="63400" x2="67600" y2="58000"/>
                        <a14:backgroundMark x1="40000" y1="51400" x2="60200" y2="49000"/>
                        <a14:backgroundMark x1="41800" y1="40200" x2="51600" y2="62400"/>
                        <a14:backgroundMark x1="47600" y1="42600" x2="56200" y2="51400"/>
                        <a14:backgroundMark x1="45200" y1="63800" x2="60600" y2="63400"/>
                        <a14:backgroundMark x1="51000" y1="41600" x2="57600" y2="47600"/>
                        <a14:backgroundMark x1="35800" y1="50400" x2="60600" y2="70800"/>
                        <a14:backgroundMark x1="52200" y1="35000" x2="65800" y2="58400"/>
                        <a14:backgroundMark x1="39200" y1="41200" x2="52200" y2="66600"/>
                        <a14:backgroundMark x1="47800" y1="45200" x2="58800" y2="63800"/>
                        <a14:backgroundMark x1="38600" y1="46600" x2="48400" y2="71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97" t="7923" r="9798" b="7708"/>
          <a:stretch/>
        </p:blipFill>
        <p:spPr>
          <a:xfrm>
            <a:off x="5065987" y="4905374"/>
            <a:ext cx="2463895" cy="17292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42" l="167" r="99667">
                        <a14:foregroundMark x1="3167" y1="65815" x2="97833" y2="61981"/>
                        <a14:foregroundMark x1="45333" y1="14377" x2="57833" y2="85623"/>
                        <a14:foregroundMark x1="26000" y1="41534" x2="44000" y2="25559"/>
                        <a14:foregroundMark x1="53167" y1="28115" x2="74000" y2="54952"/>
                        <a14:foregroundMark x1="66500" y1="84345" x2="77500" y2="78275"/>
                        <a14:foregroundMark x1="20500" y1="74760" x2="43333" y2="80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835" y="5986092"/>
            <a:ext cx="1426244" cy="4878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546">
            <a:off x="1179173" y="5306419"/>
            <a:ext cx="2870029" cy="167154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16300" y="8286750"/>
            <a:ext cx="661358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- Hãy chỉ ra sự khác nhau giữa các bức tranh.</a:t>
            </a:r>
            <a:endParaRPr lang="en-US" sz="1900" b="1">
              <a:solidFill>
                <a:srgbClr val="4472C4">
                  <a:lumMod val="75000"/>
                </a:srgbClr>
              </a:solidFill>
              <a:latin typeface="HP-211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6300" y="8740259"/>
            <a:ext cx="569405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- Dựa theo đặc điểm hãy tô màu đúng.</a:t>
            </a:r>
            <a:endParaRPr lang="en-US" sz="1900" b="1">
              <a:solidFill>
                <a:srgbClr val="4472C4">
                  <a:lumMod val="75000"/>
                </a:srgbClr>
              </a:solidFill>
              <a:latin typeface="HP-211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8982" y="7844284"/>
            <a:ext cx="3593403" cy="3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FF0000"/>
                </a:solidFill>
                <a:latin typeface="HP-211" pitchFamily="2" charset="0"/>
              </a:rPr>
              <a:t>Câu hỏi cho bé:</a:t>
            </a:r>
            <a:endParaRPr lang="en-US" sz="1900" b="1">
              <a:solidFill>
                <a:srgbClr val="FF0000"/>
              </a:solidFill>
              <a:latin typeface="HP-211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26" y="7735220"/>
            <a:ext cx="464511" cy="4645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042" l="167" r="99667">
                        <a14:foregroundMark x1="3167" y1="65815" x2="97833" y2="61981"/>
                        <a14:foregroundMark x1="45333" y1="14377" x2="57833" y2="85623"/>
                        <a14:foregroundMark x1="26000" y1="41534" x2="44000" y2="25559"/>
                        <a14:foregroundMark x1="53167" y1="28115" x2="74000" y2="54952"/>
                        <a14:foregroundMark x1="66500" y1="84345" x2="77500" y2="78275"/>
                        <a14:foregroundMark x1="20500" y1="74760" x2="43333" y2="80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987" y="6273708"/>
            <a:ext cx="2170316" cy="81442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052059" y="383593"/>
            <a:ext cx="5752841" cy="865343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29" name="Rounded Rectangle 28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900" b="1" dirty="0">
                <a:solidFill>
                  <a:prstClr val="white"/>
                </a:solidFill>
                <a:latin typeface="HP-211" pitchFamily="2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1336698" y="564798"/>
              <a:ext cx="4925479" cy="402993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600" b="1" dirty="0" smtClean="0">
                  <a:solidFill>
                    <a:prstClr val="white"/>
                  </a:solidFill>
                  <a:latin typeface="HP-211" pitchFamily="2" charset="0"/>
                </a:rPr>
                <a:t>ÔN:</a:t>
              </a:r>
              <a:r>
                <a:rPr lang="en-US" sz="2600" b="1" dirty="0" smtClean="0">
                  <a:solidFill>
                    <a:prstClr val="white"/>
                  </a:solidFill>
                  <a:latin typeface="HP-211" pitchFamily="2" charset="0"/>
                </a:rPr>
                <a:t>ĐỊNH HƯỚNG </a:t>
              </a:r>
              <a:r>
                <a:rPr lang="en-US" sz="2600" b="1" dirty="0" smtClean="0">
                  <a:solidFill>
                    <a:prstClr val="white"/>
                  </a:solidFill>
                  <a:latin typeface="HP-211" pitchFamily="2" charset="0"/>
                </a:rPr>
                <a:t>THỜI GIAN</a:t>
              </a:r>
              <a:endParaRPr lang="en-US" sz="2600" b="1" dirty="0">
                <a:solidFill>
                  <a:prstClr val="white"/>
                </a:solidFill>
                <a:latin typeface="HP-211" pitchFamily="2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55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03" y="147199"/>
            <a:ext cx="1060605" cy="124420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613841" y="9593679"/>
            <a:ext cx="466794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43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52007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7" b="9350"/>
          <a:stretch/>
        </p:blipFill>
        <p:spPr>
          <a:xfrm>
            <a:off x="693303" y="2542101"/>
            <a:ext cx="6609860" cy="4630225"/>
          </a:xfrm>
          <a:prstGeom prst="rect">
            <a:avLst/>
          </a:prstGeom>
          <a:ln w="38100">
            <a:solidFill>
              <a:srgbClr val="599AD5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7" b="90167" l="0" r="100000">
                        <a14:foregroundMark x1="15500" y1="49500" x2="29333" y2="45500"/>
                        <a14:foregroundMark x1="75833" y1="42667" x2="90000" y2="47167"/>
                        <a14:foregroundMark x1="74000" y1="45333" x2="93667" y2="48667"/>
                        <a14:foregroundMark x1="33667" y1="63167" x2="33667" y2="67500"/>
                        <a14:foregroundMark x1="31667" y1="68500" x2="37667" y2="66667"/>
                        <a14:foregroundMark x1="29667" y1="83167" x2="72667" y2="84000"/>
                        <a14:foregroundMark x1="4333" y1="87000" x2="21833" y2="86167"/>
                        <a14:foregroundMark x1="39667" y1="88000" x2="73333" y2="86500"/>
                        <a14:foregroundMark x1="62000" y1="88167" x2="65000" y2="88333"/>
                        <a14:foregroundMark x1="45333" y1="88667" x2="70333" y2="90167"/>
                        <a14:foregroundMark x1="93167" y1="3000" x2="98833" y2="3000"/>
                        <a14:foregroundMark x1="97500" y1="6833" x2="99833" y2="6833"/>
                        <a14:foregroundMark x1="96500" y1="6000" x2="99500" y2="4167"/>
                        <a14:foregroundMark x1="97500" y1="3667" x2="99167" y2="3667"/>
                        <a14:backgroundMark x1="6833" y1="19833" x2="34833" y2="28000"/>
                        <a14:backgroundMark x1="68500" y1="18167" x2="68500" y2="22167"/>
                        <a14:backgroundMark x1="83667" y1="13667" x2="84333" y2="17833"/>
                        <a14:backgroundMark x1="98167" y1="20500" x2="98833" y2="1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87"/>
          <a:stretch/>
        </p:blipFill>
        <p:spPr>
          <a:xfrm>
            <a:off x="654393" y="3019426"/>
            <a:ext cx="6629964" cy="415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887853" y="8269092"/>
            <a:ext cx="659905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- Hãy chỉ ra vị trí của các vật xung quanh bé.</a:t>
            </a:r>
            <a:endParaRPr lang="en-US" sz="1900" b="1">
              <a:solidFill>
                <a:srgbClr val="4472C4">
                  <a:lumMod val="75000"/>
                </a:srgbClr>
              </a:solidFill>
              <a:latin typeface="HP-211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6300" y="8740259"/>
            <a:ext cx="569405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- Bức tranh đang ở buổi nào trong ngày?</a:t>
            </a:r>
            <a:endParaRPr lang="en-US" sz="1900" b="1">
              <a:solidFill>
                <a:srgbClr val="4472C4">
                  <a:lumMod val="75000"/>
                </a:srgbClr>
              </a:solidFill>
              <a:latin typeface="HP-211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8982" y="7701409"/>
            <a:ext cx="3593403" cy="3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FF0000"/>
                </a:solidFill>
                <a:latin typeface="HP-211" pitchFamily="2" charset="0"/>
              </a:rPr>
              <a:t>Câu hỏi cho bé:</a:t>
            </a:r>
            <a:endParaRPr lang="en-US" sz="1900" b="1">
              <a:solidFill>
                <a:srgbClr val="FF0000"/>
              </a:solidFill>
              <a:latin typeface="HP-211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26" y="7592345"/>
            <a:ext cx="464511" cy="46451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188247" y="175097"/>
            <a:ext cx="5989664" cy="1242996"/>
            <a:chOff x="1094704" y="365757"/>
            <a:chExt cx="5370489" cy="716069"/>
          </a:xfrm>
          <a:solidFill>
            <a:schemeClr val="accent1">
              <a:lumMod val="75000"/>
            </a:schemeClr>
          </a:solidFill>
        </p:grpSpPr>
        <p:sp>
          <p:nvSpPr>
            <p:cNvPr id="25" name="Rounded Rectangle 24"/>
            <p:cNvSpPr/>
            <p:nvPr/>
          </p:nvSpPr>
          <p:spPr>
            <a:xfrm>
              <a:off x="1094704" y="365757"/>
              <a:ext cx="5370489" cy="716069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900" b="1" dirty="0">
                <a:solidFill>
                  <a:prstClr val="white"/>
                </a:solidFill>
                <a:latin typeface="HP-211" pitchFamily="2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320937" y="450762"/>
              <a:ext cx="4815258" cy="51702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600" b="1" dirty="0" smtClean="0">
                  <a:solidFill>
                    <a:prstClr val="white"/>
                  </a:solidFill>
                  <a:latin typeface="HP-211" pitchFamily="2" charset="0"/>
                </a:rPr>
                <a:t>ÔN:</a:t>
              </a:r>
              <a:r>
                <a:rPr lang="en-US" sz="2600" b="1" dirty="0" smtClean="0">
                  <a:solidFill>
                    <a:prstClr val="white"/>
                  </a:solidFill>
                  <a:latin typeface="HP-211" pitchFamily="2" charset="0"/>
                </a:rPr>
                <a:t>ĐỊNH </a:t>
              </a:r>
              <a:r>
                <a:rPr lang="en-US" sz="2600" b="1" dirty="0" smtClean="0">
                  <a:solidFill>
                    <a:prstClr val="white"/>
                  </a:solidFill>
                  <a:latin typeface="HP-211" pitchFamily="2" charset="0"/>
                </a:rPr>
                <a:t>HƯỚNG TRONG </a:t>
              </a:r>
              <a:endParaRPr lang="en-US" sz="2600" b="1" dirty="0" smtClean="0">
                <a:solidFill>
                  <a:prstClr val="white"/>
                </a:solidFill>
                <a:latin typeface="HP-211" pitchFamily="2" charset="0"/>
              </a:endParaRPr>
            </a:p>
            <a:p>
              <a:pPr algn="ctr" defTabSz="914400"/>
              <a:r>
                <a:rPr lang="en-US" sz="2600" b="1" dirty="0" smtClean="0">
                  <a:solidFill>
                    <a:prstClr val="white"/>
                  </a:solidFill>
                  <a:latin typeface="HP-211" pitchFamily="2" charset="0"/>
                </a:rPr>
                <a:t>KHÔNG </a:t>
              </a:r>
              <a:r>
                <a:rPr lang="en-US" sz="2600" b="1" dirty="0" smtClean="0">
                  <a:solidFill>
                    <a:prstClr val="white"/>
                  </a:solidFill>
                  <a:latin typeface="HP-211" pitchFamily="2" charset="0"/>
                </a:rPr>
                <a:t>GIAN</a:t>
              </a:r>
              <a:endParaRPr lang="en-US" sz="2600" b="1" dirty="0">
                <a:solidFill>
                  <a:prstClr val="white"/>
                </a:solidFill>
                <a:latin typeface="HP-211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08923" y="1863099"/>
            <a:ext cx="6651688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900" b="1" smtClean="0">
                <a:solidFill>
                  <a:srgbClr val="4472C4">
                    <a:lumMod val="75000"/>
                  </a:srgbClr>
                </a:solidFill>
                <a:latin typeface="HP-211" pitchFamily="2" charset="0"/>
              </a:rPr>
              <a:t>    Quan sát thật kĩ bức tranh sau:</a:t>
            </a:r>
            <a:endParaRPr lang="en-US" sz="1900" b="1">
              <a:solidFill>
                <a:srgbClr val="4472C4">
                  <a:lumMod val="75000"/>
                </a:srgbClr>
              </a:solidFill>
              <a:latin typeface="HP-211" pitchFamily="2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24" y="1641921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613841" y="9593679"/>
            <a:ext cx="466794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44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1" y="322654"/>
            <a:ext cx="1415576" cy="109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9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37011" y="187745"/>
            <a:ext cx="5038276" cy="1018487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3" name="Rounded Rectangle 2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46" b="1" dirty="0">
                <a:solidFill>
                  <a:prstClr val="white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600" b="1" dirty="0" smtClean="0">
                  <a:solidFill>
                    <a:prstClr val="white"/>
                  </a:solidFill>
                  <a:latin typeface="HP-211"/>
                </a:rPr>
                <a:t>ÔN: ĐỊNH HƯỚNG TRONG KHÔNG GIAN</a:t>
              </a:r>
              <a:endParaRPr lang="en-US" sz="2600" b="1" dirty="0">
                <a:solidFill>
                  <a:prstClr val="white"/>
                </a:solidFill>
                <a:latin typeface="HP-211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348" y1="23108" x2="34328" y2="35857"/>
                        <a14:foregroundMark x1="37811" y1="20717" x2="37811" y2="20717"/>
                        <a14:foregroundMark x1="59204" y1="20717" x2="58706" y2="47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32" y="54543"/>
            <a:ext cx="891112" cy="11127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8615" y="1382103"/>
            <a:ext cx="626423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Bé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hãy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đếm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trong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hình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có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bao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nhiêu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con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chim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4" y="1320016"/>
            <a:ext cx="493543" cy="4935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88666" y="10035292"/>
            <a:ext cx="320922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6</a:t>
            </a:r>
            <a:endParaRPr lang="en-US" sz="19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5" y="1803162"/>
            <a:ext cx="493543" cy="4935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18614" y="1723898"/>
            <a:ext cx="626423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/>
              </a:rPr>
              <a:t>Tô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/>
              </a:rPr>
              <a:t>màu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/>
              </a:rPr>
              <a:t>vàng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/>
              </a:rPr>
              <a:t>vào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/>
              </a:rPr>
              <a:t>những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/>
              </a:rPr>
              <a:t> con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/>
              </a:rPr>
              <a:t>chim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/>
              </a:rPr>
              <a:t>trên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/>
              </a:rPr>
              <a:t>cây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/>
              </a:rPr>
              <a:t>.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/>
              </a:rPr>
              <a:t>Tô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/>
              </a:rPr>
              <a:t>màu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/>
              </a:rPr>
              <a:t>đỏ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/>
              </a:rPr>
              <a:t>những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/>
              </a:rPr>
              <a:t> con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/>
              </a:rPr>
              <a:t>chim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chemeClr val="accent1">
                    <a:lumMod val="50000"/>
                  </a:schemeClr>
                </a:solidFill>
                <a:latin typeface="HP-211"/>
              </a:rPr>
              <a:t>dưới</a:t>
            </a:r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cây</a:t>
            </a:r>
            <a:endParaRPr lang="en-US" sz="1900" b="1" dirty="0">
              <a:solidFill>
                <a:schemeClr val="accent1">
                  <a:lumMod val="50000"/>
                </a:schemeClr>
              </a:solidFill>
              <a:latin typeface="HP-211"/>
            </a:endParaRPr>
          </a:p>
        </p:txBody>
      </p:sp>
      <p:pic>
        <p:nvPicPr>
          <p:cNvPr id="1026" name="Picture 2" descr="Kết quả hình ảnh cho grass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541" b="100000" l="0" r="100000">
                        <a14:foregroundMark x1="1003" y1="90541" x2="98997" y2="90090"/>
                        <a14:backgroundMark x1="1003" y1="44595" x2="26756" y2="5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22" y="4247421"/>
            <a:ext cx="6813405" cy="4244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grass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498" l="0" r="53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0" y="2410863"/>
            <a:ext cx="9359343" cy="58932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bird cartoon black and whit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000" l="0" r="100000">
                        <a14:foregroundMark x1="33000" y1="14101" x2="44077" y2="73022"/>
                        <a14:foregroundMark x1="13154" y1="24460" x2="80308" y2="59424"/>
                        <a14:foregroundMark x1="53462" y1="18993" x2="32385" y2="71439"/>
                        <a14:foregroundMark x1="14923" y1="33165" x2="26000" y2="67554"/>
                        <a14:foregroundMark x1="43538" y1="57770" x2="73846" y2="59424"/>
                        <a14:foregroundMark x1="83231" y1="38129" x2="60462" y2="72518"/>
                        <a14:foregroundMark x1="52846" y1="74676" x2="52846" y2="81223"/>
                        <a14:foregroundMark x1="28308" y1="71439" x2="24846" y2="75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647" y="3476494"/>
            <a:ext cx="1007701" cy="9079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ết quả hình ảnh cho bird cartoon black and whit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0000" l="0" r="100000">
                        <a14:foregroundMark x1="33000" y1="14101" x2="44077" y2="73022"/>
                        <a14:foregroundMark x1="13154" y1="24460" x2="80308" y2="59424"/>
                        <a14:foregroundMark x1="53462" y1="18993" x2="32385" y2="71439"/>
                        <a14:foregroundMark x1="14923" y1="33165" x2="26000" y2="67554"/>
                        <a14:foregroundMark x1="43538" y1="57770" x2="73846" y2="59424"/>
                        <a14:foregroundMark x1="83231" y1="38129" x2="60462" y2="72518"/>
                        <a14:foregroundMark x1="52846" y1="74676" x2="52846" y2="81223"/>
                        <a14:foregroundMark x1="28308" y1="71439" x2="24846" y2="75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494" y="6888124"/>
            <a:ext cx="978715" cy="881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ết quả hình ảnh cho bird cartoon black and whit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0000" l="0" r="100000">
                        <a14:foregroundMark x1="33000" y1="14101" x2="44077" y2="73022"/>
                        <a14:foregroundMark x1="13154" y1="24460" x2="80308" y2="59424"/>
                        <a14:foregroundMark x1="53462" y1="18993" x2="32385" y2="71439"/>
                        <a14:foregroundMark x1="14923" y1="33165" x2="26000" y2="67554"/>
                        <a14:foregroundMark x1="43538" y1="57770" x2="73846" y2="59424"/>
                        <a14:foregroundMark x1="83231" y1="38129" x2="60462" y2="72518"/>
                        <a14:foregroundMark x1="52846" y1="74676" x2="52846" y2="81223"/>
                        <a14:foregroundMark x1="28308" y1="71439" x2="24846" y2="75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421" y="3116913"/>
            <a:ext cx="1055535" cy="951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ết quả hình ảnh cho bird cartoon black and whit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0000" l="0" r="100000">
                        <a14:foregroundMark x1="33000" y1="14101" x2="44077" y2="73022"/>
                        <a14:foregroundMark x1="13154" y1="24460" x2="80308" y2="59424"/>
                        <a14:foregroundMark x1="53462" y1="18993" x2="32385" y2="71439"/>
                        <a14:foregroundMark x1="14923" y1="33165" x2="26000" y2="67554"/>
                        <a14:foregroundMark x1="43538" y1="57770" x2="73846" y2="59424"/>
                        <a14:foregroundMark x1="83231" y1="38129" x2="60462" y2="72518"/>
                        <a14:foregroundMark x1="52846" y1="74676" x2="52846" y2="81223"/>
                        <a14:foregroundMark x1="28308" y1="71439" x2="24846" y2="75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245" y="6988789"/>
            <a:ext cx="1060022" cy="955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ết quả hình ảnh cho bird cartoon black and whit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0000" l="0" r="100000">
                        <a14:foregroundMark x1="33000" y1="14101" x2="44077" y2="73022"/>
                        <a14:foregroundMark x1="13154" y1="24460" x2="80308" y2="59424"/>
                        <a14:foregroundMark x1="53462" y1="18993" x2="32385" y2="71439"/>
                        <a14:foregroundMark x1="14923" y1="33165" x2="26000" y2="67554"/>
                        <a14:foregroundMark x1="43538" y1="57770" x2="73846" y2="59424"/>
                        <a14:foregroundMark x1="83231" y1="38129" x2="60462" y2="72518"/>
                        <a14:foregroundMark x1="52846" y1="74676" x2="52846" y2="81223"/>
                        <a14:foregroundMark x1="28308" y1="71439" x2="24846" y2="75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209" y="6377946"/>
            <a:ext cx="977520" cy="880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54" b="100000" l="0" r="100000">
                        <a14:foregroundMark x1="57992" y1="19308" x2="63217" y2="40923"/>
                        <a14:foregroundMark x1="74385" y1="23769" x2="76332" y2="31615"/>
                        <a14:foregroundMark x1="97234" y1="17385" x2="84221" y2="30615"/>
                        <a14:foregroundMark x1="57992" y1="1615" x2="57992" y2="1615"/>
                        <a14:foregroundMark x1="59939" y1="3077" x2="56660" y2="15846"/>
                        <a14:foregroundMark x1="66496" y1="28615" x2="64549" y2="42385"/>
                        <a14:foregroundMark x1="54713" y1="31077" x2="69160" y2="33538"/>
                        <a14:foregroundMark x1="60656" y1="18846" x2="75717" y2="29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627" y="5616073"/>
            <a:ext cx="1015823" cy="12825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9143" y1="8611" x2="77143" y2="16944"/>
                        <a14:foregroundMark x1="34000" y1="11389" x2="38286" y2="18333"/>
                        <a14:foregroundMark x1="25143" y1="13611" x2="40571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85" y="6777291"/>
            <a:ext cx="1733944" cy="169053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85475" y="8643116"/>
            <a:ext cx="62768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Bé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hãy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tô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màu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đỏ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vào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ô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bạn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mèo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và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bạn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khỉ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,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bạn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nào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đứng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trước</a:t>
            </a:r>
            <a:endParaRPr lang="en-US" sz="1900" b="1" dirty="0">
              <a:solidFill>
                <a:schemeClr val="accent1">
                  <a:lumMod val="50000"/>
                </a:schemeClr>
              </a:solidFill>
              <a:latin typeface="HP-211" panose="0200080000000000000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52671" y="5547906"/>
            <a:ext cx="434301" cy="3891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73736" y="6548442"/>
            <a:ext cx="434301" cy="3891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4" y="8620397"/>
            <a:ext cx="493543" cy="49354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13841" y="9593679"/>
            <a:ext cx="457176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45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0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86990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val 48"/>
          <p:cNvSpPr/>
          <p:nvPr/>
        </p:nvSpPr>
        <p:spPr>
          <a:xfrm>
            <a:off x="2489674" y="1524964"/>
            <a:ext cx="1638043" cy="17362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241690" y="1270992"/>
            <a:ext cx="3266462" cy="21933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53" y="1343684"/>
            <a:ext cx="1122253" cy="8470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016" y="2060944"/>
            <a:ext cx="1122253" cy="8470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945" y="1385733"/>
            <a:ext cx="1122253" cy="8470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85" y="1996428"/>
            <a:ext cx="1122253" cy="8470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940" y="2018418"/>
            <a:ext cx="1122253" cy="84707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68382" y="4690668"/>
            <a:ext cx="2263140" cy="1685144"/>
            <a:chOff x="-3067050" y="3486150"/>
            <a:chExt cx="3067050" cy="2247900"/>
          </a:xfrm>
        </p:grpSpPr>
        <p:sp>
          <p:nvSpPr>
            <p:cNvPr id="13" name="Rounded Rectangle 12"/>
            <p:cNvSpPr/>
            <p:nvPr/>
          </p:nvSpPr>
          <p:spPr>
            <a:xfrm>
              <a:off x="-3067050" y="3486150"/>
              <a:ext cx="3067050" cy="2247900"/>
            </a:xfrm>
            <a:prstGeom prst="roundRect">
              <a:avLst/>
            </a:prstGeom>
            <a:ln w="19050"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710643"/>
              <a:endParaRPr lang="en-US" sz="1421">
                <a:solidFill>
                  <a:prstClr val="black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-2714200" y="3657766"/>
              <a:ext cx="2361350" cy="1904668"/>
              <a:chOff x="158611" y="4587507"/>
              <a:chExt cx="2361350" cy="190466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611" y="4587507"/>
                <a:ext cx="964249" cy="7748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7181" y="5122188"/>
                <a:ext cx="964249" cy="7748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611" y="5717332"/>
                <a:ext cx="964249" cy="7748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5712" y="4587507"/>
                <a:ext cx="964249" cy="7748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5712" y="5717332"/>
                <a:ext cx="964249" cy="7748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grpSp>
        <p:nvGrpSpPr>
          <p:cNvPr id="59" name="Group 58"/>
          <p:cNvGrpSpPr/>
          <p:nvPr/>
        </p:nvGrpSpPr>
        <p:grpSpPr>
          <a:xfrm>
            <a:off x="4906574" y="4651762"/>
            <a:ext cx="2350132" cy="1685144"/>
            <a:chOff x="3666169" y="4019008"/>
            <a:chExt cx="2095398" cy="1616158"/>
          </a:xfrm>
        </p:grpSpPr>
        <p:sp>
          <p:nvSpPr>
            <p:cNvPr id="10" name="Rounded Rectangle 9"/>
            <p:cNvSpPr/>
            <p:nvPr/>
          </p:nvSpPr>
          <p:spPr>
            <a:xfrm>
              <a:off x="3666169" y="4019008"/>
              <a:ext cx="2095398" cy="1616158"/>
            </a:xfrm>
            <a:prstGeom prst="roundRect">
              <a:avLst/>
            </a:prstGeom>
            <a:ln w="19050">
              <a:solidFill>
                <a:srgbClr val="7030A0"/>
              </a:solidFill>
              <a:prstDash val="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710643"/>
              <a:endParaRPr lang="en-US" sz="1421">
                <a:solidFill>
                  <a:prstClr val="black"/>
                </a:solidFill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3668772" y="4081641"/>
              <a:ext cx="2090193" cy="1483832"/>
              <a:chOff x="8795981" y="3544688"/>
              <a:chExt cx="3136345" cy="2199066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6163" y="3548525"/>
                <a:ext cx="1560348" cy="108744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0371615" y="3544688"/>
                <a:ext cx="1560711" cy="109127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1615" y="4641941"/>
                <a:ext cx="1560348" cy="1087442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95981" y="4652475"/>
                <a:ext cx="1560711" cy="1091279"/>
              </a:xfrm>
              <a:prstGeom prst="rect">
                <a:avLst/>
              </a:prstGeom>
            </p:spPr>
          </p:pic>
        </p:grpSp>
      </p:grpSp>
      <p:sp>
        <p:nvSpPr>
          <p:cNvPr id="70" name="TextBox 69"/>
          <p:cNvSpPr txBox="1"/>
          <p:nvPr/>
        </p:nvSpPr>
        <p:spPr>
          <a:xfrm>
            <a:off x="1070072" y="4012840"/>
            <a:ext cx="6084681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710643"/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Nối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hình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với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số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thích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hợp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và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tô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màu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cho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hình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còn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lại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.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3991986" y="4827353"/>
            <a:ext cx="318108" cy="1121620"/>
            <a:chOff x="3533182" y="4581769"/>
            <a:chExt cx="313288" cy="1104626"/>
          </a:xfrm>
        </p:grpSpPr>
        <p:sp>
          <p:nvSpPr>
            <p:cNvPr id="96" name="TextBox 95"/>
            <p:cNvSpPr txBox="1"/>
            <p:nvPr/>
          </p:nvSpPr>
          <p:spPr>
            <a:xfrm>
              <a:off x="3533182" y="5250250"/>
              <a:ext cx="276225" cy="436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10643"/>
              <a:r>
                <a:rPr lang="en-US" sz="2234" b="1" dirty="0">
                  <a:solidFill>
                    <a:srgbClr val="ED7D31"/>
                  </a:solidFill>
                  <a:latin typeface="HP-211" panose="02000800000000000000" pitchFamily="2" charset="0"/>
                </a:rPr>
                <a:t>5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533182" y="4581769"/>
              <a:ext cx="313288" cy="436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10643"/>
              <a:r>
                <a:rPr lang="en-US" sz="2234" b="1" dirty="0">
                  <a:solidFill>
                    <a:srgbClr val="ED7D31"/>
                  </a:solidFill>
                  <a:latin typeface="HP-211" panose="02000800000000000000" pitchFamily="2" charset="0"/>
                </a:rPr>
                <a:t>4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318468" y="6476513"/>
            <a:ext cx="4150797" cy="37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0643"/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Cộng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trừ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trong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</a:t>
            </a:r>
            <a:r>
              <a:rPr lang="en-US" sz="1828" b="1" dirty="0" err="1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phạm</a:t>
            </a:r>
            <a:r>
              <a:rPr lang="en-US" sz="1828" b="1" dirty="0">
                <a:solidFill>
                  <a:schemeClr val="accent1">
                    <a:lumMod val="50000"/>
                  </a:schemeClr>
                </a:solidFill>
                <a:latin typeface="HP-211" panose="02000800000000000000" pitchFamily="2" charset="0"/>
              </a:rPr>
              <a:t> vi 5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81484" y="6937971"/>
            <a:ext cx="3060206" cy="2029011"/>
            <a:chOff x="-4545594" y="5743496"/>
            <a:chExt cx="2464239" cy="1601366"/>
          </a:xfrm>
        </p:grpSpPr>
        <p:sp>
          <p:nvSpPr>
            <p:cNvPr id="7" name="Rounded Rectangle 6"/>
            <p:cNvSpPr/>
            <p:nvPr/>
          </p:nvSpPr>
          <p:spPr>
            <a:xfrm>
              <a:off x="-4545594" y="5745839"/>
              <a:ext cx="2464239" cy="1599023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0643"/>
              <a:endParaRPr lang="en-US" sz="1399">
                <a:solidFill>
                  <a:prstClr val="white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9967" r="95432">
                          <a14:backgroundMark x1="31312" y1="17769" x2="10299" y2="28000"/>
                          <a14:backgroundMark x1="16279" y1="58615" x2="19269" y2="93923"/>
                          <a14:backgroundMark x1="81478" y1="28000" x2="63372" y2="154"/>
                          <a14:backgroundMark x1="79402" y1="59538" x2="89452" y2="97615"/>
                          <a14:backgroundMark x1="51412" y1="80923" x2="71429" y2="98538"/>
                          <a14:backgroundMark x1="54402" y1="83692" x2="19269" y2="96692"/>
                          <a14:backgroundMark x1="32309" y1="23385" x2="50332" y2="154"/>
                          <a14:backgroundMark x1="79402" y1="31692" x2="99502" y2="35462"/>
                          <a14:backgroundMark x1="83472" y1="65154" x2="83472" y2="65154"/>
                          <a14:backgroundMark x1="88455" y1="56769" x2="99502" y2="37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98050" y="5758850"/>
              <a:ext cx="701835" cy="757795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9967" r="95432">
                          <a14:backgroundMark x1="31312" y1="17769" x2="10299" y2="28000"/>
                          <a14:backgroundMark x1="16279" y1="58615" x2="19269" y2="93923"/>
                          <a14:backgroundMark x1="81478" y1="28000" x2="63372" y2="154"/>
                          <a14:backgroundMark x1="79402" y1="59538" x2="89452" y2="97615"/>
                          <a14:backgroundMark x1="51412" y1="80923" x2="71429" y2="98538"/>
                          <a14:backgroundMark x1="54402" y1="83692" x2="19269" y2="96692"/>
                          <a14:backgroundMark x1="32309" y1="23385" x2="50332" y2="154"/>
                          <a14:backgroundMark x1="79402" y1="31692" x2="99502" y2="35462"/>
                          <a14:backgroundMark x1="83472" y1="65154" x2="83472" y2="65154"/>
                          <a14:backgroundMark x1="88455" y1="56769" x2="99502" y2="37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98050" y="6476918"/>
              <a:ext cx="701835" cy="75779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9967" r="95432">
                          <a14:backgroundMark x1="31312" y1="17769" x2="10299" y2="28000"/>
                          <a14:backgroundMark x1="16279" y1="58615" x2="19269" y2="93923"/>
                          <a14:backgroundMark x1="81478" y1="28000" x2="63372" y2="154"/>
                          <a14:backgroundMark x1="79402" y1="59538" x2="89452" y2="97615"/>
                          <a14:backgroundMark x1="51412" y1="80923" x2="71429" y2="98538"/>
                          <a14:backgroundMark x1="54402" y1="83692" x2="19269" y2="96692"/>
                          <a14:backgroundMark x1="32309" y1="23385" x2="50332" y2="154"/>
                          <a14:backgroundMark x1="79402" y1="31692" x2="99502" y2="35462"/>
                          <a14:backgroundMark x1="83472" y1="65154" x2="83472" y2="65154"/>
                          <a14:backgroundMark x1="88455" y1="56769" x2="99502" y2="37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23503" y="5743496"/>
              <a:ext cx="701835" cy="757795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9967" r="95432">
                          <a14:backgroundMark x1="31312" y1="17769" x2="10299" y2="28000"/>
                          <a14:backgroundMark x1="16279" y1="58615" x2="19269" y2="93923"/>
                          <a14:backgroundMark x1="81478" y1="28000" x2="63372" y2="154"/>
                          <a14:backgroundMark x1="79402" y1="59538" x2="89452" y2="97615"/>
                          <a14:backgroundMark x1="51412" y1="80923" x2="71429" y2="98538"/>
                          <a14:backgroundMark x1="54402" y1="83692" x2="19269" y2="96692"/>
                          <a14:backgroundMark x1="32309" y1="23385" x2="50332" y2="154"/>
                          <a14:backgroundMark x1="79402" y1="31692" x2="99502" y2="35462"/>
                          <a14:backgroundMark x1="83472" y1="65154" x2="83472" y2="65154"/>
                          <a14:backgroundMark x1="88455" y1="56769" x2="99502" y2="37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23503" y="6476918"/>
              <a:ext cx="701835" cy="75779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9967" r="95432">
                          <a14:backgroundMark x1="31312" y1="17769" x2="10299" y2="28000"/>
                          <a14:backgroundMark x1="16279" y1="58615" x2="19269" y2="93923"/>
                          <a14:backgroundMark x1="81478" y1="28000" x2="63372" y2="154"/>
                          <a14:backgroundMark x1="79402" y1="59538" x2="89452" y2="97615"/>
                          <a14:backgroundMark x1="51412" y1="80923" x2="71429" y2="98538"/>
                          <a14:backgroundMark x1="54402" y1="83692" x2="19269" y2="96692"/>
                          <a14:backgroundMark x1="32309" y1="23385" x2="50332" y2="154"/>
                          <a14:backgroundMark x1="79402" y1="31692" x2="99502" y2="35462"/>
                          <a14:backgroundMark x1="83472" y1="65154" x2="83472" y2="65154"/>
                          <a14:backgroundMark x1="88455" y1="56769" x2="99502" y2="373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56667" y="6122393"/>
              <a:ext cx="701835" cy="757795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4536559" y="6913564"/>
            <a:ext cx="2890583" cy="2053418"/>
            <a:chOff x="-5053228" y="6211689"/>
            <a:chExt cx="3249466" cy="2027101"/>
          </a:xfrm>
        </p:grpSpPr>
        <p:sp>
          <p:nvSpPr>
            <p:cNvPr id="25" name="Rounded Rectangle 24"/>
            <p:cNvSpPr/>
            <p:nvPr/>
          </p:nvSpPr>
          <p:spPr>
            <a:xfrm>
              <a:off x="-5053228" y="6211689"/>
              <a:ext cx="3249466" cy="2014123"/>
            </a:xfrm>
            <a:prstGeom prst="roundRect">
              <a:avLst/>
            </a:prstGeom>
            <a:ln w="28575"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710643"/>
              <a:endParaRPr lang="en-US" sz="1399">
                <a:solidFill>
                  <a:prstClr val="black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-4717288" y="6238165"/>
              <a:ext cx="2577587" cy="2000625"/>
              <a:chOff x="-4655926" y="2748706"/>
              <a:chExt cx="3140447" cy="231947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918" b="66694"/>
              <a:stretch/>
            </p:blipFill>
            <p:spPr>
              <a:xfrm>
                <a:off x="-2632824" y="3898949"/>
                <a:ext cx="1117345" cy="1169234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918" b="66694"/>
              <a:stretch/>
            </p:blipFill>
            <p:spPr>
              <a:xfrm>
                <a:off x="-4655926" y="3876239"/>
                <a:ext cx="1117345" cy="1169234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918" b="66694"/>
              <a:stretch/>
            </p:blipFill>
            <p:spPr>
              <a:xfrm>
                <a:off x="-4655926" y="2771414"/>
                <a:ext cx="1117345" cy="1169235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918" b="66694"/>
              <a:stretch/>
            </p:blipFill>
            <p:spPr>
              <a:xfrm>
                <a:off x="-2632824" y="2748706"/>
                <a:ext cx="1117345" cy="1169234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918" b="66694"/>
              <a:stretch/>
            </p:blipFill>
            <p:spPr>
              <a:xfrm>
                <a:off x="-3636150" y="3328028"/>
                <a:ext cx="1117345" cy="1169234"/>
              </a:xfrm>
              <a:prstGeom prst="rect">
                <a:avLst/>
              </a:prstGeom>
            </p:spPr>
          </p:pic>
        </p:grpSp>
      </p:grpSp>
      <p:sp>
        <p:nvSpPr>
          <p:cNvPr id="37" name="Rounded Rectangle 36"/>
          <p:cNvSpPr/>
          <p:nvPr/>
        </p:nvSpPr>
        <p:spPr>
          <a:xfrm>
            <a:off x="1424370" y="9089332"/>
            <a:ext cx="2544515" cy="466328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0643"/>
            <a:r>
              <a:rPr lang="en-US" sz="2800" dirty="0">
                <a:solidFill>
                  <a:srgbClr val="00B050"/>
                </a:solidFill>
                <a:latin typeface="HP-211" panose="02000800000000000000" pitchFamily="2" charset="0"/>
              </a:rPr>
              <a:t>4  +  1  =   </a:t>
            </a:r>
            <a:r>
              <a:rPr lang="en-US" sz="2800" dirty="0">
                <a:ln>
                  <a:solidFill>
                    <a:prstClr val="black"/>
                  </a:solidFill>
                  <a:prstDash val="sysDash"/>
                </a:ln>
                <a:noFill/>
                <a:latin typeface="HP-211" panose="02000800000000000000" pitchFamily="2" charset="0"/>
              </a:rPr>
              <a:t>5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4682987" y="9089332"/>
            <a:ext cx="2523139" cy="4648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10643"/>
            <a:r>
              <a:rPr lang="en-US" sz="2800" dirty="0">
                <a:solidFill>
                  <a:srgbClr val="00B050"/>
                </a:solidFill>
                <a:latin typeface="HP-211" panose="02000800000000000000" pitchFamily="2" charset="0"/>
              </a:rPr>
              <a:t>5  -  2  =  </a:t>
            </a:r>
            <a:r>
              <a:rPr lang="en-US" sz="2800" dirty="0">
                <a:ln>
                  <a:solidFill>
                    <a:prstClr val="black"/>
                  </a:solidFill>
                  <a:prstDash val="sysDash"/>
                </a:ln>
                <a:noFill/>
                <a:latin typeface="HP-211" panose="02000800000000000000" pitchFamily="2" charset="0"/>
              </a:rPr>
              <a:t>3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1517556" y="323930"/>
            <a:ext cx="5038276" cy="666269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63" name="Rounded Rectangle 62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46" b="1" dirty="0">
                <a:solidFill>
                  <a:prstClr val="white"/>
                </a:solidFill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600" b="1" dirty="0">
                  <a:solidFill>
                    <a:prstClr val="white"/>
                  </a:solidFill>
                  <a:latin typeface="HP-211"/>
                </a:rPr>
                <a:t>BÉ LÀM QUEN VỚI SỐ 5</a:t>
              </a:r>
            </a:p>
          </p:txBody>
        </p:sp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7876" y1="25112" x2="32301" y2="24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45" y="-85514"/>
            <a:ext cx="1432622" cy="141360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906840" y="740754"/>
            <a:ext cx="8232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latin typeface="HP-211"/>
              </a:rPr>
              <a:t>5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022044" y="3370826"/>
            <a:ext cx="2752288" cy="613105"/>
            <a:chOff x="1094704" y="450762"/>
            <a:chExt cx="5370489" cy="631064"/>
          </a:xfrm>
          <a:solidFill>
            <a:srgbClr val="FF0000"/>
          </a:solidFill>
        </p:grpSpPr>
        <p:sp>
          <p:nvSpPr>
            <p:cNvPr id="68" name="Rounded Rectangle 67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/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46" b="1" dirty="0">
                <a:solidFill>
                  <a:srgbClr val="E7E6E6"/>
                </a:solidFill>
              </a:endParaRP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1241456" y="544228"/>
              <a:ext cx="5138672" cy="476519"/>
            </a:xfrm>
            <a:prstGeom prst="roundRect">
              <a:avLst/>
            </a:prstGeom>
            <a:grpFill/>
            <a:ln>
              <a:solidFill>
                <a:schemeClr val="accent4"/>
              </a:solidFill>
              <a:prstDash val="dash"/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000" b="1" dirty="0">
                  <a:solidFill>
                    <a:srgbClr val="E7E6E6"/>
                  </a:solidFill>
                  <a:latin typeface="HP-211"/>
                </a:rPr>
                <a:t>SỐ </a:t>
              </a:r>
              <a:r>
                <a:rPr lang="en-US" sz="3000" b="1" dirty="0" smtClean="0">
                  <a:solidFill>
                    <a:srgbClr val="E7E6E6"/>
                  </a:solidFill>
                  <a:latin typeface="HP-211"/>
                </a:rPr>
                <a:t>NĂM</a:t>
              </a:r>
              <a:endParaRPr lang="en-US" sz="3000" b="1" dirty="0">
                <a:solidFill>
                  <a:srgbClr val="E7E6E6"/>
                </a:solidFill>
                <a:latin typeface="HP-211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838077" y="2935293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HP-211" panose="02000800000000000000"/>
              </a:rPr>
              <a:t>GIỌT NƯỚC</a:t>
            </a:r>
            <a:endParaRPr lang="en-US" sz="2400" b="1" dirty="0">
              <a:solidFill>
                <a:srgbClr val="FF0000"/>
              </a:solidFill>
              <a:latin typeface="HP-211" panose="02000800000000000000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92" y="1054419"/>
            <a:ext cx="493543" cy="493543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997298" y="1107739"/>
            <a:ext cx="300595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Bé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hãy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tô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màu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vào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err="1">
                <a:solidFill>
                  <a:srgbClr val="5B9BD5">
                    <a:lumMod val="50000"/>
                  </a:srgbClr>
                </a:solidFill>
                <a:latin typeface="HP-211"/>
              </a:rPr>
              <a:t>số</a:t>
            </a:r>
            <a:r>
              <a:rPr lang="en-US" sz="1900" b="1" dirty="0">
                <a:solidFill>
                  <a:srgbClr val="5B9BD5">
                    <a:lumMod val="50000"/>
                  </a:srgbClr>
                </a:solidFill>
                <a:latin typeface="HP-211"/>
              </a:rPr>
              <a:t> </a:t>
            </a:r>
            <a:r>
              <a:rPr lang="en-US" sz="1900" b="1" dirty="0" smtClean="0">
                <a:solidFill>
                  <a:srgbClr val="5B9BD5">
                    <a:lumMod val="50000"/>
                  </a:srgbClr>
                </a:solidFill>
                <a:latin typeface="HP-211"/>
              </a:rPr>
              <a:t>5</a:t>
            </a:r>
            <a:endParaRPr lang="en-US" sz="1900" b="1" dirty="0">
              <a:solidFill>
                <a:srgbClr val="5B9BD5">
                  <a:lumMod val="50000"/>
                </a:srgbClr>
              </a:solidFill>
              <a:latin typeface="HP-211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45" y="4023271"/>
            <a:ext cx="493543" cy="49354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08" y="6377619"/>
            <a:ext cx="493543" cy="493543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6699019" y="949340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00800000000000000"/>
              </a:rPr>
              <a:t>5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73767" r="100000">
                        <a14:foregroundMark x1="82960" y1="9375" x2="84081" y2="52500"/>
                        <a14:foregroundMark x1="87892" y1="8125" x2="87892" y2="43750"/>
                        <a14:foregroundMark x1="92601" y1="13125" x2="91704" y2="43125"/>
                        <a14:foregroundMark x1="90583" y1="8125" x2="90583" y2="40625"/>
                        <a14:foregroundMark x1="94395" y1="15000" x2="93946" y2="4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418" y="1607487"/>
            <a:ext cx="4500404" cy="161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0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95843" y="2279750"/>
            <a:ext cx="3751256" cy="3887586"/>
            <a:chOff x="-6037075" y="2259188"/>
            <a:chExt cx="4814390" cy="5175016"/>
          </a:xfrm>
        </p:grpSpPr>
        <p:pic>
          <p:nvPicPr>
            <p:cNvPr id="1028" name="Picture 4" descr="Kết quả hình ảnh cho wood floor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37075" y="2259188"/>
              <a:ext cx="4814389" cy="453502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Kết quả hình ảnh cho kitchen carto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875" l="0" r="100000">
                          <a14:foregroundMark x1="8000" y1="23625" x2="93875" y2="22125"/>
                          <a14:foregroundMark x1="8375" y1="41500" x2="92500" y2="41125"/>
                          <a14:foregroundMark x1="61250" y1="14625" x2="62125" y2="16500"/>
                          <a14:foregroundMark x1="53875" y1="8250" x2="56250" y2="13125"/>
                          <a14:foregroundMark x1="29500" y1="50125" x2="30000" y2="64375"/>
                          <a14:foregroundMark x1="35500" y1="41500" x2="36000" y2="50125"/>
                          <a14:foregroundMark x1="68125" y1="40750" x2="68625" y2="50125"/>
                          <a14:foregroundMark x1="60375" y1="45250" x2="62125" y2="53875"/>
                          <a14:foregroundMark x1="76000" y1="45625" x2="73250" y2="53500"/>
                          <a14:foregroundMark x1="86500" y1="45250" x2="87875" y2="54625"/>
                          <a14:foregroundMark x1="14875" y1="44125" x2="14375" y2="71125"/>
                          <a14:backgroundMark x1="2000" y1="9000" x2="47500" y2="2250"/>
                          <a14:backgroundMark x1="57125" y1="28375" x2="58000" y2="38875"/>
                          <a14:backgroundMark x1="38250" y1="27000" x2="39250" y2="38125"/>
                          <a14:backgroundMark x1="43750" y1="24375" x2="53000" y2="25875"/>
                          <a14:backgroundMark x1="81000" y1="16125" x2="81000" y2="19500"/>
                          <a14:backgroundMark x1="58500" y1="13125" x2="58500" y2="16125"/>
                          <a14:backgroundMark x1="59375" y1="19875" x2="59375" y2="19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37073" y="2971677"/>
              <a:ext cx="4814388" cy="4462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Kết quả hình ảnh cho toy shelf carto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40" y="5880966"/>
            <a:ext cx="4999140" cy="332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baby question carto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794" y="5936458"/>
            <a:ext cx="3202382" cy="320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795366" y="-466933"/>
            <a:ext cx="7252524" cy="6563840"/>
            <a:chOff x="2747510" y="-225658"/>
            <a:chExt cx="7597345" cy="6181648"/>
          </a:xfrm>
        </p:grpSpPr>
        <p:pic>
          <p:nvPicPr>
            <p:cNvPr id="2052" name="Picture 4" descr="Kết quả hình ảnh cho bookshelf for kid cartoo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000" y1="1619" x2="4000" y2="53777"/>
                          <a14:foregroundMark x1="2857" y1="66727" x2="5143" y2="97842"/>
                          <a14:foregroundMark x1="5714" y1="96763" x2="82286" y2="95683"/>
                          <a14:foregroundMark x1="93429" y1="41007" x2="94571" y2="74640"/>
                          <a14:foregroundMark x1="5714" y1="1978" x2="93429" y2="5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401" y="2157312"/>
              <a:ext cx="2391253" cy="3798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Kết quả hình ảnh cho toy shelf cartoon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7510" y="-225658"/>
              <a:ext cx="7597345" cy="5056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 descr="Kết quả hình ảnh cho kitchen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750" b="77375" l="0" r="41000">
                        <a14:foregroundMark x1="8000" y1="23625" x2="93875" y2="22125"/>
                        <a14:foregroundMark x1="8375" y1="41500" x2="92500" y2="41125"/>
                        <a14:foregroundMark x1="61250" y1="14625" x2="62125" y2="16500"/>
                        <a14:foregroundMark x1="53875" y1="8250" x2="56250" y2="13125"/>
                        <a14:foregroundMark x1="29500" y1="50125" x2="30000" y2="64375"/>
                        <a14:foregroundMark x1="35500" y1="41500" x2="36000" y2="50125"/>
                        <a14:foregroundMark x1="68125" y1="40750" x2="68625" y2="50125"/>
                        <a14:foregroundMark x1="60375" y1="45250" x2="62125" y2="53875"/>
                        <a14:foregroundMark x1="76000" y1="45625" x2="73250" y2="53500"/>
                        <a14:foregroundMark x1="86500" y1="45250" x2="87875" y2="54625"/>
                        <a14:foregroundMark x1="14875" y1="44125" x2="14375" y2="71125"/>
                        <a14:foregroundMark x1="20500" y1="43500" x2="20875" y2="64000"/>
                        <a14:foregroundMark x1="21125" y1="64000" x2="21125" y2="68125"/>
                        <a14:foregroundMark x1="12625" y1="69875" x2="16000" y2="71875"/>
                        <a14:foregroundMark x1="19000" y1="69875" x2="23250" y2="67125"/>
                        <a14:backgroundMark x1="2000" y1="9000" x2="47500" y2="2250"/>
                        <a14:backgroundMark x1="57125" y1="28375" x2="58000" y2="38875"/>
                        <a14:backgroundMark x1="38250" y1="27000" x2="39250" y2="38125"/>
                        <a14:backgroundMark x1="43750" y1="24375" x2="53000" y2="25875"/>
                        <a14:backgroundMark x1="81000" y1="16125" x2="81000" y2="19500"/>
                        <a14:backgroundMark x1="58500" y1="13125" x2="58500" y2="16125"/>
                        <a14:backgroundMark x1="59375" y1="19875" x2="59375" y2="19875"/>
                        <a14:backgroundMark x1="8625" y1="41375" x2="40625" y2="40375"/>
                        <a14:backgroundMark x1="11125" y1="42125" x2="35500" y2="42500"/>
                        <a14:backgroundMark x1="35500" y1="42500" x2="35500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0" y="4471238"/>
            <a:ext cx="4012919" cy="357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book carto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12" y="2982365"/>
            <a:ext cx="969695" cy="64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93118" y="1556423"/>
            <a:ext cx="636905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Bé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hãy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khoanh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tròn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vào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những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vật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dụng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sai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vị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trí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nhé</a:t>
            </a:r>
            <a:endParaRPr lang="en-US" sz="1900" b="1" dirty="0">
              <a:solidFill>
                <a:schemeClr val="accent1">
                  <a:lumMod val="50000"/>
                </a:schemeClr>
              </a:solidFill>
              <a:latin typeface="HP-211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17556" y="323931"/>
            <a:ext cx="4980521" cy="862988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23" name="Rounded Rectangle 22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46" b="1" dirty="0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600" b="1" dirty="0" smtClean="0">
                  <a:solidFill>
                    <a:prstClr val="white"/>
                  </a:solidFill>
                  <a:latin typeface="HP-211"/>
                </a:rPr>
                <a:t>PHÂN LOẠI</a:t>
              </a:r>
              <a:endParaRPr lang="en-US" sz="2600" b="1" dirty="0">
                <a:solidFill>
                  <a:prstClr val="white"/>
                </a:solidFill>
                <a:latin typeface="HP-211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5104" y="285422"/>
            <a:ext cx="804904" cy="11553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57" y="1329248"/>
            <a:ext cx="564535" cy="7166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92631" y="9552561"/>
            <a:ext cx="320922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/>
              </a:rPr>
              <a:t>6</a:t>
            </a:r>
            <a:endParaRPr lang="en-US" sz="19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/>
            </a:endParaRPr>
          </a:p>
        </p:txBody>
      </p:sp>
    </p:spTree>
    <p:extLst>
      <p:ext uri="{BB962C8B-B14F-4D97-AF65-F5344CB8AC3E}">
        <p14:creationId xmlns:p14="http://schemas.microsoft.com/office/powerpoint/2010/main" val="367244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play school cartoon 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63" l="0" r="100000">
                        <a14:foregroundMark x1="31844" y1="85938" x2="37670" y2="90438"/>
                        <a14:foregroundMark x1="75339" y1="59562" x2="86991" y2="65938"/>
                        <a14:foregroundMark x1="84038" y1="61375" x2="92179" y2="66813"/>
                        <a14:foregroundMark x1="42857" y1="47250" x2="51556" y2="61375"/>
                        <a14:foregroundMark x1="37670" y1="88625" x2="44613" y2="9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68" y="2373549"/>
            <a:ext cx="1514461" cy="193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Kết quả hình ảnh cho play school cartoon imag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2" descr="Kết quả hình ảnh cho girl carto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000" y1="23642" x2="47068" y2="30884"/>
                        <a14:foregroundMark x1="65564" y1="15548" x2="68722" y2="25559"/>
                        <a14:foregroundMark x1="38346" y1="31310" x2="83910" y2="12886"/>
                        <a14:foregroundMark x1="58947" y1="85836" x2="70376" y2="94995"/>
                        <a14:foregroundMark x1="43308" y1="84665" x2="28722" y2="96166"/>
                        <a14:foregroundMark x1="55789" y1="91161" x2="63910" y2="91161"/>
                        <a14:foregroundMark x1="58947" y1="86155" x2="69774" y2="91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948" y="2373549"/>
            <a:ext cx="1356824" cy="191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play school cartoon 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63" l="0" r="100000">
                        <a14:foregroundMark x1="31844" y1="85938" x2="37670" y2="90438"/>
                        <a14:foregroundMark x1="75339" y1="59562" x2="86991" y2="65938"/>
                        <a14:foregroundMark x1="84038" y1="61375" x2="92179" y2="66813"/>
                        <a14:foregroundMark x1="42857" y1="47250" x2="51556" y2="61375"/>
                        <a14:foregroundMark x1="37670" y1="88625" x2="44613" y2="9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680" y="2373548"/>
            <a:ext cx="1514461" cy="193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ết quả hình ảnh cho girl sweeping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960" b="99461" l="69556" r="99111">
                        <a14:foregroundMark x1="83556" y1="69811" x2="85111" y2="90027"/>
                        <a14:foregroundMark x1="90667" y1="80323" x2="92000" y2="81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2453" y="7937"/>
            <a:ext cx="8142493" cy="671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ết quả hình ảnh cho girl sweeping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768" b="98922" l="38667" r="70000">
                        <a14:foregroundMark x1="56444" y1="69272" x2="55778" y2="88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5" y="745433"/>
            <a:ext cx="7053497" cy="581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ết quả hình ảnh cho girl sweeping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960" b="99461" l="69556" r="99111">
                        <a14:foregroundMark x1="83556" y1="69811" x2="85111" y2="90027"/>
                        <a14:foregroundMark x1="90667" y1="80323" x2="92000" y2="81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424" y="-25031"/>
            <a:ext cx="8142493" cy="671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ết quả hình ảnh cho girl sweeping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92" b="99570" l="10000" r="100000">
                        <a14:foregroundMark x1="37231" y1="89854" x2="37231" y2="93207"/>
                        <a14:foregroundMark x1="54462" y1="89854" x2="55846" y2="95443"/>
                        <a14:foregroundMark x1="50154" y1="71281" x2="51538" y2="80567"/>
                        <a14:foregroundMark x1="52154" y1="82459" x2="53538" y2="8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1220" y="4503433"/>
            <a:ext cx="5249236" cy="46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ết quả hình ảnh cho girl sweeping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0" b="56320" l="64462" r="100000">
                        <a14:foregroundMark x1="93385" y1="4557" x2="90923" y2="6363"/>
                        <a14:foregroundMark x1="89000" y1="8856" x2="83769" y2="16509"/>
                        <a14:foregroundMark x1="84308" y1="25795" x2="85923" y2="33534"/>
                        <a14:foregroundMark x1="86231" y1="34738" x2="87615" y2="39037"/>
                        <a14:foregroundMark x1="88462" y1="44626" x2="91462" y2="49183"/>
                        <a14:foregroundMark x1="70769" y1="42734" x2="71077" y2="47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35" y="6740166"/>
            <a:ext cx="5498037" cy="491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Kết quả hình ảnh cho girl sweeping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92" b="99570" l="10000" r="100000">
                        <a14:foregroundMark x1="37231" y1="89854" x2="37231" y2="93207"/>
                        <a14:foregroundMark x1="54462" y1="89854" x2="55846" y2="95443"/>
                        <a14:foregroundMark x1="50154" y1="71281" x2="51538" y2="80567"/>
                        <a14:foregroundMark x1="52154" y1="82459" x2="53538" y2="8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007" y="4441828"/>
            <a:ext cx="5249236" cy="46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155643" y="4383461"/>
            <a:ext cx="7616757" cy="795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52403" y="6831562"/>
            <a:ext cx="7616757" cy="795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00040" y="2140085"/>
            <a:ext cx="0" cy="699779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517556" y="323931"/>
            <a:ext cx="4980521" cy="862988"/>
            <a:chOff x="1094704" y="450762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19" name="Rounded Rectangle 18"/>
            <p:cNvSpPr/>
            <p:nvPr/>
          </p:nvSpPr>
          <p:spPr>
            <a:xfrm>
              <a:off x="1094704" y="450762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46" b="1" dirty="0">
                <a:solidFill>
                  <a:prstClr val="white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210614" y="515154"/>
              <a:ext cx="5138671" cy="476519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600" b="1" dirty="0" smtClean="0">
                  <a:solidFill>
                    <a:prstClr val="white"/>
                  </a:solidFill>
                  <a:latin typeface="HP-211"/>
                </a:rPr>
                <a:t>TÌM DẤU HIỆU CHUNG</a:t>
              </a:r>
              <a:endParaRPr lang="en-US" sz="2600" b="1" dirty="0">
                <a:solidFill>
                  <a:prstClr val="white"/>
                </a:solidFill>
                <a:latin typeface="HP-211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7876" y1="25112" x2="32301" y2="24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08" y="91892"/>
            <a:ext cx="1432622" cy="14136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24392" y="9563741"/>
            <a:ext cx="320922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/>
              </a:rPr>
              <a:t>7</a:t>
            </a:r>
            <a:endParaRPr lang="en-US" sz="19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3506" y="1789889"/>
            <a:ext cx="5876930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Bé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hãy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khoanh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vào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hình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giống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với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hình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mẫu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/>
              </a:rPr>
              <a:t>nhé</a:t>
            </a:r>
            <a:endParaRPr lang="en-US" sz="1900" b="1" dirty="0">
              <a:solidFill>
                <a:schemeClr val="accent1">
                  <a:lumMod val="50000"/>
                </a:schemeClr>
              </a:solidFill>
              <a:latin typeface="HP-211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63" y="1505497"/>
            <a:ext cx="564535" cy="71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79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52" y="1681365"/>
            <a:ext cx="464511" cy="4645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19426" y="1769116"/>
            <a:ext cx="59659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5370"/>
            <a:r>
              <a:rPr lang="en-US" sz="1900" b="1" smtClean="0">
                <a:solidFill>
                  <a:srgbClr val="5B9BD5">
                    <a:lumMod val="50000"/>
                  </a:srgbClr>
                </a:solidFill>
                <a:latin typeface="HP-211" panose="02000800000000000000" pitchFamily="2" charset="-93"/>
              </a:rPr>
              <a:t>Bé hãy điền vào chỗ trống số thích hợp. </a:t>
            </a:r>
          </a:p>
        </p:txBody>
      </p:sp>
      <p:sp>
        <p:nvSpPr>
          <p:cNvPr id="2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266112" y="9494778"/>
            <a:ext cx="1748790" cy="535517"/>
          </a:xfrm>
        </p:spPr>
        <p:txBody>
          <a:bodyPr/>
          <a:lstStyle/>
          <a:p>
            <a:r>
              <a:rPr lang="en-US" sz="1400">
                <a:solidFill>
                  <a:prstClr val="black">
                    <a:tint val="75000"/>
                  </a:prstClr>
                </a:solidFill>
                <a:latin typeface="HP-211" panose="02000800000000000000" pitchFamily="2" charset="-93"/>
              </a:rPr>
              <a:t>7</a:t>
            </a:r>
            <a:endParaRPr lang="en-US" sz="1400" smtClean="0">
              <a:solidFill>
                <a:prstClr val="black">
                  <a:tint val="75000"/>
                </a:prstClr>
              </a:solidFill>
              <a:latin typeface="HP-211" panose="02000800000000000000" pitchFamily="2" charset="-93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402859" y="566048"/>
            <a:ext cx="5690698" cy="1068370"/>
            <a:chOff x="1094704" y="478974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30" name="Rounded Rectangle 29"/>
            <p:cNvSpPr/>
            <p:nvPr/>
          </p:nvSpPr>
          <p:spPr>
            <a:xfrm>
              <a:off x="1094704" y="478974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9581" tIns="29790" rIns="59581" bIns="297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5370"/>
              <a:endParaRPr lang="en-US" sz="1173" b="1" dirty="0">
                <a:solidFill>
                  <a:prstClr val="white"/>
                </a:solidFill>
                <a:latin typeface="HP-211" panose="0200080000000000000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210613" y="554226"/>
              <a:ext cx="5138671" cy="476518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9581" tIns="29790" rIns="59581" bIns="297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5370"/>
              <a:r>
                <a:rPr lang="en-US" sz="2600" b="1" dirty="0" smtClean="0">
                  <a:solidFill>
                    <a:prstClr val="white"/>
                  </a:solidFill>
                  <a:latin typeface="HP-211" panose="02000800000000000000"/>
                </a:rPr>
                <a:t>GỘP HAI ĐỐI TƯỢNG TRONG PHẠM VI 4</a:t>
              </a:r>
              <a:endParaRPr lang="en-US" sz="2600" b="1" dirty="0">
                <a:solidFill>
                  <a:prstClr val="white"/>
                </a:solidFill>
                <a:latin typeface="HP-211" panose="0200080000000000000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348" y1="23108" x2="34328" y2="35857"/>
                        <a14:foregroundMark x1="37811" y1="20717" x2="37811" y2="20717"/>
                        <a14:foregroundMark x1="59204" y1="20717" x2="58706" y2="47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08" y="540676"/>
            <a:ext cx="761550" cy="95098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083052" y="2527246"/>
            <a:ext cx="5688451" cy="1995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74" y="2684187"/>
            <a:ext cx="1097925" cy="12424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490" y="3209177"/>
            <a:ext cx="1097925" cy="124242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88" y="2684187"/>
            <a:ext cx="1097925" cy="124242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135" y="3192680"/>
            <a:ext cx="1097925" cy="1242421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4622666" y="2553109"/>
            <a:ext cx="691279" cy="1969357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887943" y="4813768"/>
            <a:ext cx="657316" cy="587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043484" y="4804195"/>
            <a:ext cx="147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smtClean="0">
                <a:solidFill>
                  <a:prstClr val="black"/>
                </a:solidFill>
                <a:latin typeface="HP-211" panose="02000800000000000000" pitchFamily="2" charset="-93"/>
              </a:rPr>
              <a:t>3</a:t>
            </a:r>
            <a:endParaRPr lang="vi-VN" sz="3200">
              <a:solidFill>
                <a:prstClr val="black"/>
              </a:solidFill>
              <a:latin typeface="HP-211" panose="02000800000000000000" pitchFamily="2" charset="-93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2806992" y="4805529"/>
            <a:ext cx="657316" cy="587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 flipH="1">
            <a:off x="2985263" y="4789546"/>
            <a:ext cx="4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smtClean="0">
                <a:solidFill>
                  <a:prstClr val="black"/>
                </a:solidFill>
                <a:latin typeface="HP-211" panose="02000800000000000000" pitchFamily="2" charset="-93"/>
              </a:rPr>
              <a:t>+</a:t>
            </a:r>
            <a:endParaRPr lang="vi-VN" sz="3200">
              <a:solidFill>
                <a:prstClr val="black"/>
              </a:solidFill>
              <a:latin typeface="HP-211" panose="02000800000000000000" pitchFamily="2" charset="-93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4550847" y="4822945"/>
            <a:ext cx="657316" cy="587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692013" y="4804194"/>
            <a:ext cx="147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>
                <a:solidFill>
                  <a:prstClr val="black"/>
                </a:solidFill>
                <a:latin typeface="HP-211" panose="02000800000000000000" pitchFamily="2" charset="-93"/>
              </a:rPr>
              <a:t>=</a:t>
            </a:r>
            <a:endParaRPr lang="vi-VN" sz="3200">
              <a:solidFill>
                <a:prstClr val="black"/>
              </a:solidFill>
              <a:latin typeface="HP-211" panose="02000800000000000000" pitchFamily="2" charset="-93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5469896" y="4804195"/>
            <a:ext cx="618988" cy="587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590408" y="4804194"/>
            <a:ext cx="139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>
                <a:solidFill>
                  <a:prstClr val="black"/>
                </a:solidFill>
                <a:latin typeface="HP-211" panose="02000800000000000000" pitchFamily="2" charset="-93"/>
              </a:rPr>
              <a:t>4</a:t>
            </a:r>
            <a:endParaRPr lang="vi-VN" sz="3200">
              <a:solidFill>
                <a:prstClr val="black"/>
              </a:solidFill>
              <a:latin typeface="HP-211" panose="02000800000000000000" pitchFamily="2" charset="-93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672378" y="4820038"/>
            <a:ext cx="657316" cy="587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1864771" y="8178366"/>
            <a:ext cx="657316" cy="587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20312" y="8168793"/>
            <a:ext cx="147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>
                <a:solidFill>
                  <a:prstClr val="black"/>
                </a:solidFill>
                <a:latin typeface="HP-211" panose="02000800000000000000" pitchFamily="2" charset="-93"/>
              </a:rPr>
              <a:t>2</a:t>
            </a:r>
            <a:endParaRPr lang="vi-VN" sz="3200">
              <a:solidFill>
                <a:prstClr val="black"/>
              </a:solidFill>
              <a:latin typeface="HP-211" panose="02000800000000000000" pitchFamily="2" charset="-93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783820" y="8170127"/>
            <a:ext cx="657316" cy="587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 flipH="1">
            <a:off x="2962091" y="8154144"/>
            <a:ext cx="4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smtClean="0">
                <a:solidFill>
                  <a:prstClr val="black"/>
                </a:solidFill>
                <a:latin typeface="HP-211" panose="02000800000000000000" pitchFamily="2" charset="-93"/>
              </a:rPr>
              <a:t>+</a:t>
            </a:r>
            <a:endParaRPr lang="vi-VN" sz="3200">
              <a:solidFill>
                <a:prstClr val="black"/>
              </a:solidFill>
              <a:latin typeface="HP-211" panose="02000800000000000000" pitchFamily="2" charset="-93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527675" y="8187543"/>
            <a:ext cx="657316" cy="587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68841" y="8168792"/>
            <a:ext cx="147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>
                <a:solidFill>
                  <a:prstClr val="black"/>
                </a:solidFill>
                <a:latin typeface="HP-211" panose="02000800000000000000" pitchFamily="2" charset="-93"/>
              </a:rPr>
              <a:t>=</a:t>
            </a:r>
            <a:endParaRPr lang="vi-VN" sz="3200">
              <a:solidFill>
                <a:prstClr val="black"/>
              </a:solidFill>
              <a:latin typeface="HP-211" panose="02000800000000000000" pitchFamily="2" charset="-93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446724" y="8168793"/>
            <a:ext cx="618988" cy="587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649206" y="8184636"/>
            <a:ext cx="657316" cy="587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1800">
                <a:solidFill>
                  <a:prstClr val="white"/>
                </a:solidFill>
                <a:latin typeface="HP-211" panose="02000800000000000000" pitchFamily="2" charset="-93"/>
              </a:rPr>
              <a:t>4</a:t>
            </a:r>
            <a:endParaRPr lang="vi-VN" sz="1800">
              <a:solidFill>
                <a:prstClr val="white"/>
              </a:solidFill>
              <a:latin typeface="HP-211" panose="02000800000000000000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69718" y="8187543"/>
            <a:ext cx="345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smtClean="0">
                <a:solidFill>
                  <a:prstClr val="black"/>
                </a:solidFill>
                <a:latin typeface="HP-211" panose="02000800000000000000" pitchFamily="2" charset="-93"/>
              </a:rPr>
              <a:t>2</a:t>
            </a:r>
            <a:endParaRPr lang="vi-VN" sz="3200">
              <a:solidFill>
                <a:prstClr val="black"/>
              </a:solidFill>
              <a:latin typeface="HP-211" panose="02000800000000000000" pitchFamily="2" charset="-93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129570" y="5814054"/>
            <a:ext cx="5688451" cy="1995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vi-VN" sz="180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62" y="5640279"/>
            <a:ext cx="1737990" cy="173799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228" y="5634176"/>
            <a:ext cx="1737990" cy="173799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96" y="6199436"/>
            <a:ext cx="1737990" cy="173799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51" y="6190727"/>
            <a:ext cx="1737990" cy="1737990"/>
          </a:xfrm>
          <a:prstGeom prst="rect">
            <a:avLst/>
          </a:prstGeom>
        </p:spPr>
      </p:pic>
      <p:cxnSp>
        <p:nvCxnSpPr>
          <p:cNvPr id="52" name="Straight Connector 51"/>
          <p:cNvCxnSpPr/>
          <p:nvPr/>
        </p:nvCxnSpPr>
        <p:spPr>
          <a:xfrm flipH="1">
            <a:off x="3672378" y="5809025"/>
            <a:ext cx="688182" cy="2000249"/>
          </a:xfrm>
          <a:prstGeom prst="lin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725136" y="9569085"/>
            <a:ext cx="309700" cy="386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19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224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489258" y="8855729"/>
            <a:ext cx="1748790" cy="535517"/>
          </a:xfrm>
        </p:spPr>
        <p:txBody>
          <a:bodyPr/>
          <a:lstStyle/>
          <a:p>
            <a:fld id="{C86912B4-4DE1-4B3A-A3F0-DA3C3863C4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00070" y="-899243"/>
            <a:ext cx="3620495" cy="6571972"/>
            <a:chOff x="155575" y="-611383"/>
            <a:chExt cx="6393186" cy="9363900"/>
          </a:xfrm>
        </p:grpSpPr>
        <p:pic>
          <p:nvPicPr>
            <p:cNvPr id="1028" name="Picture 4" descr="Kết quả hình ảnh cho flower vase carto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25" b="61875" l="29375" r="67813">
                          <a14:foregroundMark x1="47813" y1="44063" x2="58750" y2="51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61061">
              <a:off x="846208" y="4557321"/>
              <a:ext cx="4195195" cy="4195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Kết quả hình ảnh cho flower vase carto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94" b="100000" l="9977" r="89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771" y="4813332"/>
              <a:ext cx="3304858" cy="3644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Kết quả hình ảnh cho flower vase carto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2201">
              <a:off x="2353566" y="4415199"/>
              <a:ext cx="4195195" cy="4195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Kết quả hình ảnh cho flower vase carto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29127">
              <a:off x="1335384" y="4415199"/>
              <a:ext cx="4195195" cy="4195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AutoShape 10" descr="Kết quả hình ảnh cho flower red cartoon"/>
            <p:cNvSpPr>
              <a:spLocks noChangeAspect="1" noChangeArrowheads="1"/>
            </p:cNvSpPr>
            <p:nvPr/>
          </p:nvSpPr>
          <p:spPr bwMode="auto">
            <a:xfrm>
              <a:off x="155575" y="-61138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8" name="Picture 14" descr="Kết quả hình ảnh cho flower red cartoo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667" b="89778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1305">
              <a:off x="2768860" y="4637548"/>
              <a:ext cx="2872896" cy="265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384720"/>
              </p:ext>
            </p:extLst>
          </p:nvPr>
        </p:nvGraphicFramePr>
        <p:xfrm>
          <a:off x="1945833" y="5578536"/>
          <a:ext cx="4182590" cy="658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518"/>
                <a:gridCol w="836518"/>
                <a:gridCol w="836518"/>
                <a:gridCol w="836518"/>
                <a:gridCol w="836518"/>
              </a:tblGrid>
              <a:tr h="65801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P-211"/>
                        </a:rPr>
                        <a:t>1</a:t>
                      </a:r>
                      <a:endParaRPr lang="en-US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P-211"/>
                        </a:rPr>
                        <a:t>2</a:t>
                      </a:r>
                      <a:endParaRPr lang="en-US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P-211"/>
                        </a:rPr>
                        <a:t>3</a:t>
                      </a:r>
                      <a:endParaRPr lang="en-US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P-211"/>
                        </a:rPr>
                        <a:t>4</a:t>
                      </a:r>
                      <a:endParaRPr lang="en-US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HP-211"/>
                        </a:rPr>
                        <a:t>5</a:t>
                      </a:r>
                      <a:endParaRPr lang="en-US" sz="2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HP-211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575872" y="6651939"/>
            <a:ext cx="4574862" cy="3130869"/>
            <a:chOff x="758756" y="5367909"/>
            <a:chExt cx="5571429" cy="3815002"/>
          </a:xfrm>
        </p:grpSpPr>
        <p:sp>
          <p:nvSpPr>
            <p:cNvPr id="10" name="Teardrop 9"/>
            <p:cNvSpPr/>
            <p:nvPr/>
          </p:nvSpPr>
          <p:spPr>
            <a:xfrm>
              <a:off x="758756" y="5367909"/>
              <a:ext cx="5571429" cy="3815002"/>
            </a:xfrm>
            <a:prstGeom prst="teardrop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0" name="Picture 16" descr="Kết quả hình ảnh cho fish carto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4896" y="5468761"/>
              <a:ext cx="1816275" cy="188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6" descr="Kết quả hình ảnh cho fish carto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860" y="6956382"/>
              <a:ext cx="1814616" cy="188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2546" y="5691612"/>
              <a:ext cx="1193424" cy="126477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7790" y="6312371"/>
              <a:ext cx="1193424" cy="126477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226" y="7390255"/>
              <a:ext cx="1193424" cy="126477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402859" y="293676"/>
            <a:ext cx="5690698" cy="1068370"/>
            <a:chOff x="1094704" y="478974"/>
            <a:chExt cx="5370489" cy="631064"/>
          </a:xfrm>
          <a:solidFill>
            <a:schemeClr val="accent1">
              <a:lumMod val="75000"/>
            </a:schemeClr>
          </a:solidFill>
        </p:grpSpPr>
        <p:sp>
          <p:nvSpPr>
            <p:cNvPr id="22" name="Rounded Rectangle 21"/>
            <p:cNvSpPr/>
            <p:nvPr/>
          </p:nvSpPr>
          <p:spPr>
            <a:xfrm>
              <a:off x="1094704" y="478974"/>
              <a:ext cx="5370489" cy="63106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9581" tIns="29790" rIns="59581" bIns="297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5370"/>
              <a:endParaRPr lang="en-US" sz="1173" b="1" dirty="0">
                <a:solidFill>
                  <a:prstClr val="white"/>
                </a:solidFill>
                <a:latin typeface="HP-211" panose="0200080000000000000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210613" y="554226"/>
              <a:ext cx="5138671" cy="476518"/>
            </a:xfrm>
            <a:prstGeom prst="roundRect">
              <a:avLst/>
            </a:prstGeom>
            <a:grpFill/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9581" tIns="29790" rIns="59581" bIns="297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5370"/>
              <a:r>
                <a:rPr lang="en-US" sz="2600" b="1" dirty="0" smtClean="0">
                  <a:solidFill>
                    <a:prstClr val="white"/>
                  </a:solidFill>
                  <a:latin typeface="HP-211" panose="02000800000000000000"/>
                </a:rPr>
                <a:t>TÁCH NHÓM ĐỐI TƯỢNG THÀNH NHÓM NHỎ</a:t>
              </a:r>
              <a:endParaRPr lang="en-US" sz="2600" b="1" dirty="0">
                <a:solidFill>
                  <a:prstClr val="white"/>
                </a:solidFill>
                <a:latin typeface="HP-211" panose="0200080000000000000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5383" y="293676"/>
            <a:ext cx="804904" cy="11553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1676" y="1381223"/>
            <a:ext cx="684827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Tô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màu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xanh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tương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ứng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số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bông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hoa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màu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xanh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và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tô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màu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đỏ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tương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ứng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với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bông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hoa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màu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đỏ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.</a:t>
            </a:r>
          </a:p>
          <a:p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Đếm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số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con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cá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và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nối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với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số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tương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ứng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.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Bé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hãy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vẽ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một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đường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ngăn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cách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với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số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cá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to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và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cá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nhỏ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trong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ao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.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Đếm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số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cs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to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và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cá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nhỏ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nối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với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số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tương</a:t>
            </a:r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 </a:t>
            </a:r>
            <a:r>
              <a:rPr lang="en-US" sz="1900" b="1" dirty="0" err="1" smtClean="0">
                <a:solidFill>
                  <a:schemeClr val="accent1">
                    <a:lumMod val="50000"/>
                  </a:schemeClr>
                </a:solidFill>
                <a:latin typeface="HP-211" panose="02000800000000000000"/>
              </a:rPr>
              <a:t>ứng</a:t>
            </a:r>
            <a:endParaRPr lang="en-US" sz="1900" b="1" dirty="0" smtClean="0">
              <a:solidFill>
                <a:schemeClr val="accent1">
                  <a:lumMod val="50000"/>
                </a:schemeClr>
              </a:solidFill>
              <a:latin typeface="HP-211" panose="0200080000000000000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87" y="1305624"/>
            <a:ext cx="464511" cy="4645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85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47" y="1944408"/>
            <a:ext cx="464511" cy="46451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725136" y="9569085"/>
            <a:ext cx="30809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sz="19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237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2255</TotalTime>
  <Words>1587</Words>
  <Application>Microsoft Office PowerPoint</Application>
  <PresentationFormat>Custom</PresentationFormat>
  <Paragraphs>275</Paragraphs>
  <Slides>45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Arial</vt:lpstr>
      <vt:lpstr>Calibri</vt:lpstr>
      <vt:lpstr>Calibri Light</vt:lpstr>
      <vt:lpstr>HP-211</vt:lpstr>
      <vt:lpstr>Tahoma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108</cp:revision>
  <dcterms:created xsi:type="dcterms:W3CDTF">2016-10-06T03:13:52Z</dcterms:created>
  <dcterms:modified xsi:type="dcterms:W3CDTF">2016-10-13T03:09:16Z</dcterms:modified>
</cp:coreProperties>
</file>