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57" r:id="rId5"/>
    <p:sldId id="285" r:id="rId6"/>
    <p:sldId id="266" r:id="rId7"/>
    <p:sldId id="28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CBB"/>
    <a:srgbClr val="F226E8"/>
    <a:srgbClr val="4CE329"/>
    <a:srgbClr val="FEF762"/>
    <a:srgbClr val="FEF76E"/>
    <a:srgbClr val="FFF681"/>
    <a:srgbClr val="FFFFA3"/>
    <a:srgbClr val="FFFF8B"/>
    <a:srgbClr val="FFFFC5"/>
    <a:srgbClr val="FFF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415BC-07E8-44A8-BEE0-00BA74FEBF4C}" type="datetimeFigureOut">
              <a:rPr lang="en-US" smtClean="0"/>
              <a:pPr/>
              <a:t>27/4/2020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DB16E-88F5-4A0B-B12A-1D7F60FB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hYhbQ0WJa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609600"/>
            <a:ext cx="468643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TRƯỜNG MẦM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NON </a:t>
            </a:r>
            <a:r>
              <a:rPr lang="en-US" sz="20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KIM LAN</a:t>
            </a:r>
            <a:endParaRPr 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25807" y="2667000"/>
            <a:ext cx="493968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NHẬN BIẾT TẬP NÓI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1" y="3285789"/>
            <a:ext cx="8991600" cy="8374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6457890"/>
            <a:ext cx="23743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Năm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r>
              <a:rPr lang="en-US" sz="2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2019-2020</a:t>
            </a:r>
            <a:endParaRPr lang="en-US" sz="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47962" y="4532293"/>
            <a:ext cx="14431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LỚP </a:t>
            </a:r>
            <a:r>
              <a:rPr lang="en-US" sz="28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 </a:t>
            </a:r>
            <a:r>
              <a:rPr lang="en-US" sz="2800" b="1" cap="none" spc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D1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381000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ĐỒ DÙNG, ĐỒ CHƠI CỦA BÉ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04800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I. MỤC ĐÍCH - YÊU CẦU</a:t>
            </a:r>
          </a:p>
          <a:p>
            <a:pPr marL="457200" indent="-457200">
              <a:buAutoNum type="arabicPeriod"/>
            </a:pPr>
            <a:r>
              <a:rPr lang="vi-VN" sz="2400" b="1" dirty="0" smtClean="0">
                <a:solidFill>
                  <a:srgbClr val="002060"/>
                </a:solidFill>
              </a:rPr>
              <a:t>Kiến </a:t>
            </a:r>
            <a:r>
              <a:rPr lang="vi-VN" sz="2400" b="1" dirty="0">
                <a:solidFill>
                  <a:srgbClr val="002060"/>
                </a:solidFill>
              </a:rPr>
              <a:t>thức</a:t>
            </a:r>
            <a:r>
              <a:rPr lang="vi-VN" sz="2400" b="1" dirty="0" smtClean="0">
                <a:solidFill>
                  <a:srgbClr val="002060"/>
                </a:solidFill>
              </a:rPr>
              <a:t>: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vi-VN" sz="2400" b="1" dirty="0">
                <a:solidFill>
                  <a:srgbClr val="002060"/>
                </a:solidFill>
              </a:rPr>
              <a:t>-Trẻ biết tên các đồ chơi có trong lớp của trẻ .</a:t>
            </a:r>
          </a:p>
          <a:p>
            <a:pPr marL="457200" indent="-457200">
              <a:buAutoNum type="arabicPeriod"/>
            </a:pPr>
            <a:endParaRPr lang="vi-VN" sz="2400" b="1" dirty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2.</a:t>
            </a:r>
            <a:r>
              <a:rPr lang="vi-VN" sz="2400" b="1" dirty="0" smtClean="0">
                <a:solidFill>
                  <a:srgbClr val="002060"/>
                </a:solidFill>
              </a:rPr>
              <a:t> </a:t>
            </a:r>
            <a:r>
              <a:rPr lang="vi-VN" sz="2400" b="1" dirty="0">
                <a:solidFill>
                  <a:srgbClr val="002060"/>
                </a:solidFill>
              </a:rPr>
              <a:t>Kỹ năng:</a:t>
            </a:r>
          </a:p>
          <a:p>
            <a:pPr marL="457200" indent="-457200">
              <a:buAutoNum type="arabicPeriod"/>
            </a:pPr>
            <a:endParaRPr lang="vi-VN" sz="2400" b="1" dirty="0">
              <a:solidFill>
                <a:srgbClr val="002060"/>
              </a:solidFill>
            </a:endParaRPr>
          </a:p>
          <a:p>
            <a:r>
              <a:rPr lang="vi-VN" sz="2400" b="1" dirty="0">
                <a:solidFill>
                  <a:srgbClr val="002060"/>
                </a:solidFill>
              </a:rPr>
              <a:t>- Phát âm rõ, không ngọng tên các đồ chơi có trong lớp.</a:t>
            </a:r>
          </a:p>
          <a:p>
            <a:pPr marL="457200" indent="-457200">
              <a:buAutoNum type="arabicPeriod"/>
            </a:pPr>
            <a:endParaRPr lang="vi-VN" sz="2400" b="1" dirty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3.</a:t>
            </a:r>
            <a:r>
              <a:rPr lang="vi-VN" sz="2400" b="1" dirty="0" smtClean="0">
                <a:solidFill>
                  <a:srgbClr val="002060"/>
                </a:solidFill>
              </a:rPr>
              <a:t>Thái </a:t>
            </a:r>
            <a:r>
              <a:rPr lang="vi-VN" sz="2400" b="1" dirty="0">
                <a:solidFill>
                  <a:srgbClr val="002060"/>
                </a:solidFill>
              </a:rPr>
              <a:t>độ:</a:t>
            </a:r>
          </a:p>
          <a:p>
            <a:pPr marL="457200" indent="-457200">
              <a:buAutoNum type="arabicPeriod"/>
            </a:pPr>
            <a:endParaRPr lang="vi-VN" sz="2400" b="1" dirty="0">
              <a:solidFill>
                <a:srgbClr val="002060"/>
              </a:solidFill>
            </a:endParaRPr>
          </a:p>
          <a:p>
            <a:r>
              <a:rPr lang="vi-VN" sz="2400" b="1" dirty="0">
                <a:solidFill>
                  <a:srgbClr val="002060"/>
                </a:solidFill>
              </a:rPr>
              <a:t> -Trẻ </a:t>
            </a:r>
            <a:r>
              <a:rPr lang="vi-VN" sz="2400" b="1" dirty="0" smtClean="0">
                <a:solidFill>
                  <a:srgbClr val="002060"/>
                </a:solidFill>
              </a:rPr>
              <a:t>ngoan,hứng thú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</a:rPr>
              <a:t>tham </a:t>
            </a:r>
            <a:r>
              <a:rPr lang="vi-VN" sz="2400" b="1" dirty="0">
                <a:solidFill>
                  <a:srgbClr val="002060"/>
                </a:solidFill>
              </a:rPr>
              <a:t>gia vào hoạt động.</a:t>
            </a:r>
          </a:p>
          <a:p>
            <a:r>
              <a:rPr lang="vi-VN" sz="2400" b="1" dirty="0" smtClean="0">
                <a:solidFill>
                  <a:srgbClr val="002060"/>
                </a:solidFill>
              </a:rPr>
              <a:t>-</a:t>
            </a:r>
            <a:r>
              <a:rPr lang="vi-VN" sz="2400" b="1" dirty="0">
                <a:solidFill>
                  <a:srgbClr val="002060"/>
                </a:solidFill>
              </a:rPr>
              <a:t>GD: Biết giữ gìn đồ chơi, chơi xong cất gọn</a:t>
            </a:r>
            <a:r>
              <a:rPr lang="vi-VN" sz="2400" b="1" dirty="0" smtClean="0">
                <a:solidFill>
                  <a:srgbClr val="002060"/>
                </a:solidFill>
              </a:rPr>
              <a:t>. </a:t>
            </a:r>
            <a:endParaRPr lang="vi-VN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45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381001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II. CHUẨN BỊ</a:t>
            </a:r>
          </a:p>
          <a:p>
            <a:r>
              <a:rPr lang="vi-VN" sz="2400" b="1" dirty="0">
                <a:solidFill>
                  <a:srgbClr val="002060"/>
                </a:solidFill>
              </a:rPr>
              <a:t>1. Đồ dùng của cô:</a:t>
            </a:r>
          </a:p>
          <a:p>
            <a:pPr marL="342900" indent="-342900">
              <a:buFontTx/>
              <a:buChar char="-"/>
            </a:pPr>
            <a:r>
              <a:rPr lang="vi-VN" sz="2400" dirty="0" smtClean="0">
                <a:solidFill>
                  <a:srgbClr val="0070C0"/>
                </a:solidFill>
              </a:rPr>
              <a:t>Bài </a:t>
            </a:r>
            <a:r>
              <a:rPr lang="vi-VN" sz="2400" dirty="0">
                <a:solidFill>
                  <a:srgbClr val="0070C0"/>
                </a:solidFill>
              </a:rPr>
              <a:t>giảng </a:t>
            </a:r>
            <a:r>
              <a:rPr lang="vi-VN" sz="2400" dirty="0" smtClean="0">
                <a:solidFill>
                  <a:srgbClr val="0070C0"/>
                </a:solidFill>
              </a:rPr>
              <a:t>PowerPoint</a:t>
            </a:r>
            <a:endParaRPr lang="vi-VN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- </a:t>
            </a:r>
            <a:r>
              <a:rPr lang="vi-VN" sz="2400" dirty="0" smtClean="0">
                <a:solidFill>
                  <a:srgbClr val="0070C0"/>
                </a:solidFill>
              </a:rPr>
              <a:t> </a:t>
            </a:r>
            <a:r>
              <a:rPr lang="vi-VN" sz="2400" dirty="0">
                <a:solidFill>
                  <a:srgbClr val="0070C0"/>
                </a:solidFill>
              </a:rPr>
              <a:t>Đồ chơi được bầy ở các góc ở trong lớp trẻ.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</a:pPr>
            <a:r>
              <a:rPr lang="vi-VN" sz="2400" b="1" dirty="0" smtClean="0">
                <a:solidFill>
                  <a:srgbClr val="002060"/>
                </a:solidFill>
              </a:rPr>
              <a:t>2</a:t>
            </a:r>
            <a:r>
              <a:rPr lang="vi-VN" sz="2400" b="1" dirty="0">
                <a:solidFill>
                  <a:srgbClr val="002060"/>
                </a:solidFill>
              </a:rPr>
              <a:t>. Đồ dùng của trẻ</a:t>
            </a:r>
          </a:p>
          <a:p>
            <a:r>
              <a:rPr lang="vi-VN" sz="2400" dirty="0">
                <a:solidFill>
                  <a:srgbClr val="0070C0"/>
                </a:solidFill>
              </a:rPr>
              <a:t>- Trang phục gọn gàng.</a:t>
            </a:r>
          </a:p>
          <a:p>
            <a:r>
              <a:rPr lang="vi-VN" sz="2400" dirty="0" smtClean="0">
                <a:solidFill>
                  <a:srgbClr val="0070C0"/>
                </a:solidFill>
              </a:rPr>
              <a:t>- </a:t>
            </a:r>
            <a:r>
              <a:rPr lang="vi-VN" sz="2400" dirty="0">
                <a:solidFill>
                  <a:srgbClr val="0070C0"/>
                </a:solidFill>
              </a:rPr>
              <a:t>Chỗ ngồi cho trẻ.</a:t>
            </a:r>
          </a:p>
          <a:p>
            <a:endParaRPr lang="vi-VN" sz="2400" dirty="0">
              <a:solidFill>
                <a:srgbClr val="0070C0"/>
              </a:solidFill>
            </a:endParaRPr>
          </a:p>
          <a:p>
            <a:r>
              <a:rPr lang="vi-VN" sz="24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578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0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Ổn</a:t>
            </a:r>
            <a:r>
              <a:rPr lang="en-US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định</a:t>
            </a:r>
            <a:r>
              <a:rPr lang="en-US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tổ</a:t>
            </a:r>
            <a:r>
              <a:rPr lang="en-US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chức</a:t>
            </a:r>
            <a:r>
              <a:rPr lang="en-US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0" y="3055441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/>
              <a:t> </a:t>
            </a:r>
            <a:r>
              <a:rPr lang="vi-VN" sz="3200" dirty="0">
                <a:solidFill>
                  <a:schemeClr val="accent2">
                    <a:lumMod val="75000"/>
                  </a:schemeClr>
                </a:solidFill>
              </a:rPr>
              <a:t>Cô và trẻ cùng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đọc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thơ</a:t>
            </a:r>
            <a:r>
              <a:rPr lang="vi-VN" sz="3200" dirty="0" smtClean="0">
                <a:solidFill>
                  <a:schemeClr val="accent2">
                    <a:lumMod val="75000"/>
                  </a:schemeClr>
                </a:solidFill>
              </a:rPr>
              <a:t>: “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Bạn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</a:rPr>
              <a:t>mới</a:t>
            </a:r>
            <a:r>
              <a:rPr lang="vi-VN" sz="3200" dirty="0" smtClean="0">
                <a:solidFill>
                  <a:schemeClr val="accent2">
                    <a:lumMod val="75000"/>
                  </a:schemeClr>
                </a:solidFill>
              </a:rPr>
              <a:t>” </a:t>
            </a:r>
            <a:r>
              <a:rPr lang="vi-VN" sz="32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10136"/>
            <a:ext cx="8534400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Cho trẻ về chỗ ngồi. Hỏi trẻ chọn được những đồ chơi gì?</a:t>
            </a:r>
          </a:p>
          <a:p>
            <a:pPr algn="ctr"/>
            <a:r>
              <a:rPr lang="vi-VN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</a:t>
            </a:r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Con chọn được gì? (Ô tô).</a:t>
            </a:r>
          </a:p>
          <a:p>
            <a:pPr algn="ctr"/>
            <a:r>
              <a:rPr lang="vi-VN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+ </a:t>
            </a:r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Chiếc ô tô có màu gì? (Màu đỏ).</a:t>
            </a:r>
          </a:p>
          <a:p>
            <a:pPr algn="ctr"/>
            <a:endParaRPr lang="vi-VN" sz="2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+ Đồ chơi ô tô được dùng chơi ở góc nào? (Góc xây dựng)</a:t>
            </a:r>
          </a:p>
          <a:p>
            <a:pPr algn="ctr"/>
            <a:endParaRPr lang="vi-VN" sz="2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Con lấy được gì? Cô đưa đồ chơi búp bê ra hỏi trẻ:</a:t>
            </a:r>
          </a:p>
          <a:p>
            <a:pPr algn="ctr"/>
            <a:r>
              <a:rPr lang="vi-VN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+ </a:t>
            </a:r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Búp bê mặc váy màu gì?</a:t>
            </a:r>
          </a:p>
          <a:p>
            <a:pPr algn="ctr"/>
            <a:r>
              <a:rPr lang="vi-VN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+ </a:t>
            </a:r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Búp bê chơi ở góc nào? (Góc bế em)</a:t>
            </a:r>
          </a:p>
          <a:p>
            <a:pPr algn="ctr"/>
            <a:endParaRPr lang="vi-VN" sz="2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Cô gọi vài trẻ lên cùng trò chuyện (Cô đặt câu hỏi trẻ trả lời)</a:t>
            </a:r>
          </a:p>
          <a:p>
            <a:pPr algn="ctr"/>
            <a:endParaRPr lang="vi-VN" sz="2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Cô cho trẻ kể tên các đồ chơi mà trẻ thích (Cô động viên trẻ trả lời)</a:t>
            </a:r>
          </a:p>
          <a:p>
            <a:pPr algn="ctr"/>
            <a:endParaRPr lang="vi-VN" sz="2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vi-VN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- Cô và trẻ cùng chỉ và gọi tên lại các đồ chơi quen thuộc của trẻ</a:t>
            </a:r>
            <a:endParaRPr lang="en-US" sz="2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hlinkClick r:id="rId3"/>
          </p:cNvPr>
          <p:cNvSpPr/>
          <p:nvPr/>
        </p:nvSpPr>
        <p:spPr>
          <a:xfrm>
            <a:off x="3886200" y="5486400"/>
            <a:ext cx="1066800" cy="762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1028343"/>
            <a:ext cx="7162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7030A0"/>
                </a:solidFill>
              </a:rPr>
              <a:t>* Trò chơi củng cố.</a:t>
            </a:r>
          </a:p>
          <a:p>
            <a:endParaRPr lang="vi-VN" sz="2000" dirty="0">
              <a:solidFill>
                <a:srgbClr val="7030A0"/>
              </a:solidFill>
            </a:endParaRPr>
          </a:p>
          <a:p>
            <a:r>
              <a:rPr lang="vi-VN" sz="2000" dirty="0">
                <a:solidFill>
                  <a:srgbClr val="7030A0"/>
                </a:solidFill>
              </a:rPr>
              <a:t>- TC1: Thi xem ai nhanh.</a:t>
            </a:r>
          </a:p>
          <a:p>
            <a:endParaRPr lang="vi-VN" sz="2000" dirty="0">
              <a:solidFill>
                <a:srgbClr val="7030A0"/>
              </a:solidFill>
            </a:endParaRPr>
          </a:p>
          <a:p>
            <a:r>
              <a:rPr lang="vi-VN" sz="2000" dirty="0">
                <a:solidFill>
                  <a:srgbClr val="7030A0"/>
                </a:solidFill>
              </a:rPr>
              <a:t>+ Cô để một rổ đồ chơi, cho trẻ chọn đồ chơi trẻ thích giơ lên và nói tên đồ chơi,  được chơi ở góc nào?</a:t>
            </a:r>
          </a:p>
          <a:p>
            <a:endParaRPr lang="vi-VN" sz="2000" dirty="0">
              <a:solidFill>
                <a:srgbClr val="7030A0"/>
              </a:solidFill>
            </a:endParaRPr>
          </a:p>
          <a:p>
            <a:r>
              <a:rPr lang="vi-VN" sz="2000" dirty="0">
                <a:solidFill>
                  <a:srgbClr val="7030A0"/>
                </a:solidFill>
              </a:rPr>
              <a:t>- TC2: Ai giỏi nhất.</a:t>
            </a:r>
          </a:p>
          <a:p>
            <a:endParaRPr lang="vi-VN" sz="2000" dirty="0">
              <a:solidFill>
                <a:srgbClr val="7030A0"/>
              </a:solidFill>
            </a:endParaRPr>
          </a:p>
          <a:p>
            <a:r>
              <a:rPr lang="vi-VN" sz="2000" dirty="0">
                <a:solidFill>
                  <a:srgbClr val="7030A0"/>
                </a:solidFill>
              </a:rPr>
              <a:t>+ Cho trẻ cất đồ chơi vào đúng các góc. Thi xem ai cất đúng góc chơi và nhanh nhất.</a:t>
            </a:r>
          </a:p>
          <a:p>
            <a:endParaRPr lang="vi-VN" sz="2000" dirty="0">
              <a:solidFill>
                <a:srgbClr val="7030A0"/>
              </a:solidFill>
            </a:endParaRPr>
          </a:p>
          <a:p>
            <a:r>
              <a:rPr lang="vi-VN" sz="2000" dirty="0">
                <a:solidFill>
                  <a:srgbClr val="7030A0"/>
                </a:solidFill>
              </a:rPr>
              <a:t>* GD: Biết giữ gìn đồ dùng đồ chơi, khi chơi xong biết cất đồ chơi gọn gàng, đúng chỗ.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057400"/>
            <a:ext cx="865704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Giờ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học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đã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kết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thúc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!</a:t>
            </a:r>
          </a:p>
          <a:p>
            <a:pPr algn="ctr"/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Xin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trân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thành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cảm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ơn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các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cô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!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417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71</cp:revision>
  <dcterms:created xsi:type="dcterms:W3CDTF">2018-01-10T11:15:30Z</dcterms:created>
  <dcterms:modified xsi:type="dcterms:W3CDTF">2020-04-27T09:58:21Z</dcterms:modified>
</cp:coreProperties>
</file>