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60" r:id="rId4"/>
    <p:sldId id="302" r:id="rId5"/>
    <p:sldId id="262" r:id="rId6"/>
    <p:sldId id="304" r:id="rId7"/>
    <p:sldId id="305" r:id="rId8"/>
    <p:sldId id="263" r:id="rId9"/>
    <p:sldId id="318" r:id="rId10"/>
    <p:sldId id="299" r:id="rId11"/>
    <p:sldId id="300" r:id="rId12"/>
    <p:sldId id="296" r:id="rId13"/>
    <p:sldId id="297" r:id="rId14"/>
    <p:sldId id="298" r:id="rId15"/>
    <p:sldId id="325" r:id="rId16"/>
    <p:sldId id="324" r:id="rId17"/>
    <p:sldId id="323" r:id="rId18"/>
    <p:sldId id="322" r:id="rId19"/>
    <p:sldId id="321" r:id="rId20"/>
    <p:sldId id="320" r:id="rId21"/>
    <p:sldId id="275" r:id="rId22"/>
    <p:sldId id="278" r:id="rId23"/>
    <p:sldId id="280" r:id="rId24"/>
    <p:sldId id="282" r:id="rId25"/>
    <p:sldId id="281" r:id="rId26"/>
    <p:sldId id="295" r:id="rId27"/>
    <p:sldId id="307" r:id="rId28"/>
    <p:sldId id="308" r:id="rId29"/>
    <p:sldId id="309" r:id="rId30"/>
    <p:sldId id="310" r:id="rId31"/>
    <p:sldId id="311" r:id="rId32"/>
    <p:sldId id="312" r:id="rId33"/>
    <p:sldId id="313" r:id="rId34"/>
    <p:sldId id="314" r:id="rId35"/>
    <p:sldId id="315" r:id="rId36"/>
    <p:sldId id="316" r:id="rId37"/>
    <p:sldId id="32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28" d="100"/>
          <a:sy n="28" d="100"/>
        </p:scale>
        <p:origin x="-41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A2391-5352-46A3-AA74-A7D8E711FA3D}" type="datetimeFigureOut">
              <a:rPr lang="en-US" smtClean="0"/>
              <a:t>8/26/2022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978BC-A21A-4B2C-A526-ABE09E1CF069}" type="slidenum">
              <a:rPr lang="en-US" smtClean="0"/>
              <a:t>‹#›</a:t>
            </a:fld>
            <a:endParaRPr lang="en-US"/>
          </a:p>
        </p:txBody>
      </p:sp>
    </p:spTree>
    <p:extLst>
      <p:ext uri="{BB962C8B-B14F-4D97-AF65-F5344CB8AC3E}">
        <p14:creationId xmlns:p14="http://schemas.microsoft.com/office/powerpoint/2010/main" val="225257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eaLnBrk="1" hangingPunct="1"/>
            <a:endParaRPr lang="en-US" smtClean="0"/>
          </a:p>
        </p:txBody>
      </p:sp>
      <p:sp>
        <p:nvSpPr>
          <p:cNvPr id="63492" name="Slide Number Placeholder 3"/>
          <p:cNvSpPr>
            <a:spLocks noGrp="1"/>
          </p:cNvSpPr>
          <p:nvPr>
            <p:ph type="sldNum" sz="quarter" idx="5"/>
          </p:nvPr>
        </p:nvSpPr>
        <p:spPr>
          <a:noFill/>
          <a:ln>
            <a:miter lim="800000"/>
            <a:headEnd/>
            <a:tailEnd/>
          </a:ln>
        </p:spPr>
        <p:txBody>
          <a:bodyPr/>
          <a:lstStyle/>
          <a:p>
            <a:fld id="{3BDA4431-10E3-40E3-A14B-B0B9DEA56B84}" type="slidenum">
              <a:rPr lang="en-US" altLang="en-US">
                <a:latin typeface="Arial" pitchFamily="34" charset="0"/>
                <a:cs typeface="Arial" pitchFamily="34" charset="0"/>
              </a:rPr>
              <a:pPr/>
              <a:t>34</a:t>
            </a:fld>
            <a:endParaRPr lang="en-US" altLang="en-US">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2772" name="Slide Number Placeholder 3"/>
          <p:cNvSpPr>
            <a:spLocks noGrp="1"/>
          </p:cNvSpPr>
          <p:nvPr>
            <p:ph type="sldNum" sz="quarter" idx="5"/>
          </p:nvPr>
        </p:nvSpPr>
        <p:spPr>
          <a:noFill/>
          <a:ln>
            <a:miter lim="800000"/>
            <a:headEnd/>
            <a:tailEnd/>
          </a:ln>
        </p:spPr>
        <p:txBody>
          <a:bodyPr/>
          <a:lstStyle/>
          <a:p>
            <a:fld id="{59B9CF7B-3010-4D0D-9F4E-1EDE0750D529}" type="slidenum">
              <a:rPr lang="en-US" altLang="en-US">
                <a:latin typeface="Tahoma" pitchFamily="34" charset="0"/>
                <a:ea typeface="MS PGothic" pitchFamily="34" charset="-128"/>
              </a:rPr>
              <a:pPr/>
              <a:t>17</a:t>
            </a:fld>
            <a:endParaRPr lang="en-US" altLang="en-US">
              <a:latin typeface="Tahoma"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a:ln/>
        </p:spPr>
      </p:sp>
      <p:sp>
        <p:nvSpPr>
          <p:cNvPr id="30723" name="Notes Placeholder 2"/>
          <p:cNvSpPr>
            <a:spLocks noGrp="1" noChangeArrowheads="1"/>
          </p:cNvSpPr>
          <p:nvPr>
            <p:ph type="body" idx="1"/>
          </p:nvPr>
        </p:nvSpPr>
        <p:spPr>
          <a:noFill/>
        </p:spPr>
        <p:txBody>
          <a:bodyPr/>
          <a:lstStyle/>
          <a:p>
            <a:endParaRPr lang="en-US" altLang="en-US" smtClean="0">
              <a:latin typeface="Arial" pitchFamily="34" charset="0"/>
            </a:endParaRPr>
          </a:p>
        </p:txBody>
      </p:sp>
      <p:sp>
        <p:nvSpPr>
          <p:cNvPr id="30724" name="Slide Number Placeholder 3"/>
          <p:cNvSpPr>
            <a:spLocks noGrp="1"/>
          </p:cNvSpPr>
          <p:nvPr>
            <p:ph type="sldNum" sz="quarter" idx="5"/>
          </p:nvPr>
        </p:nvSpPr>
        <p:spPr>
          <a:noFill/>
          <a:ln>
            <a:miter lim="800000"/>
            <a:headEnd/>
            <a:tailEnd/>
          </a:ln>
        </p:spPr>
        <p:txBody>
          <a:bodyPr/>
          <a:lstStyle/>
          <a:p>
            <a:fld id="{8C985F03-EB20-42C2-9157-CB2E0EAD11AA}" type="slidenum">
              <a:rPr lang="en-US" altLang="en-US">
                <a:solidFill>
                  <a:srgbClr val="000000"/>
                </a:solidFill>
              </a:rPr>
              <a:pPr/>
              <a:t>18</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956191-169B-4C81-8614-4E437288296F}"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val="240996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56191-169B-4C81-8614-4E437288296F}"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val="114381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56191-169B-4C81-8614-4E437288296F}"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val="124573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56191-169B-4C81-8614-4E437288296F}"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val="351042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56191-169B-4C81-8614-4E437288296F}"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val="203552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956191-169B-4C81-8614-4E437288296F}"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val="33065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956191-169B-4C81-8614-4E437288296F}"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val="387951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956191-169B-4C81-8614-4E437288296F}"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val="377802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56191-169B-4C81-8614-4E437288296F}"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val="417988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56191-169B-4C81-8614-4E437288296F}"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val="243683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56191-169B-4C81-8614-4E437288296F}"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60332-9D0D-424A-B325-CECEB3BCC8D8}" type="slidenum">
              <a:rPr lang="en-US" smtClean="0"/>
              <a:pPr/>
              <a:t>‹#›</a:t>
            </a:fld>
            <a:endParaRPr lang="en-US"/>
          </a:p>
        </p:txBody>
      </p:sp>
    </p:spTree>
    <p:extLst>
      <p:ext uri="{BB962C8B-B14F-4D97-AF65-F5344CB8AC3E}">
        <p14:creationId xmlns:p14="http://schemas.microsoft.com/office/powerpoint/2010/main" val="213113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56191-169B-4C81-8614-4E437288296F}" type="datetimeFigureOut">
              <a:rPr lang="en-US" smtClean="0"/>
              <a:pPr/>
              <a:t>8/26/2022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60332-9D0D-424A-B325-CECEB3BCC8D8}" type="slidenum">
              <a:rPr lang="en-US" smtClean="0"/>
              <a:pPr/>
              <a:t>‹#›</a:t>
            </a:fld>
            <a:endParaRPr lang="en-US"/>
          </a:p>
        </p:txBody>
      </p:sp>
    </p:spTree>
    <p:extLst>
      <p:ext uri="{BB962C8B-B14F-4D97-AF65-F5344CB8AC3E}">
        <p14:creationId xmlns:p14="http://schemas.microsoft.com/office/powerpoint/2010/main" val="357258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Times New Roman" panose="02020603050405020304" pitchFamily="18" charset="0"/>
                <a:cs typeface="Times New Roman" panose="02020603050405020304" pitchFamily="18" charset="0"/>
              </a:rPr>
              <a:t>PHÒNG, CHỐNG BỆNH TAY CHÂN MIỆNG</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706063" y="4981059"/>
            <a:ext cx="5686462" cy="1266092"/>
          </a:xfrm>
        </p:spPr>
        <p:txBody>
          <a:bodyPr>
            <a:normAutofit/>
          </a:bodyPr>
          <a:lstStyle/>
          <a:p>
            <a:pPr algn="l"/>
            <a:r>
              <a:rPr lang="en-US" sz="2800" i="1" dirty="0" smtClean="0">
                <a:latin typeface="Times New Roman" panose="02020603050405020304" pitchFamily="18" charset="0"/>
                <a:cs typeface="Times New Roman" panose="02020603050405020304" pitchFamily="18" charset="0"/>
              </a:rPr>
              <a:t>Bs. </a:t>
            </a:r>
            <a:r>
              <a:rPr lang="en-US" sz="2800" i="1" dirty="0" err="1" smtClean="0">
                <a:latin typeface="Times New Roman" panose="02020603050405020304" pitchFamily="18" charset="0"/>
                <a:cs typeface="Times New Roman" panose="02020603050405020304" pitchFamily="18" charset="0"/>
              </a:rPr>
              <a:t>Nguyễn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Thi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Hào</a:t>
            </a:r>
            <a:endParaRPr lang="en-US" sz="2800" i="1" dirty="0" smtClean="0">
              <a:latin typeface="Times New Roman" panose="02020603050405020304" pitchFamily="18" charset="0"/>
              <a:cs typeface="Times New Roman" panose="02020603050405020304" pitchFamily="18" charset="0"/>
            </a:endParaRPr>
          </a:p>
          <a:p>
            <a:pPr algn="l"/>
            <a:r>
              <a:rPr lang="en-US" sz="2800" i="1" dirty="0" err="1" smtClean="0">
                <a:latin typeface="Times New Roman" panose="02020603050405020304" pitchFamily="18" charset="0"/>
                <a:cs typeface="Times New Roman" panose="02020603050405020304" pitchFamily="18" charset="0"/>
              </a:rPr>
              <a:t>Khoa</a:t>
            </a:r>
            <a:r>
              <a:rPr lang="en-US" sz="2800" i="1" dirty="0" smtClean="0">
                <a:latin typeface="Times New Roman" panose="02020603050405020304" pitchFamily="18" charset="0"/>
                <a:cs typeface="Times New Roman" panose="02020603050405020304" pitchFamily="18" charset="0"/>
              </a:rPr>
              <a:t> KSBT – TTYT </a:t>
            </a:r>
            <a:r>
              <a:rPr lang="en-US" sz="2800" i="1" dirty="0" err="1" smtClean="0">
                <a:latin typeface="Times New Roman" panose="02020603050405020304" pitchFamily="18" charset="0"/>
                <a:cs typeface="Times New Roman" panose="02020603050405020304" pitchFamily="18" charset="0"/>
              </a:rPr>
              <a:t>quận</a:t>
            </a:r>
            <a:r>
              <a:rPr lang="en-US" sz="2800" i="1" dirty="0" smtClean="0">
                <a:latin typeface="Times New Roman" panose="02020603050405020304" pitchFamily="18" charset="0"/>
                <a:cs typeface="Times New Roman" panose="02020603050405020304" pitchFamily="18" charset="0"/>
              </a:rPr>
              <a:t> Long </a:t>
            </a:r>
            <a:r>
              <a:rPr lang="en-US" sz="2800" i="1" dirty="0" err="1" smtClean="0">
                <a:latin typeface="Times New Roman" panose="02020603050405020304" pitchFamily="18" charset="0"/>
                <a:cs typeface="Times New Roman" panose="02020603050405020304" pitchFamily="18" charset="0"/>
              </a:rPr>
              <a:t>Biên</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46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LÂM 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Ủ</a:t>
            </a:r>
            <a:r>
              <a:rPr lang="vi-VN" dirty="0" smtClean="0">
                <a:latin typeface="Times New Roman" panose="02020603050405020304" pitchFamily="18" charset="0"/>
                <a:cs typeface="Times New Roman" panose="02020603050405020304" pitchFamily="18" charset="0"/>
              </a:rPr>
              <a:t> bệnh: 3 - 7 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chứng</a:t>
            </a:r>
            <a:endParaRPr lang="vi-VN"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a:t>
            </a:r>
            <a:r>
              <a:rPr lang="vi-VN" dirty="0" smtClean="0">
                <a:latin typeface="Times New Roman" panose="02020603050405020304" pitchFamily="18" charset="0"/>
                <a:cs typeface="Times New Roman" panose="02020603050405020304" pitchFamily="18" charset="0"/>
              </a:rPr>
              <a:t>hởi phát: Từ 1 - 2 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sốt nhẹ, mệt mỏi, đau họng, biếng ăn, tiêu chảy vài lần trong ngày.</a:t>
            </a:r>
            <a:r>
              <a:rPr lang="en-US" dirty="0" smtClean="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a:t>
            </a:r>
            <a:r>
              <a:rPr lang="vi-VN" dirty="0" smtClean="0">
                <a:latin typeface="Times New Roman" panose="02020603050405020304" pitchFamily="18" charset="0"/>
                <a:cs typeface="Times New Roman" panose="02020603050405020304" pitchFamily="18" charset="0"/>
              </a:rPr>
              <a:t>oàn phát: Có thể kéo dài 3-10 ngày</a:t>
            </a:r>
            <a:r>
              <a:rPr lang="en-US" dirty="0" smtClean="0">
                <a:latin typeface="Times New Roman" panose="02020603050405020304" pitchFamily="18" charset="0"/>
                <a:cs typeface="Times New Roman" panose="02020603050405020304" pitchFamily="18" charset="0"/>
              </a:rPr>
              <a:t> C</a:t>
            </a:r>
            <a:r>
              <a:rPr lang="vi-VN" dirty="0" smtClean="0">
                <a:latin typeface="Times New Roman" panose="02020603050405020304" pitchFamily="18" charset="0"/>
                <a:cs typeface="Times New Roman" panose="02020603050405020304" pitchFamily="18" charset="0"/>
              </a:rPr>
              <a:t>ác </a:t>
            </a:r>
            <a:r>
              <a:rPr lang="en-US" dirty="0" smtClean="0">
                <a:latin typeface="Times New Roman" panose="02020603050405020304" pitchFamily="18" charset="0"/>
                <a:cs typeface="Times New Roman" panose="02020603050405020304" pitchFamily="18" charset="0"/>
              </a:rPr>
              <a:t>TC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điển 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vi-VN"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L</a:t>
            </a:r>
            <a:r>
              <a:rPr lang="vi-VN" dirty="0" smtClean="0">
                <a:latin typeface="Times New Roman" panose="02020603050405020304" pitchFamily="18" charset="0"/>
                <a:cs typeface="Times New Roman" panose="02020603050405020304" pitchFamily="18" charset="0"/>
              </a:rPr>
              <a:t>ui bệnh: Thường 3-5 ngày, </a:t>
            </a:r>
            <a:r>
              <a:rPr lang="en-US" dirty="0" smtClean="0">
                <a:latin typeface="Times New Roman" panose="02020603050405020304" pitchFamily="18" charset="0"/>
                <a:cs typeface="Times New Roman" panose="02020603050405020304" pitchFamily="18" charset="0"/>
              </a:rPr>
              <a:t>BN </a:t>
            </a:r>
            <a:r>
              <a:rPr lang="vi-VN" dirty="0" smtClean="0">
                <a:latin typeface="Times New Roman" panose="02020603050405020304" pitchFamily="18" charset="0"/>
                <a:cs typeface="Times New Roman" panose="02020603050405020304" pitchFamily="18" charset="0"/>
              </a:rPr>
              <a:t>hồi phục hoàn toàn nếu không có biến chứng.</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26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LÂM 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ác TC điển 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toàn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vi-VN" dirty="0" smtClean="0">
                <a:latin typeface="Times New Roman" panose="02020603050405020304" pitchFamily="18" charset="0"/>
                <a:cs typeface="Times New Roman" panose="02020603050405020304" pitchFamily="18" charset="0"/>
              </a:rPr>
              <a:t>:</a:t>
            </a:r>
          </a:p>
          <a:p>
            <a:pPr lvl="1"/>
            <a:r>
              <a:rPr lang="vi-VN" dirty="0" smtClean="0">
                <a:latin typeface="Times New Roman" panose="02020603050405020304" pitchFamily="18" charset="0"/>
                <a:cs typeface="Times New Roman" panose="02020603050405020304" pitchFamily="18" charset="0"/>
              </a:rPr>
              <a:t>Loét miệng: vết loét đỏ hay phỏng nước đường kính 2-3 mm ở niêm mạc miệng, lợi, lưỡi, gây đau miệng, bỏ ăn, bỏ bú, tăng tiết nước bọt.</a:t>
            </a:r>
          </a:p>
          <a:p>
            <a:pPr lvl="1"/>
            <a:r>
              <a:rPr lang="vi-VN" dirty="0" smtClean="0">
                <a:latin typeface="Times New Roman" panose="02020603050405020304" pitchFamily="18" charset="0"/>
                <a:cs typeface="Times New Roman" panose="02020603050405020304" pitchFamily="18" charset="0"/>
              </a:rPr>
              <a:t>Phát ban dạng phỏng nước: Ở lòng bàn tay, lòng bàn chân, gối, mông; tồn tại trong thời gian ngắn (dưới 7 ngày) sau đó có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vết thâm, hiếm khi loét hay bội nhiễm.</a:t>
            </a:r>
          </a:p>
          <a:p>
            <a:pPr lvl="1"/>
            <a:r>
              <a:rPr lang="vi-VN" dirty="0" smtClean="0">
                <a:latin typeface="Times New Roman" panose="02020603050405020304" pitchFamily="18" charset="0"/>
                <a:cs typeface="Times New Roman" panose="02020603050405020304" pitchFamily="18" charset="0"/>
              </a:rPr>
              <a:t>Sốt nhẹ.</a:t>
            </a:r>
          </a:p>
          <a:p>
            <a:pPr lvl="1"/>
            <a:r>
              <a:rPr lang="vi-VN" dirty="0" smtClean="0">
                <a:latin typeface="Times New Roman" panose="02020603050405020304" pitchFamily="18" charset="0"/>
                <a:cs typeface="Times New Roman" panose="02020603050405020304" pitchFamily="18" charset="0"/>
              </a:rPr>
              <a:t>Có thể có nôn.</a:t>
            </a:r>
          </a:p>
          <a:p>
            <a:pPr lvl="1"/>
            <a:r>
              <a:rPr lang="vi-VN" dirty="0" smtClean="0">
                <a:latin typeface="Times New Roman" panose="02020603050405020304" pitchFamily="18" charset="0"/>
                <a:cs typeface="Times New Roman" panose="02020603050405020304" pitchFamily="18" charset="0"/>
              </a:rPr>
              <a:t>Nếu trẻ sốt cao và nôn nhiều dễ có nguy cơ biến chứng.</a:t>
            </a:r>
          </a:p>
          <a:p>
            <a:r>
              <a:rPr lang="vi-VN" dirty="0" smtClean="0">
                <a:latin typeface="Times New Roman" panose="02020603050405020304" pitchFamily="18" charset="0"/>
                <a:cs typeface="Times New Roman" panose="02020603050405020304" pitchFamily="18" charset="0"/>
              </a:rPr>
              <a:t>Biến chứng thần kinh, tim mạch, hô hấp thường xuất hiện sớm từ ngày 2 đến ngày 5 của bệnh.</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15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stretch>
            <a:fillRect/>
          </a:stretch>
        </p:blipFill>
        <p:spPr>
          <a:xfrm>
            <a:off x="822960" y="1665545"/>
            <a:ext cx="5181600" cy="3543737"/>
          </a:xfrm>
          <a:prstGeom prst="rect">
            <a:avLst/>
          </a:prstGeom>
        </p:spPr>
      </p:pic>
      <p:pic>
        <p:nvPicPr>
          <p:cNvPr id="8" name="Content Placeholder 3"/>
          <p:cNvPicPr>
            <a:picLocks noGrp="1" noChangeAspect="1"/>
          </p:cNvPicPr>
          <p:nvPr>
            <p:ph sz="half" idx="2"/>
          </p:nvPr>
        </p:nvPicPr>
        <p:blipFill>
          <a:blip r:embed="rId3"/>
          <a:stretch>
            <a:fillRect/>
          </a:stretch>
        </p:blipFill>
        <p:spPr>
          <a:xfrm>
            <a:off x="6233160" y="1665545"/>
            <a:ext cx="5181600" cy="3474230"/>
          </a:xfrm>
          <a:prstGeom prst="rect">
            <a:avLst/>
          </a:prstGeom>
        </p:spPr>
      </p:pic>
    </p:spTree>
    <p:extLst>
      <p:ext uri="{BB962C8B-B14F-4D97-AF65-F5344CB8AC3E}">
        <p14:creationId xmlns:p14="http://schemas.microsoft.com/office/powerpoint/2010/main" val="1122663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sz="half" idx="1"/>
          </p:nvPr>
        </p:nvPicPr>
        <p:blipFill>
          <a:blip r:embed="rId2"/>
          <a:stretch>
            <a:fillRect/>
          </a:stretch>
        </p:blipFill>
        <p:spPr>
          <a:xfrm>
            <a:off x="513016" y="1844040"/>
            <a:ext cx="5506784" cy="4073935"/>
          </a:xfrm>
          <a:prstGeom prst="rect">
            <a:avLst/>
          </a:prstGeom>
        </p:spPr>
      </p:pic>
      <p:pic>
        <p:nvPicPr>
          <p:cNvPr id="6" name="Content Placeholder 3"/>
          <p:cNvPicPr>
            <a:picLocks noGrp="1" noChangeAspect="1"/>
          </p:cNvPicPr>
          <p:nvPr>
            <p:ph sz="half" idx="2"/>
          </p:nvPr>
        </p:nvPicPr>
        <p:blipFill>
          <a:blip r:embed="rId3"/>
          <a:stretch>
            <a:fillRect/>
          </a:stretch>
        </p:blipFill>
        <p:spPr>
          <a:xfrm>
            <a:off x="6172200" y="1737360"/>
            <a:ext cx="5570186" cy="4022630"/>
          </a:xfrm>
          <a:prstGeom prst="rect">
            <a:avLst/>
          </a:prstGeom>
        </p:spPr>
      </p:pic>
    </p:spTree>
    <p:extLst>
      <p:ext uri="{BB962C8B-B14F-4D97-AF65-F5344CB8AC3E}">
        <p14:creationId xmlns:p14="http://schemas.microsoft.com/office/powerpoint/2010/main" val="3242475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sz="half" idx="1"/>
          </p:nvPr>
        </p:nvPicPr>
        <p:blipFill>
          <a:blip r:embed="rId2"/>
          <a:stretch>
            <a:fillRect/>
          </a:stretch>
        </p:blipFill>
        <p:spPr>
          <a:xfrm>
            <a:off x="868680" y="1310641"/>
            <a:ext cx="5181600" cy="4408002"/>
          </a:xfrm>
          <a:prstGeom prst="rect">
            <a:avLst/>
          </a:prstGeom>
        </p:spPr>
      </p:pic>
      <p:pic>
        <p:nvPicPr>
          <p:cNvPr id="7" name="Content Placeholder 6"/>
          <p:cNvPicPr>
            <a:picLocks noGrp="1" noChangeAspect="1"/>
          </p:cNvPicPr>
          <p:nvPr>
            <p:ph sz="half" idx="2"/>
          </p:nvPr>
        </p:nvPicPr>
        <p:blipFill>
          <a:blip r:embed="rId3"/>
          <a:stretch>
            <a:fillRect/>
          </a:stretch>
        </p:blipFill>
        <p:spPr>
          <a:xfrm>
            <a:off x="6304372" y="1083811"/>
            <a:ext cx="4820827" cy="4578168"/>
          </a:xfrm>
          <a:prstGeom prst="rect">
            <a:avLst/>
          </a:prstGeom>
        </p:spPr>
      </p:pic>
    </p:spTree>
    <p:extLst>
      <p:ext uri="{BB962C8B-B14F-4D97-AF65-F5344CB8AC3E}">
        <p14:creationId xmlns:p14="http://schemas.microsoft.com/office/powerpoint/2010/main" val="77316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endParaRPr lang="en-US"/>
          </a:p>
        </p:txBody>
      </p:sp>
      <p:sp>
        <p:nvSpPr>
          <p:cNvPr id="43011" name="Rectangle 3"/>
          <p:cNvSpPr>
            <a:spLocks noGrp="1" noChangeArrowheads="1"/>
          </p:cNvSpPr>
          <p:nvPr>
            <p:ph sz="quarter" idx="1"/>
          </p:nvPr>
        </p:nvSpPr>
        <p:spPr/>
        <p:txBody>
          <a:bodyPr/>
          <a:lstStyle/>
          <a:p>
            <a:pPr eaLnBrk="1" hangingPunct="1">
              <a:defRPr/>
            </a:pPr>
            <a:endParaRPr lang="en-US"/>
          </a:p>
        </p:txBody>
      </p:sp>
      <p:pic>
        <p:nvPicPr>
          <p:cNvPr id="34820" name="Picture 4" descr="IMG_2958"/>
          <p:cNvPicPr>
            <a:picLocks noChangeAspect="1" noChangeArrowheads="1"/>
          </p:cNvPicPr>
          <p:nvPr/>
        </p:nvPicPr>
        <p:blipFill>
          <a:blip r:embed="rId3"/>
          <a:srcRect/>
          <a:stretch>
            <a:fillRect/>
          </a:stretch>
        </p:blipFill>
        <p:spPr bwMode="auto">
          <a:xfrm>
            <a:off x="0" y="228600"/>
            <a:ext cx="12192000" cy="634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3795" name="Footer Placeholder 3"/>
          <p:cNvSpPr>
            <a:spLocks noGrp="1"/>
          </p:cNvSpPr>
          <p:nvPr>
            <p:ph type="ftr" sz="quarter" idx="12"/>
          </p:nvPr>
        </p:nvSpPr>
        <p:spPr>
          <a:xfrm>
            <a:off x="8737600" y="6248400"/>
            <a:ext cx="2844800" cy="476250"/>
          </a:xfrm>
          <a:noFill/>
          <a:ln>
            <a:miter lim="800000"/>
            <a:headEnd/>
            <a:tailEnd/>
          </a:ln>
        </p:spPr>
        <p:txBody>
          <a:bodyPr/>
          <a:lstStyle/>
          <a:p>
            <a:pPr algn="r"/>
            <a:r>
              <a:rPr lang="en-US" altLang="en-US" sz="1400" smtClean="0">
                <a:latin typeface="Arial" pitchFamily="34" charset="0"/>
                <a:ea typeface="MS PGothic" pitchFamily="34" charset="-128"/>
              </a:rPr>
              <a:t>Pham Nhat An - HMU/NHP</a:t>
            </a:r>
          </a:p>
        </p:txBody>
      </p:sp>
      <p:sp>
        <p:nvSpPr>
          <p:cNvPr id="33796" name="Slide Number Placeholder 4"/>
          <p:cNvSpPr>
            <a:spLocks noGrp="1"/>
          </p:cNvSpPr>
          <p:nvPr>
            <p:ph type="sldNum" sz="quarter" idx="11"/>
          </p:nvPr>
        </p:nvSpPr>
        <p:spPr>
          <a:xfrm>
            <a:off x="4165600" y="6248400"/>
            <a:ext cx="3860800" cy="476250"/>
          </a:xfrm>
          <a:noFill/>
          <a:ln>
            <a:miter lim="800000"/>
            <a:headEnd/>
            <a:tailEnd/>
          </a:ln>
        </p:spPr>
        <p:txBody>
          <a:bodyPr/>
          <a:lstStyle/>
          <a:p>
            <a:pPr algn="ctr"/>
            <a:fld id="{148F5A79-63FC-473D-A529-EDEC6F8D3C2B}" type="slidenum">
              <a:rPr lang="en-US" altLang="en-US" sz="1400">
                <a:ea typeface="MS PGothic" pitchFamily="34" charset="-128"/>
              </a:rPr>
              <a:pPr algn="ctr"/>
              <a:t>16</a:t>
            </a:fld>
            <a:endParaRPr lang="en-US" altLang="en-US" sz="1400">
              <a:ea typeface="MS PGothic" pitchFamily="34" charset="-128"/>
            </a:endParaRPr>
          </a:p>
        </p:txBody>
      </p:sp>
      <p:pic>
        <p:nvPicPr>
          <p:cNvPr id="33797" name="Picture 2" descr="C:\Users\laptop\Desktop\Pict_HFMD\IMG_2439.JPG"/>
          <p:cNvPicPr>
            <a:picLocks noGrp="1" noChangeAspect="1" noChangeArrowheads="1"/>
          </p:cNvPicPr>
          <p:nvPr>
            <p:ph idx="1"/>
          </p:nvPr>
        </p:nvPicPr>
        <p:blipFill>
          <a:blip r:embed="rId2"/>
          <a:srcRect/>
          <a:stretch>
            <a:fillRect/>
          </a:stretch>
        </p:blipFill>
        <p:spPr>
          <a:xfrm>
            <a:off x="2438400" y="1905000"/>
            <a:ext cx="7315200" cy="4114800"/>
          </a:xfrm>
          <a:noFill/>
        </p:spPr>
      </p:pic>
      <p:sp>
        <p:nvSpPr>
          <p:cNvPr id="33798" name="Date Placeholder 6"/>
          <p:cNvSpPr>
            <a:spLocks noGrp="1"/>
          </p:cNvSpPr>
          <p:nvPr>
            <p:ph type="dt" sz="quarter" idx="10"/>
          </p:nvPr>
        </p:nvSpPr>
        <p:spPr>
          <a:noFill/>
          <a:ln>
            <a:miter lim="800000"/>
            <a:headEnd/>
            <a:tailEnd/>
          </a:ln>
        </p:spPr>
        <p:txBody>
          <a:bodyPr/>
          <a:lstStyle/>
          <a:p>
            <a:fld id="{9E40A67A-2733-4A2F-8943-ED37CAA159B4}" type="datetime1">
              <a:rPr lang="en-US" altLang="en-US" sz="1400" smtClean="0">
                <a:latin typeface="Arial" pitchFamily="34" charset="0"/>
                <a:ea typeface="MS PGothic" pitchFamily="34" charset="-128"/>
              </a:rPr>
              <a:pPr/>
              <a:t>8/26/2022</a:t>
            </a:fld>
            <a:endParaRPr lang="en-US" altLang="en-US" sz="1400" smtClean="0">
              <a:latin typeface="Arial" pitchFamily="34" charset="0"/>
              <a:ea typeface="MS PGothic"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1747" name="Footer Placeholder 3"/>
          <p:cNvSpPr>
            <a:spLocks noGrp="1"/>
          </p:cNvSpPr>
          <p:nvPr>
            <p:ph type="ftr" sz="quarter" idx="12"/>
          </p:nvPr>
        </p:nvSpPr>
        <p:spPr>
          <a:xfrm>
            <a:off x="8737600" y="6248400"/>
            <a:ext cx="2844800" cy="476250"/>
          </a:xfrm>
          <a:noFill/>
          <a:ln>
            <a:miter lim="800000"/>
            <a:headEnd/>
            <a:tailEnd/>
          </a:ln>
        </p:spPr>
        <p:txBody>
          <a:bodyPr/>
          <a:lstStyle/>
          <a:p>
            <a:pPr algn="r"/>
            <a:r>
              <a:rPr lang="en-US" altLang="en-US" sz="1400" smtClean="0">
                <a:latin typeface="Arial" pitchFamily="34" charset="0"/>
                <a:ea typeface="MS PGothic" pitchFamily="34" charset="-128"/>
              </a:rPr>
              <a:t>Pham Nhat An - HMU/NHP</a:t>
            </a:r>
          </a:p>
        </p:txBody>
      </p:sp>
      <p:sp>
        <p:nvSpPr>
          <p:cNvPr id="31748" name="Slide Number Placeholder 4"/>
          <p:cNvSpPr>
            <a:spLocks noGrp="1"/>
          </p:cNvSpPr>
          <p:nvPr>
            <p:ph type="sldNum" sz="quarter" idx="11"/>
          </p:nvPr>
        </p:nvSpPr>
        <p:spPr>
          <a:xfrm>
            <a:off x="4165600" y="6248400"/>
            <a:ext cx="3860800" cy="476250"/>
          </a:xfrm>
          <a:noFill/>
          <a:ln>
            <a:miter lim="800000"/>
            <a:headEnd/>
            <a:tailEnd/>
          </a:ln>
        </p:spPr>
        <p:txBody>
          <a:bodyPr/>
          <a:lstStyle/>
          <a:p>
            <a:pPr algn="ctr"/>
            <a:fld id="{A6E7C5CC-319F-4E5D-B6F3-822D12CA9284}" type="slidenum">
              <a:rPr lang="en-US" altLang="en-US" sz="1400">
                <a:ea typeface="MS PGothic" pitchFamily="34" charset="-128"/>
              </a:rPr>
              <a:pPr algn="ctr"/>
              <a:t>17</a:t>
            </a:fld>
            <a:endParaRPr lang="en-US" altLang="en-US" sz="1400">
              <a:ea typeface="MS PGothic" pitchFamily="34" charset="-128"/>
            </a:endParaRPr>
          </a:p>
        </p:txBody>
      </p:sp>
      <p:pic>
        <p:nvPicPr>
          <p:cNvPr id="31749" name="Picture 2" descr="C:\Users\laptop\Desktop\Pict_HFMD\IMG_2859.JPG"/>
          <p:cNvPicPr>
            <a:picLocks noGrp="1" noChangeAspect="1" noChangeArrowheads="1"/>
          </p:cNvPicPr>
          <p:nvPr>
            <p:ph idx="1"/>
          </p:nvPr>
        </p:nvPicPr>
        <p:blipFill>
          <a:blip r:embed="rId3"/>
          <a:srcRect/>
          <a:stretch>
            <a:fillRect/>
          </a:stretch>
        </p:blipFill>
        <p:spPr>
          <a:xfrm>
            <a:off x="2561167" y="1905000"/>
            <a:ext cx="7069667" cy="4114800"/>
          </a:xfrm>
          <a:noFill/>
        </p:spPr>
      </p:pic>
      <p:sp>
        <p:nvSpPr>
          <p:cNvPr id="31750" name="Date Placeholder 6"/>
          <p:cNvSpPr>
            <a:spLocks noGrp="1"/>
          </p:cNvSpPr>
          <p:nvPr>
            <p:ph type="dt" sz="quarter" idx="10"/>
          </p:nvPr>
        </p:nvSpPr>
        <p:spPr>
          <a:noFill/>
          <a:ln>
            <a:miter lim="800000"/>
            <a:headEnd/>
            <a:tailEnd/>
          </a:ln>
        </p:spPr>
        <p:txBody>
          <a:bodyPr/>
          <a:lstStyle/>
          <a:p>
            <a:fld id="{30FABE6F-6ABC-4587-9648-57D59DE0950E}" type="datetime1">
              <a:rPr lang="en-US" altLang="en-US" sz="1400" smtClean="0">
                <a:latin typeface="Arial" pitchFamily="34" charset="0"/>
                <a:ea typeface="MS PGothic" pitchFamily="34" charset="-128"/>
              </a:rPr>
              <a:pPr/>
              <a:t>8/26/2022</a:t>
            </a:fld>
            <a:endParaRPr lang="en-US" altLang="en-US" sz="1400" smtClean="0">
              <a:latin typeface="Arial" pitchFamily="34" charset="0"/>
              <a:ea typeface="MS PGothic"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pPr eaLnBrk="1" hangingPunct="1">
              <a:defRPr/>
            </a:pPr>
            <a:endParaRPr lang="en-US"/>
          </a:p>
        </p:txBody>
      </p:sp>
      <p:sp>
        <p:nvSpPr>
          <p:cNvPr id="41987" name="Rectangle 3"/>
          <p:cNvSpPr>
            <a:spLocks noGrp="1"/>
          </p:cNvSpPr>
          <p:nvPr>
            <p:ph type="body" idx="1"/>
          </p:nvPr>
        </p:nvSpPr>
        <p:spPr/>
        <p:txBody>
          <a:bodyPr/>
          <a:lstStyle/>
          <a:p>
            <a:pPr eaLnBrk="1" hangingPunct="1">
              <a:defRPr/>
            </a:pPr>
            <a:endParaRPr lang="en-US"/>
          </a:p>
        </p:txBody>
      </p:sp>
      <p:pic>
        <p:nvPicPr>
          <p:cNvPr id="29700" name="Picture 4" descr="IMG_0431"/>
          <p:cNvPicPr>
            <a:picLocks noChangeAspect="1" noChangeArrowheads="1"/>
          </p:cNvPicPr>
          <p:nvPr/>
        </p:nvPicPr>
        <p:blipFill>
          <a:blip r:embed="rId3"/>
          <a:srcRect/>
          <a:stretch>
            <a:fillRect/>
          </a:stretch>
        </p:blipFill>
        <p:spPr bwMode="auto">
          <a:xfrm>
            <a:off x="101600" y="103188"/>
            <a:ext cx="11785600" cy="675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endParaRPr lang="en-US"/>
          </a:p>
        </p:txBody>
      </p:sp>
      <p:sp>
        <p:nvSpPr>
          <p:cNvPr id="38915" name="Rectangle 3"/>
          <p:cNvSpPr>
            <a:spLocks noGrp="1" noChangeArrowheads="1"/>
          </p:cNvSpPr>
          <p:nvPr>
            <p:ph sz="quarter" idx="1"/>
          </p:nvPr>
        </p:nvSpPr>
        <p:spPr/>
        <p:txBody>
          <a:bodyPr/>
          <a:lstStyle/>
          <a:p>
            <a:pPr eaLnBrk="1" hangingPunct="1">
              <a:defRPr/>
            </a:pPr>
            <a:endParaRPr lang="en-US"/>
          </a:p>
        </p:txBody>
      </p:sp>
      <p:pic>
        <p:nvPicPr>
          <p:cNvPr id="27652" name="Picture 4" descr="IMG_2471"/>
          <p:cNvPicPr>
            <a:picLocks noChangeAspect="1" noChangeArrowheads="1"/>
          </p:cNvPicPr>
          <p:nvPr/>
        </p:nvPicPr>
        <p:blipFill>
          <a:blip r:embed="rId3"/>
          <a:srcRect/>
          <a:stretch>
            <a:fillRect/>
          </a:stretch>
        </p:blipFill>
        <p:spPr bwMode="auto">
          <a:xfrm>
            <a:off x="304800" y="228600"/>
            <a:ext cx="11582400" cy="645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SINH LÝ BỆNH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vi-VN" dirty="0" smtClean="0">
                <a:latin typeface="Times New Roman" panose="02020603050405020304" pitchFamily="18" charset="0"/>
                <a:cs typeface="Times New Roman" panose="02020603050405020304" pitchFamily="18" charset="0"/>
              </a:rPr>
              <a:t>Bệnh tay chân miệng (HFMD) là một bệnh do virus cấp tính</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a:t>
            </a:r>
            <a:r>
              <a:rPr lang="vi-VN" dirty="0" smtClean="0">
                <a:latin typeface="Times New Roman" panose="02020603050405020304" pitchFamily="18" charset="0"/>
                <a:cs typeface="Times New Roman" panose="02020603050405020304" pitchFamily="18" charset="0"/>
              </a:rPr>
              <a:t>iểu hiện </a:t>
            </a:r>
            <a:r>
              <a:rPr lang="en-US" dirty="0" err="1" smtClean="0">
                <a:latin typeface="Times New Roman" panose="02020603050405020304" pitchFamily="18" charset="0"/>
                <a:cs typeface="Times New Roman" panose="02020603050405020304" pitchFamily="18" charset="0"/>
              </a:rPr>
              <a:t>bởi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ở</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miệng</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bàn tay, bàn chân, mông và / hoặc bộ phận sinh dục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loét</a:t>
            </a:r>
            <a:r>
              <a:rPr lang="en-US"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do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Enterovirrus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Coxsackievirus </a:t>
            </a:r>
            <a:r>
              <a:rPr lang="en-US" dirty="0" smtClean="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VA16 là tác nhân gây </a:t>
            </a:r>
            <a:r>
              <a:rPr lang="en-US" dirty="0" smtClean="0">
                <a:latin typeface="Times New Roman" panose="02020603050405020304" pitchFamily="18" charset="0"/>
                <a:cs typeface="Times New Roman" panose="02020603050405020304" pitchFamily="18" charset="0"/>
              </a:rPr>
              <a:t>hay </a:t>
            </a:r>
            <a:r>
              <a:rPr lang="en-US" dirty="0" err="1" smtClean="0">
                <a:latin typeface="Times New Roman" panose="02020603050405020304" pitchFamily="18" charset="0"/>
                <a:cs typeface="Times New Roman" panose="02020603050405020304" pitchFamily="18" charset="0"/>
              </a:rPr>
              <a:t>gặp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nhất</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do </a:t>
            </a:r>
            <a:r>
              <a:rPr lang="en-US" dirty="0" err="1" smtClean="0">
                <a:latin typeface="Times New Roman" panose="02020603050405020304" pitchFamily="18" charset="0"/>
                <a:cs typeface="Times New Roman" panose="02020603050405020304" pitchFamily="18" charset="0"/>
              </a:rPr>
              <a:t>Coxakievirrus</a:t>
            </a:r>
            <a:r>
              <a:rPr lang="vi-VN" dirty="0" smtClean="0">
                <a:latin typeface="Times New Roman" panose="02020603050405020304" pitchFamily="18" charset="0"/>
                <a:cs typeface="Times New Roman" panose="02020603050405020304" pitchFamily="18" charset="0"/>
              </a:rPr>
              <a:t> A5, A7, A9, A10, B2 và B5</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Enterovirus 71 (EV-71</a:t>
            </a:r>
            <a:r>
              <a:rPr lang="en-US" dirty="0" smtClean="0">
                <a:latin typeface="Times New Roman" panose="02020603050405020304" pitchFamily="18" charset="0"/>
                <a:cs typeface="Times New Roman" panose="02020603050405020304" pitchFamily="18" charset="0"/>
              </a:rPr>
              <a:t>.</a:t>
            </a:r>
          </a:p>
          <a:p>
            <a:r>
              <a:rPr lang="en-US" dirty="0" err="1" smtClean="0">
                <a:latin typeface="Times New Roman" panose="02020603050405020304" pitchFamily="18" charset="0"/>
                <a:cs typeface="Times New Roman" panose="02020603050405020304" pitchFamily="18" charset="0"/>
              </a:rPr>
              <a:t>Đa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a:t>
            </a:r>
            <a:r>
              <a:rPr lang="en-US" dirty="0" smtClean="0">
                <a:latin typeface="Times New Roman" panose="02020603050405020304" pitchFamily="18" charset="0"/>
                <a:cs typeface="Times New Roman" panose="02020603050405020304" pitchFamily="18" charset="0"/>
              </a:rPr>
              <a:t> HFMD do </a:t>
            </a:r>
            <a:r>
              <a:rPr lang="en-US" dirty="0" err="1" smtClean="0">
                <a:latin typeface="Times New Roman" panose="02020603050405020304" pitchFamily="18" charset="0"/>
                <a:cs typeface="Times New Roman" panose="02020603050405020304" pitchFamily="18" charset="0"/>
              </a:rPr>
              <a:t>coxakie</a:t>
            </a:r>
            <a:r>
              <a:rPr lang="en-US" dirty="0" smtClean="0">
                <a:latin typeface="Times New Roman" panose="02020603050405020304" pitchFamily="18" charset="0"/>
                <a:cs typeface="Times New Roman" panose="02020603050405020304" pitchFamily="18" charset="0"/>
              </a:rPr>
              <a:t> virus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EV 71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nặng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r>
              <a:rPr lang="en-US" dirty="0" smtClean="0">
                <a:latin typeface="Times New Roman" panose="02020603050405020304" pitchFamily="18" charset="0"/>
                <a:cs typeface="Times New Roman" panose="02020603050405020304" pitchFamily="18" charset="0"/>
              </a:rPr>
              <a:t> TKTW </a:t>
            </a:r>
            <a:r>
              <a:rPr lang="en-US" dirty="0" err="1" smtClean="0">
                <a:latin typeface="Times New Roman" panose="02020603050405020304" pitchFamily="18" charset="0"/>
                <a:cs typeface="Times New Roman" panose="02020603050405020304" pitchFamily="18" charset="0"/>
              </a:rPr>
              <a:t>hoặc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44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endParaRPr lang="en-US"/>
          </a:p>
        </p:txBody>
      </p:sp>
      <p:sp>
        <p:nvSpPr>
          <p:cNvPr id="36867" name="Rectangle 3"/>
          <p:cNvSpPr>
            <a:spLocks noGrp="1" noChangeArrowheads="1"/>
          </p:cNvSpPr>
          <p:nvPr>
            <p:ph sz="quarter" idx="1"/>
          </p:nvPr>
        </p:nvSpPr>
        <p:spPr/>
        <p:txBody>
          <a:bodyPr/>
          <a:lstStyle/>
          <a:p>
            <a:pPr eaLnBrk="1" hangingPunct="1">
              <a:defRPr/>
            </a:pPr>
            <a:endParaRPr lang="en-US"/>
          </a:p>
        </p:txBody>
      </p:sp>
      <p:pic>
        <p:nvPicPr>
          <p:cNvPr id="25604" name="Picture 4" descr="IMG_2441"/>
          <p:cNvPicPr>
            <a:picLocks noChangeAspect="1" noChangeArrowheads="1"/>
          </p:cNvPicPr>
          <p:nvPr/>
        </p:nvPicPr>
        <p:blipFill>
          <a:blip r:embed="rId3"/>
          <a:srcRect/>
          <a:stretch>
            <a:fillRect/>
          </a:stretch>
        </p:blipFill>
        <p:spPr bwMode="auto">
          <a:xfrm>
            <a:off x="203200" y="152400"/>
            <a:ext cx="11988800" cy="651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PHÂN BIỆT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vi-VN" dirty="0" smtClean="0">
                <a:latin typeface="Times New Roman" panose="02020603050405020304" pitchFamily="18" charset="0"/>
                <a:cs typeface="Times New Roman" panose="02020603050405020304" pitchFamily="18" charset="0"/>
              </a:rPr>
              <a:t>Các bệnh có biểu hiện loét miệng:</a:t>
            </a:r>
          </a:p>
          <a:p>
            <a:pPr lvl="1"/>
            <a:r>
              <a:rPr lang="vi-VN" dirty="0" smtClean="0">
                <a:latin typeface="Times New Roman" panose="02020603050405020304" pitchFamily="18" charset="0"/>
                <a:cs typeface="Times New Roman" panose="02020603050405020304" pitchFamily="18" charset="0"/>
              </a:rPr>
              <a:t>Viêm loét miệng (</a:t>
            </a:r>
            <a:r>
              <a:rPr lang="en-US" dirty="0" err="1" smtClean="0">
                <a:latin typeface="Times New Roman" panose="02020603050405020304" pitchFamily="18" charset="0"/>
                <a:cs typeface="Times New Roman" panose="02020603050405020304" pitchFamily="18" charset="0"/>
              </a:rPr>
              <a:t>Aphthou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Behcet</a:t>
            </a:r>
            <a:r>
              <a:rPr lang="vi-VN"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2"/>
            <a:r>
              <a:rPr lang="en-US" dirty="0" smtClean="0">
                <a:latin typeface="Times New Roman" panose="02020603050405020304" pitchFamily="18" charset="0"/>
                <a:cs typeface="Times New Roman" panose="02020603050405020304" pitchFamily="18" charset="0"/>
              </a:rPr>
              <a:t>V</a:t>
            </a:r>
            <a:r>
              <a:rPr lang="vi-VN" sz="2400" dirty="0" smtClean="0">
                <a:latin typeface="Times New Roman" panose="02020603050405020304" pitchFamily="18" charset="0"/>
                <a:cs typeface="Times New Roman" panose="02020603050405020304" pitchFamily="18" charset="0"/>
              </a:rPr>
              <a:t>ết loét sâu, </a:t>
            </a:r>
            <a:endParaRPr lang="en-US" sz="2400" dirty="0" smtClean="0">
              <a:latin typeface="Times New Roman" panose="02020603050405020304" pitchFamily="18" charset="0"/>
              <a:cs typeface="Times New Roman" panose="02020603050405020304" pitchFamily="18" charset="0"/>
            </a:endParaRPr>
          </a:p>
          <a:p>
            <a:pPr lvl="2"/>
            <a:r>
              <a:rPr lang="en-US" sz="2400" dirty="0" smtClean="0">
                <a:latin typeface="Times New Roman" panose="02020603050405020304" pitchFamily="18" charset="0"/>
                <a:cs typeface="Times New Roman" panose="02020603050405020304" pitchFamily="18" charset="0"/>
              </a:rPr>
              <a:t>C</a:t>
            </a:r>
            <a:r>
              <a:rPr lang="vi-VN" sz="2400" dirty="0" smtClean="0">
                <a:latin typeface="Times New Roman" panose="02020603050405020304" pitchFamily="18" charset="0"/>
                <a:cs typeface="Times New Roman" panose="02020603050405020304" pitchFamily="18" charset="0"/>
              </a:rPr>
              <a:t>ó dịch tiết,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vàng</a:t>
            </a:r>
            <a:endParaRPr lang="en-US" sz="2400" dirty="0" smtClean="0">
              <a:latin typeface="Times New Roman" panose="02020603050405020304" pitchFamily="18" charset="0"/>
              <a:cs typeface="Times New Roman" panose="02020603050405020304" pitchFamily="18" charset="0"/>
            </a:endParaRPr>
          </a:p>
          <a:p>
            <a:pPr lvl="2"/>
            <a:r>
              <a:rPr lang="en-US" sz="2400" dirty="0" smtClean="0">
                <a:latin typeface="Times New Roman" panose="02020603050405020304" pitchFamily="18" charset="0"/>
                <a:cs typeface="Times New Roman" panose="02020603050405020304" pitchFamily="18" charset="0"/>
              </a:rPr>
              <a:t>H</a:t>
            </a:r>
            <a:r>
              <a:rPr lang="vi-VN" sz="2400" dirty="0" smtClean="0">
                <a:latin typeface="Times New Roman" panose="02020603050405020304" pitchFamily="18" charset="0"/>
                <a:cs typeface="Times New Roman" panose="02020603050405020304" pitchFamily="18" charset="0"/>
              </a:rPr>
              <a:t>ay tái phát.</a:t>
            </a:r>
          </a:p>
          <a:p>
            <a:r>
              <a:rPr lang="vi-VN" dirty="0" smtClean="0">
                <a:latin typeface="Times New Roman" panose="02020603050405020304" pitchFamily="18" charset="0"/>
                <a:cs typeface="Times New Roman" panose="02020603050405020304" pitchFamily="18" charset="0"/>
              </a:rPr>
              <a:t>Các bệnh có phát ban da:</a:t>
            </a:r>
          </a:p>
          <a:p>
            <a:pPr lvl="1"/>
            <a:r>
              <a:rPr lang="vi-VN" dirty="0" smtClean="0">
                <a:latin typeface="Times New Roman" panose="02020603050405020304" pitchFamily="18" charset="0"/>
                <a:cs typeface="Times New Roman" panose="02020603050405020304" pitchFamily="18" charset="0"/>
              </a:rPr>
              <a:t>Sốt phát ban: </a:t>
            </a:r>
            <a:r>
              <a:rPr lang="en-US" dirty="0" smtClean="0">
                <a:latin typeface="Times New Roman" panose="02020603050405020304" pitchFamily="18" charset="0"/>
                <a:cs typeface="Times New Roman" panose="02020603050405020304" pitchFamily="18" charset="0"/>
              </a:rPr>
              <a:t>H</a:t>
            </a:r>
            <a:r>
              <a:rPr lang="vi-VN" dirty="0" smtClean="0">
                <a:latin typeface="Times New Roman" panose="02020603050405020304" pitchFamily="18" charset="0"/>
                <a:cs typeface="Times New Roman" panose="02020603050405020304" pitchFamily="18" charset="0"/>
              </a:rPr>
              <a:t>ồng ban xen kẽ ít dạng sẩn, thường có hạch sau tai.</a:t>
            </a:r>
          </a:p>
          <a:p>
            <a:pPr lvl="1"/>
            <a:r>
              <a:rPr lang="vi-VN" dirty="0" smtClean="0">
                <a:latin typeface="Times New Roman" panose="02020603050405020304" pitchFamily="18" charset="0"/>
                <a:cs typeface="Times New Roman" panose="02020603050405020304" pitchFamily="18" charset="0"/>
              </a:rPr>
              <a:t>Dị ứng: hồng ban đa dạng, không có phỏng nước.</a:t>
            </a:r>
            <a:endParaRPr lang="en-US" dirty="0" smtClean="0">
              <a:latin typeface="Times New Roman" panose="02020603050405020304" pitchFamily="18" charset="0"/>
              <a:cs typeface="Times New Roman" panose="02020603050405020304" pitchFamily="18" charset="0"/>
            </a:endParaRPr>
          </a:p>
          <a:p>
            <a:pPr lvl="1"/>
            <a:r>
              <a:rPr lang="vi-VN" dirty="0" smtClean="0">
                <a:latin typeface="Times New Roman" panose="02020603050405020304" pitchFamily="18" charset="0"/>
                <a:cs typeface="Times New Roman" panose="02020603050405020304" pitchFamily="18" charset="0"/>
              </a:rPr>
              <a:t>Sốt xuất huyết Dengue: Chấm xuất huyết, bầm máu, xuất huyết niêm mạc</a:t>
            </a:r>
            <a:endParaRPr lang="en-US" dirty="0" smtClean="0">
              <a:latin typeface="Times New Roman" panose="02020603050405020304" pitchFamily="18" charset="0"/>
              <a:cs typeface="Times New Roman" panose="02020603050405020304" pitchFamily="18" charset="0"/>
            </a:endParaRPr>
          </a:p>
          <a:p>
            <a:pPr lvl="1"/>
            <a:r>
              <a:rPr lang="en-US" dirty="0" err="1" smtClean="0">
                <a:latin typeface="Times New Roman" panose="02020603050405020304" pitchFamily="18" charset="0"/>
                <a:cs typeface="Times New Roman" panose="02020603050405020304" pitchFamily="18" charset="0"/>
              </a:rPr>
              <a:t>Sởi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t>
            </a:r>
            <a:r>
              <a:rPr lang="en-US" dirty="0" err="1" smtClean="0">
                <a:latin typeface="Times New Roman" panose="02020603050405020304" pitchFamily="18" charset="0"/>
                <a:cs typeface="Times New Roman" panose="02020603050405020304" pitchFamily="18" charset="0"/>
              </a:rPr>
              <a:t>ổn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mịn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bay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149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PHÂN BIỆT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err="1" smtClean="0">
                <a:latin typeface="Times New Roman" panose="02020603050405020304" pitchFamily="18" charset="0"/>
                <a:cs typeface="Times New Roman" panose="02020603050405020304" pitchFamily="18" charset="0"/>
              </a:rPr>
              <a:t>Phỏng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da </a:t>
            </a:r>
          </a:p>
          <a:p>
            <a:pPr lvl="1"/>
            <a:r>
              <a:rPr lang="vi-VN" dirty="0" smtClean="0">
                <a:latin typeface="Times New Roman" panose="02020603050405020304" pitchFamily="18" charset="0"/>
                <a:cs typeface="Times New Roman" panose="02020603050405020304" pitchFamily="18" charset="0"/>
              </a:rPr>
              <a:t>Viêm da mủ: Đỏ, đau, có mủ.</a:t>
            </a:r>
          </a:p>
          <a:p>
            <a:pPr lvl="1"/>
            <a:r>
              <a:rPr lang="vi-VN" dirty="0" smtClean="0">
                <a:latin typeface="Times New Roman" panose="02020603050405020304" pitchFamily="18" charset="0"/>
                <a:cs typeface="Times New Roman" panose="02020603050405020304" pitchFamily="18" charset="0"/>
              </a:rPr>
              <a:t>Thuỷ đậu: Phỏng nước nhiều lứa tuổi, rải rác toàn thân.</a:t>
            </a:r>
          </a:p>
          <a:p>
            <a:pPr lvl="1"/>
            <a:r>
              <a:rPr lang="vi-VN" dirty="0" smtClean="0">
                <a:latin typeface="Times New Roman" panose="02020603050405020304" pitchFamily="18" charset="0"/>
                <a:cs typeface="Times New Roman" panose="02020603050405020304" pitchFamily="18" charset="0"/>
              </a:rPr>
              <a:t>Nhiễm khuẩn huyết do não mô cầu: mảng xuất huyết hoại tử trung tâm.</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113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PHÂN ĐỘ LÂM 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vi-VN" sz="3200" dirty="0" smtClean="0">
                <a:latin typeface="+mj-lt"/>
              </a:rPr>
              <a:t>Độ 1:</a:t>
            </a:r>
          </a:p>
          <a:p>
            <a:pPr lvl="1"/>
            <a:r>
              <a:rPr lang="vi-VN" sz="2800" dirty="0" smtClean="0">
                <a:latin typeface="+mj-lt"/>
              </a:rPr>
              <a:t>Chỉ loét miệng và/hoặc tổn thương da.</a:t>
            </a:r>
          </a:p>
          <a:p>
            <a:r>
              <a:rPr lang="vi-VN" sz="3200" dirty="0" smtClean="0">
                <a:latin typeface="+mj-lt"/>
              </a:rPr>
              <a:t>Độ 2:</a:t>
            </a:r>
          </a:p>
          <a:p>
            <a:pPr lvl="1"/>
            <a:r>
              <a:rPr lang="vi-VN" sz="2800" dirty="0" smtClean="0">
                <a:latin typeface="+mj-lt"/>
              </a:rPr>
              <a:t>Độ 2a:</a:t>
            </a:r>
          </a:p>
          <a:p>
            <a:pPr lvl="2"/>
            <a:r>
              <a:rPr lang="vi-VN" sz="2400" dirty="0" smtClean="0">
                <a:latin typeface="+mj-lt"/>
              </a:rPr>
              <a:t>Bệnh sử có giật mình dưới 2 lần/30 phút và không ghi nhận lúc khám</a:t>
            </a:r>
          </a:p>
          <a:p>
            <a:pPr lvl="2"/>
            <a:r>
              <a:rPr lang="vi-VN" sz="2400" dirty="0" smtClean="0">
                <a:latin typeface="+mj-lt"/>
              </a:rPr>
              <a:t>Sốt trên 2 ngày, hay sốt trên 390C, nôn, lừ đừ, khó ngủ, quấy khóc vô cớ.</a:t>
            </a:r>
            <a:endParaRPr lang="en-US" sz="2400" dirty="0" smtClean="0">
              <a:latin typeface="+mj-lt"/>
            </a:endParaRPr>
          </a:p>
          <a:p>
            <a:pPr lvl="1"/>
            <a:r>
              <a:rPr lang="vi-VN" sz="2800" dirty="0" smtClean="0">
                <a:latin typeface="+mj-lt"/>
              </a:rPr>
              <a:t>Độ 2b:</a:t>
            </a:r>
          </a:p>
          <a:p>
            <a:pPr lvl="2"/>
            <a:r>
              <a:rPr lang="vi-VN" sz="2400" dirty="0" smtClean="0">
                <a:latin typeface="+mj-lt"/>
              </a:rPr>
              <a:t>Có dấu hiệu thuộc nhóm 1 hoặc nhóm 2 :</a:t>
            </a:r>
          </a:p>
          <a:p>
            <a:pPr marL="457200" lvl="1" indent="0">
              <a:buNone/>
            </a:pPr>
            <a:endParaRPr lang="vi-VN" sz="2800" dirty="0" smtClean="0">
              <a:latin typeface="+mj-lt"/>
            </a:endParaRPr>
          </a:p>
        </p:txBody>
      </p:sp>
    </p:spTree>
    <p:extLst>
      <p:ext uri="{BB962C8B-B14F-4D97-AF65-F5344CB8AC3E}">
        <p14:creationId xmlns:p14="http://schemas.microsoft.com/office/powerpoint/2010/main" val="711981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PHÂN ĐỘ LÂM 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200" dirty="0" err="1" smtClean="0">
                <a:latin typeface="Times New Roman" panose="02020603050405020304" pitchFamily="18" charset="0"/>
                <a:cs typeface="Times New Roman" panose="02020603050405020304" pitchFamily="18" charset="0"/>
              </a:rPr>
              <a:t>Độ</a:t>
            </a:r>
            <a:r>
              <a:rPr lang="en-US" sz="3200" dirty="0" smtClean="0">
                <a:latin typeface="Times New Roman" panose="02020603050405020304" pitchFamily="18" charset="0"/>
                <a:cs typeface="Times New Roman" panose="02020603050405020304" pitchFamily="18" charset="0"/>
              </a:rPr>
              <a:t> 2 B </a:t>
            </a:r>
          </a:p>
          <a:p>
            <a:pPr lvl="1"/>
            <a:r>
              <a:rPr lang="vi-VN" sz="2800" dirty="0" smtClean="0">
                <a:latin typeface="Times New Roman" panose="02020603050405020304" pitchFamily="18" charset="0"/>
                <a:cs typeface="Times New Roman" panose="02020603050405020304" pitchFamily="18" charset="0"/>
              </a:rPr>
              <a:t>Nhóm 1: Có một trong các biểu hiện sau:</a:t>
            </a:r>
          </a:p>
          <a:p>
            <a:pPr lvl="2"/>
            <a:r>
              <a:rPr lang="vi-VN" sz="2400" dirty="0" smtClean="0">
                <a:latin typeface="Times New Roman" panose="02020603050405020304" pitchFamily="18" charset="0"/>
                <a:cs typeface="Times New Roman" panose="02020603050405020304" pitchFamily="18" charset="0"/>
              </a:rPr>
              <a:t>Giật mình ghi nhận lúc khám.</a:t>
            </a:r>
          </a:p>
          <a:p>
            <a:pPr lvl="2"/>
            <a:r>
              <a:rPr lang="vi-VN" sz="2400" dirty="0" smtClean="0">
                <a:latin typeface="Times New Roman" panose="02020603050405020304" pitchFamily="18" charset="0"/>
                <a:cs typeface="Times New Roman" panose="02020603050405020304" pitchFamily="18" charset="0"/>
              </a:rPr>
              <a:t>Bệnh sử có giật mình ≥ 2 lần / 30 phút.</a:t>
            </a:r>
          </a:p>
          <a:p>
            <a:pPr lvl="2"/>
            <a:r>
              <a:rPr lang="vi-VN" sz="2400" dirty="0" smtClean="0">
                <a:latin typeface="Times New Roman" panose="02020603050405020304" pitchFamily="18" charset="0"/>
                <a:cs typeface="Times New Roman" panose="02020603050405020304" pitchFamily="18" charset="0"/>
              </a:rPr>
              <a:t>Bệnh sử có giật mình kèm theo một dấu hiệu sau:</a:t>
            </a:r>
          </a:p>
          <a:p>
            <a:pPr lvl="3"/>
            <a:r>
              <a:rPr lang="vi-VN" sz="2400" dirty="0" smtClean="0">
                <a:latin typeface="Times New Roman" panose="02020603050405020304" pitchFamily="18" charset="0"/>
                <a:cs typeface="Times New Roman" panose="02020603050405020304" pitchFamily="18" charset="0"/>
              </a:rPr>
              <a:t>Ngủ gà</a:t>
            </a:r>
          </a:p>
          <a:p>
            <a:pPr lvl="3"/>
            <a:r>
              <a:rPr lang="vi-VN" sz="2400" dirty="0" smtClean="0">
                <a:latin typeface="Times New Roman" panose="02020603050405020304" pitchFamily="18" charset="0"/>
                <a:cs typeface="Times New Roman" panose="02020603050405020304" pitchFamily="18" charset="0"/>
              </a:rPr>
              <a:t>Mạch nhanh &gt; 150 lần /phút (khi trẻ nằm yên, không sốt)</a:t>
            </a:r>
          </a:p>
          <a:p>
            <a:pPr lvl="3"/>
            <a:r>
              <a:rPr lang="vi-VN" sz="2400" dirty="0" smtClean="0">
                <a:latin typeface="Times New Roman" panose="02020603050405020304" pitchFamily="18" charset="0"/>
                <a:cs typeface="Times New Roman" panose="02020603050405020304" pitchFamily="18" charset="0"/>
              </a:rPr>
              <a:t>Sốt cao ≥ 39oC không đáp ứng với thuốc hạ sốt</a:t>
            </a:r>
          </a:p>
        </p:txBody>
      </p:sp>
    </p:spTree>
    <p:extLst>
      <p:ext uri="{BB962C8B-B14F-4D97-AF65-F5344CB8AC3E}">
        <p14:creationId xmlns:p14="http://schemas.microsoft.com/office/powerpoint/2010/main" val="968848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PHÂN ĐỘ LÂM 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200" dirty="0" err="1" smtClean="0">
                <a:latin typeface="Times New Roman" panose="02020603050405020304" pitchFamily="18" charset="0"/>
                <a:cs typeface="Times New Roman" panose="02020603050405020304" pitchFamily="18" charset="0"/>
              </a:rPr>
              <a:t>Độ</a:t>
            </a:r>
            <a:r>
              <a:rPr lang="en-US" sz="3200" dirty="0" smtClean="0">
                <a:latin typeface="Times New Roman" panose="02020603050405020304" pitchFamily="18" charset="0"/>
                <a:cs typeface="Times New Roman" panose="02020603050405020304" pitchFamily="18" charset="0"/>
              </a:rPr>
              <a:t> 2B </a:t>
            </a:r>
          </a:p>
          <a:p>
            <a:pPr lvl="1"/>
            <a:r>
              <a:rPr lang="vi-VN" sz="2800" dirty="0" smtClean="0">
                <a:latin typeface="Times New Roman" panose="02020603050405020304" pitchFamily="18" charset="0"/>
                <a:cs typeface="Times New Roman" panose="02020603050405020304" pitchFamily="18" charset="0"/>
              </a:rPr>
              <a:t>Nhóm 2: Có một trong các biểu hiện sau:</a:t>
            </a:r>
          </a:p>
          <a:p>
            <a:pPr lvl="2"/>
            <a:r>
              <a:rPr lang="vi-VN" sz="2400" dirty="0" smtClean="0">
                <a:latin typeface="Times New Roman" panose="02020603050405020304" pitchFamily="18" charset="0"/>
                <a:cs typeface="Times New Roman" panose="02020603050405020304" pitchFamily="18" charset="0"/>
              </a:rPr>
              <a:t>Thất điều: run chi, run người, ngồi không vững, đi loạng choạng.</a:t>
            </a:r>
          </a:p>
          <a:p>
            <a:pPr lvl="2"/>
            <a:r>
              <a:rPr lang="vi-VN" sz="2400" dirty="0" smtClean="0">
                <a:latin typeface="Times New Roman" panose="02020603050405020304" pitchFamily="18" charset="0"/>
                <a:cs typeface="Times New Roman" panose="02020603050405020304" pitchFamily="18" charset="0"/>
              </a:rPr>
              <a:t>Rung giật nhãn cầu, lác mắt.</a:t>
            </a:r>
          </a:p>
          <a:p>
            <a:pPr lvl="2"/>
            <a:r>
              <a:rPr lang="vi-VN" sz="2400" dirty="0" smtClean="0">
                <a:latin typeface="Times New Roman" panose="02020603050405020304" pitchFamily="18" charset="0"/>
                <a:cs typeface="Times New Roman" panose="02020603050405020304" pitchFamily="18" charset="0"/>
              </a:rPr>
              <a:t>Yếu chi hoặc liệt chi.</a:t>
            </a:r>
          </a:p>
          <a:p>
            <a:pPr lvl="2"/>
            <a:r>
              <a:rPr lang="vi-VN" sz="2400" dirty="0" smtClean="0">
                <a:latin typeface="Times New Roman" panose="02020603050405020304" pitchFamily="18" charset="0"/>
                <a:cs typeface="Times New Roman" panose="02020603050405020304" pitchFamily="18" charset="0"/>
              </a:rPr>
              <a:t>Liệt thần kinh sọ: nuốt sặc, thay đổi giọng nói…</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517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800" dirty="0" smtClean="0">
              <a:latin typeface="Times New Roman" panose="02020603050405020304" pitchFamily="18" charset="0"/>
              <a:cs typeface="Times New Roman" panose="02020603050405020304" pitchFamily="18" charset="0"/>
            </a:endParaRPr>
          </a:p>
          <a:p>
            <a:pPr algn="ctr">
              <a:buNone/>
            </a:pPr>
            <a:r>
              <a:rPr lang="en-US" sz="4800" dirty="0" smtClean="0">
                <a:latin typeface="Times New Roman" panose="02020603050405020304" pitchFamily="18" charset="0"/>
                <a:cs typeface="Times New Roman" panose="02020603050405020304" pitchFamily="18" charset="0"/>
              </a:rPr>
              <a:t>PHÒNG BỆNH </a:t>
            </a:r>
          </a:p>
          <a:p>
            <a:pPr>
              <a:buNone/>
            </a:pPr>
            <a:endParaRPr lang="en-US" dirty="0"/>
          </a:p>
        </p:txBody>
      </p:sp>
    </p:spTree>
    <p:extLst>
      <p:ext uri="{BB962C8B-B14F-4D97-AF65-F5344CB8AC3E}">
        <p14:creationId xmlns:p14="http://schemas.microsoft.com/office/powerpoint/2010/main" val="122515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quarter" idx="1"/>
          </p:nvPr>
        </p:nvSpPr>
        <p:spPr>
          <a:xfrm>
            <a:off x="711200" y="1524000"/>
            <a:ext cx="10972800" cy="4648200"/>
          </a:xfrm>
        </p:spPr>
        <p:txBody>
          <a:bodyPr>
            <a:normAutofit fontScale="92500" lnSpcReduction="10000"/>
          </a:bodyPr>
          <a:lstStyle/>
          <a:p>
            <a:pPr marL="274320" indent="-274320" algn="just" eaLnBrk="1" fontAlgn="auto" hangingPunct="1">
              <a:lnSpc>
                <a:spcPct val="110000"/>
              </a:lnSpc>
              <a:spcBef>
                <a:spcPts val="600"/>
              </a:spcBef>
              <a:spcAft>
                <a:spcPts val="600"/>
              </a:spcAft>
              <a:buFont typeface="Wingdings 2"/>
              <a:buChar char=""/>
              <a:defRPr/>
            </a:pPr>
            <a:r>
              <a:rPr lang="pt-BR" sz="2800" dirty="0" smtClean="0">
                <a:latin typeface="Arial" pitchFamily="34" charset="0"/>
                <a:cs typeface="Arial" pitchFamily="34" charset="0"/>
              </a:rPr>
              <a:t>Tuyên truyền tới từng hộ gia đình, đặc biệt là bà mẹ, người chăm sóc trẻ tại các hộ gia đình có trẻ dưới 5 tuổi</a:t>
            </a:r>
            <a:endParaRPr lang="en-US" sz="2800" dirty="0" smtClean="0">
              <a:latin typeface="Arial" pitchFamily="34" charset="0"/>
              <a:cs typeface="Arial" pitchFamily="34" charset="0"/>
            </a:endParaRPr>
          </a:p>
          <a:p>
            <a:pPr marL="274320" indent="-274320" algn="just" eaLnBrk="1" fontAlgn="auto" hangingPunct="1">
              <a:lnSpc>
                <a:spcPct val="110000"/>
              </a:lnSpc>
              <a:spcBef>
                <a:spcPts val="600"/>
              </a:spcBef>
              <a:spcAft>
                <a:spcPts val="600"/>
              </a:spcAft>
              <a:buFont typeface="Arial" charset="0"/>
              <a:buNone/>
              <a:defRPr/>
            </a:pPr>
            <a:r>
              <a:rPr lang="pt-BR" dirty="0" smtClean="0">
                <a:latin typeface="Arial" pitchFamily="34" charset="0"/>
                <a:cs typeface="Arial" pitchFamily="34" charset="0"/>
              </a:rPr>
              <a:t>Nội dung tuyên truyền:</a:t>
            </a:r>
            <a:endParaRPr lang="en-US" dirty="0" smtClean="0">
              <a:latin typeface="Arial" pitchFamily="34" charset="0"/>
              <a:cs typeface="Arial" pitchFamily="34" charset="0"/>
            </a:endParaRPr>
          </a:p>
          <a:p>
            <a:pPr marL="274320" indent="-274320" algn="just" eaLnBrk="1" fontAlgn="auto" hangingPunct="1">
              <a:lnSpc>
                <a:spcPct val="110000"/>
              </a:lnSpc>
              <a:spcBef>
                <a:spcPts val="600"/>
              </a:spcBef>
              <a:spcAft>
                <a:spcPts val="600"/>
              </a:spcAft>
              <a:buFont typeface="Arial" charset="0"/>
              <a:buNone/>
              <a:defRPr/>
            </a:pPr>
            <a:r>
              <a:rPr lang="pt-BR" dirty="0" smtClean="0">
                <a:latin typeface="Arial" pitchFamily="34" charset="0"/>
                <a:cs typeface="Arial" pitchFamily="34" charset="0"/>
              </a:rPr>
              <a:t>+  Đối tượng có nguy cơ cao</a:t>
            </a:r>
            <a:endParaRPr lang="en-US" dirty="0" smtClean="0">
              <a:latin typeface="Arial" pitchFamily="34" charset="0"/>
              <a:cs typeface="Arial" pitchFamily="34" charset="0"/>
            </a:endParaRPr>
          </a:p>
          <a:p>
            <a:pPr marL="274320" indent="-274320" algn="just" eaLnBrk="1" fontAlgn="auto" hangingPunct="1">
              <a:lnSpc>
                <a:spcPct val="110000"/>
              </a:lnSpc>
              <a:spcBef>
                <a:spcPts val="600"/>
              </a:spcBef>
              <a:spcAft>
                <a:spcPts val="600"/>
              </a:spcAft>
              <a:buFont typeface="Arial" charset="0"/>
              <a:buNone/>
              <a:defRPr/>
            </a:pPr>
            <a:r>
              <a:rPr lang="pt-BR" dirty="0" smtClean="0">
                <a:latin typeface="Arial" pitchFamily="34" charset="0"/>
                <a:cs typeface="Arial" pitchFamily="34" charset="0"/>
              </a:rPr>
              <a:t>+  Bệnh chưa có vắc xin phòng bệnh đặc hiệu</a:t>
            </a:r>
            <a:endParaRPr lang="en-US" dirty="0" smtClean="0">
              <a:latin typeface="Arial" pitchFamily="34" charset="0"/>
              <a:cs typeface="Arial" pitchFamily="34" charset="0"/>
            </a:endParaRPr>
          </a:p>
          <a:p>
            <a:pPr marL="274320" indent="-274320" algn="just" eaLnBrk="1" fontAlgn="auto" hangingPunct="1">
              <a:lnSpc>
                <a:spcPct val="110000"/>
              </a:lnSpc>
              <a:spcBef>
                <a:spcPts val="600"/>
              </a:spcBef>
              <a:spcAft>
                <a:spcPts val="600"/>
              </a:spcAft>
              <a:buFont typeface="Arial" charset="0"/>
              <a:buNone/>
              <a:defRPr/>
            </a:pPr>
            <a:r>
              <a:rPr lang="pt-BR" dirty="0" smtClean="0">
                <a:latin typeface="Arial" pitchFamily="34" charset="0"/>
                <a:cs typeface="Arial" pitchFamily="34" charset="0"/>
              </a:rPr>
              <a:t>+  Các triệu trứng chính của bệnh tay chân miệng, các dấu hiệu chuyển bệnh nặng</a:t>
            </a:r>
            <a:endParaRPr lang="en-US" dirty="0" smtClean="0">
              <a:latin typeface="Arial" pitchFamily="34" charset="0"/>
              <a:cs typeface="Arial" pitchFamily="34" charset="0"/>
            </a:endParaRPr>
          </a:p>
          <a:p>
            <a:pPr marL="274320" indent="-274320" algn="just" eaLnBrk="1" fontAlgn="auto" hangingPunct="1">
              <a:lnSpc>
                <a:spcPct val="110000"/>
              </a:lnSpc>
              <a:spcBef>
                <a:spcPts val="600"/>
              </a:spcBef>
              <a:spcAft>
                <a:spcPts val="600"/>
              </a:spcAft>
              <a:buFont typeface="Arial" charset="0"/>
              <a:buNone/>
              <a:defRPr/>
            </a:pPr>
            <a:r>
              <a:rPr lang="pt-BR" dirty="0" smtClean="0">
                <a:latin typeface="Arial" pitchFamily="34" charset="0"/>
                <a:cs typeface="Arial" pitchFamily="34" charset="0"/>
              </a:rPr>
              <a:t>+  Thực hiện 3 sạch: ăn (uống) sạch; ở sạch; bàn tay sạch và chơi đồ chơi sạch.</a:t>
            </a:r>
            <a:endParaRPr lang="en-US" dirty="0" smtClean="0">
              <a:latin typeface="Arial" pitchFamily="34" charset="0"/>
              <a:cs typeface="Arial" pitchFamily="34" charset="0"/>
            </a:endParaRPr>
          </a:p>
          <a:p>
            <a:pPr marL="274320" indent="-274320" eaLnBrk="1" fontAlgn="auto" hangingPunct="1">
              <a:lnSpc>
                <a:spcPct val="110000"/>
              </a:lnSpc>
              <a:spcBef>
                <a:spcPts val="600"/>
              </a:spcBef>
              <a:spcAft>
                <a:spcPts val="600"/>
              </a:spcAft>
              <a:buFont typeface="Wingdings 2"/>
              <a:buChar char=""/>
              <a:defRPr/>
            </a:pPr>
            <a:endParaRPr lang="en-US" dirty="0" smtClean="0">
              <a:latin typeface="Times New Roman" pitchFamily="18" charset="0"/>
              <a:cs typeface="Times New Roman" pitchFamily="18" charset="0"/>
            </a:endParaRPr>
          </a:p>
        </p:txBody>
      </p:sp>
      <p:sp>
        <p:nvSpPr>
          <p:cNvPr id="31747" name="Rectangle 3"/>
          <p:cNvSpPr>
            <a:spLocks noChangeArrowheads="1"/>
          </p:cNvSpPr>
          <p:nvPr/>
        </p:nvSpPr>
        <p:spPr bwMode="auto">
          <a:xfrm>
            <a:off x="1320800" y="393701"/>
            <a:ext cx="3042821" cy="461665"/>
          </a:xfrm>
          <a:prstGeom prst="rect">
            <a:avLst/>
          </a:prstGeom>
          <a:noFill/>
          <a:ln w="9525">
            <a:noFill/>
            <a:miter lim="800000"/>
            <a:headEnd/>
            <a:tailEnd/>
          </a:ln>
        </p:spPr>
        <p:txBody>
          <a:bodyPr wrap="none">
            <a:spAutoFit/>
          </a:bodyPr>
          <a:lstStyle/>
          <a:p>
            <a:pPr marL="514350" indent="-514350" eaLnBrk="1" hangingPunct="1"/>
            <a:r>
              <a:rPr lang="pt-BR" altLang="en-US" sz="2400" b="1" dirty="0">
                <a:solidFill>
                  <a:srgbClr val="C00000"/>
                </a:solidFill>
                <a:latin typeface="Times New Roman" pitchFamily="18" charset="0"/>
                <a:cs typeface="Times New Roman" pitchFamily="18" charset="0"/>
              </a:rPr>
              <a:t>Các biện pháp chung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sz="quarter" idx="1"/>
          </p:nvPr>
        </p:nvSpPr>
        <p:spPr>
          <a:xfrm>
            <a:off x="304800" y="1447800"/>
            <a:ext cx="11582400" cy="5029200"/>
          </a:xfrm>
        </p:spPr>
        <p:txBody>
          <a:bodyPr/>
          <a:lstStyle/>
          <a:p>
            <a:pPr algn="just" eaLnBrk="1" hangingPunct="1">
              <a:spcBef>
                <a:spcPts val="600"/>
              </a:spcBef>
              <a:spcAft>
                <a:spcPts val="600"/>
              </a:spcAft>
            </a:pPr>
            <a:r>
              <a:rPr lang="pt-BR" altLang="en-US" sz="2000" smtClean="0">
                <a:latin typeface="Arial" pitchFamily="34" charset="0"/>
                <a:cs typeface="Arial" pitchFamily="34" charset="0"/>
              </a:rPr>
              <a:t>Rửa tay thường xuyên bằng xà phòng </a:t>
            </a:r>
          </a:p>
          <a:p>
            <a:pPr algn="just" eaLnBrk="1" hangingPunct="1">
              <a:spcBef>
                <a:spcPts val="600"/>
              </a:spcBef>
              <a:spcAft>
                <a:spcPts val="600"/>
              </a:spcAft>
            </a:pPr>
            <a:r>
              <a:rPr lang="pt-BR" altLang="en-US" sz="2000" smtClean="0">
                <a:latin typeface="Arial" pitchFamily="34" charset="0"/>
                <a:cs typeface="Arial" pitchFamily="34" charset="0"/>
              </a:rPr>
              <a:t>Thực hiện tốt vệ sinh ăn uống</a:t>
            </a:r>
          </a:p>
          <a:p>
            <a:pPr algn="just" eaLnBrk="1" hangingPunct="1">
              <a:spcBef>
                <a:spcPts val="600"/>
              </a:spcBef>
              <a:spcAft>
                <a:spcPts val="600"/>
              </a:spcAft>
            </a:pPr>
            <a:r>
              <a:rPr lang="pt-BR" altLang="en-US" sz="2000" smtClean="0">
                <a:latin typeface="Arial" pitchFamily="34" charset="0"/>
                <a:cs typeface="Arial" pitchFamily="34" charset="0"/>
              </a:rPr>
              <a:t>Thường xuyên lau sạch các bề mặt, dụng cụ tiếp xúc hàng ngày như đồ chơi, dụng cụ học tập, tay nắm cửa, tay vịn cầu thang, mặt bàn/ghế, sàn nhà bằng xà phòng hoặc các chất tẩy rửa thông thường.</a:t>
            </a:r>
            <a:endParaRPr lang="en-US" altLang="en-US" sz="2000" smtClean="0">
              <a:latin typeface="Arial" pitchFamily="34" charset="0"/>
              <a:cs typeface="Arial" pitchFamily="34" charset="0"/>
            </a:endParaRPr>
          </a:p>
          <a:p>
            <a:pPr algn="just" eaLnBrk="1" hangingPunct="1">
              <a:spcBef>
                <a:spcPts val="600"/>
              </a:spcBef>
              <a:spcAft>
                <a:spcPts val="600"/>
              </a:spcAft>
            </a:pPr>
            <a:r>
              <a:rPr lang="pt-BR" altLang="en-US" sz="2000" smtClean="0">
                <a:latin typeface="Arial" pitchFamily="34" charset="0"/>
                <a:cs typeface="Arial" pitchFamily="34" charset="0"/>
              </a:rPr>
              <a:t>Không cho trẻ tiếp xúc với người bệnh hoặc nghi ngờ mắc bệnh.</a:t>
            </a:r>
            <a:endParaRPr lang="en-US" altLang="en-US" sz="2000" smtClean="0">
              <a:latin typeface="Arial" pitchFamily="34" charset="0"/>
              <a:cs typeface="Arial" pitchFamily="34" charset="0"/>
            </a:endParaRPr>
          </a:p>
          <a:p>
            <a:pPr algn="just" eaLnBrk="1" hangingPunct="1">
              <a:spcBef>
                <a:spcPts val="600"/>
              </a:spcBef>
              <a:spcAft>
                <a:spcPts val="600"/>
              </a:spcAft>
            </a:pPr>
            <a:r>
              <a:rPr lang="pt-BR" altLang="en-US" sz="2000" smtClean="0">
                <a:latin typeface="Arial" pitchFamily="34" charset="0"/>
                <a:cs typeface="Arial" pitchFamily="34" charset="0"/>
              </a:rPr>
              <a:t>Sử dụng</a:t>
            </a:r>
            <a:r>
              <a:rPr lang="vi-VN" altLang="en-US" sz="2000" smtClean="0">
                <a:latin typeface="Arial" pitchFamily="34" charset="0"/>
                <a:cs typeface="Arial" pitchFamily="34" charset="0"/>
              </a:rPr>
              <a:t> nhà tiêu hợp vệ sinh</a:t>
            </a:r>
            <a:endParaRPr lang="en-US" altLang="en-US" sz="2000" smtClean="0">
              <a:latin typeface="Arial" pitchFamily="34" charset="0"/>
              <a:cs typeface="Arial" pitchFamily="34" charset="0"/>
            </a:endParaRPr>
          </a:p>
          <a:p>
            <a:pPr algn="just" eaLnBrk="1" hangingPunct="1">
              <a:spcBef>
                <a:spcPts val="600"/>
              </a:spcBef>
              <a:spcAft>
                <a:spcPts val="600"/>
              </a:spcAft>
            </a:pPr>
            <a:r>
              <a:rPr lang="pt-BR" altLang="en-US" sz="2000" smtClean="0">
                <a:latin typeface="Arial" pitchFamily="34" charset="0"/>
                <a:cs typeface="Arial" pitchFamily="34" charset="0"/>
              </a:rPr>
              <a:t>Khi phát hiện trẻ có dấu hiệu nghi ngờ mắc bệnh cần đưa trẻ đi khám hoặc thông báo ngay cho cơ quan y tế gần nhất.</a:t>
            </a:r>
            <a:endParaRPr lang="en-US" altLang="en-US" sz="2000" smtClean="0">
              <a:latin typeface="Arial" pitchFamily="34" charset="0"/>
              <a:cs typeface="Arial" pitchFamily="34" charset="0"/>
            </a:endParaRPr>
          </a:p>
          <a:p>
            <a:pPr algn="just" eaLnBrk="1" hangingPunct="1">
              <a:spcBef>
                <a:spcPts val="600"/>
              </a:spcBef>
              <a:spcAft>
                <a:spcPts val="600"/>
              </a:spcAft>
            </a:pPr>
            <a:r>
              <a:rPr lang="pt-BR" altLang="en-US" sz="2000" smtClean="0">
                <a:latin typeface="Arial" pitchFamily="34" charset="0"/>
                <a:cs typeface="Arial" pitchFamily="34" charset="0"/>
              </a:rPr>
              <a:t>Tổ chức các đội tự quản tại chỗ (phối hợp ban, ngành, đoàn thể) để hàng ngày kiểm tra, giám sát việc thực hiện các biện pháp phòng, chống dịch tại từng hộ gia đình, đặc biệt gia đình bệnh nhân và những gia đình có trẻ em dưới 5 tuổi.</a:t>
            </a:r>
            <a:endParaRPr lang="en-US" altLang="en-US" sz="2000" smtClean="0">
              <a:latin typeface="Arial" pitchFamily="34" charset="0"/>
              <a:cs typeface="Arial" pitchFamily="34" charset="0"/>
            </a:endParaRPr>
          </a:p>
        </p:txBody>
      </p:sp>
      <p:sp>
        <p:nvSpPr>
          <p:cNvPr id="32771" name="Rectangle 3"/>
          <p:cNvSpPr>
            <a:spLocks noChangeArrowheads="1"/>
          </p:cNvSpPr>
          <p:nvPr/>
        </p:nvSpPr>
        <p:spPr bwMode="auto">
          <a:xfrm>
            <a:off x="1117600" y="369888"/>
            <a:ext cx="3145413" cy="461665"/>
          </a:xfrm>
          <a:prstGeom prst="rect">
            <a:avLst/>
          </a:prstGeom>
          <a:noFill/>
          <a:ln w="9525">
            <a:noFill/>
            <a:miter lim="800000"/>
            <a:headEnd/>
            <a:tailEnd/>
          </a:ln>
        </p:spPr>
        <p:txBody>
          <a:bodyPr wrap="none">
            <a:spAutoFit/>
          </a:bodyPr>
          <a:lstStyle/>
          <a:p>
            <a:pPr marL="514350" indent="-514350" eaLnBrk="1" hangingPunct="1"/>
            <a:r>
              <a:rPr lang="pt-BR" altLang="en-US" sz="2400" b="1" dirty="0">
                <a:solidFill>
                  <a:srgbClr val="C00000"/>
                </a:solidFill>
                <a:latin typeface="Times New Roman" pitchFamily="18" charset="0"/>
                <a:cs typeface="Times New Roman" pitchFamily="18" charset="0"/>
              </a:rPr>
              <a:t>Các biện pháp chung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52400"/>
            <a:ext cx="5689600" cy="609600"/>
          </a:xfrm>
        </p:spPr>
        <p:txBody>
          <a:bodyPr rtlCol="0">
            <a:noAutofit/>
          </a:bodyPr>
          <a:lstStyle/>
          <a:p>
            <a:pPr marL="342900" indent="-342900">
              <a:spcBef>
                <a:spcPct val="20000"/>
              </a:spcBef>
              <a:defRPr/>
            </a:pPr>
            <a:r>
              <a:rPr lang="pt-BR" altLang="en-US" sz="2800" b="1" dirty="0" smtClean="0">
                <a:solidFill>
                  <a:srgbClr val="C00000"/>
                </a:solidFill>
                <a:latin typeface="Times New Roman" pitchFamily="18" charset="0"/>
                <a:cs typeface="Times New Roman" pitchFamily="18" charset="0"/>
              </a:rPr>
              <a:t>Xử lý tại hộ gia đình và cộng đồng</a:t>
            </a:r>
            <a:endParaRPr lang="en-US" sz="2800" dirty="0" smtClean="0">
              <a:solidFill>
                <a:srgbClr val="C00000"/>
              </a:solidFill>
              <a:latin typeface="Arial" pitchFamily="34" charset="0"/>
              <a:cs typeface="Arial" pitchFamily="34" charset="0"/>
            </a:endParaRPr>
          </a:p>
        </p:txBody>
      </p:sp>
      <p:sp>
        <p:nvSpPr>
          <p:cNvPr id="34819" name="Content Placeholder 2"/>
          <p:cNvSpPr>
            <a:spLocks noGrp="1"/>
          </p:cNvSpPr>
          <p:nvPr>
            <p:ph sz="quarter" idx="1"/>
          </p:nvPr>
        </p:nvSpPr>
        <p:spPr>
          <a:xfrm>
            <a:off x="203200" y="1524000"/>
            <a:ext cx="11785600" cy="5105400"/>
          </a:xfrm>
        </p:spPr>
        <p:txBody>
          <a:bodyPr/>
          <a:lstStyle/>
          <a:p>
            <a:pPr algn="just" eaLnBrk="1" hangingPunct="1">
              <a:spcBef>
                <a:spcPts val="600"/>
              </a:spcBef>
              <a:spcAft>
                <a:spcPts val="600"/>
              </a:spcAft>
            </a:pPr>
            <a:r>
              <a:rPr lang="pt-BR" altLang="en-US" sz="2000" dirty="0" smtClean="0">
                <a:latin typeface="Arial" pitchFamily="34" charset="0"/>
                <a:cs typeface="Arial" pitchFamily="34" charset="0"/>
              </a:rPr>
              <a:t>Thực hiện triệt để các biện pháp chung</a:t>
            </a:r>
            <a:endParaRPr lang="en-US" altLang="en-US" sz="2000" dirty="0" smtClean="0">
              <a:latin typeface="Arial" pitchFamily="34" charset="0"/>
              <a:cs typeface="Arial" pitchFamily="34" charset="0"/>
            </a:endParaRPr>
          </a:p>
          <a:p>
            <a:pPr algn="just" eaLnBrk="1" hangingPunct="1">
              <a:spcBef>
                <a:spcPts val="600"/>
              </a:spcBef>
              <a:spcAft>
                <a:spcPts val="600"/>
              </a:spcAft>
            </a:pPr>
            <a:r>
              <a:rPr lang="pt-BR" altLang="en-US" sz="2000" dirty="0" smtClean="0">
                <a:latin typeface="Arial" pitchFamily="34" charset="0"/>
                <a:cs typeface="Arial" pitchFamily="34" charset="0"/>
              </a:rPr>
              <a:t>Cách ly ít nhất 10 ngày kể từ ngày khởi phát bệnh. Khi thấy trẻ có các biểu hiện biến chứng thần kinh hoặc tim mạch như giật mình, rung giật cơ, đi loạng choạng, ngủ gà, yếu liệt chi, mạch nhanh, sốt cao (≥39,5</a:t>
            </a:r>
            <a:r>
              <a:rPr lang="pt-BR" altLang="en-US" sz="2000" baseline="30000" dirty="0" smtClean="0">
                <a:latin typeface="Arial" pitchFamily="34" charset="0"/>
                <a:cs typeface="Arial" pitchFamily="34" charset="0"/>
              </a:rPr>
              <a:t>o</a:t>
            </a:r>
            <a:r>
              <a:rPr lang="pt-BR" altLang="en-US" sz="2000" dirty="0" smtClean="0">
                <a:latin typeface="Arial" pitchFamily="34" charset="0"/>
                <a:cs typeface="Arial" pitchFamily="34" charset="0"/>
              </a:rPr>
              <a:t>C), thì phải đến ngay cơ sở y tế để khám và điều trị kịp thời.</a:t>
            </a:r>
            <a:endParaRPr lang="en-US" altLang="en-US" sz="2000" dirty="0" smtClean="0">
              <a:latin typeface="Arial" pitchFamily="34" charset="0"/>
              <a:cs typeface="Arial" pitchFamily="34" charset="0"/>
            </a:endParaRPr>
          </a:p>
          <a:p>
            <a:pPr algn="just" eaLnBrk="1" hangingPunct="1">
              <a:spcBef>
                <a:spcPts val="600"/>
              </a:spcBef>
              <a:spcAft>
                <a:spcPts val="600"/>
              </a:spcAft>
            </a:pPr>
            <a:r>
              <a:rPr lang="pt-BR" altLang="en-US" sz="2000" dirty="0" smtClean="0">
                <a:latin typeface="Arial" pitchFamily="34" charset="0"/>
                <a:cs typeface="Arial" pitchFamily="34" charset="0"/>
              </a:rPr>
              <a:t>Đảm bảo có đủ xà phòng rửa tay tại hộ gia đình </a:t>
            </a:r>
            <a:endParaRPr lang="en-US" altLang="en-US" sz="2000" dirty="0" smtClean="0">
              <a:latin typeface="Arial" pitchFamily="34" charset="0"/>
              <a:cs typeface="Arial" pitchFamily="34" charset="0"/>
            </a:endParaRPr>
          </a:p>
          <a:p>
            <a:pPr algn="just" eaLnBrk="1" hangingPunct="1">
              <a:spcBef>
                <a:spcPts val="600"/>
              </a:spcBef>
              <a:spcAft>
                <a:spcPts val="600"/>
              </a:spcAft>
            </a:pPr>
            <a:r>
              <a:rPr lang="vi-VN" altLang="en-US" sz="2000" dirty="0" smtClean="0">
                <a:latin typeface="Arial" pitchFamily="34" charset="0"/>
                <a:cs typeface="Arial" pitchFamily="34" charset="0"/>
              </a:rPr>
              <a:t>Đảm bảo an toàn vệ sinh thực phẩm, ăn chín, uống chín</a:t>
            </a:r>
            <a:endParaRPr lang="en-US" altLang="en-US" sz="2000" dirty="0" smtClean="0">
              <a:latin typeface="Arial" pitchFamily="34" charset="0"/>
              <a:cs typeface="Arial" pitchFamily="34" charset="0"/>
            </a:endParaRPr>
          </a:p>
          <a:p>
            <a:pPr algn="just" eaLnBrk="1" hangingPunct="1">
              <a:spcBef>
                <a:spcPts val="600"/>
              </a:spcBef>
              <a:spcAft>
                <a:spcPts val="600"/>
              </a:spcAft>
            </a:pPr>
            <a:r>
              <a:rPr lang="vi-VN" altLang="en-US" sz="2000" dirty="0" smtClean="0">
                <a:latin typeface="Arial" pitchFamily="34" charset="0"/>
                <a:cs typeface="Arial" pitchFamily="34" charset="0"/>
              </a:rPr>
              <a:t>Hướng dẫn hộ gia đình tự theo dõi sức khỏe các thành viên trong gia đình, đặc biệt trẻ em dưới 5 tuổi, nếu phát hiện các triệu chứng nghi ngờ mắc bệnhphải thông báo ngay cho cơ quan y tế xử lý, điều trị kịp thời</a:t>
            </a:r>
            <a:endParaRPr lang="en-US" altLang="en-US" sz="2000" dirty="0" smtClean="0">
              <a:latin typeface="Arial" pitchFamily="34" charset="0"/>
              <a:cs typeface="Arial" pitchFamily="34" charset="0"/>
            </a:endParaRPr>
          </a:p>
          <a:p>
            <a:pPr algn="just" eaLnBrk="1" hangingPunct="1">
              <a:spcBef>
                <a:spcPts val="600"/>
              </a:spcBef>
              <a:spcAft>
                <a:spcPts val="600"/>
              </a:spcAft>
            </a:pPr>
            <a:r>
              <a:rPr lang="vi-VN" altLang="en-US" sz="2000" dirty="0" smtClean="0">
                <a:latin typeface="Arial" pitchFamily="34" charset="0"/>
                <a:cs typeface="Arial" pitchFamily="34" charset="0"/>
              </a:rPr>
              <a:t>Khuyến cáo những thành viên trong hộ gia đình bệnh nhân không nên tiếp xúc, chăm sóc trẻ em khác và không tham gia chế biến thức ăn phục vụ các bữa ăn tập thể</a:t>
            </a:r>
            <a:endParaRPr lang="en-US" altLang="en-US" sz="2000" dirty="0" smtClean="0">
              <a:latin typeface="Arial" pitchFamily="34" charset="0"/>
              <a:cs typeface="Arial" pitchFamily="34" charset="0"/>
            </a:endParaRPr>
          </a:p>
          <a:p>
            <a:pPr eaLnBrk="1" hangingPunct="1">
              <a:spcBef>
                <a:spcPts val="600"/>
              </a:spcBef>
              <a:spcAft>
                <a:spcPts val="600"/>
              </a:spcAft>
            </a:pPr>
            <a:endParaRPr lang="en-US" alt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SINH LÝ BỆNH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a:p>
            <a:pPr lvl="1"/>
            <a:r>
              <a:rPr lang="en-US" dirty="0" err="1" smtClean="0">
                <a:latin typeface="Times New Roman" panose="02020603050405020304" pitchFamily="18" charset="0"/>
                <a:cs typeface="Times New Roman" panose="02020603050405020304" pitchFamily="18" charset="0"/>
              </a:rPr>
              <a:t>Lây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yếu</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qua đường </a:t>
            </a:r>
            <a:r>
              <a:rPr lang="en-US" dirty="0" err="1" smtClean="0">
                <a:latin typeface="Times New Roman" panose="02020603050405020304" pitchFamily="18" charset="0"/>
                <a:cs typeface="Times New Roman" panose="02020603050405020304" pitchFamily="18" charset="0"/>
              </a:rPr>
              <a:t>tiêu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hóa</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phân-miệng</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hoặc thông qua tiếp xúc với tổn thương da và dịch</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tiết</a:t>
            </a:r>
            <a:r>
              <a:rPr lang="en-US" dirty="0" smtClean="0">
                <a:latin typeface="Times New Roman" panose="02020603050405020304" pitchFamily="18" charset="0"/>
                <a:cs typeface="Times New Roman" panose="02020603050405020304" pitchFamily="18" charset="0"/>
              </a:rPr>
              <a:t> (ho, </a:t>
            </a:r>
            <a:r>
              <a:rPr lang="en-US" dirty="0" err="1" smtClean="0">
                <a:latin typeface="Times New Roman" panose="02020603050405020304" pitchFamily="18" charset="0"/>
                <a:cs typeface="Times New Roman" panose="02020603050405020304" pitchFamily="18" charset="0"/>
              </a:rPr>
              <a:t>hắt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hơi</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lvl="1"/>
            <a:r>
              <a:rPr lang="vi-VN" dirty="0" smtClean="0">
                <a:latin typeface="Times New Roman" panose="02020603050405020304" pitchFamily="18" charset="0"/>
                <a:cs typeface="Times New Roman" panose="02020603050405020304" pitchFamily="18" charset="0"/>
              </a:rPr>
              <a:t>Vi</a:t>
            </a:r>
            <a:r>
              <a:rPr lang="en-US" dirty="0" err="1" smtClean="0">
                <a:latin typeface="Times New Roman" panose="02020603050405020304" pitchFamily="18" charset="0"/>
                <a:cs typeface="Times New Roman" panose="02020603050405020304" pitchFamily="18" charset="0"/>
              </a:rPr>
              <a:t>rus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xâm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nhập</a:t>
            </a:r>
            <a:r>
              <a:rPr lang="en-US" dirty="0" smtClean="0">
                <a:latin typeface="Times New Roman" panose="02020603050405020304" pitchFamily="18" charset="0"/>
                <a:cs typeface="Times New Roman" panose="02020603050405020304" pitchFamily="18" charset="0"/>
              </a:rPr>
              <a:t> qua </a:t>
            </a:r>
            <a:r>
              <a:rPr lang="en-US" dirty="0" err="1" smtClean="0">
                <a:latin typeface="Times New Roman" panose="02020603050405020304" pitchFamily="18" charset="0"/>
                <a:cs typeface="Times New Roman" panose="02020603050405020304" pitchFamily="18" charset="0"/>
              </a:rPr>
              <a:t>đường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hóa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lympho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xương</a:t>
            </a:r>
            <a:r>
              <a:rPr lang="en-US" dirty="0" smtClean="0">
                <a:latin typeface="Times New Roman" panose="02020603050405020304" pitchFamily="18" charset="0"/>
                <a:cs typeface="Times New Roman" panose="02020603050405020304" pitchFamily="18" charset="0"/>
              </a:rPr>
              <a:t>.</a:t>
            </a:r>
          </a:p>
          <a:p>
            <a:pPr lvl="1"/>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phát 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lớn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xâm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nhập</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nhiễm</a:t>
            </a:r>
            <a:r>
              <a:rPr lang="en-US" dirty="0" smtClean="0">
                <a:latin typeface="Times New Roman" panose="02020603050405020304" pitchFamily="18" charset="0"/>
                <a:cs typeface="Times New Roman" panose="02020603050405020304" pitchFamily="18" charset="0"/>
              </a:rPr>
              <a:t> virus </a:t>
            </a:r>
            <a:r>
              <a:rPr lang="en-US" dirty="0" err="1" smtClean="0">
                <a:latin typeface="Times New Roman" panose="02020603050405020304" pitchFamily="18" charset="0"/>
                <a:cs typeface="Times New Roman" panose="02020603050405020304" pitchFamily="18" charset="0"/>
              </a:rPr>
              <a:t>huyết</a:t>
            </a:r>
            <a:r>
              <a:rPr lang="en-US" dirty="0" smtClean="0">
                <a:latin typeface="Times New Roman" panose="02020603050405020304" pitchFamily="18" charset="0"/>
                <a:cs typeface="Times New Roman" panose="02020603050405020304" pitchFamily="18" charset="0"/>
              </a:rPr>
              <a:t>.</a:t>
            </a:r>
          </a:p>
          <a:p>
            <a:pPr lvl="1"/>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(da, </a:t>
            </a:r>
            <a:r>
              <a:rPr lang="en-US" dirty="0" err="1" smtClean="0">
                <a:latin typeface="Times New Roman" panose="02020603050405020304" pitchFamily="18" charset="0"/>
                <a:cs typeface="Times New Roman" panose="02020603050405020304" pitchFamily="18" charset="0"/>
              </a:rPr>
              <a:t>niêm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TW)</a:t>
            </a:r>
          </a:p>
          <a:p>
            <a:pPr lvl="1"/>
            <a:r>
              <a:rPr lang="en-US" dirty="0" smtClean="0">
                <a:latin typeface="Times New Roman" panose="02020603050405020304" pitchFamily="18" charset="0"/>
                <a:cs typeface="Times New Roman" panose="02020603050405020304" pitchFamily="18" charset="0"/>
              </a:rPr>
              <a:t>Virus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h</a:t>
            </a:r>
            <a:r>
              <a:rPr lang="vi-VN" dirty="0" smtClean="0">
                <a:latin typeface="Times New Roman" panose="02020603050405020304" pitchFamily="18" charset="0"/>
                <a:cs typeface="Times New Roman" panose="02020603050405020304" pitchFamily="18" charset="0"/>
              </a:rPr>
              <a:t>iện tượng apoptosis lan rộng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ổ </a:t>
            </a:r>
            <a:r>
              <a:rPr lang="en-US" dirty="0" err="1" smtClean="0">
                <a:latin typeface="Times New Roman" panose="02020603050405020304" pitchFamily="18" charset="0"/>
                <a:cs typeface="Times New Roman" panose="02020603050405020304" pitchFamily="18" charset="0"/>
              </a:rPr>
              <a:t>hoại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phỏng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nên</a:t>
            </a:r>
            <a:r>
              <a:rPr lang="vi-VN" dirty="0" smtClean="0">
                <a:latin typeface="Times New Roman" panose="02020603050405020304" pitchFamily="18" charset="0"/>
                <a:cs typeface="Times New Roman" panose="02020603050405020304" pitchFamily="18" charset="0"/>
              </a:rPr>
              <a:t> tổn thương đặc trưng.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678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972800" cy="868363"/>
          </a:xfrm>
        </p:spPr>
        <p:txBody>
          <a:bodyPr rtlCol="0">
            <a:normAutofit fontScale="90000"/>
          </a:bodyPr>
          <a:lstStyle/>
          <a:p>
            <a:pPr algn="l" eaLnBrk="1" fontAlgn="auto" hangingPunct="1">
              <a:spcAft>
                <a:spcPts val="0"/>
              </a:spcAft>
              <a:defRPr/>
            </a:pPr>
            <a:r>
              <a:rPr lang="vi-VN" sz="3100" b="1" dirty="0" smtClean="0">
                <a:solidFill>
                  <a:srgbClr val="C00000"/>
                </a:solidFill>
                <a:latin typeface="+mn-lt"/>
                <a:cs typeface="Times New Roman" pitchFamily="18" charset="0"/>
              </a:rPr>
              <a:t> Xử lý tại nhà trẻ, mẫu giáo</a:t>
            </a: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endParaRPr lang="en-US" sz="3000" dirty="0" smtClean="0">
              <a:latin typeface="Times New Roman" pitchFamily="18" charset="0"/>
              <a:cs typeface="Times New Roman" pitchFamily="18" charset="0"/>
            </a:endParaRPr>
          </a:p>
        </p:txBody>
      </p:sp>
      <p:sp>
        <p:nvSpPr>
          <p:cNvPr id="16387" name="Content Placeholder 2"/>
          <p:cNvSpPr>
            <a:spLocks noGrp="1"/>
          </p:cNvSpPr>
          <p:nvPr>
            <p:ph sz="quarter" idx="1"/>
          </p:nvPr>
        </p:nvSpPr>
        <p:spPr>
          <a:xfrm>
            <a:off x="203200" y="1524000"/>
            <a:ext cx="11582400" cy="5029200"/>
          </a:xfrm>
        </p:spPr>
        <p:txBody>
          <a:bodyPr>
            <a:normAutofit lnSpcReduction="10000"/>
          </a:bodyPr>
          <a:lstStyle/>
          <a:p>
            <a:pPr marL="274320" indent="-274320" algn="just" eaLnBrk="1" fontAlgn="auto" hangingPunct="1">
              <a:lnSpc>
                <a:spcPct val="110000"/>
              </a:lnSpc>
              <a:spcBef>
                <a:spcPts val="600"/>
              </a:spcBef>
              <a:spcAft>
                <a:spcPts val="600"/>
              </a:spcAft>
              <a:buFont typeface="Wingdings 2"/>
              <a:buChar char=""/>
              <a:defRPr/>
            </a:pPr>
            <a:r>
              <a:rPr lang="vi-VN" sz="2400" dirty="0" smtClean="0">
                <a:latin typeface="+mj-lt"/>
                <a:cs typeface="Times New Roman" pitchFamily="18" charset="0"/>
              </a:rPr>
              <a:t>Thực hiện triệt để các biện pháp chung</a:t>
            </a:r>
            <a:endParaRPr lang="en-US" sz="2400" dirty="0" smtClean="0">
              <a:latin typeface="+mj-lt"/>
              <a:cs typeface="Times New Roman" pitchFamily="18" charset="0"/>
            </a:endParaRPr>
          </a:p>
          <a:p>
            <a:pPr marL="274320" indent="-274320" algn="just" eaLnBrk="1" fontAlgn="auto" hangingPunct="1">
              <a:lnSpc>
                <a:spcPct val="110000"/>
              </a:lnSpc>
              <a:spcBef>
                <a:spcPts val="600"/>
              </a:spcBef>
              <a:spcAft>
                <a:spcPts val="600"/>
              </a:spcAft>
              <a:buFont typeface="Wingdings 2"/>
              <a:buChar char=""/>
              <a:defRPr/>
            </a:pPr>
            <a:r>
              <a:rPr lang="vi-VN" sz="2400" dirty="0" smtClean="0">
                <a:latin typeface="+mj-lt"/>
                <a:cs typeface="Times New Roman" pitchFamily="18" charset="0"/>
              </a:rPr>
              <a:t>Trẻ mắc bệnh không đến lớp ít nhất là 10 ngày kể từ khi khởi bệnh và chỉ đến lớp khi hết loét miệng và các phỏng nước.</a:t>
            </a:r>
            <a:endParaRPr lang="en-US" sz="2400" dirty="0" smtClean="0">
              <a:latin typeface="+mj-lt"/>
              <a:cs typeface="Times New Roman" pitchFamily="18" charset="0"/>
            </a:endParaRPr>
          </a:p>
          <a:p>
            <a:pPr marL="274320" indent="-274320" algn="just" eaLnBrk="1" fontAlgn="auto" hangingPunct="1">
              <a:lnSpc>
                <a:spcPct val="110000"/>
              </a:lnSpc>
              <a:spcBef>
                <a:spcPts val="600"/>
              </a:spcBef>
              <a:spcAft>
                <a:spcPts val="600"/>
              </a:spcAft>
              <a:buFont typeface="Wingdings 2"/>
              <a:buChar char=""/>
              <a:defRPr/>
            </a:pPr>
            <a:r>
              <a:rPr lang="pt-BR" sz="2400" dirty="0" smtClean="0">
                <a:latin typeface="Arial" pitchFamily="34" charset="0"/>
                <a:cs typeface="Arial" pitchFamily="34" charset="0"/>
              </a:rPr>
              <a:t>Đảm bảo có đủ xà phòng rửa tay tại từng lớp học.</a:t>
            </a:r>
            <a:endParaRPr lang="en-US" sz="2400" dirty="0" smtClean="0">
              <a:latin typeface="Arial" pitchFamily="34" charset="0"/>
              <a:cs typeface="Arial" pitchFamily="34" charset="0"/>
            </a:endParaRPr>
          </a:p>
          <a:p>
            <a:pPr marL="274320" indent="-274320" algn="just" eaLnBrk="1" fontAlgn="auto" hangingPunct="1">
              <a:lnSpc>
                <a:spcPct val="110000"/>
              </a:lnSpc>
              <a:spcBef>
                <a:spcPts val="600"/>
              </a:spcBef>
              <a:spcAft>
                <a:spcPts val="600"/>
              </a:spcAft>
              <a:buFont typeface="Wingdings 2"/>
              <a:buChar char=""/>
              <a:defRPr/>
            </a:pPr>
            <a:r>
              <a:rPr lang="vi-VN" sz="2400" dirty="0" smtClean="0">
                <a:latin typeface="+mj-lt"/>
                <a:cs typeface="Times New Roman" pitchFamily="18" charset="0"/>
              </a:rPr>
              <a:t>Cô nuôi dậy trẻ</a:t>
            </a:r>
            <a:r>
              <a:rPr lang="pt-BR" sz="2400" dirty="0" smtClean="0">
                <a:latin typeface="Arial" pitchFamily="34" charset="0"/>
                <a:cs typeface="Arial" pitchFamily="34" charset="0"/>
              </a:rPr>
              <a:t>/thầy cô giáo cần</a:t>
            </a:r>
            <a:r>
              <a:rPr lang="vi-VN" sz="2400" dirty="0" smtClean="0">
                <a:latin typeface="Arial" pitchFamily="34" charset="0"/>
                <a:cs typeface="Arial" pitchFamily="34" charset="0"/>
              </a:rPr>
              <a:t> </a:t>
            </a:r>
            <a:r>
              <a:rPr lang="vi-VN" sz="2400" dirty="0" smtClean="0">
                <a:latin typeface="+mj-lt"/>
                <a:cs typeface="Times New Roman" pitchFamily="18" charset="0"/>
              </a:rPr>
              <a:t>theo dõi tình trạng sức khỏe cho trẻ hàng ngày. Khi phát hiện trong lớp, trong trường có trẻ nghi ngờ mắc bệnh phải thông báo cho gia đình và cán bộ y tế để xử lý kịp thời.</a:t>
            </a:r>
            <a:endParaRPr lang="en-US" sz="2400" dirty="0" smtClean="0">
              <a:latin typeface="+mj-lt"/>
              <a:cs typeface="Times New Roman" pitchFamily="18" charset="0"/>
            </a:endParaRPr>
          </a:p>
          <a:p>
            <a:pPr marL="274320" indent="-274320" algn="just" eaLnBrk="1" fontAlgn="auto" hangingPunct="1">
              <a:lnSpc>
                <a:spcPct val="110000"/>
              </a:lnSpc>
              <a:spcBef>
                <a:spcPts val="600"/>
              </a:spcBef>
              <a:spcAft>
                <a:spcPts val="600"/>
              </a:spcAft>
              <a:buFont typeface="Wingdings 2"/>
              <a:buChar char=""/>
              <a:defRPr/>
            </a:pPr>
            <a:r>
              <a:rPr lang="vi-VN" sz="2400" dirty="0" smtClean="0">
                <a:latin typeface="+mj-lt"/>
                <a:cs typeface="Times New Roman" pitchFamily="18" charset="0"/>
              </a:rPr>
              <a:t>Tùy tình hình và mức độ nghiêm trọng của dịch, cơ quan y tế địa phương tham mưu cho cấp có thẩm quyền tại địa phương quyết định việc đóng cửa lớp học/trường học/nhà trẻ, mẫu giáo.</a:t>
            </a:r>
            <a:r>
              <a:rPr lang="nl-NL" sz="2400" dirty="0" smtClean="0">
                <a:latin typeface="Arial" pitchFamily="34" charset="0"/>
                <a:cs typeface="Arial" pitchFamily="34" charset="0"/>
              </a:rPr>
              <a:t>Thời gian đóng cửa lớp học/trường học/</a:t>
            </a:r>
            <a:r>
              <a:rPr lang="vi-VN" sz="2400" dirty="0" smtClean="0">
                <a:latin typeface="+mj-lt"/>
                <a:cs typeface="Times New Roman" pitchFamily="18" charset="0"/>
              </a:rPr>
              <a:t>nhà trẻ, mẫu giáo </a:t>
            </a:r>
            <a:r>
              <a:rPr lang="nl-NL" sz="2400" dirty="0" smtClean="0">
                <a:latin typeface="Arial" pitchFamily="34" charset="0"/>
                <a:cs typeface="Arial" pitchFamily="34" charset="0"/>
              </a:rPr>
              <a:t>là</a:t>
            </a:r>
            <a:r>
              <a:rPr lang="nl-NL" sz="2400" dirty="0" smtClean="0">
                <a:latin typeface="+mj-lt"/>
                <a:cs typeface="Times New Roman" pitchFamily="18" charset="0"/>
              </a:rPr>
              <a:t> </a:t>
            </a:r>
            <a:r>
              <a:rPr lang="vi-VN" sz="2400" dirty="0" smtClean="0">
                <a:latin typeface="+mj-lt"/>
                <a:cs typeface="Times New Roman" pitchFamily="18" charset="0"/>
              </a:rPr>
              <a:t>10 ngày kể từ ngày khởi </a:t>
            </a:r>
            <a:r>
              <a:rPr lang="nl-NL" sz="2400" dirty="0" smtClean="0">
                <a:latin typeface="Arial" pitchFamily="34" charset="0"/>
                <a:cs typeface="Arial" pitchFamily="34" charset="0"/>
              </a:rPr>
              <a:t>phát</a:t>
            </a:r>
            <a:r>
              <a:rPr lang="vi-VN" sz="2400" dirty="0" smtClean="0">
                <a:latin typeface="+mj-lt"/>
                <a:cs typeface="Times New Roman" pitchFamily="18" charset="0"/>
              </a:rPr>
              <a:t> của ca </a:t>
            </a:r>
            <a:r>
              <a:rPr lang="nl-NL" sz="2400" dirty="0" smtClean="0">
                <a:latin typeface="Arial" pitchFamily="34" charset="0"/>
                <a:cs typeface="Arial" pitchFamily="34" charset="0"/>
              </a:rPr>
              <a:t>bệnh</a:t>
            </a:r>
            <a:r>
              <a:rPr lang="nl-NL" sz="2400" dirty="0" smtClean="0">
                <a:latin typeface="+mj-lt"/>
                <a:cs typeface="Times New Roman" pitchFamily="18" charset="0"/>
              </a:rPr>
              <a:t> </a:t>
            </a:r>
            <a:r>
              <a:rPr lang="vi-VN" sz="2400" dirty="0" smtClean="0">
                <a:latin typeface="+mj-lt"/>
                <a:cs typeface="Times New Roman" pitchFamily="18" charset="0"/>
              </a:rPr>
              <a:t>cuối cùng</a:t>
            </a:r>
            <a:r>
              <a:rPr lang="nl-NL" sz="2400" dirty="0" smtClean="0">
                <a:latin typeface="+mj-lt"/>
                <a:cs typeface="Times New Roman" pitchFamily="18" charset="0"/>
              </a:rPr>
              <a:t>.</a:t>
            </a:r>
            <a:endParaRPr lang="en-US" sz="2400" dirty="0" smtClean="0">
              <a:latin typeface="+mj-lt"/>
              <a:cs typeface="Times New Roman" pitchFamily="18" charset="0"/>
            </a:endParaRPr>
          </a:p>
          <a:p>
            <a:pPr marL="274320" indent="-274320" eaLnBrk="1" fontAlgn="auto" hangingPunct="1">
              <a:lnSpc>
                <a:spcPct val="110000"/>
              </a:lnSpc>
              <a:spcBef>
                <a:spcPts val="600"/>
              </a:spcBef>
              <a:spcAft>
                <a:spcPts val="600"/>
              </a:spcAft>
              <a:buFont typeface="Wingdings 2"/>
              <a:buChar char=""/>
              <a:defRPr/>
            </a:pPr>
            <a:endParaRPr lang="en-US" sz="2400" dirty="0" smtClean="0">
              <a:latin typeface="+mj-lt"/>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167" y="304801"/>
            <a:ext cx="11379200" cy="758825"/>
          </a:xfrm>
        </p:spPr>
        <p:txBody>
          <a:bodyPr/>
          <a:lstStyle/>
          <a:p>
            <a:pPr>
              <a:defRPr/>
            </a:pPr>
            <a:r>
              <a:rPr lang="en-US" sz="2800" dirty="0" smtClean="0"/>
              <a:t>QUY TRÌNH XỬ LÝ – VỆ SINH – KHỬ KHUẨN</a:t>
            </a:r>
            <a:br>
              <a:rPr lang="en-US" sz="2800" dirty="0" smtClean="0"/>
            </a:br>
            <a:r>
              <a:rPr lang="en-US" sz="1800" dirty="0" smtClean="0"/>
              <a:t>(ĐỐI VỚI NHÀ TRẺ/NHÀ BỆNH NHÂN)</a:t>
            </a:r>
            <a:endParaRPr lang="en-US" sz="1800" dirty="0"/>
          </a:p>
        </p:txBody>
      </p:sp>
      <p:graphicFrame>
        <p:nvGraphicFramePr>
          <p:cNvPr id="6" name="Table 5"/>
          <p:cNvGraphicFramePr>
            <a:graphicFrameLocks noGrp="1"/>
          </p:cNvGraphicFramePr>
          <p:nvPr/>
        </p:nvGraphicFramePr>
        <p:xfrm>
          <a:off x="402167" y="1447800"/>
          <a:ext cx="11379199" cy="4724398"/>
        </p:xfrm>
        <a:graphic>
          <a:graphicData uri="http://schemas.openxmlformats.org/drawingml/2006/table">
            <a:tbl>
              <a:tblPr>
                <a:tableStyleId>{5940675A-B579-460E-94D1-54222C63F5DA}</a:tableStyleId>
              </a:tblPr>
              <a:tblGrid>
                <a:gridCol w="3402412">
                  <a:extLst>
                    <a:ext uri="{9D8B030D-6E8A-4147-A177-3AD203B41FA5}"/>
                  </a:extLst>
                </a:gridCol>
                <a:gridCol w="1704575">
                  <a:extLst>
                    <a:ext uri="{9D8B030D-6E8A-4147-A177-3AD203B41FA5}"/>
                  </a:extLst>
                </a:gridCol>
                <a:gridCol w="2857440">
                  <a:extLst>
                    <a:ext uri="{9D8B030D-6E8A-4147-A177-3AD203B41FA5}"/>
                  </a:extLst>
                </a:gridCol>
                <a:gridCol w="1550637">
                  <a:extLst>
                    <a:ext uri="{9D8B030D-6E8A-4147-A177-3AD203B41FA5}"/>
                  </a:extLst>
                </a:gridCol>
                <a:gridCol w="1864135">
                  <a:extLst>
                    <a:ext uri="{9D8B030D-6E8A-4147-A177-3AD203B41FA5}"/>
                  </a:extLst>
                </a:gridCol>
              </a:tblGrid>
              <a:tr h="355838">
                <a:tc>
                  <a:txBody>
                    <a:bodyPr/>
                    <a:lstStyle/>
                    <a:p>
                      <a:pPr algn="ctr">
                        <a:lnSpc>
                          <a:spcPct val="115000"/>
                        </a:lnSpc>
                        <a:spcAft>
                          <a:spcPts val="0"/>
                        </a:spcAft>
                      </a:pPr>
                      <a:r>
                        <a:rPr lang="en-US" sz="1400" b="1" dirty="0" err="1">
                          <a:effectLst/>
                        </a:rPr>
                        <a:t>Vật</a:t>
                      </a:r>
                      <a:r>
                        <a:rPr lang="en-US" sz="1400" b="1" dirty="0">
                          <a:effectLst/>
                        </a:rPr>
                        <a:t> </a:t>
                      </a:r>
                      <a:r>
                        <a:rPr lang="en-US" sz="1400" b="1" dirty="0" err="1">
                          <a:effectLst/>
                        </a:rPr>
                        <a:t>dụng</a:t>
                      </a:r>
                      <a:r>
                        <a:rPr lang="en-US" sz="1400" b="1" dirty="0">
                          <a:effectLst/>
                        </a:rPr>
                        <a:t> / </a:t>
                      </a:r>
                      <a:r>
                        <a:rPr lang="en-US" sz="1400" b="1" dirty="0" err="1">
                          <a:effectLst/>
                        </a:rPr>
                        <a:t>khu</a:t>
                      </a:r>
                      <a:r>
                        <a:rPr lang="en-US" sz="1400" b="1" dirty="0">
                          <a:effectLst/>
                        </a:rPr>
                        <a:t> </a:t>
                      </a:r>
                      <a:r>
                        <a:rPr lang="en-US" sz="1400" b="1" dirty="0" err="1">
                          <a:effectLst/>
                        </a:rPr>
                        <a:t>vực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15000"/>
                        </a:lnSpc>
                        <a:spcAft>
                          <a:spcPts val="0"/>
                        </a:spcAft>
                      </a:pPr>
                      <a:r>
                        <a:rPr lang="en-US" sz="1400" b="1" dirty="0" err="1">
                          <a:effectLst/>
                        </a:rPr>
                        <a:t>Bước</a:t>
                      </a:r>
                      <a:r>
                        <a:rPr lang="en-US" sz="1400" b="1" dirty="0">
                          <a:effectLst/>
                        </a:rPr>
                        <a:t> 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15000"/>
                        </a:lnSpc>
                        <a:spcAft>
                          <a:spcPts val="0"/>
                        </a:spcAft>
                      </a:pPr>
                      <a:r>
                        <a:rPr lang="en-US" sz="1400" b="1" dirty="0" err="1">
                          <a:effectLst/>
                        </a:rPr>
                        <a:t>Bước</a:t>
                      </a:r>
                      <a:r>
                        <a:rPr lang="en-US" sz="1400" b="1" dirty="0">
                          <a:effectLst/>
                        </a:rPr>
                        <a:t> 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15000"/>
                        </a:lnSpc>
                        <a:spcAft>
                          <a:spcPts val="0"/>
                        </a:spcAft>
                      </a:pPr>
                      <a:r>
                        <a:rPr lang="en-US" sz="1400" b="1" dirty="0" err="1">
                          <a:effectLst/>
                        </a:rPr>
                        <a:t>Bước</a:t>
                      </a:r>
                      <a:r>
                        <a:rPr lang="en-US" sz="1400" b="1" dirty="0">
                          <a:effectLst/>
                        </a:rPr>
                        <a:t> 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15000"/>
                        </a:lnSpc>
                        <a:spcAft>
                          <a:spcPts val="0"/>
                        </a:spcAft>
                      </a:pPr>
                      <a:r>
                        <a:rPr lang="en-US" sz="1400" b="1" dirty="0" err="1">
                          <a:effectLst/>
                        </a:rPr>
                        <a:t>Bước</a:t>
                      </a:r>
                      <a:r>
                        <a:rPr lang="en-US" sz="1400" b="1" dirty="0">
                          <a:effectLst/>
                        </a:rPr>
                        <a:t> 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extLst>
                  <a:ext uri="{0D108BD9-81ED-4DB2-BD59-A6C34878D82A}"/>
                </a:extLst>
              </a:tr>
              <a:tr h="1371544">
                <a:tc>
                  <a:txBody>
                    <a:bodyPr/>
                    <a:lstStyle/>
                    <a:p>
                      <a:pPr algn="just">
                        <a:lnSpc>
                          <a:spcPct val="115000"/>
                        </a:lnSpc>
                        <a:spcAft>
                          <a:spcPts val="0"/>
                        </a:spcAft>
                      </a:pPr>
                      <a:r>
                        <a:rPr lang="en-US" sz="1400" dirty="0" err="1">
                          <a:effectLst/>
                        </a:rPr>
                        <a:t>Bề</a:t>
                      </a:r>
                      <a:r>
                        <a:rPr lang="en-US" sz="1400" dirty="0">
                          <a:effectLst/>
                        </a:rPr>
                        <a:t> </a:t>
                      </a:r>
                      <a:r>
                        <a:rPr lang="en-US" sz="1400" dirty="0" err="1">
                          <a:effectLst/>
                        </a:rPr>
                        <a:t>mặt</a:t>
                      </a:r>
                      <a:r>
                        <a:rPr lang="en-US" sz="1400" dirty="0">
                          <a:effectLst/>
                        </a:rPr>
                        <a:t> </a:t>
                      </a:r>
                      <a:r>
                        <a:rPr lang="en-US" sz="1400" dirty="0" err="1">
                          <a:effectLst/>
                        </a:rPr>
                        <a:t>lớp</a:t>
                      </a:r>
                      <a:r>
                        <a:rPr lang="en-US" sz="1400" dirty="0">
                          <a:effectLst/>
                        </a:rPr>
                        <a:t> </a:t>
                      </a:r>
                      <a:r>
                        <a:rPr lang="en-US" sz="1400" dirty="0" err="1">
                          <a:effectLst/>
                        </a:rPr>
                        <a:t>học</a:t>
                      </a:r>
                      <a:r>
                        <a:rPr lang="en-US" sz="1400" dirty="0">
                          <a:effectLst/>
                        </a:rPr>
                        <a:t>, </a:t>
                      </a:r>
                      <a:r>
                        <a:rPr lang="en-US" sz="1400" dirty="0" err="1">
                          <a:effectLst/>
                        </a:rPr>
                        <a:t>sàn</a:t>
                      </a:r>
                      <a:r>
                        <a:rPr lang="en-US" sz="1400" dirty="0">
                          <a:effectLst/>
                        </a:rPr>
                        <a:t> </a:t>
                      </a:r>
                      <a:r>
                        <a:rPr lang="en-US" sz="1400" dirty="0" err="1">
                          <a:effectLst/>
                        </a:rPr>
                        <a:t>nhà</a:t>
                      </a:r>
                      <a:r>
                        <a:rPr lang="en-US" sz="1400" dirty="0">
                          <a:effectLst/>
                        </a:rPr>
                        <a:t>, </a:t>
                      </a:r>
                      <a:r>
                        <a:rPr lang="en-US" sz="1400" dirty="0" err="1">
                          <a:effectLst/>
                        </a:rPr>
                        <a:t>hành</a:t>
                      </a:r>
                      <a:r>
                        <a:rPr lang="en-US" sz="1400" dirty="0">
                          <a:effectLst/>
                        </a:rPr>
                        <a:t> </a:t>
                      </a:r>
                      <a:r>
                        <a:rPr lang="en-US" sz="1400" dirty="0" err="1">
                          <a:effectLst/>
                        </a:rPr>
                        <a:t>lang</a:t>
                      </a:r>
                      <a:r>
                        <a:rPr lang="en-US" sz="1400" dirty="0">
                          <a:effectLst/>
                        </a:rPr>
                        <a:t>, </a:t>
                      </a:r>
                      <a:r>
                        <a:rPr lang="en-US" sz="1400" dirty="0" err="1">
                          <a:effectLst/>
                        </a:rPr>
                        <a:t>cầu</a:t>
                      </a:r>
                      <a:r>
                        <a:rPr lang="en-US" sz="1400" dirty="0">
                          <a:effectLst/>
                        </a:rPr>
                        <a:t> thang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 Quét dọn, 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Lau nền bằng nước tẩy rửa thông thường hoặc dung dịch Clo Clo 0,5% hoạt tính,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Để khô </a:t>
                      </a:r>
                      <a:r>
                        <a:rPr lang="en-US" sz="1400">
                          <a:effectLst/>
                          <a:sym typeface="Wingdings" panose="05000000000000000000" pitchFamily="2" charset="2"/>
                        </a:rPr>
                        <a:t></a:t>
                      </a:r>
                      <a:r>
                        <a:rPr lang="en-US" sz="1400">
                          <a:effectLst/>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extLst>
                  <a:ext uri="{0D108BD9-81ED-4DB2-BD59-A6C34878D82A}"/>
                </a:extLst>
              </a:tr>
              <a:tr h="1625472">
                <a:tc>
                  <a:txBody>
                    <a:bodyPr/>
                    <a:lstStyle/>
                    <a:p>
                      <a:pPr algn="just">
                        <a:lnSpc>
                          <a:spcPct val="115000"/>
                        </a:lnSpc>
                        <a:spcAft>
                          <a:spcPts val="0"/>
                        </a:spcAft>
                      </a:pPr>
                      <a:r>
                        <a:rPr lang="en-US" sz="1400" dirty="0" err="1">
                          <a:effectLst/>
                        </a:rPr>
                        <a:t>Học</a:t>
                      </a:r>
                      <a:r>
                        <a:rPr lang="en-US" sz="1400" dirty="0">
                          <a:effectLst/>
                        </a:rPr>
                        <a:t> </a:t>
                      </a:r>
                      <a:r>
                        <a:rPr lang="en-US" sz="1400" dirty="0" err="1">
                          <a:effectLst/>
                        </a:rPr>
                        <a:t>cụ</a:t>
                      </a:r>
                      <a:r>
                        <a:rPr lang="en-US" sz="1400" dirty="0">
                          <a:effectLst/>
                        </a:rPr>
                        <a:t>, </a:t>
                      </a:r>
                      <a:r>
                        <a:rPr lang="en-US" sz="1400" dirty="0" err="1">
                          <a:effectLst/>
                        </a:rPr>
                        <a:t>đồ</a:t>
                      </a:r>
                      <a:r>
                        <a:rPr lang="en-US" sz="1400" dirty="0">
                          <a:effectLst/>
                        </a:rPr>
                        <a:t> </a:t>
                      </a:r>
                      <a:r>
                        <a:rPr lang="en-US" sz="1400" dirty="0" err="1">
                          <a:effectLst/>
                        </a:rPr>
                        <a:t>chơi</a:t>
                      </a:r>
                      <a:r>
                        <a:rPr lang="en-US" sz="1400" dirty="0">
                          <a:effectLst/>
                        </a:rPr>
                        <a:t> </a:t>
                      </a:r>
                      <a:r>
                        <a:rPr lang="en-US" sz="1400" dirty="0" err="1">
                          <a:effectLst/>
                        </a:rPr>
                        <a:t>thông</a:t>
                      </a:r>
                      <a:r>
                        <a:rPr lang="en-US" sz="1400" dirty="0">
                          <a:effectLst/>
                        </a:rPr>
                        <a:t> </a:t>
                      </a:r>
                      <a:r>
                        <a:rPr lang="en-US" sz="1400" dirty="0" err="1">
                          <a:effectLst/>
                        </a:rPr>
                        <a:t>thường</a:t>
                      </a:r>
                      <a:r>
                        <a:rPr lang="en-US" sz="14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dirty="0" err="1">
                          <a:effectLst/>
                        </a:rPr>
                        <a:t>Rửa</a:t>
                      </a:r>
                      <a:r>
                        <a:rPr lang="en-US" sz="1400" dirty="0">
                          <a:effectLst/>
                        </a:rPr>
                        <a:t> </a:t>
                      </a:r>
                      <a:r>
                        <a:rPr lang="en-US" sz="1400" dirty="0" err="1">
                          <a:effectLst/>
                        </a:rPr>
                        <a:t>bằng</a:t>
                      </a:r>
                      <a:r>
                        <a:rPr lang="en-US" sz="1400" dirty="0">
                          <a:effectLst/>
                        </a:rPr>
                        <a:t> </a:t>
                      </a:r>
                      <a:r>
                        <a:rPr lang="en-US" sz="1400" dirty="0" err="1">
                          <a:effectLst/>
                        </a:rPr>
                        <a:t>nước</a:t>
                      </a:r>
                      <a:r>
                        <a:rPr lang="en-US" sz="1400" dirty="0">
                          <a:effectLst/>
                        </a:rPr>
                        <a:t> </a:t>
                      </a:r>
                      <a:r>
                        <a:rPr lang="en-US" sz="1400" dirty="0" err="1">
                          <a:effectLst/>
                        </a:rPr>
                        <a:t>sạch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dirty="0" err="1">
                          <a:effectLst/>
                        </a:rPr>
                        <a:t>Làm</a:t>
                      </a:r>
                      <a:r>
                        <a:rPr lang="en-US" sz="1400" dirty="0">
                          <a:effectLst/>
                        </a:rPr>
                        <a:t> </a:t>
                      </a:r>
                      <a:r>
                        <a:rPr lang="en-US" sz="1400" dirty="0" err="1">
                          <a:effectLst/>
                        </a:rPr>
                        <a:t>sạch</a:t>
                      </a:r>
                      <a:r>
                        <a:rPr lang="en-US" sz="1400" dirty="0">
                          <a:effectLst/>
                        </a:rPr>
                        <a:t> </a:t>
                      </a:r>
                      <a:r>
                        <a:rPr lang="en-US" sz="1400" dirty="0" err="1">
                          <a:effectLst/>
                        </a:rPr>
                        <a:t>bằng</a:t>
                      </a:r>
                      <a:r>
                        <a:rPr lang="en-US" sz="1400" dirty="0">
                          <a:effectLst/>
                        </a:rPr>
                        <a:t> </a:t>
                      </a:r>
                      <a:r>
                        <a:rPr lang="en-US" sz="1400" dirty="0" err="1">
                          <a:effectLst/>
                        </a:rPr>
                        <a:t>nước</a:t>
                      </a:r>
                      <a:r>
                        <a:rPr lang="en-US" sz="1400" dirty="0">
                          <a:effectLst/>
                        </a:rPr>
                        <a:t> </a:t>
                      </a:r>
                      <a:r>
                        <a:rPr lang="en-US" sz="1400" dirty="0" err="1">
                          <a:effectLst/>
                        </a:rPr>
                        <a:t>tẩy</a:t>
                      </a:r>
                      <a:r>
                        <a:rPr lang="en-US" sz="1400" dirty="0">
                          <a:effectLst/>
                        </a:rPr>
                        <a:t> </a:t>
                      </a:r>
                      <a:r>
                        <a:rPr lang="en-US" sz="1400" dirty="0" err="1">
                          <a:effectLst/>
                        </a:rPr>
                        <a:t>rửa</a:t>
                      </a:r>
                      <a:r>
                        <a:rPr lang="en-US" sz="1400" dirty="0">
                          <a:effectLst/>
                        </a:rPr>
                        <a:t> </a:t>
                      </a:r>
                      <a:r>
                        <a:rPr lang="en-US" sz="1400" dirty="0" err="1">
                          <a:effectLst/>
                        </a:rPr>
                        <a:t>thông</a:t>
                      </a:r>
                      <a:r>
                        <a:rPr lang="en-US" sz="1400" dirty="0">
                          <a:effectLst/>
                        </a:rPr>
                        <a:t> </a:t>
                      </a:r>
                      <a:r>
                        <a:rPr lang="en-US" sz="1400" dirty="0" err="1">
                          <a:effectLst/>
                        </a:rPr>
                        <a:t>thường</a:t>
                      </a:r>
                      <a:r>
                        <a:rPr lang="en-US" sz="1400" dirty="0">
                          <a:effectLst/>
                        </a:rPr>
                        <a:t> </a:t>
                      </a:r>
                      <a:r>
                        <a:rPr lang="en-US" sz="1400" dirty="0" err="1">
                          <a:effectLst/>
                        </a:rPr>
                        <a:t>hoặc</a:t>
                      </a:r>
                      <a:r>
                        <a:rPr lang="en-US" sz="1400" dirty="0">
                          <a:effectLst/>
                        </a:rPr>
                        <a:t> </a:t>
                      </a:r>
                      <a:r>
                        <a:rPr lang="en-US" sz="1400" dirty="0" err="1">
                          <a:effectLst/>
                        </a:rPr>
                        <a:t>nhúng</a:t>
                      </a:r>
                      <a:r>
                        <a:rPr lang="en-US" sz="1400" dirty="0">
                          <a:effectLst/>
                        </a:rPr>
                        <a:t> </a:t>
                      </a:r>
                      <a:r>
                        <a:rPr lang="en-US" sz="1400" dirty="0" err="1">
                          <a:effectLst/>
                        </a:rPr>
                        <a:t>vào</a:t>
                      </a:r>
                      <a:r>
                        <a:rPr lang="en-US" sz="1400" dirty="0">
                          <a:effectLst/>
                        </a:rPr>
                        <a:t> dung </a:t>
                      </a:r>
                      <a:r>
                        <a:rPr lang="en-US" sz="1400" dirty="0" err="1">
                          <a:effectLst/>
                        </a:rPr>
                        <a:t>dịch</a:t>
                      </a:r>
                      <a:r>
                        <a:rPr lang="en-US" sz="1400" dirty="0">
                          <a:effectLst/>
                        </a:rPr>
                        <a:t> </a:t>
                      </a:r>
                      <a:r>
                        <a:rPr lang="en-US" sz="1400" dirty="0" err="1">
                          <a:effectLst/>
                        </a:rPr>
                        <a:t>Clo</a:t>
                      </a:r>
                      <a:r>
                        <a:rPr lang="en-US" sz="1400" dirty="0">
                          <a:effectLst/>
                        </a:rPr>
                        <a:t> 0,5% </a:t>
                      </a:r>
                      <a:r>
                        <a:rPr lang="en-US" sz="1400" dirty="0" err="1">
                          <a:effectLst/>
                        </a:rPr>
                        <a:t>hoạt</a:t>
                      </a:r>
                      <a:r>
                        <a:rPr lang="en-US" sz="1400" dirty="0">
                          <a:effectLst/>
                        </a:rPr>
                        <a:t> </a:t>
                      </a:r>
                      <a:r>
                        <a:rPr lang="en-US" sz="1400" dirty="0" err="1">
                          <a:effectLst/>
                        </a:rPr>
                        <a:t>tính</a:t>
                      </a:r>
                      <a:r>
                        <a:rPr lang="en-US" sz="1400" dirty="0">
                          <a:effectLst/>
                        </a:rPr>
                        <a:t>, </a:t>
                      </a:r>
                      <a:r>
                        <a:rPr lang="en-US" sz="1400" dirty="0" err="1">
                          <a:effectLst/>
                        </a:rPr>
                        <a:t>để</a:t>
                      </a:r>
                      <a:r>
                        <a:rPr lang="en-US" sz="1400" dirty="0">
                          <a:effectLst/>
                        </a:rPr>
                        <a:t> </a:t>
                      </a:r>
                      <a:r>
                        <a:rPr lang="en-US" sz="1400" dirty="0" err="1">
                          <a:effectLst/>
                        </a:rPr>
                        <a:t>ít</a:t>
                      </a:r>
                      <a:r>
                        <a:rPr lang="en-US" sz="1400" dirty="0">
                          <a:effectLst/>
                        </a:rPr>
                        <a:t> </a:t>
                      </a:r>
                      <a:r>
                        <a:rPr lang="en-US" sz="1400" dirty="0" err="1">
                          <a:effectLst/>
                        </a:rPr>
                        <a:t>nhất</a:t>
                      </a:r>
                      <a:r>
                        <a:rPr lang="en-US" sz="1400" dirty="0">
                          <a:effectLst/>
                        </a:rPr>
                        <a:t> 30 </a:t>
                      </a:r>
                      <a:r>
                        <a:rPr lang="en-US" sz="1400" dirty="0" err="1">
                          <a:effectLst/>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Rửa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Để khô </a:t>
                      </a:r>
                      <a:r>
                        <a:rPr lang="en-US" sz="1400">
                          <a:effectLst/>
                          <a:sym typeface="Wingdings" panose="05000000000000000000" pitchFamily="2" charset="2"/>
                        </a:rPr>
                        <a:t></a:t>
                      </a:r>
                      <a:r>
                        <a:rPr lang="en-US" sz="1400">
                          <a:effectLst/>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extLst>
                  <a:ext uri="{0D108BD9-81ED-4DB2-BD59-A6C34878D82A}"/>
                </a:extLst>
              </a:tr>
              <a:tr h="1371544">
                <a:tc>
                  <a:txBody>
                    <a:bodyPr/>
                    <a:lstStyle/>
                    <a:p>
                      <a:pPr algn="just">
                        <a:lnSpc>
                          <a:spcPct val="115000"/>
                        </a:lnSpc>
                        <a:spcAft>
                          <a:spcPts val="0"/>
                        </a:spcAft>
                      </a:pPr>
                      <a:r>
                        <a:rPr lang="en-US" sz="1400">
                          <a:effectLst/>
                        </a:rPr>
                        <a:t>Học cụ, đồ chơi điện tử</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Lau bằng nước tẩy rửa thông thường hoặc dung dịch Clo 0,5% hoạt tính,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a:effectLst/>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15000"/>
                        </a:lnSpc>
                        <a:spcAft>
                          <a:spcPts val="0"/>
                        </a:spcAft>
                      </a:pPr>
                      <a:r>
                        <a:rPr lang="en-US" sz="1400" dirty="0" err="1">
                          <a:effectLst/>
                        </a:rPr>
                        <a:t>Để</a:t>
                      </a:r>
                      <a:r>
                        <a:rPr lang="en-US" sz="1400" dirty="0">
                          <a:effectLst/>
                        </a:rPr>
                        <a:t> </a:t>
                      </a:r>
                      <a:r>
                        <a:rPr lang="en-US" sz="1400" dirty="0" err="1">
                          <a:effectLst/>
                        </a:rPr>
                        <a:t>khô</a:t>
                      </a:r>
                      <a:r>
                        <a:rPr lang="en-US" sz="1400" dirty="0">
                          <a:effectLst/>
                        </a:rPr>
                        <a:t> </a:t>
                      </a:r>
                      <a:r>
                        <a:rPr lang="en-US" sz="1400" dirty="0">
                          <a:effectLst/>
                          <a:sym typeface="Wingdings" panose="05000000000000000000" pitchFamily="2" charset="2"/>
                        </a:rPr>
                        <a:t></a:t>
                      </a:r>
                      <a:r>
                        <a:rPr lang="en-US" sz="1400" dirty="0">
                          <a:effectLst/>
                        </a:rPr>
                        <a:t> </a:t>
                      </a:r>
                      <a:r>
                        <a:rPr lang="en-US" sz="1400" dirty="0" err="1">
                          <a:effectLst/>
                        </a:rPr>
                        <a:t>sử</a:t>
                      </a:r>
                      <a:r>
                        <a:rPr lang="en-US" sz="1400" dirty="0">
                          <a:effectLst/>
                        </a:rPr>
                        <a:t> </a:t>
                      </a:r>
                      <a:r>
                        <a:rPr lang="en-US" sz="1400" dirty="0" err="1">
                          <a:effectLst/>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167" y="304801"/>
            <a:ext cx="11379200" cy="758825"/>
          </a:xfrm>
        </p:spPr>
        <p:txBody>
          <a:bodyPr/>
          <a:lstStyle/>
          <a:p>
            <a:pPr>
              <a:defRPr/>
            </a:pPr>
            <a:r>
              <a:rPr lang="en-US" sz="2800" dirty="0" smtClean="0"/>
              <a:t>QUY TRÌNH XỬ LÝ – VỆ SINH – KHỬ KHUẨN</a:t>
            </a:r>
            <a:br>
              <a:rPr lang="en-US" sz="2800" dirty="0" smtClean="0"/>
            </a:br>
            <a:r>
              <a:rPr lang="en-US" sz="1800" dirty="0" smtClean="0"/>
              <a:t>(ĐỐI VỚI NHÀ TRẺ/NHÀ BỆNH NHÂN)</a:t>
            </a:r>
            <a:endParaRPr lang="en-US" sz="1800" dirty="0"/>
          </a:p>
        </p:txBody>
      </p:sp>
      <p:graphicFrame>
        <p:nvGraphicFramePr>
          <p:cNvPr id="6" name="Table 5"/>
          <p:cNvGraphicFramePr>
            <a:graphicFrameLocks noGrp="1"/>
          </p:cNvGraphicFramePr>
          <p:nvPr/>
        </p:nvGraphicFramePr>
        <p:xfrm>
          <a:off x="402167" y="1447801"/>
          <a:ext cx="11379199" cy="4857359"/>
        </p:xfrm>
        <a:graphic>
          <a:graphicData uri="http://schemas.openxmlformats.org/drawingml/2006/table">
            <a:tbl>
              <a:tblPr>
                <a:tableStyleId>{5940675A-B579-460E-94D1-54222C63F5DA}</a:tableStyleId>
              </a:tblPr>
              <a:tblGrid>
                <a:gridCol w="3402412">
                  <a:extLst>
                    <a:ext uri="{9D8B030D-6E8A-4147-A177-3AD203B41FA5}"/>
                  </a:extLst>
                </a:gridCol>
                <a:gridCol w="1704575">
                  <a:extLst>
                    <a:ext uri="{9D8B030D-6E8A-4147-A177-3AD203B41FA5}"/>
                  </a:extLst>
                </a:gridCol>
                <a:gridCol w="2857440">
                  <a:extLst>
                    <a:ext uri="{9D8B030D-6E8A-4147-A177-3AD203B41FA5}"/>
                  </a:extLst>
                </a:gridCol>
                <a:gridCol w="1550637">
                  <a:extLst>
                    <a:ext uri="{9D8B030D-6E8A-4147-A177-3AD203B41FA5}"/>
                  </a:extLst>
                </a:gridCol>
                <a:gridCol w="1864135">
                  <a:extLst>
                    <a:ext uri="{9D8B030D-6E8A-4147-A177-3AD203B41FA5}"/>
                  </a:extLst>
                </a:gridCol>
              </a:tblGrid>
              <a:tr h="271447">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Vật</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dụng</a:t>
                      </a:r>
                      <a:r>
                        <a:rPr lang="en-US" sz="1400" b="1" dirty="0">
                          <a:effectLst/>
                          <a:latin typeface="Arial" panose="020B0604020202020204" pitchFamily="34" charset="0"/>
                          <a:cs typeface="Arial" panose="020B0604020202020204" pitchFamily="34" charset="0"/>
                        </a:rPr>
                        <a:t> / </a:t>
                      </a:r>
                      <a:r>
                        <a:rPr lang="en-US" sz="1400" b="1" dirty="0" err="1">
                          <a:effectLst/>
                          <a:latin typeface="Arial" panose="020B0604020202020204" pitchFamily="34" charset="0"/>
                          <a:cs typeface="Arial" panose="020B0604020202020204" pitchFamily="34" charset="0"/>
                        </a:rPr>
                        <a:t>khu</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vực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extLst>
                  <a:ext uri="{0D108BD9-81ED-4DB2-BD59-A6C34878D82A}"/>
                </a:extLst>
              </a:tr>
              <a:tr h="1365963">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Đồ</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dùng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uống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Đũa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đĩa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cốc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chén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Rửa/ ngâm bằng nước tẩy rửa thông thường,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Nhúng dung dịch Clo 0,5% hoạt tính, để ít nhất 30 phút (khi có chỉ định của y tế)</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Rửa/ giặt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Để khô </a:t>
                      </a:r>
                      <a:r>
                        <a:rPr lang="en-US" sz="1400">
                          <a:effectLst/>
                          <a:latin typeface="Arial" panose="020B0604020202020204" pitchFamily="34" charset="0"/>
                          <a:cs typeface="Arial" panose="020B0604020202020204" pitchFamily="34" charset="0"/>
                          <a:sym typeface="Wingdings" panose="05000000000000000000" pitchFamily="2" charset="2"/>
                        </a:rPr>
                        <a:t></a:t>
                      </a:r>
                      <a:r>
                        <a:rPr lang="en-US" sz="1400">
                          <a:effectLst/>
                          <a:latin typeface="Arial" panose="020B0604020202020204" pitchFamily="34" charset="0"/>
                          <a:cs typeface="Arial" panose="020B0604020202020204" pitchFamily="34" charset="0"/>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extLst>
                  <a:ext uri="{0D108BD9-81ED-4DB2-BD59-A6C34878D82A}"/>
                </a:extLst>
              </a:tr>
              <a:tr h="1019271">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Khu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vực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nhà</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Bề</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bếp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bàn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cụ</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chế</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biến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dirty="0">
                          <a:effectLst/>
                          <a:latin typeface="Arial" panose="020B0604020202020204" pitchFamily="34" charset="0"/>
                          <a:cs typeface="Arial" panose="020B0604020202020204" pitchFamily="34" charset="0"/>
                        </a:rPr>
                        <a:t>Lau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tẩy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thường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hoặc</a:t>
                      </a:r>
                      <a:r>
                        <a:rPr lang="en-US" sz="1400" dirty="0">
                          <a:effectLst/>
                          <a:latin typeface="Arial" panose="020B0604020202020204" pitchFamily="34" charset="0"/>
                          <a:cs typeface="Arial" panose="020B0604020202020204" pitchFamily="34" charset="0"/>
                        </a:rPr>
                        <a:t> dung </a:t>
                      </a:r>
                      <a:r>
                        <a:rPr lang="en-US" sz="1400" dirty="0" err="1">
                          <a:effectLst/>
                          <a:latin typeface="Arial" panose="020B0604020202020204" pitchFamily="34" charset="0"/>
                          <a:cs typeface="Arial" panose="020B0604020202020204" pitchFamily="34" charset="0"/>
                        </a:rPr>
                        <a:t>dịch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Clo</a:t>
                      </a:r>
                      <a:r>
                        <a:rPr lang="en-US" sz="1400" dirty="0">
                          <a:effectLst/>
                          <a:latin typeface="Arial" panose="020B0604020202020204" pitchFamily="34" charset="0"/>
                          <a:cs typeface="Arial" panose="020B0604020202020204" pitchFamily="34" charset="0"/>
                        </a:rPr>
                        <a:t> 0,5% </a:t>
                      </a:r>
                      <a:r>
                        <a:rPr lang="en-US" sz="1400" dirty="0" err="1">
                          <a:effectLst/>
                          <a:latin typeface="Arial" panose="020B0604020202020204" pitchFamily="34" charset="0"/>
                          <a:cs typeface="Arial" panose="020B0604020202020204" pitchFamily="34" charset="0"/>
                        </a:rPr>
                        <a:t>hoạt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nhất</a:t>
                      </a:r>
                      <a:r>
                        <a:rPr lang="en-US" sz="1400" dirty="0">
                          <a:effectLst/>
                          <a:latin typeface="Arial" panose="020B0604020202020204" pitchFamily="34" charset="0"/>
                          <a:cs typeface="Arial" panose="020B0604020202020204" pitchFamily="34" charset="0"/>
                        </a:rPr>
                        <a:t> 30 </a:t>
                      </a:r>
                      <a:r>
                        <a:rPr lang="en-US" sz="1400" dirty="0" err="1">
                          <a:effectLst/>
                          <a:latin typeface="Arial" panose="020B0604020202020204" pitchFamily="34" charset="0"/>
                          <a:cs typeface="Arial" panose="020B0604020202020204" pitchFamily="34" charset="0"/>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Để khô </a:t>
                      </a:r>
                      <a:r>
                        <a:rPr lang="en-US" sz="1400">
                          <a:effectLst/>
                          <a:latin typeface="Arial" panose="020B0604020202020204" pitchFamily="34" charset="0"/>
                          <a:cs typeface="Arial" panose="020B0604020202020204" pitchFamily="34" charset="0"/>
                          <a:sym typeface="Wingdings" panose="05000000000000000000" pitchFamily="2" charset="2"/>
                        </a:rPr>
                        <a:t></a:t>
                      </a:r>
                      <a:r>
                        <a:rPr lang="en-US" sz="1400">
                          <a:effectLst/>
                          <a:latin typeface="Arial" panose="020B0604020202020204" pitchFamily="34" charset="0"/>
                          <a:cs typeface="Arial" panose="020B0604020202020204" pitchFamily="34" charset="0"/>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1181407">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Công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trình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sàn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bồn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cầu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bồn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tay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nắm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các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khác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trong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nhà</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Làm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dirty="0">
                          <a:effectLst/>
                          <a:latin typeface="Arial" panose="020B0604020202020204" pitchFamily="34" charset="0"/>
                          <a:cs typeface="Arial" panose="020B0604020202020204" pitchFamily="34" charset="0"/>
                        </a:rPr>
                        <a:t>Lau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tẩy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thường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lau</a:t>
                      </a:r>
                      <a:r>
                        <a:rPr lang="en-US" sz="1400" dirty="0">
                          <a:effectLst/>
                          <a:latin typeface="Arial" panose="020B0604020202020204" pitchFamily="34" charset="0"/>
                          <a:cs typeface="Arial" panose="020B0604020202020204" pitchFamily="34" charset="0"/>
                        </a:rPr>
                        <a:t> dung </a:t>
                      </a:r>
                      <a:r>
                        <a:rPr lang="en-US" sz="1400" dirty="0" err="1">
                          <a:effectLst/>
                          <a:latin typeface="Arial" panose="020B0604020202020204" pitchFamily="34" charset="0"/>
                          <a:cs typeface="Arial" panose="020B0604020202020204" pitchFamily="34" charset="0"/>
                        </a:rPr>
                        <a:t>dịch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Clo</a:t>
                      </a:r>
                      <a:r>
                        <a:rPr lang="en-US" sz="1400" dirty="0">
                          <a:effectLst/>
                          <a:latin typeface="Arial" panose="020B0604020202020204" pitchFamily="34" charset="0"/>
                          <a:cs typeface="Arial" panose="020B0604020202020204" pitchFamily="34" charset="0"/>
                        </a:rPr>
                        <a:t> 0,5% </a:t>
                      </a:r>
                      <a:r>
                        <a:rPr lang="en-US" sz="1400" dirty="0" err="1">
                          <a:effectLst/>
                          <a:latin typeface="Arial" panose="020B0604020202020204" pitchFamily="34" charset="0"/>
                          <a:cs typeface="Arial" panose="020B0604020202020204" pitchFamily="34" charset="0"/>
                        </a:rPr>
                        <a:t>hoạt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nhất</a:t>
                      </a:r>
                      <a:r>
                        <a:rPr lang="en-US" sz="1400" dirty="0">
                          <a:effectLst/>
                          <a:latin typeface="Arial" panose="020B0604020202020204" pitchFamily="34" charset="0"/>
                          <a:cs typeface="Arial" panose="020B0604020202020204" pitchFamily="34" charset="0"/>
                        </a:rPr>
                        <a:t> 30 </a:t>
                      </a:r>
                      <a:r>
                        <a:rPr lang="en-US" sz="1400" dirty="0" err="1">
                          <a:effectLst/>
                          <a:latin typeface="Arial" panose="020B0604020202020204" pitchFamily="34" charset="0"/>
                          <a:cs typeface="Arial" panose="020B0604020202020204" pitchFamily="34" charset="0"/>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gridSpan="2">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Làm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lại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sym typeface="Wingdings" panose="05000000000000000000" pitchFamily="2" charset="2"/>
                        </a:rPr>
                        <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sử</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hMerge="1">
                  <a:txBody>
                    <a:bodyPr/>
                    <a:lstStyle/>
                    <a:p>
                      <a:endParaRPr lang="en-US"/>
                    </a:p>
                  </a:txBody>
                  <a:tcPr/>
                </a:tc>
                <a:extLst>
                  <a:ext uri="{0D108BD9-81ED-4DB2-BD59-A6C34878D82A}"/>
                </a:extLst>
              </a:tr>
              <a:tr h="1019271">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Dụng cụ khử trùng (giẻ lau, bàn chải, cây lau nhà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Làm sạch bằng nước sạch, vắt khô</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Nhúng vào nước tẩy rửa thông thường hoặc dung dịch Clo Clo 0,5% hoạt tính, để ít nhất 30 phút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Làm sạch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6953" marR="56953" marT="21358" marB="21358"/>
                </a:tc>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Vắt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khô</a:t>
                      </a:r>
                      <a:r>
                        <a:rPr lang="en-US" sz="140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sym typeface="Wingdings" panose="05000000000000000000" pitchFamily="2" charset="2"/>
                        </a:rPr>
                        <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sử</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TẦN SUẤT VỆ SINH</a:t>
            </a:r>
            <a:endParaRPr lang="en-US" dirty="0"/>
          </a:p>
        </p:txBody>
      </p:sp>
      <p:graphicFrame>
        <p:nvGraphicFramePr>
          <p:cNvPr id="4" name="Table 3"/>
          <p:cNvGraphicFramePr>
            <a:graphicFrameLocks noGrp="1"/>
          </p:cNvGraphicFramePr>
          <p:nvPr/>
        </p:nvGraphicFramePr>
        <p:xfrm>
          <a:off x="402167" y="1503363"/>
          <a:ext cx="11379197" cy="4787072"/>
        </p:xfrm>
        <a:graphic>
          <a:graphicData uri="http://schemas.openxmlformats.org/drawingml/2006/table">
            <a:tbl>
              <a:tblPr>
                <a:tableStyleId>{5940675A-B579-460E-94D1-54222C63F5DA}</a:tableStyleId>
              </a:tblPr>
              <a:tblGrid>
                <a:gridCol w="6913032">
                  <a:extLst>
                    <a:ext uri="{9D8B030D-6E8A-4147-A177-3AD203B41FA5}"/>
                  </a:extLst>
                </a:gridCol>
                <a:gridCol w="1524000">
                  <a:extLst>
                    <a:ext uri="{9D8B030D-6E8A-4147-A177-3AD203B41FA5}"/>
                  </a:extLst>
                </a:gridCol>
                <a:gridCol w="1524000">
                  <a:extLst>
                    <a:ext uri="{9D8B030D-6E8A-4147-A177-3AD203B41FA5}"/>
                  </a:extLst>
                </a:gridCol>
                <a:gridCol w="1418165">
                  <a:extLst>
                    <a:ext uri="{9D8B030D-6E8A-4147-A177-3AD203B41FA5}"/>
                  </a:extLst>
                </a:gridCol>
              </a:tblGrid>
              <a:tr h="280563">
                <a:tc rowSpan="2">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Vật</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dụng</a:t>
                      </a:r>
                      <a:r>
                        <a:rPr lang="en-US" sz="1600" b="1" dirty="0">
                          <a:effectLst/>
                          <a:latin typeface="Arial" panose="020B0604020202020204" pitchFamily="34" charset="0"/>
                          <a:cs typeface="Arial" panose="020B0604020202020204" pitchFamily="34" charset="0"/>
                        </a:rPr>
                        <a:t> / </a:t>
                      </a:r>
                      <a:r>
                        <a:rPr lang="en-US" sz="1600" b="1" dirty="0" err="1">
                          <a:effectLst/>
                          <a:latin typeface="Arial" panose="020B0604020202020204" pitchFamily="34" charset="0"/>
                          <a:cs typeface="Arial" panose="020B0604020202020204" pitchFamily="34" charset="0"/>
                        </a:rPr>
                        <a:t>khu</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vực</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gridSpan="3">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Tần</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suất</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thực</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hiện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extLst>
              </a:tr>
              <a:tr h="359047">
                <a:tc vMerge="1">
                  <a:txBody>
                    <a:bodyPr/>
                    <a:lstStyle/>
                    <a:p>
                      <a:endParaRPr lang="en-US"/>
                    </a:p>
                  </a:txBody>
                  <a:tcPr/>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Khi</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bị</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bẩn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Hàng</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ngày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Hàng</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tuần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371078">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Bề</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lớp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tay</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nắm</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cửa</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381000">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Hành lang, cầu thang</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11687">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đồ</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chơi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thông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thường</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12924">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đồ</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chơi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điện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42069">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Đồ dùng ăn uống, vệ sinh: Đũa, bát, đĩa, cốc, chén, khăn mặt…</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42069">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Khu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vực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Bề</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bếp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dụng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chế</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biến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x</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754183">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Công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trình</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vệ</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sinh</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bồn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cầu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bồn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rửa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tay</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nắm</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cửa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các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vật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dụng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khác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trong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vệ</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sinh</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32452">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Dụng cụ khử trùng (giẻ lau, bàn chải, cây lau nhà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110152" marR="110152"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HƯỚNG DẪN PHA CLORAMIN B</a:t>
            </a:r>
            <a:endParaRPr lang="en-US" dirty="0"/>
          </a:p>
        </p:txBody>
      </p:sp>
      <p:pic>
        <p:nvPicPr>
          <p:cNvPr id="40963" name="Content Placeholder 11"/>
          <p:cNvPicPr>
            <a:picLocks noGrp="1" noChangeAspect="1"/>
          </p:cNvPicPr>
          <p:nvPr>
            <p:ph sz="quarter" idx="1"/>
          </p:nvPr>
        </p:nvPicPr>
        <p:blipFill>
          <a:blip r:embed="rId3"/>
          <a:srcRect l="31474" t="29932" r="27275" b="36415"/>
          <a:stretch>
            <a:fillRect/>
          </a:stretch>
        </p:blipFill>
        <p:spPr>
          <a:xfrm>
            <a:off x="556685" y="1752600"/>
            <a:ext cx="11070167" cy="3886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z="3200" b="1" smtClean="0">
                <a:solidFill>
                  <a:srgbClr val="7B9899"/>
                </a:solidFill>
                <a:latin typeface="Times New Roman" pitchFamily="18" charset="0"/>
                <a:cs typeface="Times New Roman" pitchFamily="18" charset="0"/>
              </a:rPr>
              <a:t>Mẫu báo cáo bệnh tay chân miệng</a:t>
            </a:r>
          </a:p>
        </p:txBody>
      </p:sp>
      <p:pic>
        <p:nvPicPr>
          <p:cNvPr id="41987" name="Content Placeholder 2"/>
          <p:cNvPicPr>
            <a:picLocks noGrp="1" noChangeAspect="1"/>
          </p:cNvPicPr>
          <p:nvPr>
            <p:ph sz="quarter" idx="1"/>
          </p:nvPr>
        </p:nvPicPr>
        <p:blipFill>
          <a:blip r:embed="rId3"/>
          <a:srcRect/>
          <a:stretch>
            <a:fillRect/>
          </a:stretch>
        </p:blipFill>
        <p:spPr>
          <a:xfrm>
            <a:off x="402167" y="1857375"/>
            <a:ext cx="11379200" cy="4162425"/>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z="3200" b="1" smtClean="0">
                <a:solidFill>
                  <a:srgbClr val="7B9899"/>
                </a:solidFill>
                <a:latin typeface="Times New Roman" pitchFamily="18" charset="0"/>
                <a:cs typeface="Times New Roman" pitchFamily="18" charset="0"/>
              </a:rPr>
              <a:t>Mẫu báo cáo bệnh tay chân miệng</a:t>
            </a:r>
          </a:p>
        </p:txBody>
      </p:sp>
      <p:pic>
        <p:nvPicPr>
          <p:cNvPr id="43011" name="Picture 2"/>
          <p:cNvPicPr>
            <a:picLocks noGrp="1" noChangeAspect="1" noChangeArrowheads="1"/>
          </p:cNvPicPr>
          <p:nvPr>
            <p:ph sz="quarter" idx="1"/>
          </p:nvPr>
        </p:nvPicPr>
        <p:blipFill>
          <a:blip r:embed="rId3"/>
          <a:srcRect/>
          <a:stretch>
            <a:fillRect/>
          </a:stretch>
        </p:blipFill>
        <p:spPr>
          <a:xfrm>
            <a:off x="1016000" y="1371601"/>
            <a:ext cx="10160000" cy="5229225"/>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sz="quarter" idx="1"/>
          </p:nvPr>
        </p:nvSpPr>
        <p:spPr>
          <a:xfrm>
            <a:off x="327216" y="2606467"/>
            <a:ext cx="11338984" cy="987425"/>
          </a:xfrm>
        </p:spPr>
        <p:txBody>
          <a:bodyPr/>
          <a:lstStyle/>
          <a:p>
            <a:pPr marL="0" indent="0" algn="ctr" eaLnBrk="1" hangingPunct="1">
              <a:buFont typeface="Arial" pitchFamily="34" charset="0"/>
              <a:buNone/>
            </a:pPr>
            <a:r>
              <a:rPr lang="en-US" altLang="en-US" sz="4000" b="1" i="1" dirty="0" err="1" smtClean="0">
                <a:latin typeface="Times New Roman" pitchFamily="18" charset="0"/>
                <a:cs typeface="Times New Roman" pitchFamily="18" charset="0"/>
              </a:rPr>
              <a:t>Trân</a:t>
            </a:r>
            <a:r>
              <a:rPr lang="en-US" altLang="en-US" sz="4000" b="1" i="1" dirty="0" smtClean="0">
                <a:latin typeface="Times New Roman" pitchFamily="18" charset="0"/>
                <a:cs typeface="Times New Roman" pitchFamily="18" charset="0"/>
              </a:rPr>
              <a:t> </a:t>
            </a:r>
            <a:r>
              <a:rPr lang="en-US" altLang="en-US" sz="4000" b="1" i="1" dirty="0" err="1" smtClean="0">
                <a:latin typeface="Times New Roman" pitchFamily="18" charset="0"/>
                <a:cs typeface="Times New Roman" pitchFamily="18" charset="0"/>
              </a:rPr>
              <a:t>trọng</a:t>
            </a:r>
            <a:r>
              <a:rPr lang="en-US" altLang="en-US" sz="4000" b="1" i="1" dirty="0" smtClean="0">
                <a:latin typeface="Times New Roman" pitchFamily="18" charset="0"/>
                <a:cs typeface="Times New Roman" pitchFamily="18" charset="0"/>
              </a:rPr>
              <a:t> </a:t>
            </a:r>
            <a:r>
              <a:rPr lang="en-US" altLang="en-US" sz="4000" b="1" i="1" dirty="0" err="1" smtClean="0">
                <a:latin typeface="Times New Roman" pitchFamily="18" charset="0"/>
                <a:cs typeface="Times New Roman" pitchFamily="18" charset="0"/>
              </a:rPr>
              <a:t>cảm</a:t>
            </a:r>
            <a:r>
              <a:rPr lang="en-US" altLang="en-US" sz="4000" b="1" i="1" dirty="0" smtClean="0">
                <a:latin typeface="Times New Roman" pitchFamily="18" charset="0"/>
                <a:cs typeface="Times New Roman" pitchFamily="18" charset="0"/>
              </a:rPr>
              <a:t> </a:t>
            </a:r>
            <a:r>
              <a:rPr lang="en-US" altLang="en-US" sz="4000" b="1" i="1" dirty="0" err="1" smtClean="0">
                <a:latin typeface="Times New Roman" pitchFamily="18" charset="0"/>
                <a:cs typeface="Times New Roman" pitchFamily="18" charset="0"/>
              </a:rPr>
              <a:t>ơn</a:t>
            </a:r>
            <a:r>
              <a:rPr lang="en-US" altLang="en-US" sz="4000" b="1" i="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a:xfrm>
            <a:off x="0" y="274638"/>
            <a:ext cx="10972800" cy="1143000"/>
          </a:xfrm>
          <a:noFill/>
        </p:spPr>
        <p:txBody>
          <a:bodyPr/>
          <a:lstStyle/>
          <a:p>
            <a:pPr eaLnBrk="1" hangingPunct="1"/>
            <a:endParaRPr lang="en-US" altLang="en-US" smtClean="0">
              <a:effectLst/>
            </a:endParaRPr>
          </a:p>
        </p:txBody>
      </p:sp>
      <p:pic>
        <p:nvPicPr>
          <p:cNvPr id="17411" name="Picture 2" descr="enterovirus1"/>
          <p:cNvPicPr>
            <a:picLocks noChangeAspect="1" noChangeArrowheads="1"/>
          </p:cNvPicPr>
          <p:nvPr/>
        </p:nvPicPr>
        <p:blipFill>
          <a:blip r:embed="rId2"/>
          <a:srcRect/>
          <a:stretch>
            <a:fillRect/>
          </a:stretch>
        </p:blipFill>
        <p:spPr bwMode="auto">
          <a:xfrm>
            <a:off x="0" y="0"/>
            <a:ext cx="12192000" cy="6096000"/>
          </a:xfrm>
          <a:prstGeom prst="rect">
            <a:avLst/>
          </a:prstGeom>
          <a:noFill/>
          <a:ln w="9525">
            <a:noFill/>
            <a:miter lim="800000"/>
            <a:headEnd/>
            <a:tailEnd/>
          </a:ln>
        </p:spPr>
      </p:pic>
      <p:sp>
        <p:nvSpPr>
          <p:cNvPr id="17412" name="Rectangle 3"/>
          <p:cNvSpPr>
            <a:spLocks noChangeArrowheads="1"/>
          </p:cNvSpPr>
          <p:nvPr/>
        </p:nvSpPr>
        <p:spPr bwMode="auto">
          <a:xfrm>
            <a:off x="285751" y="6354763"/>
            <a:ext cx="12192000" cy="290512"/>
          </a:xfrm>
          <a:prstGeom prst="rect">
            <a:avLst/>
          </a:prstGeom>
          <a:noFill/>
          <a:ln w="9525">
            <a:noFill/>
            <a:miter lim="800000"/>
            <a:headEnd/>
            <a:tailEnd/>
          </a:ln>
        </p:spPr>
        <p:txBody>
          <a:bodyPr anchor="ctr">
            <a:spAutoFit/>
          </a:bodyPr>
          <a:lstStyle/>
          <a:p>
            <a:r>
              <a:rPr lang="en-US" altLang="en-US" sz="1300" b="1" i="1">
                <a:solidFill>
                  <a:schemeClr val="accent2"/>
                </a:solidFill>
                <a:latin typeface="VNI-Times"/>
                <a:ea typeface="MS PGothic" pitchFamily="34" charset="-128"/>
                <a:cs typeface="Times New Roman" pitchFamily="18" charset="0"/>
              </a:rPr>
              <a:t>Sinh bệnh học của nhiễm Enterovirus</a:t>
            </a:r>
            <a:r>
              <a:rPr lang="en-US" altLang="en-US" sz="1300" b="1">
                <a:solidFill>
                  <a:schemeClr val="accent2"/>
                </a:solidFill>
                <a:latin typeface="VNI-Times"/>
                <a:ea typeface="MS PGothic" pitchFamily="34" charset="-128"/>
                <a:cs typeface="Times New Roman" pitchFamily="18" charset="0"/>
              </a:rPr>
              <a:t>  [ Nguồn :</a:t>
            </a:r>
            <a:r>
              <a:rPr lang="en-US" altLang="en-US" sz="1000" b="1">
                <a:solidFill>
                  <a:srgbClr val="008000"/>
                </a:solidFill>
                <a:latin typeface="Arial" pitchFamily="34" charset="0"/>
                <a:ea typeface="MS PGothic" pitchFamily="34" charset="-128"/>
                <a:cs typeface="Times New Roman" pitchFamily="18" charset="0"/>
              </a:rPr>
              <a:t> </a:t>
            </a:r>
            <a:r>
              <a:rPr lang="en-US" altLang="en-US" sz="1300" b="1">
                <a:solidFill>
                  <a:schemeClr val="accent2"/>
                </a:solidFill>
                <a:latin typeface="VNI-Times"/>
                <a:ea typeface="MS PGothic" pitchFamily="34" charset="-128"/>
                <a:cs typeface="Times New Roman" pitchFamily="18" charset="0"/>
              </a:rPr>
              <a:t>pathmicro.med.sc.edu]</a:t>
            </a:r>
            <a:endParaRPr lang="en-US" altLang="en-US" sz="2800" b="1">
              <a:solidFill>
                <a:schemeClr val="accent2"/>
              </a:solidFill>
              <a:latin typeface="VNI-Times"/>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DỊCH TỄ HỌC</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endParaRPr lang="en-US" dirty="0" smtClean="0">
              <a:latin typeface="Times New Roman" panose="02020603050405020304" pitchFamily="18" charset="0"/>
              <a:cs typeface="Times New Roman" panose="02020603050405020304" pitchFamily="18" charset="0"/>
            </a:endParaRPr>
          </a:p>
          <a:p>
            <a:pPr lvl="1"/>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1957 ở Canada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Newzealand</a:t>
            </a:r>
            <a:endParaRPr lang="en-US" dirty="0" smtClean="0">
              <a:latin typeface="Times New Roman" panose="02020603050405020304" pitchFamily="18" charset="0"/>
              <a:cs typeface="Times New Roman" panose="02020603050405020304" pitchFamily="18" charset="0"/>
            </a:endParaRPr>
          </a:p>
          <a:p>
            <a:pPr lvl="1"/>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khắp</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giới</a:t>
            </a:r>
            <a:endParaRPr lang="en-US" dirty="0" smtClean="0">
              <a:latin typeface="Times New Roman" panose="02020603050405020304" pitchFamily="18" charset="0"/>
              <a:cs typeface="Times New Roman" panose="02020603050405020304" pitchFamily="18" charset="0"/>
            </a:endParaRPr>
          </a:p>
          <a:p>
            <a:pPr lvl="1"/>
            <a:r>
              <a:rPr lang="en-US" dirty="0" err="1" smtClean="0">
                <a:latin typeface="Times New Roman" panose="02020603050405020304" pitchFamily="18" charset="0"/>
                <a:cs typeface="Times New Roman" panose="02020603050405020304" pitchFamily="18" charset="0"/>
              </a:rPr>
              <a:t>Lưu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mẽ</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khu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Đông</a:t>
            </a:r>
            <a:r>
              <a:rPr lang="en-US" dirty="0" smtClean="0">
                <a:latin typeface="Times New Roman" panose="02020603050405020304" pitchFamily="18" charset="0"/>
                <a:cs typeface="Times New Roman" panose="02020603050405020304" pitchFamily="18" charset="0"/>
              </a:rPr>
              <a:t> Nam Á</a:t>
            </a:r>
          </a:p>
          <a:p>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lớn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nhận</a:t>
            </a:r>
            <a:endParaRPr lang="en-US" dirty="0" smtClean="0">
              <a:latin typeface="Times New Roman" panose="02020603050405020304" pitchFamily="18" charset="0"/>
              <a:cs typeface="Times New Roman" panose="02020603050405020304" pitchFamily="18" charset="0"/>
            </a:endParaRPr>
          </a:p>
          <a:p>
            <a:pPr lvl="1"/>
            <a:r>
              <a:rPr lang="vi-VN" dirty="0" smtClean="0">
                <a:latin typeface="Times New Roman" panose="02020603050405020304" pitchFamily="18" charset="0"/>
                <a:cs typeface="Times New Roman" panose="02020603050405020304" pitchFamily="18" charset="0"/>
              </a:rPr>
              <a:t>1997, 31 trẻ em đã chết trong một ổ dịch ở bang Sarawak ở Malaysia.</a:t>
            </a:r>
          </a:p>
          <a:p>
            <a:pPr lvl="1"/>
            <a:r>
              <a:rPr lang="vi-VN" dirty="0" smtClean="0">
                <a:latin typeface="Times New Roman" panose="02020603050405020304" pitchFamily="18" charset="0"/>
                <a:cs typeface="Times New Roman" panose="02020603050405020304" pitchFamily="18" charset="0"/>
              </a:rPr>
              <a:t>1998 ở Đài Loan, 1,5 triệu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nhiễm</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Có 405 ca nặng, và 78 đứa trẻ đã chết.</a:t>
            </a:r>
          </a:p>
          <a:p>
            <a:pPr lvl="1"/>
            <a:r>
              <a:rPr lang="en-US" dirty="0" smtClean="0">
                <a:latin typeface="Times New Roman" panose="02020603050405020304" pitchFamily="18" charset="0"/>
                <a:cs typeface="Times New Roman" panose="02020603050405020304" pitchFamily="18" charset="0"/>
              </a:rPr>
              <a:t>2006-2007: </a:t>
            </a:r>
            <a:r>
              <a:rPr lang="en-US" dirty="0" err="1" smtClean="0">
                <a:latin typeface="Times New Roman" panose="02020603050405020304" pitchFamily="18" charset="0"/>
                <a:cs typeface="Times New Roman" panose="02020603050405020304" pitchFamily="18" charset="0"/>
              </a:rPr>
              <a:t>Bùng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kê</a:t>
            </a:r>
            <a:r>
              <a:rPr lang="en-US" dirty="0" smtClean="0">
                <a:latin typeface="Times New Roman" panose="02020603050405020304" pitchFamily="18" charset="0"/>
                <a:cs typeface="Times New Roman" panose="02020603050405020304" pitchFamily="18" charset="0"/>
              </a:rPr>
              <a:t> 7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vong</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lvl="1"/>
            <a:r>
              <a:rPr lang="vi-VN" dirty="0" smtClean="0">
                <a:latin typeface="Times New Roman" panose="02020603050405020304" pitchFamily="18" charset="0"/>
                <a:cs typeface="Times New Roman" panose="02020603050405020304" pitchFamily="18" charset="0"/>
              </a:rPr>
              <a:t>2008</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ở Trung Quốc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25.000 người mắc và 42 người chết, ở Singapore 2.600 ca </a:t>
            </a:r>
            <a:r>
              <a:rPr lang="en-US" dirty="0" err="1" smtClean="0">
                <a:latin typeface="Times New Roman" panose="02020603050405020304" pitchFamily="18" charset="0"/>
                <a:cs typeface="Times New Roman" panose="02020603050405020304" pitchFamily="18" charset="0"/>
              </a:rPr>
              <a:t>mắc</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Việt Nam 2.300 </a:t>
            </a:r>
            <a:r>
              <a:rPr lang="en-US" dirty="0" err="1" smtClean="0">
                <a:latin typeface="Times New Roman" panose="02020603050405020304" pitchFamily="18" charset="0"/>
                <a:cs typeface="Times New Roman" panose="02020603050405020304" pitchFamily="18" charset="0"/>
              </a:rPr>
              <a:t>ca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11 tử vong), Mông Cổ 1.600 </a:t>
            </a:r>
            <a:r>
              <a:rPr lang="en-US" dirty="0" err="1" smtClean="0">
                <a:latin typeface="Times New Roman" panose="02020603050405020304" pitchFamily="18" charset="0"/>
                <a:cs typeface="Times New Roman" panose="02020603050405020304" pitchFamily="18" charset="0"/>
              </a:rPr>
              <a:t>ca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Brunei 1.053 </a:t>
            </a:r>
            <a:r>
              <a:rPr lang="en-US" dirty="0" err="1" smtClean="0">
                <a:latin typeface="Times New Roman" panose="02020603050405020304" pitchFamily="18" charset="0"/>
                <a:cs typeface="Times New Roman" panose="02020603050405020304" pitchFamily="18" charset="0"/>
              </a:rPr>
              <a:t>ca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mắc</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lvl="1"/>
            <a:r>
              <a:rPr lang="vi-VN" dirty="0" smtClean="0">
                <a:latin typeface="Times New Roman" panose="02020603050405020304" pitchFamily="18" charset="0"/>
                <a:cs typeface="Times New Roman" panose="02020603050405020304" pitchFamily="18" charset="0"/>
              </a:rPr>
              <a:t>2009</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ở Trung Quốc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115.000 </a:t>
            </a:r>
            <a:r>
              <a:rPr lang="en-US" dirty="0" err="1" smtClean="0">
                <a:latin typeface="Times New Roman" panose="02020603050405020304" pitchFamily="18" charset="0"/>
                <a:cs typeface="Times New Roman" panose="02020603050405020304" pitchFamily="18" charset="0"/>
              </a:rPr>
              <a:t>ca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mắc</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773 ca nặng và 50 tử</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vong</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lvl="1"/>
            <a:r>
              <a:rPr lang="vi-VN" dirty="0" smtClean="0">
                <a:latin typeface="Times New Roman" panose="02020603050405020304" pitchFamily="18" charset="0"/>
                <a:cs typeface="Times New Roman" panose="02020603050405020304" pitchFamily="18" charset="0"/>
              </a:rPr>
              <a:t>2010</a:t>
            </a:r>
            <a:r>
              <a:rPr lang="en-US" dirty="0" smtClean="0">
                <a:latin typeface="Times New Roman" panose="02020603050405020304" pitchFamily="18" charset="0"/>
                <a:cs typeface="Times New Roman" panose="02020603050405020304" pitchFamily="18" charset="0"/>
              </a:rPr>
              <a:t> ở</a:t>
            </a:r>
            <a:r>
              <a:rPr lang="vi-VN" dirty="0" smtClean="0">
                <a:latin typeface="Times New Roman" panose="02020603050405020304" pitchFamily="18" charset="0"/>
                <a:cs typeface="Times New Roman" panose="02020603050405020304" pitchFamily="18" charset="0"/>
              </a:rPr>
              <a:t> Trung Quốc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70.756 </a:t>
            </a:r>
            <a:r>
              <a:rPr lang="en-US" dirty="0" err="1" smtClean="0">
                <a:latin typeface="Times New Roman" panose="02020603050405020304" pitchFamily="18" charset="0"/>
                <a:cs typeface="Times New Roman" panose="02020603050405020304" pitchFamily="18" charset="0"/>
              </a:rPr>
              <a:t>ca</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mắc và 40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vong</a:t>
            </a:r>
            <a:r>
              <a:rPr lang="en-US" dirty="0" smtClean="0">
                <a:latin typeface="Times New Roman" panose="02020603050405020304" pitchFamily="18" charset="0"/>
                <a:cs typeface="Times New Roman" panose="02020603050405020304" pitchFamily="18" charset="0"/>
              </a:rPr>
              <a:t>.</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04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02167" y="228600"/>
            <a:ext cx="11379200" cy="925643"/>
          </a:xfrm>
        </p:spPr>
        <p:txBody>
          <a:bodyPr>
            <a:normAutofit/>
          </a:bodyPr>
          <a:lstStyle/>
          <a:p>
            <a:pPr algn="ctr"/>
            <a:r>
              <a:rPr lang="en-US" dirty="0" smtClean="0">
                <a:latin typeface="Times New Roman" panose="02020603050405020304" pitchFamily="18" charset="0"/>
                <a:cs typeface="Times New Roman" panose="02020603050405020304" pitchFamily="18" charset="0"/>
              </a:rPr>
              <a:t>DỊCH TỄ HỌC</a:t>
            </a:r>
            <a:endParaRPr lang="en-US" b="1" dirty="0" smtClean="0">
              <a:solidFill>
                <a:schemeClr val="tx1"/>
              </a:solidFill>
              <a:latin typeface="Times New Roman" pitchFamily="18" charset="0"/>
              <a:cs typeface="Times New Roman" pitchFamily="18" charset="0"/>
            </a:endParaRPr>
          </a:p>
        </p:txBody>
      </p:sp>
      <p:sp>
        <p:nvSpPr>
          <p:cNvPr id="15363" name="Content Placeholder 2"/>
          <p:cNvSpPr>
            <a:spLocks noGrp="1"/>
          </p:cNvSpPr>
          <p:nvPr>
            <p:ph sz="quarter" idx="1"/>
          </p:nvPr>
        </p:nvSpPr>
        <p:spPr>
          <a:xfrm>
            <a:off x="254832" y="1229192"/>
            <a:ext cx="11647357" cy="5201587"/>
          </a:xfrm>
        </p:spPr>
        <p:txBody>
          <a:bodyPr/>
          <a:lstStyle/>
          <a:p>
            <a:pPr>
              <a:buNone/>
            </a:pPr>
            <a:endParaRPr lang="en-US" dirty="0" smtClean="0"/>
          </a:p>
        </p:txBody>
      </p:sp>
      <p:pic>
        <p:nvPicPr>
          <p:cNvPr id="15364" name="Picture 4" descr="C:\Users\Administrator\Desktop\china.png"/>
          <p:cNvPicPr>
            <a:picLocks noChangeAspect="1" noChangeArrowheads="1"/>
          </p:cNvPicPr>
          <p:nvPr/>
        </p:nvPicPr>
        <p:blipFill>
          <a:blip r:embed="rId2"/>
          <a:srcRect/>
          <a:stretch>
            <a:fillRect/>
          </a:stretch>
        </p:blipFill>
        <p:spPr bwMode="auto">
          <a:xfrm>
            <a:off x="254833" y="1229194"/>
            <a:ext cx="11632367" cy="51716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8980"/>
          </a:xfrm>
        </p:spPr>
        <p:txBody>
          <a:bodyPr/>
          <a:lstStyle/>
          <a:p>
            <a:pPr algn="ctr">
              <a:defRPr/>
            </a:pPr>
            <a:r>
              <a:rPr lang="en-US" dirty="0" smtClean="0">
                <a:latin typeface="Times New Roman" panose="02020603050405020304" pitchFamily="18" charset="0"/>
                <a:cs typeface="Times New Roman" panose="02020603050405020304" pitchFamily="18" charset="0"/>
              </a:rPr>
              <a:t>DỊCH TỄ HỌC</a:t>
            </a:r>
            <a:endParaRPr lang="en-US" dirty="0"/>
          </a:p>
        </p:txBody>
      </p:sp>
      <p:sp>
        <p:nvSpPr>
          <p:cNvPr id="16387" name="Content Placeholder 2"/>
          <p:cNvSpPr>
            <a:spLocks noGrp="1"/>
          </p:cNvSpPr>
          <p:nvPr>
            <p:ph sz="quarter" idx="1"/>
          </p:nvPr>
        </p:nvSpPr>
        <p:spPr>
          <a:xfrm>
            <a:off x="402167" y="1527175"/>
            <a:ext cx="11338984" cy="4572000"/>
          </a:xfrm>
        </p:spPr>
        <p:txBody>
          <a:bodyPr/>
          <a:lstStyle/>
          <a:p>
            <a:endParaRPr lang="en-US" smtClean="0"/>
          </a:p>
        </p:txBody>
      </p:sp>
      <p:pic>
        <p:nvPicPr>
          <p:cNvPr id="16388" name="Picture 2" descr="C:\Users\Administrator\Desktop\japan.png"/>
          <p:cNvPicPr>
            <a:picLocks noChangeAspect="1" noChangeArrowheads="1"/>
          </p:cNvPicPr>
          <p:nvPr/>
        </p:nvPicPr>
        <p:blipFill>
          <a:blip r:embed="rId2"/>
          <a:srcRect/>
          <a:stretch>
            <a:fillRect/>
          </a:stretch>
        </p:blipFill>
        <p:spPr bwMode="auto">
          <a:xfrm>
            <a:off x="101601" y="1371600"/>
            <a:ext cx="11859684" cy="489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DỊCH TỄ HỌC</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err="1" smtClean="0">
                <a:latin typeface="Times New Roman" panose="02020603050405020304" pitchFamily="18" charset="0"/>
                <a:cs typeface="Times New Roman" panose="02020603050405020304" pitchFamily="18" charset="0"/>
              </a:rPr>
              <a:t>Tại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nam</a:t>
            </a:r>
            <a:endParaRPr lang="en-US" dirty="0" smtClean="0">
              <a:latin typeface="Times New Roman" panose="02020603050405020304" pitchFamily="18" charset="0"/>
              <a:cs typeface="Times New Roman" panose="02020603050405020304" pitchFamily="18" charset="0"/>
            </a:endParaRPr>
          </a:p>
          <a:p>
            <a:pPr lvl="1"/>
            <a:r>
              <a:rPr lang="en-US" dirty="0" err="1">
                <a:latin typeface="Times New Roman" panose="02020603050405020304" pitchFamily="18" charset="0"/>
                <a:cs typeface="Times New Roman" panose="02020603050405020304" pitchFamily="18" charset="0"/>
              </a:rPr>
              <a:t>X</a:t>
            </a:r>
            <a:r>
              <a:rPr lang="en-US" dirty="0" err="1" smtClean="0">
                <a:latin typeface="Times New Roman" panose="02020603050405020304" pitchFamily="18" charset="0"/>
                <a:cs typeface="Times New Roman" panose="02020603050405020304" pitchFamily="18" charset="0"/>
              </a:rPr>
              <a:t>uất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1998</a:t>
            </a:r>
          </a:p>
          <a:p>
            <a:pPr lvl="1"/>
            <a:r>
              <a:rPr lang="en-US" dirty="0" err="1" smtClean="0">
                <a:latin typeface="Times New Roman" panose="02020603050405020304" pitchFamily="18" charset="0"/>
                <a:cs typeface="Times New Roman" panose="02020603050405020304" pitchFamily="18" charset="0"/>
              </a:rPr>
              <a:t>Khởi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phía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am, </a:t>
            </a:r>
            <a:r>
              <a:rPr lang="en-US" dirty="0" err="1" smtClean="0">
                <a:latin typeface="Times New Roman" panose="02020603050405020304" pitchFamily="18" charset="0"/>
                <a:cs typeface="Times New Roman" panose="02020603050405020304" pitchFamily="18" charset="0"/>
              </a:rPr>
              <a:t>lan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khắp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G</a:t>
            </a:r>
            <a:r>
              <a:rPr lang="vi-VN" dirty="0" smtClean="0">
                <a:latin typeface="Times New Roman" panose="02020603050405020304" pitchFamily="18" charset="0"/>
                <a:cs typeface="Times New Roman" panose="02020603050405020304" pitchFamily="18" charset="0"/>
              </a:rPr>
              <a:t>ặp rải rác quanh năm. Tại các tỉnh phía Nam, bệnh có xu hướng tăng từ tháng 3 đến tháng 5 và từ tháng 9 đến tháng 12 hàng năm.</a:t>
            </a:r>
          </a:p>
          <a:p>
            <a:pPr lvl="1"/>
            <a:r>
              <a:rPr lang="vi-VN" dirty="0" smtClean="0">
                <a:latin typeface="Times New Roman" panose="02020603050405020304" pitchFamily="18" charset="0"/>
                <a:cs typeface="Times New Roman" panose="02020603050405020304" pitchFamily="18" charset="0"/>
              </a:rPr>
              <a:t>Bệnh gặp ở mọi lứa 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nhưng</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thường ở trẻ dưới 5 tuổi, đặc biệt nhóm dưới 3 tuổi. </a:t>
            </a:r>
            <a:endParaRPr lang="en-US" dirty="0" smtClean="0">
              <a:latin typeface="Times New Roman" panose="02020603050405020304" pitchFamily="18" charset="0"/>
              <a:cs typeface="Times New Roman" panose="02020603050405020304" pitchFamily="18" charset="0"/>
            </a:endParaRPr>
          </a:p>
          <a:p>
            <a:pPr lvl="1"/>
            <a:r>
              <a:rPr lang="en-US" dirty="0" err="1" smtClean="0">
                <a:latin typeface="Times New Roman" panose="02020603050405020304" pitchFamily="18" charset="0"/>
                <a:cs typeface="Times New Roman" panose="02020603050405020304" pitchFamily="18" charset="0"/>
              </a:rPr>
              <a:t>Môi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sinh hoạt tập thể </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nhà trẻ, mẫu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nguy cơ lây truyền bệnh</a:t>
            </a:r>
            <a:r>
              <a:rPr lang="en-US" dirty="0" smtClean="0">
                <a:latin typeface="Times New Roman" panose="02020603050405020304" pitchFamily="18" charset="0"/>
                <a:cs typeface="Times New Roman" panose="02020603050405020304" pitchFamily="18" charset="0"/>
              </a:rPr>
              <a:t>.</a:t>
            </a:r>
          </a:p>
          <a:p>
            <a:pPr lvl="1"/>
            <a:r>
              <a:rPr lang="en-US" dirty="0" err="1" smtClean="0">
                <a:latin typeface="Times New Roman" panose="02020603050405020304" pitchFamily="18" charset="0"/>
                <a:cs typeface="Times New Roman" panose="02020603050405020304" pitchFamily="18" charset="0"/>
              </a:rPr>
              <a:t>Vụ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2018: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9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53000 </a:t>
            </a:r>
            <a:r>
              <a:rPr lang="en-US" dirty="0" err="1" smtClean="0">
                <a:latin typeface="Times New Roman" panose="02020603050405020304" pitchFamily="18" charset="0"/>
                <a:cs typeface="Times New Roman" panose="02020603050405020304" pitchFamily="18" charset="0"/>
              </a:rPr>
              <a:t>ca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mắc</a:t>
            </a:r>
            <a:r>
              <a:rPr lang="en-US" dirty="0" smtClean="0">
                <a:latin typeface="Times New Roman" panose="02020603050405020304" pitchFamily="18" charset="0"/>
                <a:cs typeface="Times New Roman" panose="02020603050405020304" pitchFamily="18" charset="0"/>
              </a:rPr>
              <a:t>, 6 </a:t>
            </a:r>
            <a:r>
              <a:rPr lang="en-US" dirty="0" err="1" smtClean="0">
                <a:latin typeface="Times New Roman" panose="02020603050405020304" pitchFamily="18" charset="0"/>
                <a:cs typeface="Times New Roman" panose="02020603050405020304" pitchFamily="18" charset="0"/>
              </a:rPr>
              <a:t>tử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vong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62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4294967295"/>
          </p:nvPr>
        </p:nvSpPr>
        <p:spPr>
          <a:xfrm>
            <a:off x="-406400" y="914400"/>
            <a:ext cx="12192000" cy="5791200"/>
          </a:xfrm>
        </p:spPr>
        <p:txBody>
          <a:bodyPr/>
          <a:lstStyle/>
          <a:p>
            <a:pPr lvl="1" algn="just" eaLnBrk="1" hangingPunct="1">
              <a:lnSpc>
                <a:spcPct val="150000"/>
              </a:lnSpc>
              <a:spcBef>
                <a:spcPts val="600"/>
              </a:spcBef>
              <a:spcAft>
                <a:spcPts val="600"/>
              </a:spcAft>
              <a:defRPr/>
            </a:pPr>
            <a:endParaRPr lang="vi-VN" sz="2400">
              <a:latin typeface="Arial" charset="0"/>
              <a:cs typeface="Arial" charset="0"/>
            </a:endParaRPr>
          </a:p>
          <a:p>
            <a:pPr algn="just" eaLnBrk="1" hangingPunct="1">
              <a:lnSpc>
                <a:spcPct val="150000"/>
              </a:lnSpc>
              <a:spcBef>
                <a:spcPct val="35000"/>
              </a:spcBef>
              <a:spcAft>
                <a:spcPct val="30000"/>
              </a:spcAft>
              <a:defRPr/>
            </a:pPr>
            <a:endParaRPr lang="vi-VN" sz="2400">
              <a:latin typeface="Arial" charset="0"/>
              <a:cs typeface="Arial" charset="0"/>
            </a:endParaRPr>
          </a:p>
          <a:p>
            <a:pPr algn="just" eaLnBrk="1" hangingPunct="1">
              <a:lnSpc>
                <a:spcPct val="150000"/>
              </a:lnSpc>
              <a:spcBef>
                <a:spcPct val="35000"/>
              </a:spcBef>
              <a:spcAft>
                <a:spcPct val="30000"/>
              </a:spcAft>
              <a:defRPr/>
            </a:pPr>
            <a:endParaRPr lang="en-US" sz="2400">
              <a:latin typeface="Arial" charset="0"/>
              <a:cs typeface="Arial" charset="0"/>
            </a:endParaRPr>
          </a:p>
        </p:txBody>
      </p:sp>
      <p:sp>
        <p:nvSpPr>
          <p:cNvPr id="13315" name="Line 8"/>
          <p:cNvSpPr>
            <a:spLocks noChangeShapeType="1"/>
          </p:cNvSpPr>
          <p:nvPr/>
        </p:nvSpPr>
        <p:spPr bwMode="auto">
          <a:xfrm>
            <a:off x="0" y="981075"/>
            <a:ext cx="12192000" cy="0"/>
          </a:xfrm>
          <a:prstGeom prst="line">
            <a:avLst/>
          </a:prstGeom>
          <a:noFill/>
          <a:ln w="9525">
            <a:solidFill>
              <a:srgbClr val="FF99CC"/>
            </a:solidFill>
            <a:round/>
            <a:headEnd/>
            <a:tailEnd/>
          </a:ln>
        </p:spPr>
        <p:txBody>
          <a:bodyPr>
            <a:spAutoFit/>
          </a:bodyPr>
          <a:lstStyle/>
          <a:p>
            <a:endParaRPr lang="en-US"/>
          </a:p>
        </p:txBody>
      </p:sp>
      <p:sp>
        <p:nvSpPr>
          <p:cNvPr id="12292" name="Rectangle 1"/>
          <p:cNvSpPr>
            <a:spLocks noChangeArrowheads="1"/>
          </p:cNvSpPr>
          <p:nvPr/>
        </p:nvSpPr>
        <p:spPr bwMode="auto">
          <a:xfrm>
            <a:off x="406400" y="1816100"/>
            <a:ext cx="11074400" cy="2640723"/>
          </a:xfrm>
          <a:prstGeom prst="rect">
            <a:avLst/>
          </a:prstGeom>
          <a:noFill/>
          <a:ln>
            <a:noFill/>
          </a:ln>
        </p:spPr>
        <p:txBody>
          <a:bodyPr anchor="ctr">
            <a:spAutoFit/>
          </a:bodyPr>
          <a:lstStyle/>
          <a:p>
            <a:pPr lvl="2" algn="just">
              <a:lnSpc>
                <a:spcPct val="115000"/>
              </a:lnSpc>
              <a:buClr>
                <a:schemeClr val="tx2"/>
              </a:buClr>
              <a:buSzPts val="1400"/>
              <a:buFont typeface="Wingdings" pitchFamily="2" charset="2"/>
              <a:buNone/>
              <a:tabLst>
                <a:tab pos="630238" algn="l"/>
              </a:tabLst>
            </a:pPr>
            <a:r>
              <a:rPr lang="en-US" sz="3600">
                <a:latin typeface="Times New Roman" pitchFamily="18" charset="0"/>
                <a:cs typeface="Times New Roman" pitchFamily="18" charset="0"/>
              </a:rPr>
              <a:t>- </a:t>
            </a:r>
            <a:r>
              <a:rPr lang="vi-VN" sz="3600">
                <a:latin typeface="Times New Roman" pitchFamily="18" charset="0"/>
                <a:cs typeface="Times New Roman" pitchFamily="18" charset="0"/>
              </a:rPr>
              <a:t>Trong tuầ</a:t>
            </a:r>
            <a:r>
              <a:rPr lang="en-US" sz="3600">
                <a:latin typeface="Times New Roman" pitchFamily="18" charset="0"/>
                <a:cs typeface="Times New Roman" pitchFamily="18" charset="0"/>
              </a:rPr>
              <a:t>n</a:t>
            </a:r>
            <a:r>
              <a:rPr lang="vi-VN" sz="3600">
                <a:latin typeface="Times New Roman" pitchFamily="18" charset="0"/>
                <a:cs typeface="Times New Roman" pitchFamily="18" charset="0"/>
              </a:rPr>
              <a:t>: ghi nhận </a:t>
            </a:r>
            <a:r>
              <a:rPr lang="en-US" sz="3600">
                <a:latin typeface="Times New Roman" pitchFamily="18" charset="0"/>
                <a:cs typeface="Times New Roman" pitchFamily="18" charset="0"/>
              </a:rPr>
              <a:t>141 trường hợp</a:t>
            </a:r>
            <a:r>
              <a:rPr lang="vi-VN" sz="3600">
                <a:latin typeface="Times New Roman" pitchFamily="18" charset="0"/>
                <a:cs typeface="Times New Roman" pitchFamily="18" charset="0"/>
              </a:rPr>
              <a:t>, </a:t>
            </a:r>
            <a:r>
              <a:rPr lang="en-US" sz="3600">
                <a:latin typeface="Times New Roman" pitchFamily="18" charset="0"/>
                <a:cs typeface="Times New Roman" pitchFamily="18" charset="0"/>
              </a:rPr>
              <a:t>tăng </a:t>
            </a:r>
            <a:r>
              <a:rPr lang="vi-VN" sz="3600">
                <a:latin typeface="Times New Roman" pitchFamily="18" charset="0"/>
                <a:cs typeface="Times New Roman" pitchFamily="18" charset="0"/>
              </a:rPr>
              <a:t>1,4 lần so với tuần trước (</a:t>
            </a:r>
            <a:r>
              <a:rPr lang="en-US" sz="3600">
                <a:latin typeface="Times New Roman" pitchFamily="18" charset="0"/>
                <a:cs typeface="Times New Roman" pitchFamily="18" charset="0"/>
              </a:rPr>
              <a:t>102</a:t>
            </a:r>
            <a:r>
              <a:rPr lang="vi-VN" sz="3600">
                <a:latin typeface="Times New Roman" pitchFamily="18" charset="0"/>
                <a:cs typeface="Times New Roman" pitchFamily="18" charset="0"/>
              </a:rPr>
              <a:t>/</a:t>
            </a:r>
            <a:r>
              <a:rPr lang="en-US" sz="3600">
                <a:latin typeface="Times New Roman" pitchFamily="18" charset="0"/>
                <a:cs typeface="Times New Roman" pitchFamily="18" charset="0"/>
              </a:rPr>
              <a:t>0</a:t>
            </a:r>
            <a:r>
              <a:rPr lang="vi-VN" sz="3600">
                <a:latin typeface="Times New Roman" pitchFamily="18" charset="0"/>
                <a:cs typeface="Times New Roman" pitchFamily="18" charset="0"/>
              </a:rPr>
              <a:t>).</a:t>
            </a:r>
            <a:endParaRPr lang="en-US" sz="3600">
              <a:latin typeface="Times New Roman" pitchFamily="18" charset="0"/>
              <a:cs typeface="Times New Roman" pitchFamily="18" charset="0"/>
            </a:endParaRPr>
          </a:p>
          <a:p>
            <a:pPr lvl="2" algn="just">
              <a:lnSpc>
                <a:spcPct val="115000"/>
              </a:lnSpc>
              <a:buClr>
                <a:schemeClr val="tx2"/>
              </a:buClr>
              <a:buSzPts val="1400"/>
              <a:buFont typeface="Symbol" pitchFamily="18" charset="2"/>
              <a:buChar char="-"/>
              <a:tabLst>
                <a:tab pos="630238" algn="l"/>
              </a:tabLst>
            </a:pPr>
            <a:r>
              <a:rPr lang="vi-VN" sz="3600">
                <a:latin typeface="Times New Roman" pitchFamily="18" charset="0"/>
                <a:cs typeface="Times New Roman" pitchFamily="18" charset="0"/>
              </a:rPr>
              <a:t>Cộng dồn 2022: </a:t>
            </a:r>
            <a:r>
              <a:rPr lang="en-US" sz="3600">
                <a:latin typeface="Times New Roman" pitchFamily="18" charset="0"/>
                <a:cs typeface="Times New Roman" pitchFamily="18" charset="0"/>
              </a:rPr>
              <a:t>400 </a:t>
            </a:r>
            <a:r>
              <a:rPr lang="vi-VN" sz="3600">
                <a:latin typeface="Times New Roman" pitchFamily="18" charset="0"/>
                <a:cs typeface="Times New Roman" pitchFamily="18" charset="0"/>
              </a:rPr>
              <a:t>mắc; 0 tử vong; tăng so với cùng kỳ năm 2021 (17</a:t>
            </a:r>
            <a:r>
              <a:rPr lang="en-US" sz="3600">
                <a:latin typeface="Times New Roman" pitchFamily="18" charset="0"/>
                <a:cs typeface="Times New Roman" pitchFamily="18" charset="0"/>
              </a:rPr>
              <a:t>6</a:t>
            </a:r>
            <a:r>
              <a:rPr lang="vi-VN" sz="3600">
                <a:latin typeface="Times New Roman" pitchFamily="18" charset="0"/>
                <a:cs typeface="Times New Roman" pitchFamily="18" charset="0"/>
              </a:rPr>
              <a:t>/0).</a:t>
            </a:r>
            <a:endParaRPr lang="en-US" sz="3600">
              <a:latin typeface="Times New Roman" pitchFamily="18" charset="0"/>
              <a:cs typeface="Times New Roman" pitchFamily="18" charset="0"/>
            </a:endParaRPr>
          </a:p>
        </p:txBody>
      </p:sp>
      <p:sp>
        <p:nvSpPr>
          <p:cNvPr id="13317" name="Rectangle 7"/>
          <p:cNvSpPr>
            <a:spLocks noChangeArrowheads="1"/>
          </p:cNvSpPr>
          <p:nvPr/>
        </p:nvSpPr>
        <p:spPr bwMode="auto">
          <a:xfrm>
            <a:off x="203200" y="228601"/>
            <a:ext cx="11582400" cy="519113"/>
          </a:xfrm>
          <a:prstGeom prst="rect">
            <a:avLst/>
          </a:prstGeom>
          <a:noFill/>
          <a:ln w="9525">
            <a:noFill/>
            <a:miter lim="800000"/>
            <a:headEnd/>
            <a:tailEnd/>
          </a:ln>
        </p:spPr>
        <p:txBody>
          <a:bodyPr>
            <a:spAutoFit/>
          </a:bodyPr>
          <a:lstStyle/>
          <a:p>
            <a:pPr algn="ctr" eaLnBrk="1" hangingPunct="1">
              <a:spcBef>
                <a:spcPct val="50000"/>
              </a:spcBef>
            </a:pPr>
            <a:r>
              <a:rPr lang="en-US" altLang="en-US" sz="2800" b="1" dirty="0" err="1">
                <a:latin typeface="Arial" pitchFamily="34" charset="0"/>
                <a:cs typeface="Arial" pitchFamily="34" charset="0"/>
              </a:rPr>
              <a:t>Dịch</a:t>
            </a:r>
            <a:r>
              <a:rPr lang="en-US" altLang="en-US" sz="2800" b="1" dirty="0">
                <a:latin typeface="Arial" pitchFamily="34" charset="0"/>
                <a:cs typeface="Arial" pitchFamily="34" charset="0"/>
              </a:rPr>
              <a:t> </a:t>
            </a:r>
            <a:r>
              <a:rPr lang="en-US" altLang="en-US" sz="2800" b="1" dirty="0" err="1">
                <a:latin typeface="Arial" pitchFamily="34" charset="0"/>
                <a:cs typeface="Arial" pitchFamily="34" charset="0"/>
              </a:rPr>
              <a:t>bệnh</a:t>
            </a:r>
            <a:r>
              <a:rPr lang="en-US" altLang="en-US" sz="2800" b="1" dirty="0">
                <a:latin typeface="Arial" pitchFamily="34" charset="0"/>
                <a:cs typeface="Arial" pitchFamily="34" charset="0"/>
              </a:rPr>
              <a:t> TCM </a:t>
            </a:r>
            <a:r>
              <a:rPr lang="en-US" altLang="en-US" sz="2800" b="1" dirty="0" err="1">
                <a:latin typeface="Arial" pitchFamily="34" charset="0"/>
                <a:cs typeface="Arial" pitchFamily="34" charset="0"/>
              </a:rPr>
              <a:t>tuần</a:t>
            </a:r>
            <a:r>
              <a:rPr lang="en-US" altLang="en-US" sz="2800" b="1" dirty="0">
                <a:latin typeface="Arial" pitchFamily="34" charset="0"/>
                <a:cs typeface="Arial" pitchFamily="34" charset="0"/>
              </a:rPr>
              <a:t> 22 </a:t>
            </a:r>
            <a:r>
              <a:rPr lang="en-US" altLang="en-US" sz="2800" b="1" dirty="0" err="1">
                <a:latin typeface="Arial" pitchFamily="34" charset="0"/>
                <a:cs typeface="Arial" pitchFamily="34" charset="0"/>
              </a:rPr>
              <a:t>năm</a:t>
            </a:r>
            <a:r>
              <a:rPr lang="en-US" altLang="en-US" sz="2800" b="1" dirty="0">
                <a:latin typeface="Arial" pitchFamily="34" charset="0"/>
                <a:cs typeface="Arial" pitchFamily="34" charset="0"/>
              </a:rPr>
              <a:t> 2022 </a:t>
            </a:r>
            <a:r>
              <a:rPr lang="en-US" altLang="en-US" sz="2800" b="1" dirty="0" err="1">
                <a:latin typeface="Arial" pitchFamily="34" charset="0"/>
                <a:cs typeface="Arial" pitchFamily="34" charset="0"/>
              </a:rPr>
              <a:t>tại</a:t>
            </a:r>
            <a:r>
              <a:rPr lang="en-US" altLang="en-US" sz="2800" b="1" dirty="0">
                <a:latin typeface="Arial" pitchFamily="34" charset="0"/>
                <a:cs typeface="Arial" pitchFamily="34" charset="0"/>
              </a:rPr>
              <a:t> HN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TotalTime>
  <Words>2496</Words>
  <Application>Microsoft Office PowerPoint</Application>
  <PresentationFormat>Custom</PresentationFormat>
  <Paragraphs>223</Paragraphs>
  <Slides>37</Slides>
  <Notes>13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PHÒNG, CHỐNG BỆNH TAY CHÂN MIỆNG</vt:lpstr>
      <vt:lpstr>SINH LÝ BỆNH</vt:lpstr>
      <vt:lpstr>SINH LÝ BỆNH</vt:lpstr>
      <vt:lpstr>PowerPoint Presentation</vt:lpstr>
      <vt:lpstr>DỊCH TỄ HỌC</vt:lpstr>
      <vt:lpstr>DỊCH TỄ HỌC</vt:lpstr>
      <vt:lpstr>DỊCH TỄ HỌC</vt:lpstr>
      <vt:lpstr>DỊCH TỄ HỌC</vt:lpstr>
      <vt:lpstr>PowerPoint Presentation</vt:lpstr>
      <vt:lpstr>LÂM SÀNG</vt:lpstr>
      <vt:lpstr>LÂM SÀNG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PHÂN BIỆT</vt:lpstr>
      <vt:lpstr>PHÂN BIỆT</vt:lpstr>
      <vt:lpstr>PHÂN ĐỘ LÂM SÀNG</vt:lpstr>
      <vt:lpstr>PHÂN ĐỘ LÂM SÀNG</vt:lpstr>
      <vt:lpstr>PHÂN ĐỘ LÂM SÀNG</vt:lpstr>
      <vt:lpstr>PowerPoint Presentation</vt:lpstr>
      <vt:lpstr>PowerPoint Presentation</vt:lpstr>
      <vt:lpstr>PowerPoint Presentation</vt:lpstr>
      <vt:lpstr>Xử lý tại hộ gia đình và cộng đồng</vt:lpstr>
      <vt:lpstr> Xử lý tại nhà trẻ, mẫu giáo </vt:lpstr>
      <vt:lpstr>QUY TRÌNH XỬ LÝ – VỆ SINH – KHỬ KHUẨN (ĐỐI VỚI NHÀ TRẺ/NHÀ BỆNH NHÂN)</vt:lpstr>
      <vt:lpstr>QUY TRÌNH XỬ LÝ – VỆ SINH – KHỬ KHUẨN (ĐỐI VỚI NHÀ TRẺ/NHÀ BỆNH NHÂN)</vt:lpstr>
      <vt:lpstr>TẦN SUẤT VỆ SINH</vt:lpstr>
      <vt:lpstr>HƯỚNG DẪN PHA CLORAMIN B</vt:lpstr>
      <vt:lpstr>Mẫu báo cáo bệnh tay chân miệng</vt:lpstr>
      <vt:lpstr>Mẫu báo cáo bệnh tay chân miệng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CHẨN ĐOÁN VÀ ĐIỀU TRỊ BỆNH TAY CHÂN MIỆNG</dc:title>
  <dc:creator>IBM</dc:creator>
  <cp:lastModifiedBy>A</cp:lastModifiedBy>
  <cp:revision>22</cp:revision>
  <dcterms:created xsi:type="dcterms:W3CDTF">2018-10-05T02:23:16Z</dcterms:created>
  <dcterms:modified xsi:type="dcterms:W3CDTF">2022-08-26T15:56:25Z</dcterms:modified>
</cp:coreProperties>
</file>