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0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91" d="100"/>
          <a:sy n="91" d="100"/>
        </p:scale>
        <p:origin x="-126" y="-1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DB34-5BE3-42F8-9928-B7D22536E378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8213-2EA0-47A4-873B-F2B89DB77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969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DB34-5BE3-42F8-9928-B7D22536E378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8213-2EA0-47A4-873B-F2B89DB77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036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DB34-5BE3-42F8-9928-B7D22536E378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8213-2EA0-47A4-873B-F2B89DB77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318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DB34-5BE3-42F8-9928-B7D22536E378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8213-2EA0-47A4-873B-F2B89DB77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426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DB34-5BE3-42F8-9928-B7D22536E378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8213-2EA0-47A4-873B-F2B89DB77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553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DB34-5BE3-42F8-9928-B7D22536E378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8213-2EA0-47A4-873B-F2B89DB77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560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DB34-5BE3-42F8-9928-B7D22536E378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8213-2EA0-47A4-873B-F2B89DB77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433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DB34-5BE3-42F8-9928-B7D22536E378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8213-2EA0-47A4-873B-F2B89DB77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871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DB34-5BE3-42F8-9928-B7D22536E378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8213-2EA0-47A4-873B-F2B89DB77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564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DB34-5BE3-42F8-9928-B7D22536E378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8213-2EA0-47A4-873B-F2B89DB77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787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6DB34-5BE3-42F8-9928-B7D22536E378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8213-2EA0-47A4-873B-F2B89DB77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962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16DB34-5BE3-42F8-9928-B7D22536E378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58213-2EA0-47A4-873B-F2B89DB775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633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8424" y="4649788"/>
            <a:ext cx="10089931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30" name="Picture 6" descr="b5630f0073b4bf64ea76c1fd39a641a1.png (1160×772) | Hình nền, Hoa, Hìn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735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675648" y="1327307"/>
            <a:ext cx="90753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 HOẠCH GIÁO DỤC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KHỐI MẪU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GIÁO BÉ</a:t>
            </a:r>
          </a:p>
          <a:p>
            <a:pPr algn="ctr"/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 :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05/10-9/10-2020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4972332"/>
              </p:ext>
            </p:extLst>
          </p:nvPr>
        </p:nvGraphicFramePr>
        <p:xfrm>
          <a:off x="1959427" y="2590324"/>
          <a:ext cx="8864148" cy="3248660"/>
        </p:xfrm>
        <a:graphic>
          <a:graphicData uri="http://schemas.openxmlformats.org/drawingml/2006/table">
            <a:tbl>
              <a:tblPr firstRow="1" firstCol="1" bandRow="1"/>
              <a:tblGrid>
                <a:gridCol w="1477358">
                  <a:extLst>
                    <a:ext uri="{9D8B030D-6E8A-4147-A177-3AD203B41FA5}">
                      <a16:colId xmlns:a16="http://schemas.microsoft.com/office/drawing/2014/main" xmlns="" val="1890728317"/>
                    </a:ext>
                  </a:extLst>
                </a:gridCol>
                <a:gridCol w="1477358">
                  <a:extLst>
                    <a:ext uri="{9D8B030D-6E8A-4147-A177-3AD203B41FA5}">
                      <a16:colId xmlns:a16="http://schemas.microsoft.com/office/drawing/2014/main" xmlns="" val="2373989143"/>
                    </a:ext>
                  </a:extLst>
                </a:gridCol>
                <a:gridCol w="1477358">
                  <a:extLst>
                    <a:ext uri="{9D8B030D-6E8A-4147-A177-3AD203B41FA5}">
                      <a16:colId xmlns:a16="http://schemas.microsoft.com/office/drawing/2014/main" xmlns="" val="2416912509"/>
                    </a:ext>
                  </a:extLst>
                </a:gridCol>
                <a:gridCol w="1477358">
                  <a:extLst>
                    <a:ext uri="{9D8B030D-6E8A-4147-A177-3AD203B41FA5}">
                      <a16:colId xmlns:a16="http://schemas.microsoft.com/office/drawing/2014/main" xmlns="" val="2937438552"/>
                    </a:ext>
                  </a:extLst>
                </a:gridCol>
                <a:gridCol w="1477358">
                  <a:extLst>
                    <a:ext uri="{9D8B030D-6E8A-4147-A177-3AD203B41FA5}">
                      <a16:colId xmlns:a16="http://schemas.microsoft.com/office/drawing/2014/main" xmlns="" val="1941266643"/>
                    </a:ext>
                  </a:extLst>
                </a:gridCol>
                <a:gridCol w="1477358">
                  <a:extLst>
                    <a:ext uri="{9D8B030D-6E8A-4147-A177-3AD203B41FA5}">
                      <a16:colId xmlns:a16="http://schemas.microsoft.com/office/drawing/2014/main" xmlns="" val="2495577540"/>
                    </a:ext>
                  </a:extLst>
                </a:gridCol>
              </a:tblGrid>
              <a:tr h="5575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 3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 4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 5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pt-BR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 6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91035224"/>
                  </a:ext>
                </a:extLst>
              </a:tr>
              <a:tr h="5575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pt-BR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pt-BR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 động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THỂ DỤC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VĂN HỌC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 HÌNH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ÂM NHẠC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3896235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pt-BR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Tên đề tài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VĐCB: Ném xa bằng 1tay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TCVĐ: Mèo đuổi chuột.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s-MX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Dạy</a:t>
                      </a:r>
                      <a:r>
                        <a:rPr lang="es-MX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s-MX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xác</a:t>
                      </a:r>
                      <a:r>
                        <a:rPr lang="es-MX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định</a:t>
                      </a:r>
                      <a:r>
                        <a:rPr lang="es-MX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phía</a:t>
                      </a:r>
                      <a:r>
                        <a:rPr lang="es-MX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trên</a:t>
                      </a:r>
                      <a:r>
                        <a:rPr lang="es-MX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s-MX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dưới</a:t>
                      </a:r>
                      <a:r>
                        <a:rPr lang="es-MX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s-MX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trước</a:t>
                      </a:r>
                      <a:r>
                        <a:rPr lang="es-MX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s-MX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sau</a:t>
                      </a:r>
                      <a:r>
                        <a:rPr lang="es-MX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s-MX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bản</a:t>
                      </a:r>
                      <a:r>
                        <a:rPr lang="es-MX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thân</a:t>
                      </a:r>
                      <a:r>
                        <a:rPr lang="es-MX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s-MX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s-MX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MT 34)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Thơ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Mưa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s-MX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Đa</a:t>
                      </a:r>
                      <a:r>
                        <a:rPr lang="es-MX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s-MX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s-MX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lang="es-MX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s-MX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Tô trang phục bạn trai, bạn gái.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pt-BR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(ĐT)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NDTT: +</a:t>
                      </a:r>
                      <a:r>
                        <a:rPr lang="es-MX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DH: </a:t>
                      </a:r>
                      <a:r>
                        <a:rPr lang="es-MX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Tay</a:t>
                      </a:r>
                      <a:r>
                        <a:rPr lang="es-MX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thơm</a:t>
                      </a:r>
                      <a:r>
                        <a:rPr lang="es-MX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tay</a:t>
                      </a:r>
                      <a:r>
                        <a:rPr lang="es-MX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ngoan</a:t>
                      </a:r>
                      <a:r>
                        <a:rPr lang="es-MX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NDKH</a:t>
                      </a:r>
                      <a:r>
                        <a:rPr lang="es-MX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TCÂN: </a:t>
                      </a:r>
                      <a:r>
                        <a:rPr lang="es-MX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Ai</a:t>
                      </a:r>
                      <a:r>
                        <a:rPr lang="es-MX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đoán</a:t>
                      </a:r>
                      <a:r>
                        <a:rPr lang="es-MX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giỏi</a:t>
                      </a:r>
                      <a:r>
                        <a:rPr lang="es-MX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s-MX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vi-VN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s-MX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Tập</a:t>
                      </a:r>
                      <a:r>
                        <a:rPr lang="es-MX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tầm</a:t>
                      </a:r>
                      <a:r>
                        <a:rPr lang="es-MX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vông</a:t>
                      </a:r>
                      <a:endParaRPr lang="es-MX" sz="1400" b="1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endParaRPr lang="es-MX" sz="1400" b="1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Batang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360031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2105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8424" y="4649788"/>
            <a:ext cx="10089931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30" name="Picture 6" descr="b5630f0073b4bf64ea76c1fd39a641a1.png (1160×772) | Hình nền, Hoa, Hìn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735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707179" y="1369348"/>
            <a:ext cx="90753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 HOẠCH GIÁO DỤC KHỐI MẪU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GIÁO BÉ</a:t>
            </a:r>
          </a:p>
          <a:p>
            <a:pPr algn="ctr"/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II :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12/10-16/10-2020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7717991"/>
              </p:ext>
            </p:extLst>
          </p:nvPr>
        </p:nvGraphicFramePr>
        <p:xfrm>
          <a:off x="1959427" y="2590324"/>
          <a:ext cx="8864148" cy="3248660"/>
        </p:xfrm>
        <a:graphic>
          <a:graphicData uri="http://schemas.openxmlformats.org/drawingml/2006/table">
            <a:tbl>
              <a:tblPr firstRow="1" firstCol="1" bandRow="1"/>
              <a:tblGrid>
                <a:gridCol w="1477358">
                  <a:extLst>
                    <a:ext uri="{9D8B030D-6E8A-4147-A177-3AD203B41FA5}">
                      <a16:colId xmlns:a16="http://schemas.microsoft.com/office/drawing/2014/main" xmlns="" val="1890728317"/>
                    </a:ext>
                  </a:extLst>
                </a:gridCol>
                <a:gridCol w="1477358">
                  <a:extLst>
                    <a:ext uri="{9D8B030D-6E8A-4147-A177-3AD203B41FA5}">
                      <a16:colId xmlns:a16="http://schemas.microsoft.com/office/drawing/2014/main" xmlns="" val="2373989143"/>
                    </a:ext>
                  </a:extLst>
                </a:gridCol>
                <a:gridCol w="1477358">
                  <a:extLst>
                    <a:ext uri="{9D8B030D-6E8A-4147-A177-3AD203B41FA5}">
                      <a16:colId xmlns:a16="http://schemas.microsoft.com/office/drawing/2014/main" xmlns="" val="2416912509"/>
                    </a:ext>
                  </a:extLst>
                </a:gridCol>
                <a:gridCol w="1477358">
                  <a:extLst>
                    <a:ext uri="{9D8B030D-6E8A-4147-A177-3AD203B41FA5}">
                      <a16:colId xmlns:a16="http://schemas.microsoft.com/office/drawing/2014/main" xmlns="" val="2937438552"/>
                    </a:ext>
                  </a:extLst>
                </a:gridCol>
                <a:gridCol w="1477358">
                  <a:extLst>
                    <a:ext uri="{9D8B030D-6E8A-4147-A177-3AD203B41FA5}">
                      <a16:colId xmlns:a16="http://schemas.microsoft.com/office/drawing/2014/main" xmlns="" val="1941266643"/>
                    </a:ext>
                  </a:extLst>
                </a:gridCol>
                <a:gridCol w="1477358">
                  <a:extLst>
                    <a:ext uri="{9D8B030D-6E8A-4147-A177-3AD203B41FA5}">
                      <a16:colId xmlns:a16="http://schemas.microsoft.com/office/drawing/2014/main" xmlns="" val="2495577540"/>
                    </a:ext>
                  </a:extLst>
                </a:gridCol>
              </a:tblGrid>
              <a:tr h="5575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 3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 4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 5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pt-BR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 6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91035224"/>
                  </a:ext>
                </a:extLst>
              </a:tr>
              <a:tr h="5575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pt-BR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pt-BR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 động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THỂ DỤC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VĂN HỌC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 HÌNH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ÂM NHẠC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3896235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pt-BR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Tên đề tài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VĐCB: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Bò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đường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dích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dắc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400" b="1" dirty="0"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TCVĐ: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Mèo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đuổi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chuột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400" b="1" dirty="0"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Chức năng của tai, mắt.</a:t>
                      </a:r>
                      <a:endParaRPr lang="en-US" sz="1400" b="1" dirty="0"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pt-B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1" dirty="0"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bó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hoa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tươi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thắm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400" b="1" dirty="0"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Đa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400" b="1" dirty="0"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1" dirty="0"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Tô màu bông hoa tặng bà và mẹ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b="1" dirty="0"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ĐT</a:t>
                      </a:r>
                      <a:r>
                        <a:rPr lang="vi-VN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400" b="1" dirty="0"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pt-BR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1" dirty="0"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vi-VN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NDTT: </a:t>
                      </a:r>
                      <a:endParaRPr lang="en-US" sz="1400" b="1" dirty="0"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DH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Cháu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bà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400" b="1" dirty="0"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NDKH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1400" b="1" dirty="0"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NH: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vâng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lời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mẹ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dặn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400" b="1" dirty="0"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TCÂN: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Nghe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giai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điệu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đoán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tên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hát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400" b="1" dirty="0"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pt-BR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1" dirty="0"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360031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7769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8424" y="4649788"/>
            <a:ext cx="10089931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30" name="Picture 6" descr="b5630f0073b4bf64ea76c1fd39a641a1.png (1160×772) | Hình nền, Hoa, Hìn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735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791262" y="1236397"/>
            <a:ext cx="90753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 HOẠCH GIÁO DỤC KHỐI MẪU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GIÁO BÉ</a:t>
            </a:r>
          </a:p>
          <a:p>
            <a:pPr algn="ctr"/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III:Từ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19/10-23/10-2020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6896655"/>
              </p:ext>
            </p:extLst>
          </p:nvPr>
        </p:nvGraphicFramePr>
        <p:xfrm>
          <a:off x="1959427" y="2590324"/>
          <a:ext cx="8864148" cy="2608580"/>
        </p:xfrm>
        <a:graphic>
          <a:graphicData uri="http://schemas.openxmlformats.org/drawingml/2006/table">
            <a:tbl>
              <a:tblPr firstRow="1" firstCol="1" bandRow="1"/>
              <a:tblGrid>
                <a:gridCol w="1477358">
                  <a:extLst>
                    <a:ext uri="{9D8B030D-6E8A-4147-A177-3AD203B41FA5}">
                      <a16:colId xmlns:a16="http://schemas.microsoft.com/office/drawing/2014/main" xmlns="" val="1890728317"/>
                    </a:ext>
                  </a:extLst>
                </a:gridCol>
                <a:gridCol w="1477358">
                  <a:extLst>
                    <a:ext uri="{9D8B030D-6E8A-4147-A177-3AD203B41FA5}">
                      <a16:colId xmlns:a16="http://schemas.microsoft.com/office/drawing/2014/main" xmlns="" val="2373989143"/>
                    </a:ext>
                  </a:extLst>
                </a:gridCol>
                <a:gridCol w="1477358">
                  <a:extLst>
                    <a:ext uri="{9D8B030D-6E8A-4147-A177-3AD203B41FA5}">
                      <a16:colId xmlns:a16="http://schemas.microsoft.com/office/drawing/2014/main" xmlns="" val="2416912509"/>
                    </a:ext>
                  </a:extLst>
                </a:gridCol>
                <a:gridCol w="1477358">
                  <a:extLst>
                    <a:ext uri="{9D8B030D-6E8A-4147-A177-3AD203B41FA5}">
                      <a16:colId xmlns:a16="http://schemas.microsoft.com/office/drawing/2014/main" xmlns="" val="2937438552"/>
                    </a:ext>
                  </a:extLst>
                </a:gridCol>
                <a:gridCol w="1477358">
                  <a:extLst>
                    <a:ext uri="{9D8B030D-6E8A-4147-A177-3AD203B41FA5}">
                      <a16:colId xmlns:a16="http://schemas.microsoft.com/office/drawing/2014/main" xmlns="" val="1941266643"/>
                    </a:ext>
                  </a:extLst>
                </a:gridCol>
                <a:gridCol w="1477358">
                  <a:extLst>
                    <a:ext uri="{9D8B030D-6E8A-4147-A177-3AD203B41FA5}">
                      <a16:colId xmlns:a16="http://schemas.microsoft.com/office/drawing/2014/main" xmlns="" val="2495577540"/>
                    </a:ext>
                  </a:extLst>
                </a:gridCol>
              </a:tblGrid>
              <a:tr h="5575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 3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 4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 5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pt-BR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 6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91035224"/>
                  </a:ext>
                </a:extLst>
              </a:tr>
              <a:tr h="5575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pt-BR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pt-BR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 động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THỂ DỤC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VĂN HỌC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 HÌNH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ÂM NHẠC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3896235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pt-BR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Tên đề tài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VĐCB: BTTH: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đường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hẹp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 </a:t>
                      </a:r>
                      <a:endParaRPr lang="en-US" sz="1400" b="1" dirty="0"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MT 2)</a:t>
                      </a:r>
                      <a:endParaRPr lang="en-US" sz="1400" b="1" dirty="0"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TCVĐ: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Rồng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rắn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lên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mây</a:t>
                      </a:r>
                      <a:endParaRPr lang="en-US" sz="1400" b="1" dirty="0"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Batang"/>
                          <a:cs typeface="Times New Roman" panose="02020603050405020304" pitchFamily="18" charset="0"/>
                        </a:rPr>
                        <a:t>- Dạy trẻ xác định tay phải tay trái của bản thân trẻ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400" b="1" dirty="0"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Truyện: 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Cậu bé mũi dài.</a:t>
                      </a:r>
                      <a:endParaRPr lang="en-US" sz="1400" b="1" dirty="0"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(Đa số trẻ chưa biết)</a:t>
                      </a:r>
                      <a:endParaRPr lang="en-US" sz="1400" b="1" dirty="0"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Tô màu trang phục mà bé thích.</a:t>
                      </a:r>
                      <a:endParaRPr lang="en-US" sz="1400" b="1" dirty="0"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pt-BR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(ĐT)</a:t>
                      </a:r>
                      <a:endParaRPr lang="en-US" sz="1400" b="1" dirty="0"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vi-VN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NDTT: </a:t>
                      </a:r>
                      <a:endParaRPr lang="en-US" sz="1400" b="1" dirty="0"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VĐMH: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Xòe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bàn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tay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nắm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ngón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tay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400" b="1" dirty="0"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NDKH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1400" b="1" dirty="0"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N</a:t>
                      </a:r>
                      <a:r>
                        <a:rPr lang="vi-VN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Tập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rửa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mặt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b="1" dirty="0"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360031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8627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8424" y="4649788"/>
            <a:ext cx="10089931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30" name="Picture 6" descr="b5630f0073b4bf64ea76c1fd39a641a1.png (1160×772) | Hình nền, Hoa, Hìn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735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749220" y="1236397"/>
            <a:ext cx="90753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 HOẠCH GIÁO DỤC KHỐI MẪU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GIÁO BÉ</a:t>
            </a:r>
          </a:p>
          <a:p>
            <a:pPr algn="ctr"/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IV :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26/10-30/10-2020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3632478"/>
              </p:ext>
            </p:extLst>
          </p:nvPr>
        </p:nvGraphicFramePr>
        <p:xfrm>
          <a:off x="1959427" y="2590324"/>
          <a:ext cx="8864148" cy="3035300"/>
        </p:xfrm>
        <a:graphic>
          <a:graphicData uri="http://schemas.openxmlformats.org/drawingml/2006/table">
            <a:tbl>
              <a:tblPr firstRow="1" firstCol="1" bandRow="1"/>
              <a:tblGrid>
                <a:gridCol w="1477358">
                  <a:extLst>
                    <a:ext uri="{9D8B030D-6E8A-4147-A177-3AD203B41FA5}">
                      <a16:colId xmlns:a16="http://schemas.microsoft.com/office/drawing/2014/main" xmlns="" val="1890728317"/>
                    </a:ext>
                  </a:extLst>
                </a:gridCol>
                <a:gridCol w="1477358">
                  <a:extLst>
                    <a:ext uri="{9D8B030D-6E8A-4147-A177-3AD203B41FA5}">
                      <a16:colId xmlns:a16="http://schemas.microsoft.com/office/drawing/2014/main" xmlns="" val="2373989143"/>
                    </a:ext>
                  </a:extLst>
                </a:gridCol>
                <a:gridCol w="1477358">
                  <a:extLst>
                    <a:ext uri="{9D8B030D-6E8A-4147-A177-3AD203B41FA5}">
                      <a16:colId xmlns:a16="http://schemas.microsoft.com/office/drawing/2014/main" xmlns="" val="2416912509"/>
                    </a:ext>
                  </a:extLst>
                </a:gridCol>
                <a:gridCol w="1477358">
                  <a:extLst>
                    <a:ext uri="{9D8B030D-6E8A-4147-A177-3AD203B41FA5}">
                      <a16:colId xmlns:a16="http://schemas.microsoft.com/office/drawing/2014/main" xmlns="" val="2937438552"/>
                    </a:ext>
                  </a:extLst>
                </a:gridCol>
                <a:gridCol w="1477358">
                  <a:extLst>
                    <a:ext uri="{9D8B030D-6E8A-4147-A177-3AD203B41FA5}">
                      <a16:colId xmlns:a16="http://schemas.microsoft.com/office/drawing/2014/main" xmlns="" val="1941266643"/>
                    </a:ext>
                  </a:extLst>
                </a:gridCol>
                <a:gridCol w="1477358">
                  <a:extLst>
                    <a:ext uri="{9D8B030D-6E8A-4147-A177-3AD203B41FA5}">
                      <a16:colId xmlns:a16="http://schemas.microsoft.com/office/drawing/2014/main" xmlns="" val="2495577540"/>
                    </a:ext>
                  </a:extLst>
                </a:gridCol>
              </a:tblGrid>
              <a:tr h="5575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b="1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 3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 4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 5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pt-BR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 6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91035224"/>
                  </a:ext>
                </a:extLst>
              </a:tr>
              <a:tr h="5575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pt-BR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pt-BR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Hoạt động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THỂ DỤC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LQVT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VĂN HỌC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 HÌNH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ÂM NHẠC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3896235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pt-BR" sz="1800" b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Tên đề tài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VĐCB: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đường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hẹp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đầu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đội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túi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cát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b="1" dirty="0"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TC: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Ném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lên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cao  </a:t>
                      </a:r>
                      <a:endParaRPr lang="en-US" sz="1400" b="1" dirty="0"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Thực phẩm cần thiết cho bé.</a:t>
                      </a:r>
                      <a:endParaRPr lang="en-US" sz="1400" b="1" dirty="0"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pt-BR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1" dirty="0"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Thơ: Thỏ bông bị ốm.</a:t>
                      </a:r>
                      <a:endParaRPr lang="en-US" sz="1400" b="1" dirty="0"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 Đa số trẻ chưa biết)</a:t>
                      </a:r>
                      <a:endParaRPr lang="en-US" sz="1400" b="1" dirty="0"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1" dirty="0"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en-US" sz="1400" b="1" dirty="0">
                          <a:effectLst/>
                          <a:latin typeface="Times New Roman" panose="02020603050405020304" pitchFamily="18" charset="0"/>
                          <a:ea typeface="Batang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Batang"/>
                          <a:cs typeface="Times New Roman" panose="02020603050405020304" pitchFamily="18" charset="0"/>
                        </a:rPr>
                        <a:t>Vẽ theo nét chấm mờ và tô màu quả chuối</a:t>
                      </a:r>
                      <a:r>
                        <a:rPr lang="pt-BR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(Mẫu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400" b="1" dirty="0"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vi-VN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NDTT: +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DH: </a:t>
                      </a:r>
                      <a:endParaRPr lang="en-US" sz="1400" b="1" dirty="0"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Mời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bạn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ăn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400" b="1" dirty="0"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NDKH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1400" b="1" dirty="0"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TCÂN: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Nghe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thanh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đoán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tên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nhạc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cụ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400" b="1" dirty="0"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N</a:t>
                      </a:r>
                      <a:r>
                        <a:rPr lang="vi-VN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khỏe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bé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MX" sz="14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ngoan</a:t>
                      </a:r>
                      <a:r>
                        <a:rPr lang="es-MX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400" b="1" dirty="0"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878840" algn="l"/>
                        </a:tabLst>
                      </a:pPr>
                      <a:r>
                        <a:rPr lang="pt-BR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1" dirty="0">
                        <a:effectLst/>
                        <a:latin typeface=".VnTime"/>
                        <a:ea typeface="Batang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360031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3892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484</Words>
  <Application>Microsoft Office PowerPoint</Application>
  <PresentationFormat>Custom</PresentationFormat>
  <Paragraphs>120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huy_ctn</cp:lastModifiedBy>
  <cp:revision>8</cp:revision>
  <dcterms:created xsi:type="dcterms:W3CDTF">2020-09-26T09:14:06Z</dcterms:created>
  <dcterms:modified xsi:type="dcterms:W3CDTF">2020-10-03T12:44:52Z</dcterms:modified>
</cp:coreProperties>
</file>