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77" r:id="rId3"/>
    <p:sldId id="259" r:id="rId4"/>
    <p:sldId id="260" r:id="rId5"/>
    <p:sldId id="278" r:id="rId6"/>
    <p:sldId id="279" r:id="rId7"/>
    <p:sldId id="274" r:id="rId8"/>
    <p:sldId id="280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NI-Times" pitchFamily="2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NI-Times" pitchFamily="2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NI-Times" pitchFamily="2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NI-Times" pitchFamily="2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NI-Times" pitchFamily="2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NI-Times" pitchFamily="2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NI-Times" pitchFamily="2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NI-Times" pitchFamily="2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NI-Times" pitchFamily="2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CC0000"/>
    <a:srgbClr val="00CC99"/>
    <a:srgbClr val="CCCC00"/>
    <a:srgbClr val="660033"/>
    <a:srgbClr val="CCFF99"/>
    <a:srgbClr val="CC99FF"/>
    <a:srgbClr val="FF00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9C9DEE-7300-423E-A00C-0319C7B25D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B6802D-1D2A-4E35-982C-6CB89EA765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55EA93-9B4D-4E0C-AABB-902B5C5DBC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DB461-3F45-44B7-80E6-E39022DD8D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AA7122-73F5-4306-9C0B-BDAB06EE44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E53D3C-D1F3-4892-B62D-5404B513A4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60B757-F64F-4DF0-9431-6E7D6B130A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0FBCA5-8067-455C-81F6-461591D36B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56EEB3-E8ED-4118-BAA9-A486048971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6486C9-DA37-47AE-9626-D053CF8418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57F201-93A2-4A3A-A8C8-9ACADD3660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CA855-FBD5-40B7-BF4A-28060E5F43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AD3734BB-F688-4470-A96D-7637CBD013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NI-Times" pitchFamily="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NI-Times" pitchFamily="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NI-Times" pitchFamily="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NI-Times" pitchFamily="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NI-Times" pitchFamily="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NI-Times" pitchFamily="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NI-Times" pitchFamily="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NI-Times" pitchFamily="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FFCC"/>
            </a:gs>
            <a:gs pos="100000">
              <a:srgbClr val="CC99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152400" y="609600"/>
            <a:ext cx="5638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2800" b="1" u="sng">
                <a:solidFill>
                  <a:srgbClr val="0000FF"/>
                </a:solidFill>
                <a:latin typeface="Arial" charset="0"/>
              </a:rPr>
              <a:t>H</a:t>
            </a:r>
            <a:r>
              <a:rPr lang="vi-VN" sz="2800" b="1" u="sng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 sz="2800" b="1" u="sng">
                <a:solidFill>
                  <a:srgbClr val="0000FF"/>
                </a:solidFill>
                <a:latin typeface="Arial" charset="0"/>
              </a:rPr>
              <a:t>ớng dẫn viết chính tả</a:t>
            </a:r>
            <a:r>
              <a:rPr lang="en-US" sz="2800" b="1">
                <a:solidFill>
                  <a:srgbClr val="0000FF"/>
                </a:solidFill>
                <a:latin typeface="Arial" charset="0"/>
              </a:rPr>
              <a:t>: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1066800"/>
            <a:ext cx="91440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</a:pPr>
            <a:r>
              <a:rPr lang="en-US" sz="2000" b="1">
                <a:solidFill>
                  <a:srgbClr val="660033"/>
                </a:solidFill>
                <a:latin typeface="Arial" charset="0"/>
              </a:rPr>
              <a:t>Chiều rồi bà mới về nhà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en-US" sz="2000" b="1">
                <a:solidFill>
                  <a:srgbClr val="660033"/>
                </a:solidFill>
                <a:latin typeface="Arial" charset="0"/>
              </a:rPr>
              <a:t>Cái gậy </a:t>
            </a:r>
            <a:r>
              <a:rPr lang="vi-VN" sz="2000" b="1">
                <a:solidFill>
                  <a:srgbClr val="660033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660033"/>
                </a:solidFill>
                <a:latin typeface="Arial" charset="0"/>
              </a:rPr>
              <a:t>i tr</a:t>
            </a:r>
            <a:r>
              <a:rPr lang="vi-VN" sz="2000" b="1">
                <a:solidFill>
                  <a:srgbClr val="660033"/>
                </a:solidFill>
                <a:latin typeface="Arial" charset="0"/>
              </a:rPr>
              <a:t>ư</a:t>
            </a:r>
            <a:r>
              <a:rPr lang="en-US" sz="2000" b="1">
                <a:solidFill>
                  <a:srgbClr val="660033"/>
                </a:solidFill>
                <a:latin typeface="Arial" charset="0"/>
              </a:rPr>
              <a:t>ớc, chân bà theo sau.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en-US" sz="2000" b="1">
                <a:solidFill>
                  <a:srgbClr val="660033"/>
                </a:solidFill>
                <a:latin typeface="Arial" charset="0"/>
              </a:rPr>
              <a:t>Mọi ngày bà có thế </a:t>
            </a:r>
            <a:r>
              <a:rPr lang="vi-VN" sz="2000" b="1">
                <a:solidFill>
                  <a:srgbClr val="660033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660033"/>
                </a:solidFill>
                <a:latin typeface="Arial" charset="0"/>
              </a:rPr>
              <a:t>âu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en-US" sz="2000" b="1">
                <a:solidFill>
                  <a:srgbClr val="660033"/>
                </a:solidFill>
                <a:latin typeface="Arial" charset="0"/>
              </a:rPr>
              <a:t>Thì ra cái mỏi làm </a:t>
            </a:r>
            <a:r>
              <a:rPr lang="vi-VN" sz="2000" b="1">
                <a:solidFill>
                  <a:srgbClr val="660033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660033"/>
                </a:solidFill>
                <a:latin typeface="Arial" charset="0"/>
              </a:rPr>
              <a:t>au l</a:t>
            </a:r>
            <a:r>
              <a:rPr lang="vi-VN" sz="2000" b="1">
                <a:solidFill>
                  <a:srgbClr val="660033"/>
                </a:solidFill>
                <a:latin typeface="Arial" charset="0"/>
              </a:rPr>
              <a:t>ư</a:t>
            </a:r>
            <a:r>
              <a:rPr lang="en-US" sz="2000" b="1">
                <a:solidFill>
                  <a:srgbClr val="660033"/>
                </a:solidFill>
                <a:latin typeface="Arial" charset="0"/>
              </a:rPr>
              <a:t>ng bà!</a:t>
            </a:r>
          </a:p>
          <a:p>
            <a:pPr marL="342900" indent="-342900" algn="ctr" eaLnBrk="1" hangingPunct="1">
              <a:spcBef>
                <a:spcPct val="20000"/>
              </a:spcBef>
            </a:pPr>
            <a:endParaRPr lang="en-US" sz="2000" b="1">
              <a:solidFill>
                <a:srgbClr val="660033"/>
              </a:solidFill>
              <a:latin typeface="Arial" charset="0"/>
            </a:endParaRP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en-US" sz="2000" b="1">
                <a:solidFill>
                  <a:srgbClr val="660033"/>
                </a:solidFill>
                <a:latin typeface="Arial" charset="0"/>
              </a:rPr>
              <a:t>Bà rằng: gặp một cụ già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en-US" sz="2000" b="1">
                <a:solidFill>
                  <a:srgbClr val="660033"/>
                </a:solidFill>
                <a:latin typeface="Arial" charset="0"/>
              </a:rPr>
              <a:t>Lạc </a:t>
            </a:r>
            <a:r>
              <a:rPr lang="vi-VN" sz="2000" b="1">
                <a:solidFill>
                  <a:srgbClr val="660033"/>
                </a:solidFill>
                <a:latin typeface="Arial" charset="0"/>
              </a:rPr>
              <a:t>đư</a:t>
            </a:r>
            <a:r>
              <a:rPr lang="en-US" sz="2000" b="1">
                <a:solidFill>
                  <a:srgbClr val="660033"/>
                </a:solidFill>
                <a:latin typeface="Arial" charset="0"/>
              </a:rPr>
              <a:t>ờng, nên phải nhờ bà dẫn </a:t>
            </a:r>
            <a:r>
              <a:rPr lang="vi-VN" sz="2000" b="1">
                <a:solidFill>
                  <a:srgbClr val="660033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660033"/>
                </a:solidFill>
                <a:latin typeface="Arial" charset="0"/>
              </a:rPr>
              <a:t>i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en-US" sz="2000" b="1">
                <a:solidFill>
                  <a:srgbClr val="660033"/>
                </a:solidFill>
                <a:latin typeface="Arial" charset="0"/>
              </a:rPr>
              <a:t>Một </a:t>
            </a:r>
            <a:r>
              <a:rPr lang="vi-VN" sz="2000" b="1">
                <a:solidFill>
                  <a:srgbClr val="660033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660033"/>
                </a:solidFill>
                <a:latin typeface="Arial" charset="0"/>
              </a:rPr>
              <a:t>ời một lối </a:t>
            </a:r>
            <a:r>
              <a:rPr lang="vi-VN" sz="2000" b="1">
                <a:solidFill>
                  <a:srgbClr val="660033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660033"/>
                </a:solidFill>
                <a:latin typeface="Arial" charset="0"/>
              </a:rPr>
              <a:t>i về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en-US" sz="2000" b="1">
                <a:solidFill>
                  <a:srgbClr val="660033"/>
                </a:solidFill>
                <a:latin typeface="Arial" charset="0"/>
              </a:rPr>
              <a:t>Bỗng nhiên lạc giữa </a:t>
            </a:r>
            <a:r>
              <a:rPr lang="vi-VN" sz="2000" b="1">
                <a:solidFill>
                  <a:srgbClr val="660033"/>
                </a:solidFill>
                <a:latin typeface="Arial" charset="0"/>
              </a:rPr>
              <a:t>đư</a:t>
            </a:r>
            <a:r>
              <a:rPr lang="en-US" sz="2000" b="1">
                <a:solidFill>
                  <a:srgbClr val="660033"/>
                </a:solidFill>
                <a:latin typeface="Arial" charset="0"/>
              </a:rPr>
              <a:t>ờng quê, cháu à!</a:t>
            </a:r>
          </a:p>
          <a:p>
            <a:pPr marL="342900" indent="-342900" algn="ctr" eaLnBrk="1" hangingPunct="1">
              <a:spcBef>
                <a:spcPct val="20000"/>
              </a:spcBef>
            </a:pPr>
            <a:endParaRPr lang="en-US" sz="2000" b="1">
              <a:solidFill>
                <a:srgbClr val="660033"/>
              </a:solidFill>
              <a:latin typeface="Arial" charset="0"/>
            </a:endParaRP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en-US" sz="2000" b="1">
                <a:solidFill>
                  <a:srgbClr val="660033"/>
                </a:solidFill>
                <a:latin typeface="Arial" charset="0"/>
              </a:rPr>
              <a:t>Cháu nghe câu chuyện của bà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en-US" sz="2000" b="1">
                <a:solidFill>
                  <a:srgbClr val="660033"/>
                </a:solidFill>
                <a:latin typeface="Arial" charset="0"/>
              </a:rPr>
              <a:t>Hai hàng n</a:t>
            </a:r>
            <a:r>
              <a:rPr lang="vi-VN" sz="2000" b="1">
                <a:solidFill>
                  <a:srgbClr val="660033"/>
                </a:solidFill>
                <a:latin typeface="Arial" charset="0"/>
              </a:rPr>
              <a:t>ư</a:t>
            </a:r>
            <a:r>
              <a:rPr lang="en-US" sz="2000" b="1">
                <a:solidFill>
                  <a:srgbClr val="660033"/>
                </a:solidFill>
                <a:latin typeface="Arial" charset="0"/>
              </a:rPr>
              <a:t>ớc mắt cứ nhoà r</a:t>
            </a:r>
            <a:r>
              <a:rPr lang="vi-VN" sz="2000" b="1">
                <a:solidFill>
                  <a:srgbClr val="660033"/>
                </a:solidFill>
                <a:latin typeface="Arial" charset="0"/>
              </a:rPr>
              <a:t>ư</a:t>
            </a:r>
            <a:r>
              <a:rPr lang="en-US" sz="2000" b="1">
                <a:solidFill>
                  <a:srgbClr val="660033"/>
                </a:solidFill>
                <a:latin typeface="Arial" charset="0"/>
              </a:rPr>
              <a:t>ng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en-US" sz="2000" b="1">
                <a:solidFill>
                  <a:srgbClr val="660033"/>
                </a:solidFill>
                <a:latin typeface="Arial" charset="0"/>
              </a:rPr>
              <a:t>Bà </a:t>
            </a:r>
            <a:r>
              <a:rPr lang="vi-VN" sz="2000" b="1">
                <a:solidFill>
                  <a:srgbClr val="660033"/>
                </a:solidFill>
                <a:latin typeface="Arial" charset="0"/>
              </a:rPr>
              <a:t>ơ</a:t>
            </a:r>
            <a:r>
              <a:rPr lang="en-US" sz="2000" b="1">
                <a:solidFill>
                  <a:srgbClr val="660033"/>
                </a:solidFill>
                <a:latin typeface="Arial" charset="0"/>
              </a:rPr>
              <a:t>i, th</a:t>
            </a:r>
            <a:r>
              <a:rPr lang="vi-VN" sz="2000" b="1">
                <a:solidFill>
                  <a:srgbClr val="660033"/>
                </a:solidFill>
                <a:latin typeface="Arial" charset="0"/>
              </a:rPr>
              <a:t>ươ</a:t>
            </a:r>
            <a:r>
              <a:rPr lang="en-US" sz="2000" b="1">
                <a:solidFill>
                  <a:srgbClr val="660033"/>
                </a:solidFill>
                <a:latin typeface="Arial" charset="0"/>
              </a:rPr>
              <a:t>ng quá là th</a:t>
            </a:r>
            <a:r>
              <a:rPr lang="vi-VN" sz="2000" b="1">
                <a:solidFill>
                  <a:srgbClr val="660033"/>
                </a:solidFill>
                <a:latin typeface="Arial" charset="0"/>
              </a:rPr>
              <a:t>ươ</a:t>
            </a:r>
            <a:r>
              <a:rPr lang="en-US" sz="2000" b="1">
                <a:solidFill>
                  <a:srgbClr val="660033"/>
                </a:solidFill>
                <a:latin typeface="Arial" charset="0"/>
              </a:rPr>
              <a:t>ng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en-US" sz="2000" b="1">
                <a:solidFill>
                  <a:srgbClr val="660033"/>
                </a:solidFill>
                <a:latin typeface="Arial" charset="0"/>
              </a:rPr>
              <a:t>Mong </a:t>
            </a:r>
            <a:r>
              <a:rPr lang="vi-VN" sz="2000" b="1">
                <a:solidFill>
                  <a:srgbClr val="660033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660033"/>
                </a:solidFill>
                <a:latin typeface="Arial" charset="0"/>
              </a:rPr>
              <a:t>ừng ai lạc giữa </a:t>
            </a:r>
            <a:r>
              <a:rPr lang="vi-VN" sz="2000" b="1">
                <a:solidFill>
                  <a:srgbClr val="660033"/>
                </a:solidFill>
                <a:latin typeface="Arial" charset="0"/>
              </a:rPr>
              <a:t>đư</a:t>
            </a:r>
            <a:r>
              <a:rPr lang="en-US" sz="2000" b="1">
                <a:solidFill>
                  <a:srgbClr val="660033"/>
                </a:solidFill>
                <a:latin typeface="Arial" charset="0"/>
              </a:rPr>
              <a:t>ờng về quê!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en-US" sz="2000" b="1">
                <a:solidFill>
                  <a:srgbClr val="660033"/>
                </a:solidFill>
                <a:latin typeface="Arial" charset="0"/>
              </a:rPr>
              <a:t>				</a:t>
            </a:r>
            <a:r>
              <a:rPr lang="en-US" b="1">
                <a:solidFill>
                  <a:srgbClr val="660033"/>
                </a:solidFill>
                <a:latin typeface="Arial" charset="0"/>
              </a:rPr>
              <a:t>Theo NGUYỄN VĂN THẮNG</a:t>
            </a: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0" y="76200"/>
            <a:ext cx="8839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2400" b="1" u="sng">
                <a:solidFill>
                  <a:srgbClr val="FF0000"/>
                </a:solidFill>
                <a:latin typeface="Arial" charset="0"/>
              </a:rPr>
              <a:t>Chính tả</a:t>
            </a:r>
            <a:r>
              <a:rPr lang="en-US" sz="2400" b="1">
                <a:solidFill>
                  <a:srgbClr val="FF0000"/>
                </a:solidFill>
                <a:latin typeface="Arial" charset="0"/>
              </a:rPr>
              <a:t>:( Nghe - viết ) </a:t>
            </a:r>
            <a:r>
              <a:rPr lang="en-US" sz="3200" b="1">
                <a:solidFill>
                  <a:srgbClr val="FF0000"/>
                </a:solidFill>
                <a:latin typeface="Arial" charset="0"/>
              </a:rPr>
              <a:t>Cháu nghe câu chuyện của bà.</a:t>
            </a:r>
            <a:endParaRPr lang="en-US" sz="7200" b="1"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  <p:bldP spid="4101" grpId="0"/>
      <p:bldP spid="410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188913"/>
            <a:ext cx="6840538" cy="836612"/>
          </a:xfrm>
          <a:noFill/>
        </p:spPr>
        <p:txBody>
          <a:bodyPr/>
          <a:lstStyle/>
          <a:p>
            <a:pPr eaLnBrk="1" hangingPunct="1"/>
            <a:r>
              <a:rPr lang="vi-VN" sz="4000" b="1" smtClean="0">
                <a:solidFill>
                  <a:schemeClr val="tx1"/>
                </a:solidFill>
                <a:latin typeface="Arial" charset="0"/>
              </a:rPr>
              <a:t>1. Hướng dẫn viết chính tả:</a:t>
            </a:r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827088" y="1052513"/>
            <a:ext cx="52562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 eaLnBrk="1" hangingPunct="1"/>
            <a:r>
              <a:rPr lang="vi-VN" sz="3200" b="1">
                <a:latin typeface="Arial" charset="0"/>
              </a:rPr>
              <a:t>a. Tìm hiểu nội dung bài:</a:t>
            </a:r>
          </a:p>
        </p:txBody>
      </p:sp>
      <p:sp>
        <p:nvSpPr>
          <p:cNvPr id="36868" name="AutoShape 4"/>
          <p:cNvSpPr>
            <a:spLocks noChangeArrowheads="1"/>
          </p:cNvSpPr>
          <p:nvPr/>
        </p:nvSpPr>
        <p:spPr bwMode="auto">
          <a:xfrm>
            <a:off x="684213" y="1700213"/>
            <a:ext cx="3959225" cy="2305050"/>
          </a:xfrm>
          <a:prstGeom prst="cloudCallout">
            <a:avLst>
              <a:gd name="adj1" fmla="val -51042"/>
              <a:gd name="adj2" fmla="val 281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1" hangingPunct="1"/>
            <a:r>
              <a:rPr lang="vi-VN" sz="2800" b="1">
                <a:latin typeface="Arial" charset="0"/>
                <a:cs typeface="Arial" charset="0"/>
              </a:rPr>
              <a:t>Bạn nhỏ thấy bà có điều gì khác mọi ngày ?</a:t>
            </a:r>
          </a:p>
        </p:txBody>
      </p:sp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5076825" y="1700213"/>
            <a:ext cx="3816350" cy="1512887"/>
          </a:xfrm>
          <a:prstGeom prst="wedgeRoundRectCallout">
            <a:avLst>
              <a:gd name="adj1" fmla="val -66306"/>
              <a:gd name="adj2" fmla="val 41292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vi-VN" sz="2800" b="1">
                <a:latin typeface="Arial" charset="0"/>
                <a:cs typeface="Arial" charset="0"/>
              </a:rPr>
              <a:t>Bạn nhỏ thấy bà vừa đi vừa chống gậy.</a:t>
            </a:r>
          </a:p>
        </p:txBody>
      </p:sp>
      <p:sp>
        <p:nvSpPr>
          <p:cNvPr id="36870" name="AutoShape 6"/>
          <p:cNvSpPr>
            <a:spLocks noChangeArrowheads="1"/>
          </p:cNvSpPr>
          <p:nvPr/>
        </p:nvSpPr>
        <p:spPr bwMode="auto">
          <a:xfrm>
            <a:off x="323850" y="4797425"/>
            <a:ext cx="3455988" cy="1441450"/>
          </a:xfrm>
          <a:prstGeom prst="cloudCallout">
            <a:avLst>
              <a:gd name="adj1" fmla="val -46921"/>
              <a:gd name="adj2" fmla="val 49778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1" hangingPunct="1"/>
            <a:r>
              <a:rPr lang="vi-VN" sz="2800" b="1">
                <a:latin typeface="Arial" charset="0"/>
                <a:cs typeface="Arial" charset="0"/>
              </a:rPr>
              <a:t>Bài thơ nói lên điều gì ?</a:t>
            </a:r>
          </a:p>
        </p:txBody>
      </p:sp>
      <p:sp>
        <p:nvSpPr>
          <p:cNvPr id="36871" name="AutoShape 7"/>
          <p:cNvSpPr>
            <a:spLocks noChangeArrowheads="1"/>
          </p:cNvSpPr>
          <p:nvPr/>
        </p:nvSpPr>
        <p:spPr bwMode="auto">
          <a:xfrm>
            <a:off x="4140200" y="3429000"/>
            <a:ext cx="4752975" cy="2736850"/>
          </a:xfrm>
          <a:prstGeom prst="wedgeRoundRectCallout">
            <a:avLst>
              <a:gd name="adj1" fmla="val -63662"/>
              <a:gd name="adj2" fmla="val 34282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vi-VN" sz="2800" b="1">
                <a:latin typeface="Arial" charset="0"/>
                <a:cs typeface="Arial" charset="0"/>
              </a:rPr>
              <a:t>Bài thơ nói lên tình thương của hai bà cháu dành cho một cụ già bị lẫn đến mức không biết cả đường về nhà mình.</a:t>
            </a:r>
            <a:r>
              <a:rPr lang="vi-VN" sz="2800">
                <a:latin typeface="Arial" charset="0"/>
                <a:cs typeface="Arial" charset="0"/>
              </a:rPr>
              <a:t> </a:t>
            </a:r>
            <a:endParaRPr lang="vi-VN" sz="2800" b="1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10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3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368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/>
      <p:bldP spid="36867" grpId="0"/>
      <p:bldP spid="36868" grpId="0" animBg="1"/>
      <p:bldP spid="36869" grpId="0" animBg="1"/>
      <p:bldP spid="36870" grpId="0" animBg="1"/>
      <p:bldP spid="3687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99"/>
            </a:gs>
            <a:gs pos="100000">
              <a:schemeClr val="accent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524000"/>
            <a:ext cx="8229600" cy="1371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b="1" smtClean="0">
                <a:solidFill>
                  <a:srgbClr val="660033"/>
                </a:solidFill>
                <a:latin typeface="Arial" charset="0"/>
              </a:rPr>
              <a:t>* </a:t>
            </a:r>
            <a:r>
              <a:rPr lang="en-US" sz="2800" b="1" u="sng" smtClean="0">
                <a:solidFill>
                  <a:srgbClr val="660033"/>
                </a:solidFill>
                <a:latin typeface="Arial" charset="0"/>
              </a:rPr>
              <a:t>H</a:t>
            </a:r>
            <a:r>
              <a:rPr lang="vi-VN" sz="2800" b="1" u="sng" smtClean="0">
                <a:solidFill>
                  <a:srgbClr val="660033"/>
                </a:solidFill>
                <a:latin typeface="Arial" charset="0"/>
              </a:rPr>
              <a:t>ư</a:t>
            </a:r>
            <a:r>
              <a:rPr lang="en-US" sz="2800" b="1" u="sng" smtClean="0">
                <a:solidFill>
                  <a:srgbClr val="660033"/>
                </a:solidFill>
                <a:latin typeface="Arial" charset="0"/>
              </a:rPr>
              <a:t>ớng dẫn viết từ khó</a:t>
            </a:r>
            <a:r>
              <a:rPr lang="en-US" sz="2800" b="1" smtClean="0">
                <a:solidFill>
                  <a:srgbClr val="660033"/>
                </a:solidFill>
                <a:latin typeface="Arial" charset="0"/>
              </a:rPr>
              <a:t>:</a:t>
            </a:r>
          </a:p>
          <a:p>
            <a:pPr eaLnBrk="1" hangingPunct="1"/>
            <a:r>
              <a:rPr lang="en-US" sz="2800" b="1" smtClean="0">
                <a:latin typeface="Arial" charset="0"/>
              </a:rPr>
              <a:t>Các từ khó dễ lẫn lộn khi viết chính tả: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838200" y="808038"/>
            <a:ext cx="55737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0000FF"/>
                </a:solidFill>
                <a:latin typeface="Arial" charset="0"/>
              </a:rPr>
              <a:t>A.</a:t>
            </a:r>
            <a:r>
              <a:rPr lang="en-US" sz="3200" b="1" u="sng">
                <a:solidFill>
                  <a:srgbClr val="0000FF"/>
                </a:solidFill>
                <a:latin typeface="Arial" charset="0"/>
              </a:rPr>
              <a:t>H</a:t>
            </a:r>
            <a:r>
              <a:rPr lang="vi-VN" sz="3200" b="1" u="sng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 sz="3200" b="1" u="sng">
                <a:solidFill>
                  <a:srgbClr val="0000FF"/>
                </a:solidFill>
                <a:latin typeface="Arial" charset="0"/>
              </a:rPr>
              <a:t>ớng dẫn viết chính tả </a:t>
            </a:r>
            <a:r>
              <a:rPr lang="en-US" sz="3200" b="1">
                <a:solidFill>
                  <a:srgbClr val="0000FF"/>
                </a:solidFill>
                <a:latin typeface="Arial" charset="0"/>
              </a:rPr>
              <a:t>:</a:t>
            </a: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381000" y="2971800"/>
            <a:ext cx="2895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3200" b="1">
                <a:latin typeface="Arial" charset="0"/>
              </a:rPr>
              <a:t>bỗng nhiên;</a:t>
            </a: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3352800" y="2971800"/>
            <a:ext cx="2286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3200" b="1">
                <a:latin typeface="Arial" charset="0"/>
              </a:rPr>
              <a:t>giữa;</a:t>
            </a: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5943600" y="2971800"/>
            <a:ext cx="2971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vi-VN" sz="3200" b="1">
                <a:latin typeface="Arial" charset="0"/>
              </a:rPr>
              <a:t>đư</a:t>
            </a:r>
            <a:r>
              <a:rPr lang="en-US" sz="3200" b="1">
                <a:latin typeface="Arial" charset="0"/>
              </a:rPr>
              <a:t>ờng quê;</a:t>
            </a: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381000" y="3733800"/>
            <a:ext cx="2438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3200" b="1">
                <a:latin typeface="Arial" charset="0"/>
              </a:rPr>
              <a:t>câu chuyện;</a:t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276600" y="3733800"/>
            <a:ext cx="1447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3200" b="1">
                <a:latin typeface="Arial" charset="0"/>
              </a:rPr>
              <a:t>nhoà;</a:t>
            </a:r>
          </a:p>
        </p:txBody>
      </p:sp>
      <p:graphicFrame>
        <p:nvGraphicFramePr>
          <p:cNvPr id="1026" name="Object 14"/>
          <p:cNvGraphicFramePr>
            <a:graphicFrameLocks noChangeAspect="1"/>
          </p:cNvGraphicFramePr>
          <p:nvPr>
            <p:ph sz="half" idx="2"/>
          </p:nvPr>
        </p:nvGraphicFramePr>
        <p:xfrm>
          <a:off x="6858000" y="4724400"/>
          <a:ext cx="1998663" cy="1831975"/>
        </p:xfrm>
        <a:graphic>
          <a:graphicData uri="http://schemas.openxmlformats.org/presentationml/2006/ole">
            <p:oleObj spid="_x0000_s1026" name="Clip" r:id="rId3" imgW="1999793" imgH="1831543" progId="MS_ClipArt_Gallery.2">
              <p:embed/>
            </p:oleObj>
          </a:graphicData>
        </a:graphic>
      </p:graphicFrame>
      <p:sp>
        <p:nvSpPr>
          <p:cNvPr id="5137" name="Rectangle 17"/>
          <p:cNvSpPr>
            <a:spLocks noChangeArrowheads="1"/>
          </p:cNvSpPr>
          <p:nvPr/>
        </p:nvSpPr>
        <p:spPr bwMode="auto">
          <a:xfrm>
            <a:off x="4495800" y="3733800"/>
            <a:ext cx="2819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3200" b="1">
                <a:latin typeface="Arial" charset="0"/>
              </a:rPr>
              <a:t>r</a:t>
            </a:r>
            <a:r>
              <a:rPr lang="vi-VN" sz="3200" b="1">
                <a:latin typeface="Arial" charset="0"/>
              </a:rPr>
              <a:t>ư</a:t>
            </a:r>
            <a:r>
              <a:rPr lang="en-US" sz="3200" b="1">
                <a:latin typeface="Arial" charset="0"/>
              </a:rPr>
              <a:t>ng r</a:t>
            </a:r>
            <a:r>
              <a:rPr lang="vi-VN" sz="3200" b="1">
                <a:latin typeface="Arial" charset="0"/>
              </a:rPr>
              <a:t>ư</a:t>
            </a:r>
            <a:r>
              <a:rPr lang="en-US" sz="3200" b="1">
                <a:latin typeface="Arial" charset="0"/>
              </a:rPr>
              <a:t>ng;</a:t>
            </a:r>
          </a:p>
        </p:txBody>
      </p:sp>
      <p:sp>
        <p:nvSpPr>
          <p:cNvPr id="5138" name="Rectangle 18"/>
          <p:cNvSpPr>
            <a:spLocks noChangeArrowheads="1"/>
          </p:cNvSpPr>
          <p:nvPr/>
        </p:nvSpPr>
        <p:spPr bwMode="auto">
          <a:xfrm>
            <a:off x="6781800" y="3733800"/>
            <a:ext cx="1828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3200" b="1">
                <a:latin typeface="Arial" charset="0"/>
              </a:rPr>
              <a:t>mong.</a:t>
            </a:r>
          </a:p>
        </p:txBody>
      </p:sp>
      <p:sp>
        <p:nvSpPr>
          <p:cNvPr id="1037" name="Rectangle 19"/>
          <p:cNvSpPr>
            <a:spLocks noChangeArrowheads="1"/>
          </p:cNvSpPr>
          <p:nvPr/>
        </p:nvSpPr>
        <p:spPr bwMode="auto">
          <a:xfrm>
            <a:off x="0" y="76200"/>
            <a:ext cx="8991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2400" b="1" u="sng">
                <a:solidFill>
                  <a:srgbClr val="FF0000"/>
                </a:solidFill>
                <a:latin typeface="Arial" charset="0"/>
              </a:rPr>
              <a:t>Chính tả</a:t>
            </a:r>
            <a:r>
              <a:rPr lang="en-US" sz="2400" b="1">
                <a:solidFill>
                  <a:srgbClr val="FF0000"/>
                </a:solidFill>
                <a:latin typeface="Arial" charset="0"/>
              </a:rPr>
              <a:t>:( Nghe - viết ) </a:t>
            </a:r>
            <a:r>
              <a:rPr lang="en-US" sz="3200" b="1">
                <a:solidFill>
                  <a:srgbClr val="FF0000"/>
                </a:solidFill>
                <a:latin typeface="Arial" charset="0"/>
              </a:rPr>
              <a:t>Cháu nghe câu chuyện của bà.</a:t>
            </a:r>
            <a:endParaRPr lang="en-US" sz="7200" b="1"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 tmFilter="0,0; .5, 1; 1, 1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 tmFilter="0,0; .5, 1; 1, 1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 tmFilter="0,0; .5, 1; 1, 1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  <p:bldP spid="5124" grpId="0"/>
      <p:bldP spid="5125" grpId="0"/>
      <p:bldP spid="5126" grpId="0"/>
      <p:bldP spid="5127" grpId="0"/>
      <p:bldP spid="5128" grpId="0"/>
      <p:bldP spid="5131" grpId="0"/>
      <p:bldP spid="5137" grpId="0"/>
      <p:bldP spid="513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CC99FF"/>
            </a:gs>
            <a:gs pos="100000">
              <a:srgbClr val="00CC99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457200" y="762000"/>
            <a:ext cx="21796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FF"/>
                </a:solidFill>
                <a:latin typeface="Arial" charset="0"/>
              </a:rPr>
              <a:t>* </a:t>
            </a:r>
            <a:r>
              <a:rPr lang="en-US" sz="2800" b="1" u="sng">
                <a:solidFill>
                  <a:srgbClr val="0000FF"/>
                </a:solidFill>
                <a:latin typeface="Arial" charset="0"/>
              </a:rPr>
              <a:t>Bài viết</a:t>
            </a:r>
            <a:r>
              <a:rPr lang="en-US" sz="2800" b="1">
                <a:solidFill>
                  <a:srgbClr val="0000FF"/>
                </a:solidFill>
                <a:latin typeface="Arial" charset="0"/>
              </a:rPr>
              <a:t>:</a:t>
            </a:r>
          </a:p>
        </p:txBody>
      </p:sp>
      <p:pic>
        <p:nvPicPr>
          <p:cNvPr id="5123" name="Picture 9" descr="sunflower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5437188"/>
            <a:ext cx="1600200" cy="1268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0" y="1066800"/>
            <a:ext cx="91440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</a:pPr>
            <a:r>
              <a:rPr lang="en-US" sz="2000" b="1">
                <a:solidFill>
                  <a:srgbClr val="660033"/>
                </a:solidFill>
                <a:latin typeface="Arial" charset="0"/>
              </a:rPr>
              <a:t>Chiều rồi bà mới về nhà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en-US" sz="2000" b="1">
                <a:solidFill>
                  <a:srgbClr val="660033"/>
                </a:solidFill>
                <a:latin typeface="Arial" charset="0"/>
              </a:rPr>
              <a:t>Cái gậy </a:t>
            </a:r>
            <a:r>
              <a:rPr lang="vi-VN" sz="2000" b="1">
                <a:solidFill>
                  <a:srgbClr val="660033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660033"/>
                </a:solidFill>
                <a:latin typeface="Arial" charset="0"/>
              </a:rPr>
              <a:t>i tr</a:t>
            </a:r>
            <a:r>
              <a:rPr lang="vi-VN" sz="2000" b="1">
                <a:solidFill>
                  <a:srgbClr val="660033"/>
                </a:solidFill>
                <a:latin typeface="Arial" charset="0"/>
              </a:rPr>
              <a:t>ư</a:t>
            </a:r>
            <a:r>
              <a:rPr lang="en-US" sz="2000" b="1">
                <a:solidFill>
                  <a:srgbClr val="660033"/>
                </a:solidFill>
                <a:latin typeface="Arial" charset="0"/>
              </a:rPr>
              <a:t>ớc, chân bà theo sau.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en-US" sz="2000" b="1">
                <a:solidFill>
                  <a:srgbClr val="660033"/>
                </a:solidFill>
                <a:latin typeface="Arial" charset="0"/>
              </a:rPr>
              <a:t>Mọi ngày bà có thế </a:t>
            </a:r>
            <a:r>
              <a:rPr lang="vi-VN" sz="2000" b="1">
                <a:solidFill>
                  <a:srgbClr val="660033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660033"/>
                </a:solidFill>
                <a:latin typeface="Arial" charset="0"/>
              </a:rPr>
              <a:t>âu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en-US" sz="2000" b="1">
                <a:solidFill>
                  <a:srgbClr val="660033"/>
                </a:solidFill>
                <a:latin typeface="Arial" charset="0"/>
              </a:rPr>
              <a:t>Thì ra cái mỏi làm </a:t>
            </a:r>
            <a:r>
              <a:rPr lang="vi-VN" sz="2000" b="1">
                <a:solidFill>
                  <a:srgbClr val="660033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660033"/>
                </a:solidFill>
                <a:latin typeface="Arial" charset="0"/>
              </a:rPr>
              <a:t>au l</a:t>
            </a:r>
            <a:r>
              <a:rPr lang="vi-VN" sz="2000" b="1">
                <a:solidFill>
                  <a:srgbClr val="660033"/>
                </a:solidFill>
                <a:latin typeface="Arial" charset="0"/>
              </a:rPr>
              <a:t>ư</a:t>
            </a:r>
            <a:r>
              <a:rPr lang="en-US" sz="2000" b="1">
                <a:solidFill>
                  <a:srgbClr val="660033"/>
                </a:solidFill>
                <a:latin typeface="Arial" charset="0"/>
              </a:rPr>
              <a:t>ng bà!</a:t>
            </a:r>
          </a:p>
          <a:p>
            <a:pPr marL="342900" indent="-342900" algn="ctr" eaLnBrk="1" hangingPunct="1">
              <a:spcBef>
                <a:spcPct val="20000"/>
              </a:spcBef>
            </a:pPr>
            <a:endParaRPr lang="en-US" sz="2000" b="1">
              <a:solidFill>
                <a:srgbClr val="660033"/>
              </a:solidFill>
              <a:latin typeface="Arial" charset="0"/>
            </a:endParaRP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en-US" sz="2000" b="1">
                <a:solidFill>
                  <a:srgbClr val="660033"/>
                </a:solidFill>
                <a:latin typeface="Arial" charset="0"/>
              </a:rPr>
              <a:t>Bà rằng: gặp một cụ già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en-US" sz="2000" b="1">
                <a:solidFill>
                  <a:srgbClr val="660033"/>
                </a:solidFill>
                <a:latin typeface="Arial" charset="0"/>
              </a:rPr>
              <a:t>Lạc </a:t>
            </a:r>
            <a:r>
              <a:rPr lang="vi-VN" sz="2000" b="1">
                <a:solidFill>
                  <a:srgbClr val="660033"/>
                </a:solidFill>
                <a:latin typeface="Arial" charset="0"/>
              </a:rPr>
              <a:t>đư</a:t>
            </a:r>
            <a:r>
              <a:rPr lang="en-US" sz="2000" b="1">
                <a:solidFill>
                  <a:srgbClr val="660033"/>
                </a:solidFill>
                <a:latin typeface="Arial" charset="0"/>
              </a:rPr>
              <a:t>ờng, nên phải nhờ bà dẫn </a:t>
            </a:r>
            <a:r>
              <a:rPr lang="vi-VN" sz="2000" b="1">
                <a:solidFill>
                  <a:srgbClr val="660033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660033"/>
                </a:solidFill>
                <a:latin typeface="Arial" charset="0"/>
              </a:rPr>
              <a:t>i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en-US" sz="2000" b="1">
                <a:solidFill>
                  <a:srgbClr val="660033"/>
                </a:solidFill>
                <a:latin typeface="Arial" charset="0"/>
              </a:rPr>
              <a:t>Một </a:t>
            </a:r>
            <a:r>
              <a:rPr lang="vi-VN" sz="2000" b="1">
                <a:solidFill>
                  <a:srgbClr val="660033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660033"/>
                </a:solidFill>
                <a:latin typeface="Arial" charset="0"/>
              </a:rPr>
              <a:t>ời một lối </a:t>
            </a:r>
            <a:r>
              <a:rPr lang="vi-VN" sz="2000" b="1">
                <a:solidFill>
                  <a:srgbClr val="660033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660033"/>
                </a:solidFill>
                <a:latin typeface="Arial" charset="0"/>
              </a:rPr>
              <a:t>i về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en-US" sz="2000" b="1">
                <a:solidFill>
                  <a:srgbClr val="660033"/>
                </a:solidFill>
                <a:latin typeface="Arial" charset="0"/>
              </a:rPr>
              <a:t>Bỗng nhiên lạc giữa </a:t>
            </a:r>
            <a:r>
              <a:rPr lang="vi-VN" sz="2000" b="1">
                <a:solidFill>
                  <a:srgbClr val="660033"/>
                </a:solidFill>
                <a:latin typeface="Arial" charset="0"/>
              </a:rPr>
              <a:t>đư</a:t>
            </a:r>
            <a:r>
              <a:rPr lang="en-US" sz="2000" b="1">
                <a:solidFill>
                  <a:srgbClr val="660033"/>
                </a:solidFill>
                <a:latin typeface="Arial" charset="0"/>
              </a:rPr>
              <a:t>ờng quê, cháu à!</a:t>
            </a:r>
          </a:p>
          <a:p>
            <a:pPr marL="342900" indent="-342900" algn="ctr" eaLnBrk="1" hangingPunct="1">
              <a:spcBef>
                <a:spcPct val="20000"/>
              </a:spcBef>
            </a:pPr>
            <a:endParaRPr lang="en-US" sz="2000" b="1">
              <a:solidFill>
                <a:srgbClr val="660033"/>
              </a:solidFill>
              <a:latin typeface="Arial" charset="0"/>
            </a:endParaRP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en-US" sz="2000" b="1">
                <a:solidFill>
                  <a:srgbClr val="660033"/>
                </a:solidFill>
                <a:latin typeface="Arial" charset="0"/>
              </a:rPr>
              <a:t>Cháu nghe câu chuyện của bà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en-US" sz="2000" b="1">
                <a:solidFill>
                  <a:srgbClr val="660033"/>
                </a:solidFill>
                <a:latin typeface="Arial" charset="0"/>
              </a:rPr>
              <a:t>Hai hàng n</a:t>
            </a:r>
            <a:r>
              <a:rPr lang="vi-VN" sz="2000" b="1">
                <a:solidFill>
                  <a:srgbClr val="660033"/>
                </a:solidFill>
                <a:latin typeface="Arial" charset="0"/>
              </a:rPr>
              <a:t>ư</a:t>
            </a:r>
            <a:r>
              <a:rPr lang="en-US" sz="2000" b="1">
                <a:solidFill>
                  <a:srgbClr val="660033"/>
                </a:solidFill>
                <a:latin typeface="Arial" charset="0"/>
              </a:rPr>
              <a:t>ớc mắt cứ nhoà r</a:t>
            </a:r>
            <a:r>
              <a:rPr lang="vi-VN" sz="2000" b="1">
                <a:solidFill>
                  <a:srgbClr val="660033"/>
                </a:solidFill>
                <a:latin typeface="Arial" charset="0"/>
              </a:rPr>
              <a:t>ư</a:t>
            </a:r>
            <a:r>
              <a:rPr lang="en-US" sz="2000" b="1">
                <a:solidFill>
                  <a:srgbClr val="660033"/>
                </a:solidFill>
                <a:latin typeface="Arial" charset="0"/>
              </a:rPr>
              <a:t>ng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en-US" sz="2000" b="1">
                <a:solidFill>
                  <a:srgbClr val="660033"/>
                </a:solidFill>
                <a:latin typeface="Arial" charset="0"/>
              </a:rPr>
              <a:t>Bà </a:t>
            </a:r>
            <a:r>
              <a:rPr lang="vi-VN" sz="2000" b="1">
                <a:solidFill>
                  <a:srgbClr val="660033"/>
                </a:solidFill>
                <a:latin typeface="Arial" charset="0"/>
              </a:rPr>
              <a:t>ơ</a:t>
            </a:r>
            <a:r>
              <a:rPr lang="en-US" sz="2000" b="1">
                <a:solidFill>
                  <a:srgbClr val="660033"/>
                </a:solidFill>
                <a:latin typeface="Arial" charset="0"/>
              </a:rPr>
              <a:t>i, th</a:t>
            </a:r>
            <a:r>
              <a:rPr lang="vi-VN" sz="2000" b="1">
                <a:solidFill>
                  <a:srgbClr val="660033"/>
                </a:solidFill>
                <a:latin typeface="Arial" charset="0"/>
              </a:rPr>
              <a:t>ươ</a:t>
            </a:r>
            <a:r>
              <a:rPr lang="en-US" sz="2000" b="1">
                <a:solidFill>
                  <a:srgbClr val="660033"/>
                </a:solidFill>
                <a:latin typeface="Arial" charset="0"/>
              </a:rPr>
              <a:t>ng quá là th</a:t>
            </a:r>
            <a:r>
              <a:rPr lang="vi-VN" sz="2000" b="1">
                <a:solidFill>
                  <a:srgbClr val="660033"/>
                </a:solidFill>
                <a:latin typeface="Arial" charset="0"/>
              </a:rPr>
              <a:t>ươ</a:t>
            </a:r>
            <a:r>
              <a:rPr lang="en-US" sz="2000" b="1">
                <a:solidFill>
                  <a:srgbClr val="660033"/>
                </a:solidFill>
                <a:latin typeface="Arial" charset="0"/>
              </a:rPr>
              <a:t>ng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en-US" sz="2000" b="1">
                <a:solidFill>
                  <a:srgbClr val="660033"/>
                </a:solidFill>
                <a:latin typeface="Arial" charset="0"/>
              </a:rPr>
              <a:t>Mong </a:t>
            </a:r>
            <a:r>
              <a:rPr lang="vi-VN" sz="2000" b="1">
                <a:solidFill>
                  <a:srgbClr val="660033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660033"/>
                </a:solidFill>
                <a:latin typeface="Arial" charset="0"/>
              </a:rPr>
              <a:t>ừng ai lạc giữa </a:t>
            </a:r>
            <a:r>
              <a:rPr lang="vi-VN" sz="2000" b="1">
                <a:solidFill>
                  <a:srgbClr val="660033"/>
                </a:solidFill>
                <a:latin typeface="Arial" charset="0"/>
              </a:rPr>
              <a:t>đư</a:t>
            </a:r>
            <a:r>
              <a:rPr lang="en-US" sz="2000" b="1">
                <a:solidFill>
                  <a:srgbClr val="660033"/>
                </a:solidFill>
                <a:latin typeface="Arial" charset="0"/>
              </a:rPr>
              <a:t>ờng về quê!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en-US" sz="2000" b="1">
                <a:solidFill>
                  <a:srgbClr val="660033"/>
                </a:solidFill>
                <a:latin typeface="Arial" charset="0"/>
              </a:rPr>
              <a:t>				</a:t>
            </a:r>
            <a:r>
              <a:rPr lang="en-US" b="1">
                <a:solidFill>
                  <a:srgbClr val="660033"/>
                </a:solidFill>
                <a:latin typeface="Arial" charset="0"/>
              </a:rPr>
              <a:t>Theo NGUYỄN VĂN THẮNG</a:t>
            </a:r>
          </a:p>
        </p:txBody>
      </p:sp>
      <p:sp>
        <p:nvSpPr>
          <p:cNvPr id="5125" name="Rectangle 12"/>
          <p:cNvSpPr>
            <a:spLocks noChangeArrowheads="1"/>
          </p:cNvSpPr>
          <p:nvPr/>
        </p:nvSpPr>
        <p:spPr bwMode="auto">
          <a:xfrm>
            <a:off x="0" y="76200"/>
            <a:ext cx="8991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2400" b="1" u="sng">
                <a:solidFill>
                  <a:srgbClr val="FF0000"/>
                </a:solidFill>
                <a:latin typeface="Arial" charset="0"/>
              </a:rPr>
              <a:t>Chính tả</a:t>
            </a:r>
            <a:r>
              <a:rPr lang="en-US" sz="2400" b="1">
                <a:solidFill>
                  <a:srgbClr val="FF0000"/>
                </a:solidFill>
                <a:latin typeface="Arial" charset="0"/>
              </a:rPr>
              <a:t>:( Nghe - viết ) </a:t>
            </a:r>
            <a:r>
              <a:rPr lang="en-US" sz="3200" b="1">
                <a:solidFill>
                  <a:srgbClr val="FF0000"/>
                </a:solidFill>
                <a:latin typeface="Arial" charset="0"/>
              </a:rPr>
              <a:t>Cháu nghe câu chuyện của bà.</a:t>
            </a:r>
            <a:endParaRPr lang="en-US" sz="7200" b="1"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  <p:bldP spid="717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827088" y="404813"/>
            <a:ext cx="6913562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 eaLnBrk="1" hangingPunct="1"/>
            <a:r>
              <a:rPr lang="vi-VN" sz="3200" b="1">
                <a:latin typeface="Arial" charset="0"/>
              </a:rPr>
              <a:t>3. Hướng dẫn làm bài tập chính tả:</a:t>
            </a: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609600" y="1295400"/>
            <a:ext cx="237648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 eaLnBrk="1" hangingPunct="1"/>
            <a:r>
              <a:rPr lang="vi-VN" sz="3200" b="1">
                <a:latin typeface="Arial" charset="0"/>
              </a:rPr>
              <a:t>Bài tập 2.</a:t>
            </a: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762000" y="1981200"/>
            <a:ext cx="770572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 eaLnBrk="1" hangingPunct="1"/>
            <a:r>
              <a:rPr lang="vi-VN" sz="3200" b="1">
                <a:latin typeface="Arial" charset="0"/>
              </a:rPr>
              <a:t> a) Điền vào mỗi chỗ trống tr hay ch ?</a:t>
            </a:r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304800" y="2992438"/>
            <a:ext cx="8713788" cy="295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eaLnBrk="1" hangingPunct="1"/>
            <a:r>
              <a:rPr lang="vi-VN" sz="3200" b="1">
                <a:latin typeface="Arial" charset="0"/>
              </a:rPr>
              <a:t> 	Như ...e mọc thẳng, con người không ...ịu khuất. Người xưa có câu: “ ...úc dẫu  ...áy, đốt ngay vẫn thẳng”...e là thẳng thắn, bất khuất ! Ta kháng chiến, ...e lại là đồng ...í  ...iến đấu của ta. ...e vốn cùng ta làm ăn, lại vì ta mà cùng ta đánh giặc.</a:t>
            </a:r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2057400" y="3068638"/>
            <a:ext cx="601663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 eaLnBrk="1" hangingPunct="1"/>
            <a:r>
              <a:rPr lang="vi-VN" sz="3200" b="1">
                <a:solidFill>
                  <a:srgbClr val="FF0000"/>
                </a:solidFill>
                <a:latin typeface="Arial" charset="0"/>
              </a:rPr>
              <a:t>tr</a:t>
            </a:r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2971800" y="4038600"/>
            <a:ext cx="8080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 eaLnBrk="1" hangingPunct="1"/>
            <a:r>
              <a:rPr lang="vi-VN" sz="3200" b="1">
                <a:solidFill>
                  <a:srgbClr val="FF0000"/>
                </a:solidFill>
                <a:latin typeface="Arial" charset="0"/>
              </a:rPr>
              <a:t>tr</a:t>
            </a:r>
          </a:p>
        </p:txBody>
      </p:sp>
      <p:sp>
        <p:nvSpPr>
          <p:cNvPr id="37896" name="Rectangle 8"/>
          <p:cNvSpPr>
            <a:spLocks noChangeArrowheads="1"/>
          </p:cNvSpPr>
          <p:nvPr/>
        </p:nvSpPr>
        <p:spPr bwMode="auto">
          <a:xfrm>
            <a:off x="4905375" y="3505200"/>
            <a:ext cx="8096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 eaLnBrk="1" hangingPunct="1"/>
            <a:r>
              <a:rPr lang="vi-VN" sz="3200" b="1">
                <a:solidFill>
                  <a:srgbClr val="FF0000"/>
                </a:solidFill>
                <a:latin typeface="Arial" charset="0"/>
              </a:rPr>
              <a:t>tr</a:t>
            </a:r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2438400" y="4495800"/>
            <a:ext cx="86518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 eaLnBrk="1" hangingPunct="1"/>
            <a:r>
              <a:rPr lang="vi-VN" sz="3200" b="1">
                <a:solidFill>
                  <a:srgbClr val="FF0000"/>
                </a:solidFill>
                <a:latin typeface="Arial" charset="0"/>
              </a:rPr>
              <a:t>tr</a:t>
            </a:r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152400" y="5029200"/>
            <a:ext cx="647700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 eaLnBrk="1" hangingPunct="1"/>
            <a:r>
              <a:rPr lang="vi-VN" sz="3200" b="1">
                <a:solidFill>
                  <a:srgbClr val="FF0000"/>
                </a:solidFill>
                <a:latin typeface="Arial" charset="0"/>
              </a:rPr>
              <a:t>Tr</a:t>
            </a:r>
          </a:p>
        </p:txBody>
      </p:sp>
      <p:sp>
        <p:nvSpPr>
          <p:cNvPr id="37899" name="Rectangle 11"/>
          <p:cNvSpPr>
            <a:spLocks noChangeArrowheads="1"/>
          </p:cNvSpPr>
          <p:nvPr/>
        </p:nvSpPr>
        <p:spPr bwMode="auto">
          <a:xfrm>
            <a:off x="6553200" y="3505200"/>
            <a:ext cx="7207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 eaLnBrk="1" hangingPunct="1"/>
            <a:r>
              <a:rPr lang="vi-VN" sz="3200" b="1">
                <a:solidFill>
                  <a:srgbClr val="FF0000"/>
                </a:solidFill>
                <a:latin typeface="Arial" charset="0"/>
              </a:rPr>
              <a:t>ch</a:t>
            </a:r>
          </a:p>
        </p:txBody>
      </p:sp>
      <p:sp>
        <p:nvSpPr>
          <p:cNvPr id="37900" name="Rectangle 12"/>
          <p:cNvSpPr>
            <a:spLocks noChangeArrowheads="1"/>
          </p:cNvSpPr>
          <p:nvPr/>
        </p:nvSpPr>
        <p:spPr bwMode="auto">
          <a:xfrm>
            <a:off x="7620000" y="2971800"/>
            <a:ext cx="7207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 eaLnBrk="1" hangingPunct="1"/>
            <a:r>
              <a:rPr lang="vi-VN" sz="3200" b="1">
                <a:solidFill>
                  <a:srgbClr val="FF0000"/>
                </a:solidFill>
                <a:latin typeface="Arial" charset="0"/>
              </a:rPr>
              <a:t>ch</a:t>
            </a:r>
          </a:p>
        </p:txBody>
      </p:sp>
      <p:sp>
        <p:nvSpPr>
          <p:cNvPr id="37901" name="Rectangle 13"/>
          <p:cNvSpPr>
            <a:spLocks noChangeArrowheads="1"/>
          </p:cNvSpPr>
          <p:nvPr/>
        </p:nvSpPr>
        <p:spPr bwMode="auto">
          <a:xfrm>
            <a:off x="5638800" y="4495800"/>
            <a:ext cx="7207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 eaLnBrk="1" hangingPunct="1"/>
            <a:r>
              <a:rPr lang="vi-VN" sz="3200" b="1">
                <a:solidFill>
                  <a:srgbClr val="FF0000"/>
                </a:solidFill>
                <a:latin typeface="Arial" charset="0"/>
              </a:rPr>
              <a:t>ch</a:t>
            </a:r>
          </a:p>
        </p:txBody>
      </p:sp>
      <p:sp>
        <p:nvSpPr>
          <p:cNvPr id="37902" name="Rectangle 14"/>
          <p:cNvSpPr>
            <a:spLocks noChangeArrowheads="1"/>
          </p:cNvSpPr>
          <p:nvPr/>
        </p:nvSpPr>
        <p:spPr bwMode="auto">
          <a:xfrm>
            <a:off x="4953000" y="4495800"/>
            <a:ext cx="7207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 eaLnBrk="1" hangingPunct="1"/>
            <a:r>
              <a:rPr lang="vi-VN" sz="3200" b="1">
                <a:solidFill>
                  <a:srgbClr val="FF0000"/>
                </a:solidFill>
                <a:latin typeface="Arial" charset="0"/>
              </a:rPr>
              <a:t>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800" decel="100000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37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37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378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378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800" decel="1000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378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378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800" decel="100000"/>
                                        <p:tgtEl>
                                          <p:spTgt spid="378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800" decel="100000"/>
                                        <p:tgtEl>
                                          <p:spTgt spid="378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37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800" decel="100000" fill="hold"/>
                                        <p:tgtEl>
                                          <p:spTgt spid="378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1000" fill="hold"/>
                                        <p:tgtEl>
                                          <p:spTgt spid="37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1000" fill="hold"/>
                                        <p:tgtEl>
                                          <p:spTgt spid="378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1000" fill="hold"/>
                                        <p:tgtEl>
                                          <p:spTgt spid="37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1000" fill="hold"/>
                                        <p:tgtEl>
                                          <p:spTgt spid="37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1000" fill="hold"/>
                                        <p:tgtEl>
                                          <p:spTgt spid="37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1000" fill="hold"/>
                                        <p:tgtEl>
                                          <p:spTgt spid="37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1000" fill="hold"/>
                                        <p:tgtEl>
                                          <p:spTgt spid="37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1000" fill="hold"/>
                                        <p:tgtEl>
                                          <p:spTgt spid="37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/>
      <p:bldP spid="37891" grpId="0"/>
      <p:bldP spid="37892" grpId="0"/>
      <p:bldP spid="37893" grpId="0"/>
      <p:bldP spid="37894" grpId="0"/>
      <p:bldP spid="37895" grpId="0"/>
      <p:bldP spid="37896" grpId="0"/>
      <p:bldP spid="37897" grpId="0"/>
      <p:bldP spid="37898" grpId="0"/>
      <p:bldP spid="37899" grpId="0"/>
      <p:bldP spid="37900" grpId="0"/>
      <p:bldP spid="37901" grpId="0"/>
      <p:bldP spid="3790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2"/>
          <p:cNvSpPr>
            <a:spLocks noChangeArrowheads="1"/>
          </p:cNvSpPr>
          <p:nvPr/>
        </p:nvSpPr>
        <p:spPr bwMode="auto">
          <a:xfrm>
            <a:off x="179388" y="981075"/>
            <a:ext cx="4248150" cy="2447925"/>
          </a:xfrm>
          <a:prstGeom prst="cloudCallout">
            <a:avLst>
              <a:gd name="adj1" fmla="val -47009"/>
              <a:gd name="adj2" fmla="val 5123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1" hangingPunct="1"/>
            <a:r>
              <a:rPr lang="vi-VN" sz="2800" b="1">
                <a:latin typeface="Arial" charset="0"/>
                <a:cs typeface="Arial" charset="0"/>
              </a:rPr>
              <a:t>“Trúc dẫu cháy, đốt ngay vẫn thẳng” nghĩa là gì ?</a:t>
            </a:r>
          </a:p>
        </p:txBody>
      </p:sp>
      <p:sp>
        <p:nvSpPr>
          <p:cNvPr id="38915" name="AutoShape 3"/>
          <p:cNvSpPr>
            <a:spLocks noChangeArrowheads="1"/>
          </p:cNvSpPr>
          <p:nvPr/>
        </p:nvSpPr>
        <p:spPr bwMode="auto">
          <a:xfrm>
            <a:off x="4572000" y="765175"/>
            <a:ext cx="4572000" cy="2592388"/>
          </a:xfrm>
          <a:prstGeom prst="wedgeEllipseCallout">
            <a:avLst>
              <a:gd name="adj1" fmla="val -58958"/>
              <a:gd name="adj2" fmla="val 1882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vi-VN" sz="2800" b="1">
                <a:latin typeface="Arial" charset="0"/>
                <a:cs typeface="Arial" charset="0"/>
              </a:rPr>
              <a:t>Cây trúc, cây tre thân có nhiều đốt, dù bị đốt cháy nó vẫn có dáng thẳng.</a:t>
            </a:r>
          </a:p>
        </p:txBody>
      </p:sp>
      <p:sp>
        <p:nvSpPr>
          <p:cNvPr id="38916" name="AutoShape 4"/>
          <p:cNvSpPr>
            <a:spLocks noChangeArrowheads="1"/>
          </p:cNvSpPr>
          <p:nvPr/>
        </p:nvSpPr>
        <p:spPr bwMode="auto">
          <a:xfrm>
            <a:off x="0" y="4005263"/>
            <a:ext cx="3995738" cy="2376487"/>
          </a:xfrm>
          <a:prstGeom prst="cloudCallout">
            <a:avLst>
              <a:gd name="adj1" fmla="val -46227"/>
              <a:gd name="adj2" fmla="val 43454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1" hangingPunct="1"/>
            <a:r>
              <a:rPr lang="vi-VN" sz="2800" b="1">
                <a:latin typeface="Arial" charset="0"/>
                <a:cs typeface="Arial" charset="0"/>
              </a:rPr>
              <a:t>Đoạn văn muốn nói với chúng ta điều gì ?</a:t>
            </a:r>
          </a:p>
        </p:txBody>
      </p:sp>
      <p:sp>
        <p:nvSpPr>
          <p:cNvPr id="38917" name="AutoShape 5"/>
          <p:cNvSpPr>
            <a:spLocks noChangeArrowheads="1"/>
          </p:cNvSpPr>
          <p:nvPr/>
        </p:nvSpPr>
        <p:spPr bwMode="auto">
          <a:xfrm>
            <a:off x="3995738" y="3357563"/>
            <a:ext cx="5148262" cy="3500437"/>
          </a:xfrm>
          <a:prstGeom prst="wedgeEllipseCallout">
            <a:avLst>
              <a:gd name="adj1" fmla="val -60579"/>
              <a:gd name="adj2" fmla="val 1653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vi-VN" sz="2800" b="1">
                <a:latin typeface="Arial" charset="0"/>
                <a:cs typeface="Arial" charset="0"/>
              </a:rPr>
              <a:t>Đoạn văn ca ngợi cây tre có đức tính như con người Việt Nam: thẳng thắn, bất khuất. Tre là bạn của con người.</a:t>
            </a:r>
          </a:p>
        </p:txBody>
      </p:sp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0" y="188913"/>
            <a:ext cx="770572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 eaLnBrk="1" hangingPunct="1"/>
            <a:r>
              <a:rPr lang="vi-VN" sz="3200" b="1">
                <a:latin typeface="Arial" charset="0"/>
              </a:rPr>
              <a:t> Tìm hiểu nội dung đoạn văn: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89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8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89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89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89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89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 animBg="1"/>
      <p:bldP spid="38915" grpId="0" animBg="1"/>
      <p:bldP spid="38916" grpId="0" animBg="1"/>
      <p:bldP spid="38917" grpId="0" animBg="1"/>
      <p:bldP spid="389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457200" y="533400"/>
            <a:ext cx="39798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0000FF"/>
                </a:solidFill>
                <a:latin typeface="Arial" charset="0"/>
              </a:rPr>
              <a:t>B/ Làm bài tập chính tả: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0" y="990600"/>
            <a:ext cx="8915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2800">
                <a:latin typeface="Arial" charset="0"/>
              </a:rPr>
              <a:t>2.b) Đặt trên chữ in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ậm dấu hỏi hay dấu ngã?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1447800"/>
            <a:ext cx="89154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</a:pPr>
            <a:r>
              <a:rPr lang="en-US" sz="2800">
                <a:solidFill>
                  <a:srgbClr val="FF0000"/>
                </a:solidFill>
                <a:latin typeface="Arial" charset="0"/>
              </a:rPr>
              <a:t>Bình minh hay hoàn hôn?</a:t>
            </a:r>
          </a:p>
          <a:p>
            <a:pPr marL="342900" indent="-342900" eaLnBrk="1" hangingPunct="1">
              <a:spcBef>
                <a:spcPct val="20000"/>
              </a:spcBef>
            </a:pPr>
            <a:r>
              <a:rPr lang="en-US" sz="3200">
                <a:latin typeface="Arial" charset="0"/>
              </a:rPr>
              <a:t>      </a:t>
            </a:r>
            <a:r>
              <a:rPr lang="en-US" sz="2800">
                <a:latin typeface="Arial" charset="0"/>
              </a:rPr>
              <a:t>Trong phòng </a:t>
            </a:r>
            <a:r>
              <a:rPr lang="en-US" sz="2800" b="1">
                <a:solidFill>
                  <a:srgbClr val="0000FF"/>
                </a:solidFill>
                <a:latin typeface="Arial" charset="0"/>
              </a:rPr>
              <a:t>triên lam</a:t>
            </a:r>
            <a:r>
              <a:rPr lang="en-US" sz="2800">
                <a:latin typeface="Arial" charset="0"/>
              </a:rPr>
              <a:t> tranh, hai ng</a:t>
            </a:r>
            <a:r>
              <a:rPr lang="vi-VN" sz="2800">
                <a:latin typeface="Arial" charset="0"/>
              </a:rPr>
              <a:t>ư</a:t>
            </a:r>
            <a:r>
              <a:rPr lang="en-US" sz="2800">
                <a:latin typeface="Arial" charset="0"/>
              </a:rPr>
              <a:t>ời ngồi xem nói chuyện với nhau. Một ng</a:t>
            </a:r>
            <a:r>
              <a:rPr lang="vi-VN" sz="2800">
                <a:latin typeface="Arial" charset="0"/>
              </a:rPr>
              <a:t>ư</a:t>
            </a:r>
            <a:r>
              <a:rPr lang="en-US" sz="2800">
                <a:latin typeface="Arial" charset="0"/>
              </a:rPr>
              <a:t>ời </a:t>
            </a:r>
            <a:r>
              <a:rPr lang="en-US" sz="2800" b="1">
                <a:solidFill>
                  <a:srgbClr val="0000FF"/>
                </a:solidFill>
                <a:latin typeface="Arial" charset="0"/>
              </a:rPr>
              <a:t>bao</a:t>
            </a:r>
            <a:r>
              <a:rPr lang="en-US" sz="2800">
                <a:latin typeface="Arial" charset="0"/>
              </a:rPr>
              <a:t>:</a:t>
            </a:r>
          </a:p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latin typeface="Arial" charset="0"/>
              </a:rPr>
              <a:t>       - Ông </a:t>
            </a:r>
            <a:r>
              <a:rPr lang="en-US" sz="2800" b="1">
                <a:solidFill>
                  <a:srgbClr val="0000FF"/>
                </a:solidFill>
                <a:latin typeface="Arial" charset="0"/>
              </a:rPr>
              <a:t>th</a:t>
            </a:r>
            <a:r>
              <a:rPr lang="vi-VN" sz="2800" b="1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 sz="2800">
                <a:solidFill>
                  <a:srgbClr val="0000FF"/>
                </a:solidFill>
                <a:latin typeface="Arial" charset="0"/>
              </a:rPr>
              <a:t>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ón xem bức tranh này </a:t>
            </a:r>
            <a:r>
              <a:rPr lang="en-US" sz="2800" b="1">
                <a:solidFill>
                  <a:srgbClr val="0000FF"/>
                </a:solidFill>
                <a:latin typeface="Arial" charset="0"/>
              </a:rPr>
              <a:t>ve canh</a:t>
            </a:r>
            <a:r>
              <a:rPr lang="en-US" sz="2800">
                <a:latin typeface="Arial" charset="0"/>
              </a:rPr>
              <a:t> bình minh hay </a:t>
            </a:r>
            <a:r>
              <a:rPr lang="en-US" sz="2800" b="1">
                <a:solidFill>
                  <a:srgbClr val="0000FF"/>
                </a:solidFill>
                <a:latin typeface="Arial" charset="0"/>
              </a:rPr>
              <a:t>canh</a:t>
            </a:r>
            <a:r>
              <a:rPr lang="en-US" sz="2800">
                <a:latin typeface="Arial" charset="0"/>
              </a:rPr>
              <a:t> hoàng hôn.</a:t>
            </a:r>
          </a:p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latin typeface="Arial" charset="0"/>
              </a:rPr>
              <a:t>      - Tất nhiên là </a:t>
            </a:r>
            <a:r>
              <a:rPr lang="en-US" sz="2800" b="1">
                <a:solidFill>
                  <a:srgbClr val="0000FF"/>
                </a:solidFill>
                <a:latin typeface="Arial" charset="0"/>
              </a:rPr>
              <a:t>ve canh</a:t>
            </a:r>
            <a:r>
              <a:rPr lang="en-US" sz="2800">
                <a:latin typeface="Arial" charset="0"/>
              </a:rPr>
              <a:t> hoàng hôn.</a:t>
            </a:r>
          </a:p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latin typeface="Arial" charset="0"/>
              </a:rPr>
              <a:t>     - Vì sao ông lại</a:t>
            </a:r>
            <a:r>
              <a:rPr lang="en-US" sz="280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>
                <a:solidFill>
                  <a:srgbClr val="0000FF"/>
                </a:solidFill>
                <a:latin typeface="Arial" charset="0"/>
              </a:rPr>
              <a:t>kh</a:t>
            </a:r>
            <a:r>
              <a:rPr lang="vi-VN" sz="2800" b="1">
                <a:solidFill>
                  <a:srgbClr val="0000FF"/>
                </a:solidFill>
                <a:latin typeface="Arial" charset="0"/>
              </a:rPr>
              <a:t>ă</a:t>
            </a:r>
            <a:r>
              <a:rPr lang="en-US" sz="2800" b="1">
                <a:solidFill>
                  <a:srgbClr val="0000FF"/>
                </a:solidFill>
                <a:latin typeface="Arial" charset="0"/>
              </a:rPr>
              <a:t>ng</a:t>
            </a:r>
            <a:r>
              <a:rPr lang="en-US" sz="2800" b="1">
                <a:latin typeface="Arial" charset="0"/>
              </a:rPr>
              <a:t>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ịnh chính xác nh</a:t>
            </a:r>
            <a:r>
              <a:rPr lang="vi-VN" sz="2800">
                <a:latin typeface="Arial" charset="0"/>
              </a:rPr>
              <a:t>ư</a:t>
            </a:r>
            <a:r>
              <a:rPr lang="en-US" sz="2800">
                <a:latin typeface="Arial" charset="0"/>
              </a:rPr>
              <a:t> vậy?</a:t>
            </a:r>
          </a:p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latin typeface="Arial" charset="0"/>
              </a:rPr>
              <a:t>     - Là </a:t>
            </a:r>
            <a:r>
              <a:rPr lang="en-US" sz="2800" b="1">
                <a:solidFill>
                  <a:srgbClr val="0000FF"/>
                </a:solidFill>
                <a:latin typeface="Arial" charset="0"/>
              </a:rPr>
              <a:t>b</a:t>
            </a:r>
            <a:r>
              <a:rPr lang="vi-VN" sz="2800" b="1">
                <a:solidFill>
                  <a:srgbClr val="0000FF"/>
                </a:solidFill>
                <a:latin typeface="Arial" charset="0"/>
              </a:rPr>
              <a:t>ơ</a:t>
            </a:r>
            <a:r>
              <a:rPr lang="en-US" sz="2800" b="1">
                <a:solidFill>
                  <a:srgbClr val="0000FF"/>
                </a:solidFill>
                <a:latin typeface="Arial" charset="0"/>
              </a:rPr>
              <a:t>i</a:t>
            </a:r>
            <a:r>
              <a:rPr lang="en-US" sz="280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>
                <a:latin typeface="Arial" charset="0"/>
              </a:rPr>
              <a:t>vì tôi biết hoạ </a:t>
            </a:r>
            <a:r>
              <a:rPr lang="en-US" sz="2800" b="1">
                <a:solidFill>
                  <a:srgbClr val="0000FF"/>
                </a:solidFill>
                <a:latin typeface="Arial" charset="0"/>
              </a:rPr>
              <a:t>si ve</a:t>
            </a:r>
            <a:r>
              <a:rPr lang="en-US" sz="2800">
                <a:latin typeface="Arial" charset="0"/>
              </a:rPr>
              <a:t> tranh này. Nhà ông ta </a:t>
            </a:r>
            <a:r>
              <a:rPr lang="vi-VN" sz="2800" b="1">
                <a:solidFill>
                  <a:srgbClr val="0000FF"/>
                </a:solidFill>
                <a:latin typeface="Arial" charset="0"/>
              </a:rPr>
              <a:t>ơ</a:t>
            </a:r>
            <a:r>
              <a:rPr lang="en-US" sz="28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>
                <a:latin typeface="Arial" charset="0"/>
              </a:rPr>
              <a:t>cạnh nhà tôi. Ông ta </a:t>
            </a:r>
            <a:r>
              <a:rPr lang="en-US" sz="2800" b="1">
                <a:solidFill>
                  <a:srgbClr val="0000FF"/>
                </a:solidFill>
                <a:latin typeface="Arial" charset="0"/>
              </a:rPr>
              <a:t>ch</a:t>
            </a:r>
            <a:r>
              <a:rPr lang="vi-VN" sz="2800" b="1">
                <a:solidFill>
                  <a:srgbClr val="0000FF"/>
                </a:solidFill>
                <a:latin typeface="Arial" charset="0"/>
              </a:rPr>
              <a:t>ă</a:t>
            </a:r>
            <a:r>
              <a:rPr lang="en-US" sz="2800" b="1">
                <a:solidFill>
                  <a:srgbClr val="0000FF"/>
                </a:solidFill>
                <a:latin typeface="Arial" charset="0"/>
              </a:rPr>
              <a:t>ng</a:t>
            </a:r>
            <a:r>
              <a:rPr lang="en-US" sz="2800">
                <a:latin typeface="Arial" charset="0"/>
              </a:rPr>
              <a:t> bao giờ thức dạy tr</a:t>
            </a:r>
            <a:r>
              <a:rPr lang="vi-VN" sz="2800">
                <a:latin typeface="Arial" charset="0"/>
              </a:rPr>
              <a:t>ư</a:t>
            </a:r>
            <a:r>
              <a:rPr lang="en-US" sz="2800">
                <a:latin typeface="Arial" charset="0"/>
              </a:rPr>
              <a:t>ớc lúc bình minh.</a:t>
            </a:r>
          </a:p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latin typeface="Arial" charset="0"/>
              </a:rPr>
              <a:t>                                                 </a:t>
            </a:r>
            <a:r>
              <a:rPr lang="en-US" sz="2400">
                <a:latin typeface="Arial" charset="0"/>
              </a:rPr>
              <a:t>Theo </a:t>
            </a:r>
            <a:r>
              <a:rPr lang="en-US" sz="2400" b="1">
                <a:latin typeface="Arial" charset="0"/>
              </a:rPr>
              <a:t>ĐỖ XUÂN LAN</a:t>
            </a:r>
          </a:p>
        </p:txBody>
      </p:sp>
      <p:sp>
        <p:nvSpPr>
          <p:cNvPr id="8197" name="Rectangle 12"/>
          <p:cNvSpPr>
            <a:spLocks noChangeArrowheads="1"/>
          </p:cNvSpPr>
          <p:nvPr/>
        </p:nvSpPr>
        <p:spPr bwMode="auto">
          <a:xfrm>
            <a:off x="0" y="0"/>
            <a:ext cx="8991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2400" b="1" u="sng">
                <a:solidFill>
                  <a:srgbClr val="FF0000"/>
                </a:solidFill>
                <a:latin typeface="Arial" charset="0"/>
              </a:rPr>
              <a:t>Chính tả</a:t>
            </a:r>
            <a:r>
              <a:rPr lang="en-US" sz="2400" b="1">
                <a:solidFill>
                  <a:srgbClr val="FF0000"/>
                </a:solidFill>
                <a:latin typeface="Arial" charset="0"/>
              </a:rPr>
              <a:t>:( Nghe - viết ) </a:t>
            </a:r>
            <a:r>
              <a:rPr lang="en-US" sz="3200" b="1">
                <a:solidFill>
                  <a:srgbClr val="FF0000"/>
                </a:solidFill>
                <a:latin typeface="Arial" charset="0"/>
              </a:rPr>
              <a:t>Cháu nghe câu chuyện của bà.</a:t>
            </a:r>
            <a:endParaRPr lang="en-US" sz="7200" b="1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11285" name="Picture 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57600" y="2068513"/>
            <a:ext cx="228600" cy="141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6" name="Picture 2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43263" y="1981200"/>
            <a:ext cx="128587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7" name="Picture 2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2438400"/>
            <a:ext cx="12858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8" name="Picture 2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81213" y="2895600"/>
            <a:ext cx="128587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9" name="Picture 2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2982913"/>
            <a:ext cx="228600" cy="141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0" name="Picture 2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00800" y="2971800"/>
            <a:ext cx="12858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1" name="Picture 2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19213" y="3429000"/>
            <a:ext cx="128587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2" name="Picture 2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3962400"/>
            <a:ext cx="228600" cy="14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3" name="Picture 2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52813" y="3962400"/>
            <a:ext cx="128587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4" name="Picture 3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52813" y="4343400"/>
            <a:ext cx="128587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6" name="Picture 3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62400" y="4953000"/>
            <a:ext cx="228600" cy="14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7" name="Picture 3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19600" y="4964113"/>
            <a:ext cx="228600" cy="141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8" name="Picture 3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01013" y="4876800"/>
            <a:ext cx="128587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9" name="Picture 3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62413" y="5334000"/>
            <a:ext cx="128587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300" name="Picture 3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4876800"/>
            <a:ext cx="12858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1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1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1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1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1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1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1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11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1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1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11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11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11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11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/>
      <p:bldP spid="11268" grpId="0"/>
      <p:bldP spid="1126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381000" y="1295400"/>
            <a:ext cx="84248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 b="1">
                <a:solidFill>
                  <a:srgbClr val="FF9966"/>
                </a:solidFill>
                <a:latin typeface="Arial" charset="0"/>
                <a:cs typeface="Arial" charset="0"/>
              </a:rPr>
              <a:t>Thi tìm các từ chỉ tên con vật, cây cối hoặc đồ vật bắt đầu bằng </a:t>
            </a:r>
            <a:r>
              <a:rPr lang="en-US" sz="3200" b="1">
                <a:solidFill>
                  <a:srgbClr val="CCFF33"/>
                </a:solidFill>
                <a:latin typeface="Arial" charset="0"/>
                <a:cs typeface="Arial" charset="0"/>
              </a:rPr>
              <a:t>tr/ch</a:t>
            </a:r>
            <a:r>
              <a:rPr lang="vi-VN" sz="3200" b="1">
                <a:solidFill>
                  <a:srgbClr val="CCFF33"/>
                </a:solidFill>
                <a:latin typeface="Arial" charset="0"/>
                <a:cs typeface="Arial" charset="0"/>
              </a:rPr>
              <a:t> </a:t>
            </a:r>
            <a:r>
              <a:rPr lang="vi-VN" sz="3200" b="1">
                <a:solidFill>
                  <a:srgbClr val="FF9966"/>
                </a:solidFill>
                <a:latin typeface="Arial" charset="0"/>
                <a:cs typeface="Arial" charset="0"/>
              </a:rPr>
              <a:t>:</a:t>
            </a: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755650" y="2997200"/>
            <a:ext cx="1008063" cy="519113"/>
          </a:xfrm>
          <a:prstGeom prst="rect">
            <a:avLst/>
          </a:prstGeom>
          <a:solidFill>
            <a:srgbClr val="CC99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CC0066"/>
                </a:solidFill>
                <a:latin typeface="Arial" charset="0"/>
                <a:cs typeface="Arial" charset="0"/>
              </a:rPr>
              <a:t>trăn</a:t>
            </a:r>
            <a:endParaRPr lang="vi-VN" sz="2800" b="1">
              <a:solidFill>
                <a:srgbClr val="CC0066"/>
              </a:solidFill>
              <a:latin typeface="Arial" charset="0"/>
              <a:cs typeface="Arial" charset="0"/>
            </a:endParaRPr>
          </a:p>
        </p:txBody>
      </p:sp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684213" y="3933825"/>
            <a:ext cx="1008062" cy="519113"/>
          </a:xfrm>
          <a:prstGeom prst="rect">
            <a:avLst/>
          </a:prstGeom>
          <a:solidFill>
            <a:srgbClr val="CC99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CC0066"/>
                </a:solidFill>
                <a:latin typeface="Arial" charset="0"/>
                <a:cs typeface="Arial" charset="0"/>
              </a:rPr>
              <a:t>trâm</a:t>
            </a:r>
            <a:endParaRPr lang="vi-VN" sz="2800" b="1">
              <a:solidFill>
                <a:srgbClr val="CC0066"/>
              </a:solidFill>
              <a:latin typeface="Arial" charset="0"/>
              <a:cs typeface="Arial" charset="0"/>
            </a:endParaRPr>
          </a:p>
        </p:txBody>
      </p:sp>
      <p:sp>
        <p:nvSpPr>
          <p:cNvPr id="39942" name="Text Box 6"/>
          <p:cNvSpPr txBox="1">
            <a:spLocks noChangeArrowheads="1"/>
          </p:cNvSpPr>
          <p:nvPr/>
        </p:nvSpPr>
        <p:spPr bwMode="auto">
          <a:xfrm>
            <a:off x="4284663" y="2997200"/>
            <a:ext cx="1223962" cy="519113"/>
          </a:xfrm>
          <a:prstGeom prst="rect">
            <a:avLst/>
          </a:prstGeom>
          <a:solidFill>
            <a:srgbClr val="CC99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A50021"/>
                </a:solidFill>
                <a:latin typeface="Arial" charset="0"/>
                <a:cs typeface="Arial" charset="0"/>
              </a:rPr>
              <a:t>chim</a:t>
            </a:r>
            <a:endParaRPr lang="vi-VN" sz="2800" b="1">
              <a:solidFill>
                <a:srgbClr val="A50021"/>
              </a:solidFill>
              <a:latin typeface="Arial" charset="0"/>
              <a:cs typeface="Arial" charset="0"/>
            </a:endParaRPr>
          </a:p>
        </p:txBody>
      </p:sp>
      <p:sp>
        <p:nvSpPr>
          <p:cNvPr id="39943" name="Text Box 7"/>
          <p:cNvSpPr txBox="1">
            <a:spLocks noChangeArrowheads="1"/>
          </p:cNvSpPr>
          <p:nvPr/>
        </p:nvSpPr>
        <p:spPr bwMode="auto">
          <a:xfrm>
            <a:off x="4140200" y="5734050"/>
            <a:ext cx="2519363" cy="519113"/>
          </a:xfrm>
          <a:prstGeom prst="rect">
            <a:avLst/>
          </a:prstGeom>
          <a:solidFill>
            <a:srgbClr val="CC99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A50021"/>
                </a:solidFill>
                <a:latin typeface="Arial" charset="0"/>
                <a:cs typeface="Arial" charset="0"/>
              </a:rPr>
              <a:t>chuồn chuồn</a:t>
            </a:r>
            <a:endParaRPr lang="vi-VN" sz="2800" b="1">
              <a:solidFill>
                <a:srgbClr val="A50021"/>
              </a:solidFill>
              <a:latin typeface="Arial" charset="0"/>
              <a:cs typeface="Arial" charset="0"/>
            </a:endParaRPr>
          </a:p>
        </p:txBody>
      </p:sp>
      <p:sp>
        <p:nvSpPr>
          <p:cNvPr id="39944" name="Text Box 8"/>
          <p:cNvSpPr txBox="1">
            <a:spLocks noChangeArrowheads="1"/>
          </p:cNvSpPr>
          <p:nvPr/>
        </p:nvSpPr>
        <p:spPr bwMode="auto">
          <a:xfrm>
            <a:off x="4211638" y="5084763"/>
            <a:ext cx="2160587" cy="519112"/>
          </a:xfrm>
          <a:prstGeom prst="rect">
            <a:avLst/>
          </a:prstGeom>
          <a:solidFill>
            <a:srgbClr val="CC99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A50021"/>
                </a:solidFill>
                <a:latin typeface="Arial" charset="0"/>
                <a:cs typeface="Arial" charset="0"/>
              </a:rPr>
              <a:t>châu chấu</a:t>
            </a:r>
            <a:endParaRPr lang="vi-VN" sz="2800" b="1">
              <a:solidFill>
                <a:srgbClr val="A50021"/>
              </a:solidFill>
              <a:latin typeface="Arial" charset="0"/>
              <a:cs typeface="Arial" charset="0"/>
            </a:endParaRPr>
          </a:p>
        </p:txBody>
      </p:sp>
      <p:sp>
        <p:nvSpPr>
          <p:cNvPr id="39945" name="Text Box 9"/>
          <p:cNvSpPr txBox="1">
            <a:spLocks noChangeArrowheads="1"/>
          </p:cNvSpPr>
          <p:nvPr/>
        </p:nvSpPr>
        <p:spPr bwMode="auto">
          <a:xfrm>
            <a:off x="4297363" y="4365625"/>
            <a:ext cx="1225550" cy="519113"/>
          </a:xfrm>
          <a:prstGeom prst="rect">
            <a:avLst/>
          </a:prstGeom>
          <a:solidFill>
            <a:srgbClr val="CC99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A50021"/>
                </a:solidFill>
                <a:latin typeface="Arial" charset="0"/>
                <a:cs typeface="Arial" charset="0"/>
              </a:rPr>
              <a:t>chuột</a:t>
            </a:r>
            <a:endParaRPr lang="vi-VN" sz="2800" b="1">
              <a:solidFill>
                <a:srgbClr val="A50021"/>
              </a:solidFill>
              <a:latin typeface="Arial" charset="0"/>
              <a:cs typeface="Arial" charset="0"/>
            </a:endParaRPr>
          </a:p>
        </p:txBody>
      </p:sp>
      <p:sp>
        <p:nvSpPr>
          <p:cNvPr id="39946" name="Text Box 10"/>
          <p:cNvSpPr txBox="1">
            <a:spLocks noChangeArrowheads="1"/>
          </p:cNvSpPr>
          <p:nvPr/>
        </p:nvSpPr>
        <p:spPr bwMode="auto">
          <a:xfrm>
            <a:off x="4297363" y="3716338"/>
            <a:ext cx="1223962" cy="519112"/>
          </a:xfrm>
          <a:prstGeom prst="rect">
            <a:avLst/>
          </a:prstGeom>
          <a:solidFill>
            <a:srgbClr val="CC99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A50021"/>
                </a:solidFill>
                <a:latin typeface="Arial" charset="0"/>
                <a:cs typeface="Arial" charset="0"/>
              </a:rPr>
              <a:t>chó</a:t>
            </a:r>
            <a:endParaRPr lang="vi-VN" sz="2800" b="1">
              <a:solidFill>
                <a:srgbClr val="A50021"/>
              </a:solidFill>
              <a:latin typeface="Arial" charset="0"/>
              <a:cs typeface="Arial" charset="0"/>
            </a:endParaRPr>
          </a:p>
        </p:txBody>
      </p:sp>
      <p:sp>
        <p:nvSpPr>
          <p:cNvPr id="39947" name="Text Box 11"/>
          <p:cNvSpPr txBox="1">
            <a:spLocks noChangeArrowheads="1"/>
          </p:cNvSpPr>
          <p:nvPr/>
        </p:nvSpPr>
        <p:spPr bwMode="auto">
          <a:xfrm>
            <a:off x="6877050" y="3644900"/>
            <a:ext cx="1223963" cy="519113"/>
          </a:xfrm>
          <a:prstGeom prst="rect">
            <a:avLst/>
          </a:prstGeom>
          <a:solidFill>
            <a:srgbClr val="CC99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A50021"/>
                </a:solidFill>
                <a:latin typeface="Arial" charset="0"/>
                <a:cs typeface="Arial" charset="0"/>
              </a:rPr>
              <a:t>chiếu</a:t>
            </a:r>
            <a:endParaRPr lang="vi-VN" sz="2800" b="1">
              <a:solidFill>
                <a:srgbClr val="A50021"/>
              </a:solidFill>
              <a:latin typeface="Arial" charset="0"/>
              <a:cs typeface="Arial" charset="0"/>
            </a:endParaRPr>
          </a:p>
        </p:txBody>
      </p:sp>
      <p:sp>
        <p:nvSpPr>
          <p:cNvPr id="39948" name="Text Box 12"/>
          <p:cNvSpPr txBox="1">
            <a:spLocks noChangeArrowheads="1"/>
          </p:cNvSpPr>
          <p:nvPr/>
        </p:nvSpPr>
        <p:spPr bwMode="auto">
          <a:xfrm>
            <a:off x="6877050" y="2924175"/>
            <a:ext cx="1223963" cy="519113"/>
          </a:xfrm>
          <a:prstGeom prst="rect">
            <a:avLst/>
          </a:prstGeom>
          <a:solidFill>
            <a:srgbClr val="CC99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A50021"/>
                </a:solidFill>
                <a:latin typeface="Arial" charset="0"/>
                <a:cs typeface="Arial" charset="0"/>
              </a:rPr>
              <a:t>chăn</a:t>
            </a:r>
            <a:endParaRPr lang="vi-VN" sz="2800" b="1">
              <a:solidFill>
                <a:srgbClr val="A50021"/>
              </a:solidFill>
              <a:latin typeface="Arial" charset="0"/>
              <a:cs typeface="Arial" charset="0"/>
            </a:endParaRPr>
          </a:p>
        </p:txBody>
      </p:sp>
      <p:sp>
        <p:nvSpPr>
          <p:cNvPr id="39949" name="Text Box 13"/>
          <p:cNvSpPr txBox="1">
            <a:spLocks noChangeArrowheads="1"/>
          </p:cNvSpPr>
          <p:nvPr/>
        </p:nvSpPr>
        <p:spPr bwMode="auto">
          <a:xfrm>
            <a:off x="6877050" y="4221163"/>
            <a:ext cx="1582738" cy="519112"/>
          </a:xfrm>
          <a:prstGeom prst="rect">
            <a:avLst/>
          </a:prstGeom>
          <a:solidFill>
            <a:srgbClr val="CC99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A50021"/>
                </a:solidFill>
                <a:latin typeface="Arial" charset="0"/>
                <a:cs typeface="Arial" charset="0"/>
              </a:rPr>
              <a:t>chuông</a:t>
            </a:r>
            <a:endParaRPr lang="vi-VN" sz="2800" b="1">
              <a:solidFill>
                <a:srgbClr val="A50021"/>
              </a:solidFill>
              <a:latin typeface="Arial" charset="0"/>
              <a:cs typeface="Arial" charset="0"/>
            </a:endParaRPr>
          </a:p>
        </p:txBody>
      </p:sp>
      <p:pic>
        <p:nvPicPr>
          <p:cNvPr id="39950" name="Picture 14" descr="Animais_037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24075" y="2997200"/>
            <a:ext cx="152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51" name="Picture 15" descr="Animais_045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1050" y="5776913"/>
            <a:ext cx="1441450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52" name="Picture 16" descr="Animais_018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24075" y="4365625"/>
            <a:ext cx="1584325" cy="13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53" name="Picture 17" descr="Comemorativo_027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19925" y="5157788"/>
            <a:ext cx="1543050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54" name="Text Box 18"/>
          <p:cNvSpPr txBox="1">
            <a:spLocks noChangeArrowheads="1"/>
          </p:cNvSpPr>
          <p:nvPr/>
        </p:nvSpPr>
        <p:spPr bwMode="auto">
          <a:xfrm>
            <a:off x="611188" y="4724400"/>
            <a:ext cx="1008062" cy="519113"/>
          </a:xfrm>
          <a:prstGeom prst="rect">
            <a:avLst/>
          </a:prstGeom>
          <a:solidFill>
            <a:srgbClr val="CC99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CC0066"/>
                </a:solidFill>
                <a:latin typeface="Arial" charset="0"/>
                <a:cs typeface="Arial" charset="0"/>
              </a:rPr>
              <a:t>tre</a:t>
            </a:r>
            <a:endParaRPr lang="vi-VN" sz="2800" b="1">
              <a:solidFill>
                <a:srgbClr val="CC0066"/>
              </a:solidFill>
              <a:latin typeface="Arial" charset="0"/>
              <a:cs typeface="Arial" charset="0"/>
            </a:endParaRPr>
          </a:p>
        </p:txBody>
      </p:sp>
      <p:sp>
        <p:nvSpPr>
          <p:cNvPr id="39955" name="Text Box 19"/>
          <p:cNvSpPr txBox="1">
            <a:spLocks noChangeArrowheads="1"/>
          </p:cNvSpPr>
          <p:nvPr/>
        </p:nvSpPr>
        <p:spPr bwMode="auto">
          <a:xfrm>
            <a:off x="539750" y="5589588"/>
            <a:ext cx="1008063" cy="519112"/>
          </a:xfrm>
          <a:prstGeom prst="rect">
            <a:avLst/>
          </a:prstGeom>
          <a:solidFill>
            <a:srgbClr val="CC99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CC0066"/>
                </a:solidFill>
                <a:latin typeface="Arial" charset="0"/>
                <a:cs typeface="Arial" charset="0"/>
              </a:rPr>
              <a:t>trúc</a:t>
            </a:r>
            <a:endParaRPr lang="vi-VN" sz="2800" b="1">
              <a:solidFill>
                <a:srgbClr val="CC0066"/>
              </a:solidFill>
              <a:latin typeface="Arial" charset="0"/>
              <a:cs typeface="Arial" charset="0"/>
            </a:endParaRPr>
          </a:p>
        </p:txBody>
      </p:sp>
      <p:sp>
        <p:nvSpPr>
          <p:cNvPr id="9235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99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99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399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399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9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9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99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99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99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99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99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99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800" decel="1000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399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9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399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399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8" dur="1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1" dur="2000"/>
                                        <p:tgtEl>
                                          <p:spTgt spid="39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4" dur="1" fill="hold"/>
                                        <p:tgtEl>
                                          <p:spTgt spid="3994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9" dur="1000"/>
                                        <p:tgtEl>
                                          <p:spTgt spid="39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1000"/>
                                        <p:tgtEl>
                                          <p:spTgt spid="39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5" dur="1" fill="hold"/>
                                        <p:tgtEl>
                                          <p:spTgt spid="3994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/>
      <p:bldP spid="39940" grpId="0" animBg="1"/>
      <p:bldP spid="39941" grpId="0" animBg="1"/>
      <p:bldP spid="39942" grpId="0" animBg="1"/>
      <p:bldP spid="39943" grpId="0" animBg="1"/>
      <p:bldP spid="39944" grpId="0" animBg="1"/>
      <p:bldP spid="39945" grpId="0" animBg="1"/>
      <p:bldP spid="39946" grpId="0" animBg="1"/>
      <p:bldP spid="39947" grpId="0" animBg="1"/>
      <p:bldP spid="39948" grpId="0" animBg="1"/>
      <p:bldP spid="39949" grpId="0" animBg="1"/>
      <p:bldP spid="39954" grpId="0" animBg="1"/>
      <p:bldP spid="39955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VNI-Times"/>
        <a:ea typeface=""/>
        <a:cs typeface=""/>
      </a:majorFont>
      <a:minorFont>
        <a:latin typeface="VNI-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NI-Times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NI-Times" pitchFamily="2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371</TotalTime>
  <Words>712</Words>
  <Application>Microsoft PowerPoint</Application>
  <PresentationFormat>On-screen Show (4:3)</PresentationFormat>
  <Paragraphs>92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VNI-Times</vt:lpstr>
      <vt:lpstr>Arial</vt:lpstr>
      <vt:lpstr>Calibri</vt:lpstr>
      <vt:lpstr>Default Design</vt:lpstr>
      <vt:lpstr>Microsoft Clip Gallery</vt:lpstr>
      <vt:lpstr>Slide 1</vt:lpstr>
      <vt:lpstr>1. Hướng dẫn viết chính tả:</vt:lpstr>
      <vt:lpstr>Slide 3</vt:lpstr>
      <vt:lpstr>Slide 4</vt:lpstr>
      <vt:lpstr>Slide 5</vt:lpstr>
      <vt:lpstr>Slide 6</vt:lpstr>
      <vt:lpstr>Slide 7</vt:lpstr>
      <vt:lpstr>Slide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CSTeam</cp:lastModifiedBy>
  <cp:revision>81</cp:revision>
  <dcterms:created xsi:type="dcterms:W3CDTF">2008-03-28T22:42:56Z</dcterms:created>
  <dcterms:modified xsi:type="dcterms:W3CDTF">2016-06-30T01:27:55Z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