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60" r:id="rId5"/>
    <p:sldId id="261" r:id="rId6"/>
    <p:sldId id="262" r:id="rId7"/>
    <p:sldId id="263" r:id="rId8"/>
    <p:sldId id="265" r:id="rId9"/>
    <p:sldId id="264" r:id="rId10"/>
    <p:sldId id="266" r:id="rId11"/>
    <p:sldId id="267" r:id="rId12"/>
    <p:sldId id="268" r:id="rId13"/>
    <p:sldId id="269" r:id="rId14"/>
    <p:sldId id="270" r:id="rId15"/>
    <p:sldId id="271" r:id="rId16"/>
    <p:sldId id="272" r:id="rId17"/>
    <p:sldId id="273" r:id="rId18"/>
    <p:sldId id="274" r:id="rId19"/>
    <p:sldId id="275" r:id="rId20"/>
    <p:sldId id="276" r:id="rId21"/>
    <p:sldId id="277" r:id="rId22"/>
    <p:sldId id="278" r:id="rId23"/>
    <p:sldId id="279" r:id="rId24"/>
    <p:sldId id="280" r:id="rId25"/>
    <p:sldId id="281" r:id="rId26"/>
  </p:sldIdLst>
  <p:sldSz cx="9144000" cy="6858000" type="screen4x3"/>
  <p:notesSz cx="6858000" cy="9144000"/>
  <p:defaultTextStyle>
    <a:defPPr>
      <a:defRPr lang="en-US"/>
    </a:defPPr>
    <a:lvl1pPr algn="l" rtl="0" fontAlgn="base">
      <a:spcBef>
        <a:spcPct val="0"/>
      </a:spcBef>
      <a:spcAft>
        <a:spcPct val="0"/>
      </a:spcAft>
      <a:defRPr sz="4800" kern="1200">
        <a:solidFill>
          <a:schemeClr val="tx1"/>
        </a:solidFill>
        <a:latin typeface="Arial" charset="0"/>
        <a:ea typeface="+mn-ea"/>
        <a:cs typeface="Arial" charset="0"/>
      </a:defRPr>
    </a:lvl1pPr>
    <a:lvl2pPr marL="457200" algn="l" rtl="0" fontAlgn="base">
      <a:spcBef>
        <a:spcPct val="0"/>
      </a:spcBef>
      <a:spcAft>
        <a:spcPct val="0"/>
      </a:spcAft>
      <a:defRPr sz="4800" kern="1200">
        <a:solidFill>
          <a:schemeClr val="tx1"/>
        </a:solidFill>
        <a:latin typeface="Arial" charset="0"/>
        <a:ea typeface="+mn-ea"/>
        <a:cs typeface="Arial" charset="0"/>
      </a:defRPr>
    </a:lvl2pPr>
    <a:lvl3pPr marL="914400" algn="l" rtl="0" fontAlgn="base">
      <a:spcBef>
        <a:spcPct val="0"/>
      </a:spcBef>
      <a:spcAft>
        <a:spcPct val="0"/>
      </a:spcAft>
      <a:defRPr sz="4800" kern="1200">
        <a:solidFill>
          <a:schemeClr val="tx1"/>
        </a:solidFill>
        <a:latin typeface="Arial" charset="0"/>
        <a:ea typeface="+mn-ea"/>
        <a:cs typeface="Arial" charset="0"/>
      </a:defRPr>
    </a:lvl3pPr>
    <a:lvl4pPr marL="1371600" algn="l" rtl="0" fontAlgn="base">
      <a:spcBef>
        <a:spcPct val="0"/>
      </a:spcBef>
      <a:spcAft>
        <a:spcPct val="0"/>
      </a:spcAft>
      <a:defRPr sz="4800" kern="1200">
        <a:solidFill>
          <a:schemeClr val="tx1"/>
        </a:solidFill>
        <a:latin typeface="Arial" charset="0"/>
        <a:ea typeface="+mn-ea"/>
        <a:cs typeface="Arial" charset="0"/>
      </a:defRPr>
    </a:lvl4pPr>
    <a:lvl5pPr marL="1828800" algn="l" rtl="0" fontAlgn="base">
      <a:spcBef>
        <a:spcPct val="0"/>
      </a:spcBef>
      <a:spcAft>
        <a:spcPct val="0"/>
      </a:spcAft>
      <a:defRPr sz="4800" kern="1200">
        <a:solidFill>
          <a:schemeClr val="tx1"/>
        </a:solidFill>
        <a:latin typeface="Arial" charset="0"/>
        <a:ea typeface="+mn-ea"/>
        <a:cs typeface="Arial" charset="0"/>
      </a:defRPr>
    </a:lvl5pPr>
    <a:lvl6pPr marL="2286000" algn="l" defTabSz="914400" rtl="0" eaLnBrk="1" latinLnBrk="0" hangingPunct="1">
      <a:defRPr sz="4800" kern="1200">
        <a:solidFill>
          <a:schemeClr val="tx1"/>
        </a:solidFill>
        <a:latin typeface="Arial" charset="0"/>
        <a:ea typeface="+mn-ea"/>
        <a:cs typeface="Arial" charset="0"/>
      </a:defRPr>
    </a:lvl6pPr>
    <a:lvl7pPr marL="2743200" algn="l" defTabSz="914400" rtl="0" eaLnBrk="1" latinLnBrk="0" hangingPunct="1">
      <a:defRPr sz="4800" kern="1200">
        <a:solidFill>
          <a:schemeClr val="tx1"/>
        </a:solidFill>
        <a:latin typeface="Arial" charset="0"/>
        <a:ea typeface="+mn-ea"/>
        <a:cs typeface="Arial" charset="0"/>
      </a:defRPr>
    </a:lvl7pPr>
    <a:lvl8pPr marL="3200400" algn="l" defTabSz="914400" rtl="0" eaLnBrk="1" latinLnBrk="0" hangingPunct="1">
      <a:defRPr sz="4800" kern="1200">
        <a:solidFill>
          <a:schemeClr val="tx1"/>
        </a:solidFill>
        <a:latin typeface="Arial" charset="0"/>
        <a:ea typeface="+mn-ea"/>
        <a:cs typeface="Arial" charset="0"/>
      </a:defRPr>
    </a:lvl8pPr>
    <a:lvl9pPr marL="3657600" algn="l" defTabSz="914400" rtl="0" eaLnBrk="1" latinLnBrk="0" hangingPunct="1">
      <a:defRPr sz="4800"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webPr allowPng="1" imgSz="1024x768" encoding="windows-1252"/>
  <p:clrMru>
    <a:srgbClr val="00FF00"/>
    <a:srgbClr val="FF99CC"/>
    <a:srgbClr val="FFFF00"/>
    <a:srgbClr val="FF6699"/>
    <a:srgbClr val="FF0000"/>
    <a:srgbClr val="000099"/>
    <a:srgbClr val="CC33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38" d="100"/>
          <a:sy n="38" d="100"/>
        </p:scale>
        <p:origin x="-1398" y="-108"/>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C7E3714B-F70E-471F-A9C1-1B4D45729AC7}"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BF71E030-EF25-4BD7-A481-DFEC70EA1836}"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7251024D-1F4F-4085-9F98-8514AB349CBD}"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05C163A1-91A5-416B-BA28-B911355B0827}"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23D6CB69-0A24-4E60-948A-3547A0A6F2F2}"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AA8B5456-2961-4820-BC70-9DB26642C28D}"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E37F203F-E59A-4A67-839E-607E427A28C9}"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113BAE6A-1D36-45A2-90B9-EFE996C7279B}"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0F0F96DB-BCAE-479E-8C7F-2239DF93449A}"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112D07EC-97FE-448A-89FC-44FE98F97E83}"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62CE1773-99AB-4CE1-9907-974A70A051AF}"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pPr>
              <a:defRPr/>
            </a:pPr>
            <a:endParaRPr 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pPr>
              <a:defRPr/>
            </a:pPr>
            <a:endParaRPr lang="en-U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pPr>
              <a:defRPr/>
            </a:pPr>
            <a:fld id="{4187A6F6-5E05-42DF-A8BA-565F72DDBDD6}"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cs typeface="Arial" charset="0"/>
        </a:defRPr>
      </a:lvl2pPr>
      <a:lvl3pPr algn="ctr" rtl="0" eaLnBrk="0" fontAlgn="base" hangingPunct="0">
        <a:spcBef>
          <a:spcPct val="0"/>
        </a:spcBef>
        <a:spcAft>
          <a:spcPct val="0"/>
        </a:spcAft>
        <a:defRPr sz="4400">
          <a:solidFill>
            <a:schemeClr val="tx2"/>
          </a:solidFill>
          <a:latin typeface="Arial" charset="0"/>
          <a:cs typeface="Arial" charset="0"/>
        </a:defRPr>
      </a:lvl3pPr>
      <a:lvl4pPr algn="ctr" rtl="0" eaLnBrk="0" fontAlgn="base" hangingPunct="0">
        <a:spcBef>
          <a:spcPct val="0"/>
        </a:spcBef>
        <a:spcAft>
          <a:spcPct val="0"/>
        </a:spcAft>
        <a:defRPr sz="4400">
          <a:solidFill>
            <a:schemeClr val="tx2"/>
          </a:solidFill>
          <a:latin typeface="Arial" charset="0"/>
          <a:cs typeface="Arial" charset="0"/>
        </a:defRPr>
      </a:lvl4pPr>
      <a:lvl5pPr algn="ctr" rtl="0" eaLnBrk="0" fontAlgn="base" hangingPunct="0">
        <a:spcBef>
          <a:spcPct val="0"/>
        </a:spcBef>
        <a:spcAft>
          <a:spcPct val="0"/>
        </a:spcAft>
        <a:defRPr sz="4400">
          <a:solidFill>
            <a:schemeClr val="tx2"/>
          </a:solidFill>
          <a:latin typeface="Arial" charset="0"/>
          <a:cs typeface="Arial" charset="0"/>
        </a:defRPr>
      </a:lvl5pPr>
      <a:lvl6pPr marL="457200" algn="ctr" rtl="0" fontAlgn="base">
        <a:spcBef>
          <a:spcPct val="0"/>
        </a:spcBef>
        <a:spcAft>
          <a:spcPct val="0"/>
        </a:spcAft>
        <a:defRPr sz="4400">
          <a:solidFill>
            <a:schemeClr val="tx2"/>
          </a:solidFill>
          <a:latin typeface="Arial" charset="0"/>
          <a:cs typeface="Arial" charset="0"/>
        </a:defRPr>
      </a:lvl6pPr>
      <a:lvl7pPr marL="914400" algn="ctr" rtl="0" fontAlgn="base">
        <a:spcBef>
          <a:spcPct val="0"/>
        </a:spcBef>
        <a:spcAft>
          <a:spcPct val="0"/>
        </a:spcAft>
        <a:defRPr sz="4400">
          <a:solidFill>
            <a:schemeClr val="tx2"/>
          </a:solidFill>
          <a:latin typeface="Arial" charset="0"/>
          <a:cs typeface="Arial" charset="0"/>
        </a:defRPr>
      </a:lvl7pPr>
      <a:lvl8pPr marL="1371600" algn="ctr" rtl="0" fontAlgn="base">
        <a:spcBef>
          <a:spcPct val="0"/>
        </a:spcBef>
        <a:spcAft>
          <a:spcPct val="0"/>
        </a:spcAft>
        <a:defRPr sz="4400">
          <a:solidFill>
            <a:schemeClr val="tx2"/>
          </a:solidFill>
          <a:latin typeface="Arial" charset="0"/>
          <a:cs typeface="Arial" charset="0"/>
        </a:defRPr>
      </a:lvl8pPr>
      <a:lvl9pPr marL="1828800" algn="ctr" rtl="0" fontAlgn="base">
        <a:spcBef>
          <a:spcPct val="0"/>
        </a:spcBef>
        <a:spcAft>
          <a:spcPct val="0"/>
        </a:spcAft>
        <a:defRPr sz="4400">
          <a:solidFill>
            <a:schemeClr val="tx2"/>
          </a:solidFill>
          <a:latin typeface="Arial" charset="0"/>
          <a:cs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cs typeface="+mn-cs"/>
        </a:defRPr>
      </a:lvl2pPr>
      <a:lvl3pPr marL="1143000" indent="-228600" algn="l" rtl="0" eaLnBrk="0" fontAlgn="base" hangingPunct="0">
        <a:spcBef>
          <a:spcPct val="20000"/>
        </a:spcBef>
        <a:spcAft>
          <a:spcPct val="0"/>
        </a:spcAft>
        <a:buChar char="•"/>
        <a:defRPr sz="2400">
          <a:solidFill>
            <a:schemeClr val="tx1"/>
          </a:solidFill>
          <a:latin typeface="+mn-lt"/>
          <a:cs typeface="+mn-cs"/>
        </a:defRPr>
      </a:lvl3pPr>
      <a:lvl4pPr marL="1600200" indent="-228600" algn="l" rtl="0" eaLnBrk="0" fontAlgn="base" hangingPunct="0">
        <a:spcBef>
          <a:spcPct val="20000"/>
        </a:spcBef>
        <a:spcAft>
          <a:spcPct val="0"/>
        </a:spcAft>
        <a:buChar char="–"/>
        <a:defRPr sz="2000">
          <a:solidFill>
            <a:schemeClr val="tx1"/>
          </a:solidFill>
          <a:latin typeface="+mn-lt"/>
          <a:cs typeface="+mn-cs"/>
        </a:defRPr>
      </a:lvl4pPr>
      <a:lvl5pPr marL="2057400" indent="-228600" algn="l" rtl="0" eaLnBrk="0" fontAlgn="base" hangingPunct="0">
        <a:spcBef>
          <a:spcPct val="20000"/>
        </a:spcBef>
        <a:spcAft>
          <a:spcPct val="0"/>
        </a:spcAft>
        <a:buChar char="»"/>
        <a:defRPr sz="2000">
          <a:solidFill>
            <a:schemeClr val="tx1"/>
          </a:solidFill>
          <a:latin typeface="+mn-lt"/>
          <a:cs typeface="+mn-cs"/>
        </a:defRPr>
      </a:lvl5pPr>
      <a:lvl6pPr marL="2514600" indent="-228600" algn="l" rtl="0" fontAlgn="base">
        <a:spcBef>
          <a:spcPct val="20000"/>
        </a:spcBef>
        <a:spcAft>
          <a:spcPct val="0"/>
        </a:spcAft>
        <a:buChar char="»"/>
        <a:defRPr sz="2000">
          <a:solidFill>
            <a:schemeClr val="tx1"/>
          </a:solidFill>
          <a:latin typeface="+mn-lt"/>
          <a:cs typeface="+mn-cs"/>
        </a:defRPr>
      </a:lvl6pPr>
      <a:lvl7pPr marL="2971800" indent="-228600" algn="l" rtl="0" fontAlgn="base">
        <a:spcBef>
          <a:spcPct val="20000"/>
        </a:spcBef>
        <a:spcAft>
          <a:spcPct val="0"/>
        </a:spcAft>
        <a:buChar char="»"/>
        <a:defRPr sz="2000">
          <a:solidFill>
            <a:schemeClr val="tx1"/>
          </a:solidFill>
          <a:latin typeface="+mn-lt"/>
          <a:cs typeface="+mn-cs"/>
        </a:defRPr>
      </a:lvl7pPr>
      <a:lvl8pPr marL="3429000" indent="-228600" algn="l" rtl="0" fontAlgn="base">
        <a:spcBef>
          <a:spcPct val="20000"/>
        </a:spcBef>
        <a:spcAft>
          <a:spcPct val="0"/>
        </a:spcAft>
        <a:buChar char="»"/>
        <a:defRPr sz="2000">
          <a:solidFill>
            <a:schemeClr val="tx1"/>
          </a:solidFill>
          <a:latin typeface="+mn-lt"/>
          <a:cs typeface="+mn-cs"/>
        </a:defRPr>
      </a:lvl8pPr>
      <a:lvl9pPr marL="3886200" indent="-228600" algn="l" rtl="0" fontAlgn="base">
        <a:spcBef>
          <a:spcPct val="20000"/>
        </a:spcBef>
        <a:spcAft>
          <a:spcPct val="0"/>
        </a:spcAft>
        <a:buChar char="»"/>
        <a:defRPr sz="20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3" name="AutoShape 5"/>
          <p:cNvSpPr>
            <a:spLocks noChangeArrowheads="1"/>
          </p:cNvSpPr>
          <p:nvPr/>
        </p:nvSpPr>
        <p:spPr bwMode="auto">
          <a:xfrm>
            <a:off x="76200" y="1066800"/>
            <a:ext cx="8915400" cy="4876800"/>
          </a:xfrm>
          <a:prstGeom prst="horizontalScroll">
            <a:avLst>
              <a:gd name="adj" fmla="val 12500"/>
            </a:avLst>
          </a:prstGeom>
          <a:solidFill>
            <a:srgbClr val="FF6699"/>
          </a:solidFill>
          <a:ln w="9525">
            <a:solidFill>
              <a:schemeClr val="bg1"/>
            </a:solidFill>
            <a:round/>
            <a:headEnd/>
            <a:tailEnd/>
          </a:ln>
          <a:effectLst>
            <a:prstShdw prst="shdw13" dist="181836" dir="15474315">
              <a:srgbClr val="00FF00">
                <a:alpha val="50000"/>
              </a:srgbClr>
            </a:prstShdw>
          </a:effectLst>
        </p:spPr>
        <p:txBody>
          <a:bodyPr wrap="none" anchor="ctr"/>
          <a:lstStyle/>
          <a:p>
            <a:pPr algn="ctr"/>
            <a:r>
              <a:rPr lang="en-US"/>
              <a:t>Môn : </a:t>
            </a:r>
            <a:r>
              <a:rPr lang="en-US">
                <a:solidFill>
                  <a:srgbClr val="000099"/>
                </a:solidFill>
              </a:rPr>
              <a:t>Kể chuyện</a:t>
            </a:r>
            <a:r>
              <a:rPr lang="en-US"/>
              <a:t> .</a:t>
            </a:r>
          </a:p>
          <a:p>
            <a:pPr algn="ctr"/>
            <a:r>
              <a:rPr lang="en-US"/>
              <a:t>Tuần </a:t>
            </a:r>
            <a:r>
              <a:rPr lang="en-US">
                <a:solidFill>
                  <a:srgbClr val="000099"/>
                </a:solidFill>
              </a:rPr>
              <a:t>4</a:t>
            </a:r>
            <a:r>
              <a:rPr lang="en-US"/>
              <a:t> </a:t>
            </a:r>
          </a:p>
          <a:p>
            <a:pPr algn="ctr"/>
            <a:r>
              <a:rPr lang="en-US"/>
              <a:t>Bài : </a:t>
            </a:r>
            <a:r>
              <a:rPr lang="en-US" i="1">
                <a:solidFill>
                  <a:srgbClr val="FFFF00"/>
                </a:solidFill>
              </a:rPr>
              <a:t>Một nhà thơ chân chính</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7" presetClass="entr" presetSubtype="0" fill="hold" grpId="0" nodeType="clickEffect">
                                  <p:stCondLst>
                                    <p:cond delay="0"/>
                                  </p:stCondLst>
                                  <p:iterate type="lt">
                                    <p:tmPct val="50000"/>
                                  </p:iterate>
                                  <p:childTnLst>
                                    <p:set>
                                      <p:cBhvr>
                                        <p:cTn id="6" dur="1" fill="hold">
                                          <p:stCondLst>
                                            <p:cond delay="0"/>
                                          </p:stCondLst>
                                        </p:cTn>
                                        <p:tgtEl>
                                          <p:spTgt spid="2053"/>
                                        </p:tgtEl>
                                        <p:attrNameLst>
                                          <p:attrName>style.visibility</p:attrName>
                                        </p:attrNameLst>
                                      </p:cBhvr>
                                      <p:to>
                                        <p:strVal val="visible"/>
                                      </p:to>
                                    </p:set>
                                    <p:anim calcmode="discrete" valueType="clr">
                                      <p:cBhvr override="childStyle">
                                        <p:cTn id="7" dur="80"/>
                                        <p:tgtEl>
                                          <p:spTgt spid="2053"/>
                                        </p:tgtEl>
                                        <p:attrNameLst>
                                          <p:attrName>style.color</p:attrName>
                                        </p:attrNameLst>
                                      </p:cBhvr>
                                      <p:tavLst>
                                        <p:tav tm="0">
                                          <p:val>
                                            <p:clrVal>
                                              <a:schemeClr val="accent2"/>
                                            </p:clrVal>
                                          </p:val>
                                        </p:tav>
                                        <p:tav tm="50000">
                                          <p:val>
                                            <p:clrVal>
                                              <a:schemeClr val="hlink"/>
                                            </p:clrVal>
                                          </p:val>
                                        </p:tav>
                                      </p:tavLst>
                                    </p:anim>
                                    <p:anim calcmode="discrete" valueType="clr">
                                      <p:cBhvr>
                                        <p:cTn id="8" dur="80"/>
                                        <p:tgtEl>
                                          <p:spTgt spid="2053"/>
                                        </p:tgtEl>
                                        <p:attrNameLst>
                                          <p:attrName>fillcolor</p:attrName>
                                        </p:attrNameLst>
                                      </p:cBhvr>
                                      <p:tavLst>
                                        <p:tav tm="0">
                                          <p:val>
                                            <p:clrVal>
                                              <a:schemeClr val="accent2"/>
                                            </p:clrVal>
                                          </p:val>
                                        </p:tav>
                                        <p:tav tm="50000">
                                          <p:val>
                                            <p:clrVal>
                                              <a:schemeClr val="hlink"/>
                                            </p:clrVal>
                                          </p:val>
                                        </p:tav>
                                      </p:tavLst>
                                    </p:anim>
                                    <p:set>
                                      <p:cBhvr>
                                        <p:cTn id="9" dur="80"/>
                                        <p:tgtEl>
                                          <p:spTgt spid="2053"/>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53" grpId="0" animBg="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6" name="Text Box 4"/>
          <p:cNvSpPr txBox="1">
            <a:spLocks noChangeArrowheads="1"/>
          </p:cNvSpPr>
          <p:nvPr/>
        </p:nvSpPr>
        <p:spPr bwMode="auto">
          <a:xfrm>
            <a:off x="381000" y="1143000"/>
            <a:ext cx="8534400" cy="1922463"/>
          </a:xfrm>
          <a:prstGeom prst="rect">
            <a:avLst/>
          </a:prstGeom>
          <a:noFill/>
          <a:ln w="9525">
            <a:noFill/>
            <a:miter lim="800000"/>
            <a:headEnd/>
            <a:tailEnd/>
          </a:ln>
        </p:spPr>
        <p:txBody>
          <a:bodyPr>
            <a:spAutoFit/>
          </a:bodyPr>
          <a:lstStyle/>
          <a:p>
            <a:pPr algn="ctr">
              <a:spcBef>
                <a:spcPct val="50000"/>
              </a:spcBef>
            </a:pPr>
            <a:r>
              <a:rPr lang="en-US"/>
              <a:t>Học sinh kể theo  nhóm </a:t>
            </a:r>
            <a:r>
              <a:rPr lang="vi-VN"/>
              <a:t>4</a:t>
            </a:r>
            <a:r>
              <a:rPr lang="en-US"/>
              <a:t> .</a:t>
            </a:r>
          </a:p>
          <a:p>
            <a:pPr algn="ctr">
              <a:spcBef>
                <a:spcPct val="50000"/>
              </a:spcBef>
            </a:pPr>
            <a:r>
              <a:rPr lang="en-US"/>
              <a:t>Trao đổi ý nghĩa câu chuyện.</a:t>
            </a:r>
          </a:p>
        </p:txBody>
      </p:sp>
      <p:sp>
        <p:nvSpPr>
          <p:cNvPr id="13317" name="Text Box 5"/>
          <p:cNvSpPr txBox="1">
            <a:spLocks noChangeArrowheads="1"/>
          </p:cNvSpPr>
          <p:nvPr/>
        </p:nvSpPr>
        <p:spPr bwMode="auto">
          <a:xfrm>
            <a:off x="2514600" y="4038600"/>
            <a:ext cx="3810000" cy="914400"/>
          </a:xfrm>
          <a:prstGeom prst="rect">
            <a:avLst/>
          </a:prstGeom>
          <a:noFill/>
          <a:ln w="9525">
            <a:noFill/>
            <a:miter lim="800000"/>
            <a:headEnd/>
            <a:tailEnd/>
          </a:ln>
        </p:spPr>
        <p:txBody>
          <a:bodyPr>
            <a:spAutoFit/>
          </a:bodyPr>
          <a:lstStyle/>
          <a:p>
            <a:pPr>
              <a:spcBef>
                <a:spcPct val="50000"/>
              </a:spcBef>
            </a:pPr>
            <a:r>
              <a:rPr lang="en-US"/>
              <a:t>   </a:t>
            </a:r>
            <a:r>
              <a:rPr lang="en-US" sz="5400">
                <a:solidFill>
                  <a:srgbClr val="FF0000"/>
                </a:solidFill>
                <a:sym typeface="Wingdings 2" pitchFamily="18" charset="2"/>
              </a:rPr>
              <a:t></a:t>
            </a:r>
            <a:r>
              <a:rPr lang="en-US"/>
              <a:t>Thi kể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8" presetClass="entr" presetSubtype="12" fill="hold" grpId="0" nodeType="withEffect">
                                  <p:stCondLst>
                                    <p:cond delay="0"/>
                                  </p:stCondLst>
                                  <p:childTnLst>
                                    <p:set>
                                      <p:cBhvr>
                                        <p:cTn id="6" dur="1" fill="hold">
                                          <p:stCondLst>
                                            <p:cond delay="0"/>
                                          </p:stCondLst>
                                        </p:cTn>
                                        <p:tgtEl>
                                          <p:spTgt spid="13316"/>
                                        </p:tgtEl>
                                        <p:attrNameLst>
                                          <p:attrName>style.visibility</p:attrName>
                                        </p:attrNameLst>
                                      </p:cBhvr>
                                      <p:to>
                                        <p:strVal val="visible"/>
                                      </p:to>
                                    </p:set>
                                    <p:animEffect transition="in" filter="strips(downLeft)">
                                      <p:cBhvr>
                                        <p:cTn id="7" dur="500"/>
                                        <p:tgtEl>
                                          <p:spTgt spid="13316"/>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8" presetClass="entr" presetSubtype="12" fill="hold" grpId="0" nodeType="clickEffect">
                                  <p:stCondLst>
                                    <p:cond delay="0"/>
                                  </p:stCondLst>
                                  <p:childTnLst>
                                    <p:set>
                                      <p:cBhvr>
                                        <p:cTn id="11" dur="1" fill="hold">
                                          <p:stCondLst>
                                            <p:cond delay="0"/>
                                          </p:stCondLst>
                                        </p:cTn>
                                        <p:tgtEl>
                                          <p:spTgt spid="13317"/>
                                        </p:tgtEl>
                                        <p:attrNameLst>
                                          <p:attrName>style.visibility</p:attrName>
                                        </p:attrNameLst>
                                      </p:cBhvr>
                                      <p:to>
                                        <p:strVal val="visible"/>
                                      </p:to>
                                    </p:set>
                                    <p:animEffect transition="in" filter="strips(downLeft)">
                                      <p:cBhvr>
                                        <p:cTn id="12" dur="500"/>
                                        <p:tgtEl>
                                          <p:spTgt spid="133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6" grpId="0"/>
      <p:bldP spid="13317"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40" name="WordArt 4"/>
          <p:cNvSpPr>
            <a:spLocks noChangeArrowheads="1" noChangeShapeType="1" noTextEdit="1"/>
          </p:cNvSpPr>
          <p:nvPr/>
        </p:nvSpPr>
        <p:spPr bwMode="auto">
          <a:xfrm>
            <a:off x="1143000" y="228600"/>
            <a:ext cx="6705600" cy="1143000"/>
          </a:xfrm>
          <a:prstGeom prst="rect">
            <a:avLst/>
          </a:prstGeom>
        </p:spPr>
        <p:txBody>
          <a:bodyPr wrap="none" fromWordArt="1">
            <a:prstTxWarp prst="textWave1">
              <a:avLst>
                <a:gd name="adj1" fmla="val 13005"/>
                <a:gd name="adj2" fmla="val 0"/>
              </a:avLst>
            </a:prstTxWarp>
            <a:scene3d>
              <a:camera prst="legacyPerspectiveTop"/>
              <a:lightRig rig="legacyFlat3" dir="t"/>
            </a:scene3d>
            <a:sp3d extrusionH="1801800" prstMaterial="legacyMatte">
              <a:extrusionClr>
                <a:srgbClr val="FFFF00"/>
              </a:extrusionClr>
            </a:sp3d>
          </a:bodyPr>
          <a:lstStyle/>
          <a:p>
            <a:pPr algn="ctr"/>
            <a:r>
              <a:rPr lang="vi-VN" sz="3600" kern="10">
                <a:ln w="9525">
                  <a:round/>
                  <a:headEnd/>
                  <a:tailEnd/>
                </a:ln>
                <a:solidFill>
                  <a:srgbClr val="003300"/>
                </a:solidFill>
                <a:latin typeface="Arial"/>
                <a:cs typeface="Arial"/>
              </a:rPr>
              <a:t>Một nhà thơ chân chính</a:t>
            </a:r>
            <a:endParaRPr lang="en-US" sz="3600" kern="10">
              <a:ln w="9525">
                <a:round/>
                <a:headEnd/>
                <a:tailEnd/>
              </a:ln>
              <a:solidFill>
                <a:srgbClr val="003300"/>
              </a:solidFill>
              <a:latin typeface="Arial"/>
              <a:cs typeface="Arial"/>
            </a:endParaRPr>
          </a:p>
        </p:txBody>
      </p:sp>
      <p:sp>
        <p:nvSpPr>
          <p:cNvPr id="14341" name="Text Box 5"/>
          <p:cNvSpPr txBox="1">
            <a:spLocks noChangeArrowheads="1"/>
          </p:cNvSpPr>
          <p:nvPr/>
        </p:nvSpPr>
        <p:spPr bwMode="auto">
          <a:xfrm>
            <a:off x="0" y="1447800"/>
            <a:ext cx="9144000" cy="5214938"/>
          </a:xfrm>
          <a:prstGeom prst="rect">
            <a:avLst/>
          </a:prstGeom>
          <a:solidFill>
            <a:srgbClr val="FF6699"/>
          </a:solidFill>
          <a:ln w="9525">
            <a:noFill/>
            <a:miter lim="800000"/>
            <a:headEnd/>
            <a:tailEnd/>
          </a:ln>
        </p:spPr>
        <p:txBody>
          <a:bodyPr>
            <a:spAutoFit/>
          </a:bodyPr>
          <a:lstStyle/>
          <a:p>
            <a:pPr>
              <a:spcBef>
                <a:spcPct val="50000"/>
              </a:spcBef>
            </a:pPr>
            <a:r>
              <a:rPr lang="en-US"/>
              <a:t> 1. Ngày xưa , ở vương quốc Đa-ghét-xtan có một ông vua nổi tiếng bạo ngược. Dưới triều đại ông ta, nhân dân hết sức lầm than. Thế rồi khắp nơi nơi bỗng truyền đi một bài hát thống thiết, lên án thói hống hách bạo tàn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8" presetClass="entr" presetSubtype="12" fill="hold" grpId="0" nodeType="withEffect">
                                  <p:stCondLst>
                                    <p:cond delay="0"/>
                                  </p:stCondLst>
                                  <p:childTnLst>
                                    <p:set>
                                      <p:cBhvr>
                                        <p:cTn id="6" dur="1" fill="hold">
                                          <p:stCondLst>
                                            <p:cond delay="0"/>
                                          </p:stCondLst>
                                        </p:cTn>
                                        <p:tgtEl>
                                          <p:spTgt spid="14340"/>
                                        </p:tgtEl>
                                        <p:attrNameLst>
                                          <p:attrName>style.visibility</p:attrName>
                                        </p:attrNameLst>
                                      </p:cBhvr>
                                      <p:to>
                                        <p:strVal val="visible"/>
                                      </p:to>
                                    </p:set>
                                    <p:animEffect transition="in" filter="strips(downLeft)">
                                      <p:cBhvr>
                                        <p:cTn id="7" dur="500"/>
                                        <p:tgtEl>
                                          <p:spTgt spid="14340"/>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8" presetClass="entr" presetSubtype="12" fill="hold" grpId="0" nodeType="clickEffect">
                                  <p:stCondLst>
                                    <p:cond delay="0"/>
                                  </p:stCondLst>
                                  <p:childTnLst>
                                    <p:set>
                                      <p:cBhvr>
                                        <p:cTn id="11" dur="1" fill="hold">
                                          <p:stCondLst>
                                            <p:cond delay="0"/>
                                          </p:stCondLst>
                                        </p:cTn>
                                        <p:tgtEl>
                                          <p:spTgt spid="14341"/>
                                        </p:tgtEl>
                                        <p:attrNameLst>
                                          <p:attrName>style.visibility</p:attrName>
                                        </p:attrNameLst>
                                      </p:cBhvr>
                                      <p:to>
                                        <p:strVal val="visible"/>
                                      </p:to>
                                    </p:set>
                                    <p:animEffect transition="in" filter="strips(downLeft)">
                                      <p:cBhvr>
                                        <p:cTn id="12" dur="500"/>
                                        <p:tgtEl>
                                          <p:spTgt spid="1434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340" grpId="0" animBg="1"/>
      <p:bldP spid="14341"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4" name="Text Box 4"/>
          <p:cNvSpPr txBox="1">
            <a:spLocks noChangeArrowheads="1"/>
          </p:cNvSpPr>
          <p:nvPr/>
        </p:nvSpPr>
        <p:spPr bwMode="auto">
          <a:xfrm>
            <a:off x="0" y="228600"/>
            <a:ext cx="9144000" cy="6313488"/>
          </a:xfrm>
          <a:prstGeom prst="rect">
            <a:avLst/>
          </a:prstGeom>
          <a:solidFill>
            <a:srgbClr val="FF6699"/>
          </a:solidFill>
          <a:ln w="9525">
            <a:noFill/>
            <a:miter lim="800000"/>
            <a:headEnd/>
            <a:tailEnd/>
          </a:ln>
        </p:spPr>
        <p:txBody>
          <a:bodyPr>
            <a:spAutoFit/>
          </a:bodyPr>
          <a:lstStyle/>
          <a:p>
            <a:pPr>
              <a:spcBef>
                <a:spcPct val="50000"/>
              </a:spcBef>
            </a:pPr>
            <a:r>
              <a:rPr lang="en-US"/>
              <a:t>của nhà vua và phơi bày nỗi thống khổ của nhân dân. Mọi người dân, từ người lớn đến trẻ con, ai ai cũng say sưa ca bài hát ấy.</a:t>
            </a:r>
          </a:p>
          <a:p>
            <a:pPr>
              <a:spcBef>
                <a:spcPct val="50000"/>
              </a:spcBef>
            </a:pPr>
            <a:r>
              <a:rPr lang="en-US"/>
              <a:t>   Một ngày kia, bài hát lọt đến tai nhà vua. Ngài lập tức ra lệnh lùng bắt kì được kẻ sáng tác bài</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7" presetClass="entr" presetSubtype="0" fill="hold" grpId="0" nodeType="withEffect">
                                  <p:stCondLst>
                                    <p:cond delay="0"/>
                                  </p:stCondLst>
                                  <p:iterate type="lt">
                                    <p:tmPct val="50000"/>
                                  </p:iterate>
                                  <p:childTnLst>
                                    <p:set>
                                      <p:cBhvr>
                                        <p:cTn id="6" dur="1" fill="hold">
                                          <p:stCondLst>
                                            <p:cond delay="0"/>
                                          </p:stCondLst>
                                        </p:cTn>
                                        <p:tgtEl>
                                          <p:spTgt spid="15364"/>
                                        </p:tgtEl>
                                        <p:attrNameLst>
                                          <p:attrName>style.visibility</p:attrName>
                                        </p:attrNameLst>
                                      </p:cBhvr>
                                      <p:to>
                                        <p:strVal val="visible"/>
                                      </p:to>
                                    </p:set>
                                    <p:anim calcmode="discrete" valueType="clr">
                                      <p:cBhvr override="childStyle">
                                        <p:cTn id="7" dur="80"/>
                                        <p:tgtEl>
                                          <p:spTgt spid="15364"/>
                                        </p:tgtEl>
                                        <p:attrNameLst>
                                          <p:attrName>style.color</p:attrName>
                                        </p:attrNameLst>
                                      </p:cBhvr>
                                      <p:tavLst>
                                        <p:tav tm="0">
                                          <p:val>
                                            <p:clrVal>
                                              <a:schemeClr val="accent2"/>
                                            </p:clrVal>
                                          </p:val>
                                        </p:tav>
                                        <p:tav tm="50000">
                                          <p:val>
                                            <p:clrVal>
                                              <a:schemeClr val="hlink"/>
                                            </p:clrVal>
                                          </p:val>
                                        </p:tav>
                                      </p:tavLst>
                                    </p:anim>
                                    <p:anim calcmode="discrete" valueType="clr">
                                      <p:cBhvr>
                                        <p:cTn id="8" dur="80"/>
                                        <p:tgtEl>
                                          <p:spTgt spid="15364"/>
                                        </p:tgtEl>
                                        <p:attrNameLst>
                                          <p:attrName>fillcolor</p:attrName>
                                        </p:attrNameLst>
                                      </p:cBhvr>
                                      <p:tavLst>
                                        <p:tav tm="0">
                                          <p:val>
                                            <p:clrVal>
                                              <a:schemeClr val="accent2"/>
                                            </p:clrVal>
                                          </p:val>
                                        </p:tav>
                                        <p:tav tm="50000">
                                          <p:val>
                                            <p:clrVal>
                                              <a:schemeClr val="hlink"/>
                                            </p:clrVal>
                                          </p:val>
                                        </p:tav>
                                      </p:tavLst>
                                    </p:anim>
                                    <p:set>
                                      <p:cBhvr>
                                        <p:cTn id="9" dur="80"/>
                                        <p:tgtEl>
                                          <p:spTgt spid="15364"/>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364"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8" name="Text Box 4"/>
          <p:cNvSpPr txBox="1">
            <a:spLocks noChangeArrowheads="1"/>
          </p:cNvSpPr>
          <p:nvPr/>
        </p:nvSpPr>
        <p:spPr bwMode="auto">
          <a:xfrm>
            <a:off x="76200" y="239713"/>
            <a:ext cx="8991600" cy="6313487"/>
          </a:xfrm>
          <a:prstGeom prst="rect">
            <a:avLst/>
          </a:prstGeom>
          <a:solidFill>
            <a:srgbClr val="FF6699"/>
          </a:solidFill>
          <a:ln w="9525">
            <a:noFill/>
            <a:miter lim="800000"/>
            <a:headEnd/>
            <a:tailEnd/>
          </a:ln>
        </p:spPr>
        <p:txBody>
          <a:bodyPr>
            <a:spAutoFit/>
          </a:bodyPr>
          <a:lstStyle/>
          <a:p>
            <a:pPr>
              <a:spcBef>
                <a:spcPct val="50000"/>
              </a:spcBef>
            </a:pPr>
            <a:r>
              <a:rPr lang="en-US"/>
              <a:t>Ca phản loạn ấy. Các quan đại thần và lính cận vệ ra sức sục sạo cũng không thể tìm được ai là tác giả của bài hát. Vì vậy, nhà vua hạ lệnh tống giam tất cả các nhà thơ và những nghệ nhân hát rong.</a:t>
            </a:r>
          </a:p>
          <a:p>
            <a:pPr>
              <a:spcBef>
                <a:spcPct val="50000"/>
              </a:spcBef>
            </a:pPr>
            <a:r>
              <a:rPr lang="en-US"/>
              <a:t>   2. Ba hôm sau, tất cả những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8" presetClass="entr" presetSubtype="12" fill="hold" grpId="0" nodeType="withEffect">
                                  <p:stCondLst>
                                    <p:cond delay="0"/>
                                  </p:stCondLst>
                                  <p:childTnLst>
                                    <p:set>
                                      <p:cBhvr>
                                        <p:cTn id="6" dur="1" fill="hold">
                                          <p:stCondLst>
                                            <p:cond delay="0"/>
                                          </p:stCondLst>
                                        </p:cTn>
                                        <p:tgtEl>
                                          <p:spTgt spid="16388"/>
                                        </p:tgtEl>
                                        <p:attrNameLst>
                                          <p:attrName>style.visibility</p:attrName>
                                        </p:attrNameLst>
                                      </p:cBhvr>
                                      <p:to>
                                        <p:strVal val="visible"/>
                                      </p:to>
                                    </p:set>
                                    <p:animEffect transition="in" filter="strips(downLeft)">
                                      <p:cBhvr>
                                        <p:cTn id="7" dur="500"/>
                                        <p:tgtEl>
                                          <p:spTgt spid="1638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388"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2" name="Text Box 4"/>
          <p:cNvSpPr txBox="1">
            <a:spLocks noChangeArrowheads="1"/>
          </p:cNvSpPr>
          <p:nvPr/>
        </p:nvSpPr>
        <p:spPr bwMode="auto">
          <a:xfrm>
            <a:off x="76200" y="239713"/>
            <a:ext cx="8915400" cy="6313487"/>
          </a:xfrm>
          <a:prstGeom prst="rect">
            <a:avLst/>
          </a:prstGeom>
          <a:solidFill>
            <a:srgbClr val="FF6699"/>
          </a:solidFill>
          <a:ln w="9525">
            <a:noFill/>
            <a:miter lim="800000"/>
            <a:headEnd/>
            <a:tailEnd/>
          </a:ln>
        </p:spPr>
        <p:txBody>
          <a:bodyPr>
            <a:spAutoFit/>
          </a:bodyPr>
          <a:lstStyle/>
          <a:p>
            <a:pPr>
              <a:spcBef>
                <a:spcPct val="50000"/>
              </a:spcBef>
            </a:pPr>
            <a:r>
              <a:rPr lang="en-US"/>
              <a:t>người đó được giải vào cung, mỗi người phải hát cho nhà vua nghe một bài hát chính mình sáng tác.</a:t>
            </a:r>
          </a:p>
          <a:p>
            <a:pPr>
              <a:spcBef>
                <a:spcPct val="50000"/>
              </a:spcBef>
            </a:pPr>
            <a:r>
              <a:rPr lang="en-US"/>
              <a:t>   Các nhà thơ, các nghệ nhân lần lượt tấu lên những bài ca tụng trí tuệ sáng láng, trái tim nhân hậu, sức mạnh kì diệu của</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7" presetClass="entr" presetSubtype="0" fill="hold" grpId="0" nodeType="withEffect">
                                  <p:stCondLst>
                                    <p:cond delay="0"/>
                                  </p:stCondLst>
                                  <p:iterate type="lt">
                                    <p:tmPct val="50000"/>
                                  </p:iterate>
                                  <p:childTnLst>
                                    <p:set>
                                      <p:cBhvr>
                                        <p:cTn id="6" dur="1" fill="hold">
                                          <p:stCondLst>
                                            <p:cond delay="0"/>
                                          </p:stCondLst>
                                        </p:cTn>
                                        <p:tgtEl>
                                          <p:spTgt spid="17412"/>
                                        </p:tgtEl>
                                        <p:attrNameLst>
                                          <p:attrName>style.visibility</p:attrName>
                                        </p:attrNameLst>
                                      </p:cBhvr>
                                      <p:to>
                                        <p:strVal val="visible"/>
                                      </p:to>
                                    </p:set>
                                    <p:anim calcmode="discrete" valueType="clr">
                                      <p:cBhvr override="childStyle">
                                        <p:cTn id="7" dur="80"/>
                                        <p:tgtEl>
                                          <p:spTgt spid="17412"/>
                                        </p:tgtEl>
                                        <p:attrNameLst>
                                          <p:attrName>style.color</p:attrName>
                                        </p:attrNameLst>
                                      </p:cBhvr>
                                      <p:tavLst>
                                        <p:tav tm="0">
                                          <p:val>
                                            <p:clrVal>
                                              <a:schemeClr val="accent2"/>
                                            </p:clrVal>
                                          </p:val>
                                        </p:tav>
                                        <p:tav tm="50000">
                                          <p:val>
                                            <p:clrVal>
                                              <a:schemeClr val="hlink"/>
                                            </p:clrVal>
                                          </p:val>
                                        </p:tav>
                                      </p:tavLst>
                                    </p:anim>
                                    <p:anim calcmode="discrete" valueType="clr">
                                      <p:cBhvr>
                                        <p:cTn id="8" dur="80"/>
                                        <p:tgtEl>
                                          <p:spTgt spid="17412"/>
                                        </p:tgtEl>
                                        <p:attrNameLst>
                                          <p:attrName>fillcolor</p:attrName>
                                        </p:attrNameLst>
                                      </p:cBhvr>
                                      <p:tavLst>
                                        <p:tav tm="0">
                                          <p:val>
                                            <p:clrVal>
                                              <a:schemeClr val="accent2"/>
                                            </p:clrVal>
                                          </p:val>
                                        </p:tav>
                                        <p:tav tm="50000">
                                          <p:val>
                                            <p:clrVal>
                                              <a:schemeClr val="hlink"/>
                                            </p:clrVal>
                                          </p:val>
                                        </p:tav>
                                      </p:tavLst>
                                    </p:anim>
                                    <p:set>
                                      <p:cBhvr>
                                        <p:cTn id="9" dur="80"/>
                                        <p:tgtEl>
                                          <p:spTgt spid="17412"/>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412"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6" name="Text Box 4"/>
          <p:cNvSpPr txBox="1">
            <a:spLocks noChangeArrowheads="1"/>
          </p:cNvSpPr>
          <p:nvPr/>
        </p:nvSpPr>
        <p:spPr bwMode="auto">
          <a:xfrm>
            <a:off x="76200" y="239713"/>
            <a:ext cx="8991600" cy="6313487"/>
          </a:xfrm>
          <a:prstGeom prst="rect">
            <a:avLst/>
          </a:prstGeom>
          <a:solidFill>
            <a:srgbClr val="FF6699"/>
          </a:solidFill>
          <a:ln w="9525">
            <a:noFill/>
            <a:miter lim="800000"/>
            <a:headEnd/>
            <a:tailEnd/>
          </a:ln>
        </p:spPr>
        <p:txBody>
          <a:bodyPr>
            <a:spAutoFit/>
          </a:bodyPr>
          <a:lstStyle/>
          <a:p>
            <a:pPr>
              <a:spcBef>
                <a:spcPct val="50000"/>
              </a:spcBef>
            </a:pPr>
            <a:r>
              <a:rPr lang="en-US"/>
              <a:t>Nhà vua, ánh hào quang chói lọi xung quanh sự nghiệp vĩ đại của ngài. Duy chỉ có ba nhà thơ im lặng không chịu hát.</a:t>
            </a:r>
          </a:p>
          <a:p>
            <a:pPr>
              <a:spcBef>
                <a:spcPct val="50000"/>
              </a:spcBef>
            </a:pPr>
            <a:r>
              <a:rPr lang="en-US"/>
              <a:t>    Nhà vua lệnh thả tất cả, còn ba người này thì đem tống giam vào ngục tối. Ba tháng sau, ngài cho giải họ từ trong ngục ra và</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9" presetClass="entr" presetSubtype="0" decel="100000" fill="hold" grpId="0" nodeType="withEffect">
                                  <p:stCondLst>
                                    <p:cond delay="0"/>
                                  </p:stCondLst>
                                  <p:childTnLst>
                                    <p:set>
                                      <p:cBhvr>
                                        <p:cTn id="6" dur="1" fill="hold">
                                          <p:stCondLst>
                                            <p:cond delay="0"/>
                                          </p:stCondLst>
                                        </p:cTn>
                                        <p:tgtEl>
                                          <p:spTgt spid="18436"/>
                                        </p:tgtEl>
                                        <p:attrNameLst>
                                          <p:attrName>style.visibility</p:attrName>
                                        </p:attrNameLst>
                                      </p:cBhvr>
                                      <p:to>
                                        <p:strVal val="visible"/>
                                      </p:to>
                                    </p:set>
                                    <p:anim calcmode="lin" valueType="num">
                                      <p:cBhvr>
                                        <p:cTn id="7" dur="500" fill="hold"/>
                                        <p:tgtEl>
                                          <p:spTgt spid="18436"/>
                                        </p:tgtEl>
                                        <p:attrNameLst>
                                          <p:attrName>ppt_w</p:attrName>
                                        </p:attrNameLst>
                                      </p:cBhvr>
                                      <p:tavLst>
                                        <p:tav tm="0">
                                          <p:val>
                                            <p:fltVal val="0"/>
                                          </p:val>
                                        </p:tav>
                                        <p:tav tm="100000">
                                          <p:val>
                                            <p:strVal val="#ppt_w"/>
                                          </p:val>
                                        </p:tav>
                                      </p:tavLst>
                                    </p:anim>
                                    <p:anim calcmode="lin" valueType="num">
                                      <p:cBhvr>
                                        <p:cTn id="8" dur="500" fill="hold"/>
                                        <p:tgtEl>
                                          <p:spTgt spid="18436"/>
                                        </p:tgtEl>
                                        <p:attrNameLst>
                                          <p:attrName>ppt_h</p:attrName>
                                        </p:attrNameLst>
                                      </p:cBhvr>
                                      <p:tavLst>
                                        <p:tav tm="0">
                                          <p:val>
                                            <p:fltVal val="0"/>
                                          </p:val>
                                        </p:tav>
                                        <p:tav tm="100000">
                                          <p:val>
                                            <p:strVal val="#ppt_h"/>
                                          </p:val>
                                        </p:tav>
                                      </p:tavLst>
                                    </p:anim>
                                    <p:anim calcmode="lin" valueType="num">
                                      <p:cBhvr>
                                        <p:cTn id="9" dur="500" fill="hold"/>
                                        <p:tgtEl>
                                          <p:spTgt spid="18436"/>
                                        </p:tgtEl>
                                        <p:attrNameLst>
                                          <p:attrName>style.rotation</p:attrName>
                                        </p:attrNameLst>
                                      </p:cBhvr>
                                      <p:tavLst>
                                        <p:tav tm="0">
                                          <p:val>
                                            <p:fltVal val="360"/>
                                          </p:val>
                                        </p:tav>
                                        <p:tav tm="100000">
                                          <p:val>
                                            <p:fltVal val="0"/>
                                          </p:val>
                                        </p:tav>
                                      </p:tavLst>
                                    </p:anim>
                                    <p:animEffect transition="in" filter="fade">
                                      <p:cBhvr>
                                        <p:cTn id="10" dur="500"/>
                                        <p:tgtEl>
                                          <p:spTgt spid="1843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436"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60" name="Text Box 4"/>
          <p:cNvSpPr txBox="1">
            <a:spLocks noChangeArrowheads="1"/>
          </p:cNvSpPr>
          <p:nvPr/>
        </p:nvSpPr>
        <p:spPr bwMode="auto">
          <a:xfrm>
            <a:off x="0" y="101600"/>
            <a:ext cx="9144000" cy="6680200"/>
          </a:xfrm>
          <a:prstGeom prst="rect">
            <a:avLst/>
          </a:prstGeom>
          <a:solidFill>
            <a:srgbClr val="FF6699"/>
          </a:solidFill>
          <a:ln w="9525">
            <a:noFill/>
            <a:miter lim="800000"/>
            <a:headEnd/>
            <a:tailEnd/>
          </a:ln>
        </p:spPr>
        <p:txBody>
          <a:bodyPr>
            <a:spAutoFit/>
          </a:bodyPr>
          <a:lstStyle/>
          <a:p>
            <a:pPr>
              <a:spcBef>
                <a:spcPct val="50000"/>
              </a:spcBef>
            </a:pPr>
            <a:r>
              <a:rPr lang="en-US"/>
              <a:t>Phán :</a:t>
            </a:r>
          </a:p>
          <a:p>
            <a:pPr>
              <a:spcBef>
                <a:spcPct val="50000"/>
              </a:spcBef>
            </a:pPr>
            <a:r>
              <a:rPr lang="en-US"/>
              <a:t>  -Thế nào, giờ thì các ngươi sẽ hát cho trẫm nghe chứ !</a:t>
            </a:r>
          </a:p>
          <a:p>
            <a:pPr>
              <a:spcBef>
                <a:spcPct val="50000"/>
              </a:spcBef>
            </a:pPr>
            <a:r>
              <a:rPr lang="en-US"/>
              <a:t>  Một trong ba người đó lập tức cất lời ca tụng quốc vương Đa-ghét-xtan. Ông ta được tha ngay. Nhà vua sai đem hai người còn lại đến giàn hoả thiêu</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8" presetClass="entr" presetSubtype="12" fill="hold" grpId="0" nodeType="withEffect">
                                  <p:stCondLst>
                                    <p:cond delay="0"/>
                                  </p:stCondLst>
                                  <p:childTnLst>
                                    <p:set>
                                      <p:cBhvr>
                                        <p:cTn id="6" dur="1" fill="hold">
                                          <p:stCondLst>
                                            <p:cond delay="0"/>
                                          </p:stCondLst>
                                        </p:cTn>
                                        <p:tgtEl>
                                          <p:spTgt spid="19460"/>
                                        </p:tgtEl>
                                        <p:attrNameLst>
                                          <p:attrName>style.visibility</p:attrName>
                                        </p:attrNameLst>
                                      </p:cBhvr>
                                      <p:to>
                                        <p:strVal val="visible"/>
                                      </p:to>
                                    </p:set>
                                    <p:animEffect transition="in" filter="strips(downLeft)">
                                      <p:cBhvr>
                                        <p:cTn id="7" dur="500"/>
                                        <p:tgtEl>
                                          <p:spTgt spid="1946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460"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4" name="Text Box 4"/>
          <p:cNvSpPr txBox="1">
            <a:spLocks noChangeArrowheads="1"/>
          </p:cNvSpPr>
          <p:nvPr/>
        </p:nvSpPr>
        <p:spPr bwMode="auto">
          <a:xfrm>
            <a:off x="0" y="452438"/>
            <a:ext cx="9144000" cy="5948362"/>
          </a:xfrm>
          <a:prstGeom prst="rect">
            <a:avLst/>
          </a:prstGeom>
          <a:solidFill>
            <a:srgbClr val="FF6699"/>
          </a:solidFill>
          <a:ln w="9525">
            <a:noFill/>
            <a:miter lim="800000"/>
            <a:headEnd/>
            <a:tailEnd/>
          </a:ln>
        </p:spPr>
        <p:txBody>
          <a:bodyPr>
            <a:spAutoFit/>
          </a:bodyPr>
          <a:lstStyle/>
          <a:p>
            <a:pPr>
              <a:spcBef>
                <a:spcPct val="50000"/>
              </a:spcBef>
            </a:pPr>
            <a:r>
              <a:rPr lang="en-US"/>
              <a:t>và phán :</a:t>
            </a:r>
          </a:p>
          <a:p>
            <a:pPr>
              <a:spcBef>
                <a:spcPct val="50000"/>
              </a:spcBef>
            </a:pPr>
            <a:r>
              <a:rPr lang="en-US"/>
              <a:t> - Hãy hát lên cho trẫm nghe. Đây là cơ hội cuối cùng cứu sống các ngươi.</a:t>
            </a:r>
          </a:p>
          <a:p>
            <a:pPr>
              <a:spcBef>
                <a:spcPct val="50000"/>
              </a:spcBef>
            </a:pPr>
            <a:r>
              <a:rPr lang="en-US"/>
              <a:t>  Một trong hai người hát lên một bài ca ngợi nhà vua và cũng được tha ngay. Còn người cuối</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7" presetClass="entr" presetSubtype="10" fill="hold" grpId="0" nodeType="withEffect">
                                  <p:stCondLst>
                                    <p:cond delay="0"/>
                                  </p:stCondLst>
                                  <p:childTnLst>
                                    <p:set>
                                      <p:cBhvr>
                                        <p:cTn id="6" dur="1" fill="hold">
                                          <p:stCondLst>
                                            <p:cond delay="0"/>
                                          </p:stCondLst>
                                        </p:cTn>
                                        <p:tgtEl>
                                          <p:spTgt spid="20484"/>
                                        </p:tgtEl>
                                        <p:attrNameLst>
                                          <p:attrName>style.visibility</p:attrName>
                                        </p:attrNameLst>
                                      </p:cBhvr>
                                      <p:to>
                                        <p:strVal val="visible"/>
                                      </p:to>
                                    </p:set>
                                    <p:anim calcmode="lin" valueType="num">
                                      <p:cBhvr>
                                        <p:cTn id="7" dur="500" fill="hold"/>
                                        <p:tgtEl>
                                          <p:spTgt spid="20484"/>
                                        </p:tgtEl>
                                        <p:attrNameLst>
                                          <p:attrName>ppt_w</p:attrName>
                                        </p:attrNameLst>
                                      </p:cBhvr>
                                      <p:tavLst>
                                        <p:tav tm="0">
                                          <p:val>
                                            <p:fltVal val="0"/>
                                          </p:val>
                                        </p:tav>
                                        <p:tav tm="100000">
                                          <p:val>
                                            <p:strVal val="#ppt_w"/>
                                          </p:val>
                                        </p:tav>
                                      </p:tavLst>
                                    </p:anim>
                                    <p:anim calcmode="lin" valueType="num">
                                      <p:cBhvr>
                                        <p:cTn id="8" dur="500" fill="hold"/>
                                        <p:tgtEl>
                                          <p:spTgt spid="20484"/>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484"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8" name="Text Box 4"/>
          <p:cNvSpPr txBox="1">
            <a:spLocks noChangeArrowheads="1"/>
          </p:cNvSpPr>
          <p:nvPr/>
        </p:nvSpPr>
        <p:spPr bwMode="auto">
          <a:xfrm>
            <a:off x="76200" y="76200"/>
            <a:ext cx="8915400" cy="6680200"/>
          </a:xfrm>
          <a:prstGeom prst="rect">
            <a:avLst/>
          </a:prstGeom>
          <a:solidFill>
            <a:srgbClr val="FF6699"/>
          </a:solidFill>
          <a:ln w="9525">
            <a:noFill/>
            <a:miter lim="800000"/>
            <a:headEnd/>
            <a:tailEnd/>
          </a:ln>
        </p:spPr>
        <p:txBody>
          <a:bodyPr>
            <a:spAutoFit/>
          </a:bodyPr>
          <a:lstStyle/>
          <a:p>
            <a:pPr>
              <a:spcBef>
                <a:spcPct val="50000"/>
              </a:spcBef>
            </a:pPr>
            <a:r>
              <a:rPr lang="en-US"/>
              <a:t>cùng vẫn im lặng. Nhà vua tức giận, hét lên :</a:t>
            </a:r>
          </a:p>
          <a:p>
            <a:pPr>
              <a:spcBef>
                <a:spcPct val="50000"/>
              </a:spcBef>
            </a:pPr>
            <a:r>
              <a:rPr lang="en-US"/>
              <a:t> - Trói hắn lại ! Nổi lửa lên .</a:t>
            </a:r>
          </a:p>
          <a:p>
            <a:pPr>
              <a:spcBef>
                <a:spcPct val="50000"/>
              </a:spcBef>
            </a:pPr>
            <a:r>
              <a:rPr lang="en-US"/>
              <a:t> 3. Bị trói chặt vào giàn hoả thiêu, nhà thơ cuối cùng bỗng cất tiếng hát. Bài hát vạch trần tội ác của nhà vua. Đó chính là bài ca phản loạn đã lưu truyền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8" presetClass="entr" presetSubtype="12" fill="hold" grpId="0" nodeType="withEffect">
                                  <p:stCondLst>
                                    <p:cond delay="0"/>
                                  </p:stCondLst>
                                  <p:childTnLst>
                                    <p:set>
                                      <p:cBhvr>
                                        <p:cTn id="6" dur="1" fill="hold">
                                          <p:stCondLst>
                                            <p:cond delay="0"/>
                                          </p:stCondLst>
                                        </p:cTn>
                                        <p:tgtEl>
                                          <p:spTgt spid="21508"/>
                                        </p:tgtEl>
                                        <p:attrNameLst>
                                          <p:attrName>style.visibility</p:attrName>
                                        </p:attrNameLst>
                                      </p:cBhvr>
                                      <p:to>
                                        <p:strVal val="visible"/>
                                      </p:to>
                                    </p:set>
                                    <p:animEffect transition="in" filter="strips(downLeft)">
                                      <p:cBhvr>
                                        <p:cTn id="7" dur="500"/>
                                        <p:tgtEl>
                                          <p:spTgt spid="2150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508"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2" name="Text Box 4"/>
          <p:cNvSpPr txBox="1">
            <a:spLocks noChangeArrowheads="1"/>
          </p:cNvSpPr>
          <p:nvPr/>
        </p:nvSpPr>
        <p:spPr bwMode="auto">
          <a:xfrm>
            <a:off x="152400" y="101600"/>
            <a:ext cx="8915400" cy="6680200"/>
          </a:xfrm>
          <a:prstGeom prst="rect">
            <a:avLst/>
          </a:prstGeom>
          <a:solidFill>
            <a:srgbClr val="FF6699"/>
          </a:solidFill>
          <a:ln w="9525">
            <a:noFill/>
            <a:miter lim="800000"/>
            <a:headEnd/>
            <a:tailEnd/>
          </a:ln>
        </p:spPr>
        <p:txBody>
          <a:bodyPr>
            <a:spAutoFit/>
          </a:bodyPr>
          <a:lstStyle/>
          <a:p>
            <a:pPr>
              <a:spcBef>
                <a:spcPct val="50000"/>
              </a:spcBef>
            </a:pPr>
            <a:r>
              <a:rPr lang="en-US"/>
              <a:t>khắp đất nước.</a:t>
            </a:r>
          </a:p>
          <a:p>
            <a:pPr>
              <a:spcBef>
                <a:spcPct val="50000"/>
              </a:spcBef>
            </a:pPr>
            <a:r>
              <a:rPr lang="en-US"/>
              <a:t>  Tiếng hát vang lên, cả hoàng cung rung động cùng với ngọn lửa bừng bừng bốc cháy như giận dữ. Nhà vua bất ngờ thét lên :</a:t>
            </a:r>
          </a:p>
          <a:p>
            <a:pPr>
              <a:spcBef>
                <a:spcPct val="50000"/>
              </a:spcBef>
            </a:pPr>
            <a:r>
              <a:rPr lang="en-US"/>
              <a:t> - Dập mau lửa đi, dập mau ! Cởi trói ngay cho ông ta. Trẫm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8" presetClass="entr" presetSubtype="12" fill="hold" grpId="0" nodeType="withEffect">
                                  <p:stCondLst>
                                    <p:cond delay="0"/>
                                  </p:stCondLst>
                                  <p:childTnLst>
                                    <p:set>
                                      <p:cBhvr>
                                        <p:cTn id="6" dur="1" fill="hold">
                                          <p:stCondLst>
                                            <p:cond delay="0"/>
                                          </p:stCondLst>
                                        </p:cTn>
                                        <p:tgtEl>
                                          <p:spTgt spid="22532"/>
                                        </p:tgtEl>
                                        <p:attrNameLst>
                                          <p:attrName>style.visibility</p:attrName>
                                        </p:attrNameLst>
                                      </p:cBhvr>
                                      <p:to>
                                        <p:strVal val="visible"/>
                                      </p:to>
                                    </p:set>
                                    <p:animEffect transition="in" filter="strips(downLeft)">
                                      <p:cBhvr>
                                        <p:cTn id="7" dur="500"/>
                                        <p:tgtEl>
                                          <p:spTgt spid="2253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532"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6" name="Text Box 4"/>
          <p:cNvSpPr txBox="1">
            <a:spLocks noChangeArrowheads="1"/>
          </p:cNvSpPr>
          <p:nvPr/>
        </p:nvSpPr>
        <p:spPr bwMode="auto">
          <a:xfrm>
            <a:off x="228600" y="762000"/>
            <a:ext cx="4800600" cy="823913"/>
          </a:xfrm>
          <a:prstGeom prst="rect">
            <a:avLst/>
          </a:prstGeom>
          <a:noFill/>
          <a:ln w="9525">
            <a:noFill/>
            <a:miter lim="800000"/>
            <a:headEnd/>
            <a:tailEnd/>
          </a:ln>
        </p:spPr>
        <p:txBody>
          <a:bodyPr>
            <a:spAutoFit/>
          </a:bodyPr>
          <a:lstStyle/>
          <a:p>
            <a:pPr>
              <a:spcBef>
                <a:spcPct val="50000"/>
              </a:spcBef>
            </a:pPr>
            <a:r>
              <a:rPr lang="en-US" u="sng"/>
              <a:t>Kiểm tra bài cũ</a:t>
            </a:r>
            <a:r>
              <a:rPr lang="en-US"/>
              <a:t> :</a:t>
            </a:r>
          </a:p>
        </p:txBody>
      </p:sp>
      <p:sp>
        <p:nvSpPr>
          <p:cNvPr id="3077" name="WordArt 5"/>
          <p:cNvSpPr>
            <a:spLocks noChangeArrowheads="1" noChangeShapeType="1" noTextEdit="1"/>
          </p:cNvSpPr>
          <p:nvPr/>
        </p:nvSpPr>
        <p:spPr bwMode="auto">
          <a:xfrm>
            <a:off x="304800" y="2133600"/>
            <a:ext cx="8610600" cy="1295400"/>
          </a:xfrm>
          <a:prstGeom prst="rect">
            <a:avLst/>
          </a:prstGeom>
        </p:spPr>
        <p:txBody>
          <a:bodyPr wrap="none" fromWordArt="1">
            <a:prstTxWarp prst="textDeflate">
              <a:avLst>
                <a:gd name="adj" fmla="val 18750"/>
              </a:avLst>
            </a:prstTxWarp>
            <a:scene3d>
              <a:camera prst="legacyPerspectiveTopRight"/>
              <a:lightRig rig="legacyFlat3" dir="b"/>
            </a:scene3d>
            <a:sp3d extrusionH="430200" prstMaterial="legacyMatte">
              <a:extrusionClr>
                <a:srgbClr val="FF6699"/>
              </a:extrusionClr>
            </a:sp3d>
          </a:bodyPr>
          <a:lstStyle/>
          <a:p>
            <a:pPr algn="ctr"/>
            <a:r>
              <a:rPr lang="en-US" sz="3600" kern="10">
                <a:ln w="9525">
                  <a:round/>
                  <a:headEnd/>
                  <a:tailEnd/>
                </a:ln>
                <a:solidFill>
                  <a:srgbClr val="0000FF"/>
                </a:solidFill>
                <a:latin typeface="Arial"/>
                <a:cs typeface="Arial"/>
              </a:rPr>
              <a:t>Kể một câu chuyện về lòng nhân hậu</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8" presetClass="entr" presetSubtype="12" fill="hold" grpId="0" nodeType="withEffect">
                                  <p:stCondLst>
                                    <p:cond delay="0"/>
                                  </p:stCondLst>
                                  <p:childTnLst>
                                    <p:set>
                                      <p:cBhvr>
                                        <p:cTn id="6" dur="1" fill="hold">
                                          <p:stCondLst>
                                            <p:cond delay="0"/>
                                          </p:stCondLst>
                                        </p:cTn>
                                        <p:tgtEl>
                                          <p:spTgt spid="3076"/>
                                        </p:tgtEl>
                                        <p:attrNameLst>
                                          <p:attrName>style.visibility</p:attrName>
                                        </p:attrNameLst>
                                      </p:cBhvr>
                                      <p:to>
                                        <p:strVal val="visible"/>
                                      </p:to>
                                    </p:set>
                                    <p:animEffect transition="in" filter="strips(downLeft)">
                                      <p:cBhvr>
                                        <p:cTn id="7" dur="500"/>
                                        <p:tgtEl>
                                          <p:spTgt spid="3076"/>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8" presetClass="entr" presetSubtype="12" fill="hold" grpId="0" nodeType="clickEffect">
                                  <p:stCondLst>
                                    <p:cond delay="0"/>
                                  </p:stCondLst>
                                  <p:childTnLst>
                                    <p:set>
                                      <p:cBhvr>
                                        <p:cTn id="11" dur="1" fill="hold">
                                          <p:stCondLst>
                                            <p:cond delay="0"/>
                                          </p:stCondLst>
                                        </p:cTn>
                                        <p:tgtEl>
                                          <p:spTgt spid="3077"/>
                                        </p:tgtEl>
                                        <p:attrNameLst>
                                          <p:attrName>style.visibility</p:attrName>
                                        </p:attrNameLst>
                                      </p:cBhvr>
                                      <p:to>
                                        <p:strVal val="visible"/>
                                      </p:to>
                                    </p:set>
                                    <p:animEffect transition="in" filter="strips(downLeft)">
                                      <p:cBhvr>
                                        <p:cTn id="12" dur="500"/>
                                        <p:tgtEl>
                                          <p:spTgt spid="307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6" grpId="0"/>
      <p:bldP spid="3077" grpId="0" animBg="1"/>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6" name="Text Box 4"/>
          <p:cNvSpPr txBox="1">
            <a:spLocks noChangeArrowheads="1"/>
          </p:cNvSpPr>
          <p:nvPr/>
        </p:nvSpPr>
        <p:spPr bwMode="auto">
          <a:xfrm>
            <a:off x="228600" y="1295400"/>
            <a:ext cx="8686800" cy="2287588"/>
          </a:xfrm>
          <a:prstGeom prst="rect">
            <a:avLst/>
          </a:prstGeom>
          <a:solidFill>
            <a:srgbClr val="FF6699"/>
          </a:solidFill>
          <a:ln w="9525">
            <a:noFill/>
            <a:miter lim="800000"/>
            <a:headEnd/>
            <a:tailEnd/>
          </a:ln>
        </p:spPr>
        <p:txBody>
          <a:bodyPr>
            <a:spAutoFit/>
          </a:bodyPr>
          <a:lstStyle/>
          <a:p>
            <a:pPr>
              <a:spcBef>
                <a:spcPct val="50000"/>
              </a:spcBef>
            </a:pPr>
            <a:r>
              <a:rPr lang="en-US"/>
              <a:t>không thể để mất nhà thơ chân chính độc nhất của đất nước này !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8" presetClass="entr" presetSubtype="12" fill="hold" grpId="0" nodeType="withEffect">
                                  <p:stCondLst>
                                    <p:cond delay="0"/>
                                  </p:stCondLst>
                                  <p:childTnLst>
                                    <p:set>
                                      <p:cBhvr>
                                        <p:cTn id="6" dur="1" fill="hold">
                                          <p:stCondLst>
                                            <p:cond delay="0"/>
                                          </p:stCondLst>
                                        </p:cTn>
                                        <p:tgtEl>
                                          <p:spTgt spid="23556"/>
                                        </p:tgtEl>
                                        <p:attrNameLst>
                                          <p:attrName>style.visibility</p:attrName>
                                        </p:attrNameLst>
                                      </p:cBhvr>
                                      <p:to>
                                        <p:strVal val="visible"/>
                                      </p:to>
                                    </p:set>
                                    <p:animEffect transition="in" filter="strips(downLeft)">
                                      <p:cBhvr>
                                        <p:cTn id="7" dur="500"/>
                                        <p:tgtEl>
                                          <p:spTgt spid="2355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556" grpId="0"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80" name="WordArt 4"/>
          <p:cNvSpPr>
            <a:spLocks noChangeArrowheads="1" noChangeShapeType="1" noTextEdit="1"/>
          </p:cNvSpPr>
          <p:nvPr/>
        </p:nvSpPr>
        <p:spPr bwMode="auto">
          <a:xfrm>
            <a:off x="533400" y="0"/>
            <a:ext cx="3352800" cy="1600200"/>
          </a:xfrm>
          <a:prstGeom prst="rect">
            <a:avLst/>
          </a:prstGeom>
        </p:spPr>
        <p:txBody>
          <a:bodyPr wrap="none" fromWordArt="1">
            <a:prstTxWarp prst="textWave1">
              <a:avLst>
                <a:gd name="adj1" fmla="val 13005"/>
                <a:gd name="adj2" fmla="val 0"/>
              </a:avLst>
            </a:prstTxWarp>
            <a:scene3d>
              <a:camera prst="legacyPerspectiveBottom"/>
              <a:lightRig rig="legacyFlat3" dir="t"/>
            </a:scene3d>
            <a:sp3d extrusionH="3630600" prstMaterial="legacyMatte">
              <a:extrusionClr>
                <a:srgbClr val="FF6699"/>
              </a:extrusionClr>
            </a:sp3d>
          </a:bodyPr>
          <a:lstStyle/>
          <a:p>
            <a:pPr algn="ctr"/>
            <a:r>
              <a:rPr lang="en-US" sz="3600" kern="10">
                <a:ln w="9525">
                  <a:round/>
                  <a:headEnd/>
                  <a:tailEnd/>
                </a:ln>
                <a:solidFill>
                  <a:srgbClr val="003300"/>
                </a:solidFill>
                <a:latin typeface="Arial"/>
                <a:cs typeface="Arial"/>
              </a:rPr>
              <a:t>Củng cố :</a:t>
            </a:r>
          </a:p>
        </p:txBody>
      </p:sp>
      <p:sp>
        <p:nvSpPr>
          <p:cNvPr id="24581" name="Text Box 5"/>
          <p:cNvSpPr txBox="1">
            <a:spLocks noChangeArrowheads="1"/>
          </p:cNvSpPr>
          <p:nvPr/>
        </p:nvSpPr>
        <p:spPr bwMode="auto">
          <a:xfrm>
            <a:off x="0" y="1905000"/>
            <a:ext cx="9144000" cy="1555750"/>
          </a:xfrm>
          <a:prstGeom prst="rect">
            <a:avLst/>
          </a:prstGeom>
          <a:noFill/>
          <a:ln w="9525">
            <a:noFill/>
            <a:miter lim="800000"/>
            <a:headEnd/>
            <a:tailEnd/>
          </a:ln>
        </p:spPr>
        <p:txBody>
          <a:bodyPr>
            <a:spAutoFit/>
          </a:bodyPr>
          <a:lstStyle/>
          <a:p>
            <a:pPr>
              <a:spcBef>
                <a:spcPct val="50000"/>
              </a:spcBef>
            </a:pPr>
            <a:r>
              <a:rPr lang="en-US"/>
              <a:t> +Vì sao nhà vua hung bạo như thế lại đột ngột thay đổi thái độ ?</a:t>
            </a:r>
          </a:p>
        </p:txBody>
      </p:sp>
      <p:sp>
        <p:nvSpPr>
          <p:cNvPr id="24582" name="Text Box 6"/>
          <p:cNvSpPr txBox="1">
            <a:spLocks noChangeArrowheads="1"/>
          </p:cNvSpPr>
          <p:nvPr/>
        </p:nvSpPr>
        <p:spPr bwMode="auto">
          <a:xfrm>
            <a:off x="304800" y="4191000"/>
            <a:ext cx="8686800" cy="1555750"/>
          </a:xfrm>
          <a:prstGeom prst="rect">
            <a:avLst/>
          </a:prstGeom>
          <a:solidFill>
            <a:srgbClr val="FF6699"/>
          </a:solidFill>
          <a:ln w="9525">
            <a:noFill/>
            <a:miter lim="800000"/>
            <a:headEnd/>
            <a:tailEnd/>
          </a:ln>
        </p:spPr>
        <p:txBody>
          <a:bodyPr>
            <a:spAutoFit/>
          </a:bodyPr>
          <a:lstStyle/>
          <a:p>
            <a:pPr>
              <a:spcBef>
                <a:spcPct val="50000"/>
              </a:spcBef>
            </a:pPr>
            <a:r>
              <a:rPr lang="en-US"/>
              <a:t>  *Vì nhà vua khâm phục khí phách của nhà thơ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8" presetClass="entr" presetSubtype="12" fill="hold" grpId="0" nodeType="withEffect">
                                  <p:stCondLst>
                                    <p:cond delay="0"/>
                                  </p:stCondLst>
                                  <p:childTnLst>
                                    <p:set>
                                      <p:cBhvr>
                                        <p:cTn id="6" dur="1" fill="hold">
                                          <p:stCondLst>
                                            <p:cond delay="0"/>
                                          </p:stCondLst>
                                        </p:cTn>
                                        <p:tgtEl>
                                          <p:spTgt spid="24580"/>
                                        </p:tgtEl>
                                        <p:attrNameLst>
                                          <p:attrName>style.visibility</p:attrName>
                                        </p:attrNameLst>
                                      </p:cBhvr>
                                      <p:to>
                                        <p:strVal val="visible"/>
                                      </p:to>
                                    </p:set>
                                    <p:animEffect transition="in" filter="strips(downLeft)">
                                      <p:cBhvr>
                                        <p:cTn id="7" dur="500"/>
                                        <p:tgtEl>
                                          <p:spTgt spid="24580"/>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8" presetClass="entr" presetSubtype="12" fill="hold" grpId="0" nodeType="clickEffect">
                                  <p:stCondLst>
                                    <p:cond delay="0"/>
                                  </p:stCondLst>
                                  <p:childTnLst>
                                    <p:set>
                                      <p:cBhvr>
                                        <p:cTn id="11" dur="1" fill="hold">
                                          <p:stCondLst>
                                            <p:cond delay="0"/>
                                          </p:stCondLst>
                                        </p:cTn>
                                        <p:tgtEl>
                                          <p:spTgt spid="24581"/>
                                        </p:tgtEl>
                                        <p:attrNameLst>
                                          <p:attrName>style.visibility</p:attrName>
                                        </p:attrNameLst>
                                      </p:cBhvr>
                                      <p:to>
                                        <p:strVal val="visible"/>
                                      </p:to>
                                    </p:set>
                                    <p:animEffect transition="in" filter="strips(downLeft)">
                                      <p:cBhvr>
                                        <p:cTn id="12" dur="500"/>
                                        <p:tgtEl>
                                          <p:spTgt spid="24581"/>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7" presetClass="entr" presetSubtype="0" fill="hold" grpId="0" nodeType="clickEffect">
                                  <p:stCondLst>
                                    <p:cond delay="0"/>
                                  </p:stCondLst>
                                  <p:iterate type="lt">
                                    <p:tmPct val="50000"/>
                                  </p:iterate>
                                  <p:childTnLst>
                                    <p:set>
                                      <p:cBhvr>
                                        <p:cTn id="16" dur="1" fill="hold">
                                          <p:stCondLst>
                                            <p:cond delay="0"/>
                                          </p:stCondLst>
                                        </p:cTn>
                                        <p:tgtEl>
                                          <p:spTgt spid="24582"/>
                                        </p:tgtEl>
                                        <p:attrNameLst>
                                          <p:attrName>style.visibility</p:attrName>
                                        </p:attrNameLst>
                                      </p:cBhvr>
                                      <p:to>
                                        <p:strVal val="visible"/>
                                      </p:to>
                                    </p:set>
                                    <p:anim calcmode="discrete" valueType="clr">
                                      <p:cBhvr override="childStyle">
                                        <p:cTn id="17" dur="80"/>
                                        <p:tgtEl>
                                          <p:spTgt spid="24582"/>
                                        </p:tgtEl>
                                        <p:attrNameLst>
                                          <p:attrName>style.color</p:attrName>
                                        </p:attrNameLst>
                                      </p:cBhvr>
                                      <p:tavLst>
                                        <p:tav tm="0">
                                          <p:val>
                                            <p:clrVal>
                                              <a:schemeClr val="accent2"/>
                                            </p:clrVal>
                                          </p:val>
                                        </p:tav>
                                        <p:tav tm="50000">
                                          <p:val>
                                            <p:clrVal>
                                              <a:schemeClr val="hlink"/>
                                            </p:clrVal>
                                          </p:val>
                                        </p:tav>
                                      </p:tavLst>
                                    </p:anim>
                                    <p:anim calcmode="discrete" valueType="clr">
                                      <p:cBhvr>
                                        <p:cTn id="18" dur="80"/>
                                        <p:tgtEl>
                                          <p:spTgt spid="24582"/>
                                        </p:tgtEl>
                                        <p:attrNameLst>
                                          <p:attrName>fillcolor</p:attrName>
                                        </p:attrNameLst>
                                      </p:cBhvr>
                                      <p:tavLst>
                                        <p:tav tm="0">
                                          <p:val>
                                            <p:clrVal>
                                              <a:schemeClr val="accent2"/>
                                            </p:clrVal>
                                          </p:val>
                                        </p:tav>
                                        <p:tav tm="50000">
                                          <p:val>
                                            <p:clrVal>
                                              <a:schemeClr val="hlink"/>
                                            </p:clrVal>
                                          </p:val>
                                        </p:tav>
                                      </p:tavLst>
                                    </p:anim>
                                    <p:set>
                                      <p:cBhvr>
                                        <p:cTn id="19" dur="80"/>
                                        <p:tgtEl>
                                          <p:spTgt spid="24582"/>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580" grpId="0" animBg="1"/>
      <p:bldP spid="24581" grpId="0"/>
      <p:bldP spid="24582" grpId="0" animBg="1"/>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WordArt 2"/>
          <p:cNvSpPr>
            <a:spLocks noChangeArrowheads="1" noChangeShapeType="1" noTextEdit="1"/>
          </p:cNvSpPr>
          <p:nvPr/>
        </p:nvSpPr>
        <p:spPr bwMode="auto">
          <a:xfrm>
            <a:off x="533400" y="0"/>
            <a:ext cx="3352800" cy="1600200"/>
          </a:xfrm>
          <a:prstGeom prst="rect">
            <a:avLst/>
          </a:prstGeom>
        </p:spPr>
        <p:txBody>
          <a:bodyPr wrap="none" fromWordArt="1">
            <a:prstTxWarp prst="textWave1">
              <a:avLst>
                <a:gd name="adj1" fmla="val 13005"/>
                <a:gd name="adj2" fmla="val 0"/>
              </a:avLst>
            </a:prstTxWarp>
            <a:scene3d>
              <a:camera prst="legacyPerspectiveBottom"/>
              <a:lightRig rig="legacyFlat3" dir="t"/>
            </a:scene3d>
            <a:sp3d extrusionH="3630600" prstMaterial="legacyMatte">
              <a:extrusionClr>
                <a:srgbClr val="FF6699"/>
              </a:extrusionClr>
            </a:sp3d>
          </a:bodyPr>
          <a:lstStyle/>
          <a:p>
            <a:pPr algn="ctr"/>
            <a:r>
              <a:rPr lang="en-US" sz="3600" kern="10">
                <a:ln w="9525">
                  <a:round/>
                  <a:headEnd/>
                  <a:tailEnd/>
                </a:ln>
                <a:solidFill>
                  <a:srgbClr val="003300"/>
                </a:solidFill>
                <a:latin typeface="Arial"/>
                <a:cs typeface="Arial"/>
              </a:rPr>
              <a:t>Củng cố :</a:t>
            </a:r>
          </a:p>
        </p:txBody>
      </p:sp>
      <p:sp>
        <p:nvSpPr>
          <p:cNvPr id="25605" name="Text Box 5"/>
          <p:cNvSpPr txBox="1">
            <a:spLocks noChangeArrowheads="1"/>
          </p:cNvSpPr>
          <p:nvPr/>
        </p:nvSpPr>
        <p:spPr bwMode="auto">
          <a:xfrm>
            <a:off x="304800" y="2344738"/>
            <a:ext cx="8534400" cy="3751262"/>
          </a:xfrm>
          <a:prstGeom prst="rect">
            <a:avLst/>
          </a:prstGeom>
          <a:noFill/>
          <a:ln w="9525">
            <a:noFill/>
            <a:miter lim="800000"/>
            <a:headEnd/>
            <a:tailEnd/>
          </a:ln>
        </p:spPr>
        <p:txBody>
          <a:bodyPr>
            <a:spAutoFit/>
          </a:bodyPr>
          <a:lstStyle/>
          <a:p>
            <a:pPr>
              <a:spcBef>
                <a:spcPct val="50000"/>
              </a:spcBef>
            </a:pPr>
            <a:r>
              <a:rPr lang="en-US"/>
              <a:t> +Có đúng là khí phách nhà thơ khiến nhà vua phải thay đổi hay nhà vua chỉ muốn đưa các nhà thơ lên giàn hoả thiêu để thử thách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5" presetClass="entr" presetSubtype="0" fill="hold" grpId="0" nodeType="withEffect">
                                  <p:stCondLst>
                                    <p:cond delay="0"/>
                                  </p:stCondLst>
                                  <p:childTnLst>
                                    <p:set>
                                      <p:cBhvr>
                                        <p:cTn id="6" dur="1" fill="hold">
                                          <p:stCondLst>
                                            <p:cond delay="0"/>
                                          </p:stCondLst>
                                        </p:cTn>
                                        <p:tgtEl>
                                          <p:spTgt spid="25605"/>
                                        </p:tgtEl>
                                        <p:attrNameLst>
                                          <p:attrName>style.visibility</p:attrName>
                                        </p:attrNameLst>
                                      </p:cBhvr>
                                      <p:to>
                                        <p:strVal val="visible"/>
                                      </p:to>
                                    </p:set>
                                    <p:anim calcmode="lin" valueType="num">
                                      <p:cBhvr>
                                        <p:cTn id="7" dur="1000" fill="hold"/>
                                        <p:tgtEl>
                                          <p:spTgt spid="25605"/>
                                        </p:tgtEl>
                                        <p:attrNameLst>
                                          <p:attrName>ppt_w</p:attrName>
                                        </p:attrNameLst>
                                      </p:cBhvr>
                                      <p:tavLst>
                                        <p:tav tm="0">
                                          <p:val>
                                            <p:strVal val="#ppt_w*0.70"/>
                                          </p:val>
                                        </p:tav>
                                        <p:tav tm="100000">
                                          <p:val>
                                            <p:strVal val="#ppt_w"/>
                                          </p:val>
                                        </p:tav>
                                      </p:tavLst>
                                    </p:anim>
                                    <p:anim calcmode="lin" valueType="num">
                                      <p:cBhvr>
                                        <p:cTn id="8" dur="1000" fill="hold"/>
                                        <p:tgtEl>
                                          <p:spTgt spid="25605"/>
                                        </p:tgtEl>
                                        <p:attrNameLst>
                                          <p:attrName>ppt_h</p:attrName>
                                        </p:attrNameLst>
                                      </p:cBhvr>
                                      <p:tavLst>
                                        <p:tav tm="0">
                                          <p:val>
                                            <p:strVal val="#ppt_h"/>
                                          </p:val>
                                        </p:tav>
                                        <p:tav tm="100000">
                                          <p:val>
                                            <p:strVal val="#ppt_h"/>
                                          </p:val>
                                        </p:tav>
                                      </p:tavLst>
                                    </p:anim>
                                    <p:animEffect transition="in" filter="fade">
                                      <p:cBhvr>
                                        <p:cTn id="9" dur="1000"/>
                                        <p:tgtEl>
                                          <p:spTgt spid="2560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605"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WordArt 2"/>
          <p:cNvSpPr>
            <a:spLocks noChangeArrowheads="1" noChangeShapeType="1" noTextEdit="1"/>
          </p:cNvSpPr>
          <p:nvPr/>
        </p:nvSpPr>
        <p:spPr bwMode="auto">
          <a:xfrm>
            <a:off x="533400" y="0"/>
            <a:ext cx="3352800" cy="1600200"/>
          </a:xfrm>
          <a:prstGeom prst="rect">
            <a:avLst/>
          </a:prstGeom>
        </p:spPr>
        <p:txBody>
          <a:bodyPr wrap="none" fromWordArt="1">
            <a:prstTxWarp prst="textWave1">
              <a:avLst>
                <a:gd name="adj1" fmla="val 13005"/>
                <a:gd name="adj2" fmla="val 0"/>
              </a:avLst>
            </a:prstTxWarp>
            <a:scene3d>
              <a:camera prst="legacyPerspectiveBottom"/>
              <a:lightRig rig="legacyFlat3" dir="t"/>
            </a:scene3d>
            <a:sp3d extrusionH="3630600" prstMaterial="legacyMatte">
              <a:extrusionClr>
                <a:srgbClr val="FF6699"/>
              </a:extrusionClr>
            </a:sp3d>
          </a:bodyPr>
          <a:lstStyle/>
          <a:p>
            <a:pPr algn="ctr"/>
            <a:r>
              <a:rPr lang="en-US" sz="3600" kern="10">
                <a:ln w="9525">
                  <a:round/>
                  <a:headEnd/>
                  <a:tailEnd/>
                </a:ln>
                <a:solidFill>
                  <a:srgbClr val="003300"/>
                </a:solidFill>
                <a:latin typeface="Arial"/>
                <a:cs typeface="Arial"/>
              </a:rPr>
              <a:t>Củng cố :</a:t>
            </a:r>
          </a:p>
        </p:txBody>
      </p:sp>
      <p:sp>
        <p:nvSpPr>
          <p:cNvPr id="26628" name="Text Box 4"/>
          <p:cNvSpPr txBox="1">
            <a:spLocks noChangeArrowheads="1"/>
          </p:cNvSpPr>
          <p:nvPr/>
        </p:nvSpPr>
        <p:spPr bwMode="auto">
          <a:xfrm>
            <a:off x="76200" y="2741613"/>
            <a:ext cx="8991600" cy="2287587"/>
          </a:xfrm>
          <a:prstGeom prst="rect">
            <a:avLst/>
          </a:prstGeom>
          <a:solidFill>
            <a:srgbClr val="FF6699"/>
          </a:solidFill>
          <a:ln w="9525">
            <a:noFill/>
            <a:miter lim="800000"/>
            <a:headEnd/>
            <a:tailEnd/>
          </a:ln>
        </p:spPr>
        <p:txBody>
          <a:bodyPr>
            <a:spAutoFit/>
          </a:bodyPr>
          <a:lstStyle/>
          <a:p>
            <a:pPr>
              <a:spcBef>
                <a:spcPct val="50000"/>
              </a:spcBef>
            </a:pPr>
            <a:r>
              <a:rPr lang="en-US"/>
              <a:t> *Nhà vua thật sự khâm phục lòng trung thực của nhà thơ, dù chết cũng không nói sai sự thật.</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0" presetClass="entr" presetSubtype="0" decel="100000" fill="hold" grpId="0" nodeType="withEffect">
                                  <p:stCondLst>
                                    <p:cond delay="0"/>
                                  </p:stCondLst>
                                  <p:childTnLst>
                                    <p:set>
                                      <p:cBhvr>
                                        <p:cTn id="6" dur="1" fill="hold">
                                          <p:stCondLst>
                                            <p:cond delay="0"/>
                                          </p:stCondLst>
                                        </p:cTn>
                                        <p:tgtEl>
                                          <p:spTgt spid="26628"/>
                                        </p:tgtEl>
                                        <p:attrNameLst>
                                          <p:attrName>style.visibility</p:attrName>
                                        </p:attrNameLst>
                                      </p:cBhvr>
                                      <p:to>
                                        <p:strVal val="visible"/>
                                      </p:to>
                                    </p:set>
                                    <p:anim calcmode="lin" valueType="num">
                                      <p:cBhvr>
                                        <p:cTn id="7" dur="1000" fill="hold"/>
                                        <p:tgtEl>
                                          <p:spTgt spid="26628"/>
                                        </p:tgtEl>
                                        <p:attrNameLst>
                                          <p:attrName>ppt_w</p:attrName>
                                        </p:attrNameLst>
                                      </p:cBhvr>
                                      <p:tavLst>
                                        <p:tav tm="0">
                                          <p:val>
                                            <p:strVal val="#ppt_w+.3"/>
                                          </p:val>
                                        </p:tav>
                                        <p:tav tm="100000">
                                          <p:val>
                                            <p:strVal val="#ppt_w"/>
                                          </p:val>
                                        </p:tav>
                                      </p:tavLst>
                                    </p:anim>
                                    <p:anim calcmode="lin" valueType="num">
                                      <p:cBhvr>
                                        <p:cTn id="8" dur="1000" fill="hold"/>
                                        <p:tgtEl>
                                          <p:spTgt spid="26628"/>
                                        </p:tgtEl>
                                        <p:attrNameLst>
                                          <p:attrName>ppt_h</p:attrName>
                                        </p:attrNameLst>
                                      </p:cBhvr>
                                      <p:tavLst>
                                        <p:tav tm="0">
                                          <p:val>
                                            <p:strVal val="#ppt_h"/>
                                          </p:val>
                                        </p:tav>
                                        <p:tav tm="100000">
                                          <p:val>
                                            <p:strVal val="#ppt_h"/>
                                          </p:val>
                                        </p:tav>
                                      </p:tavLst>
                                    </p:anim>
                                    <p:animEffect transition="in" filter="fade">
                                      <p:cBhvr>
                                        <p:cTn id="9" dur="1000"/>
                                        <p:tgtEl>
                                          <p:spTgt spid="2662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628" grpId="0" animBg="1"/>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WordArt 2"/>
          <p:cNvSpPr>
            <a:spLocks noChangeArrowheads="1" noChangeShapeType="1" noTextEdit="1"/>
          </p:cNvSpPr>
          <p:nvPr/>
        </p:nvSpPr>
        <p:spPr bwMode="auto">
          <a:xfrm>
            <a:off x="533400" y="0"/>
            <a:ext cx="3352800" cy="1600200"/>
          </a:xfrm>
          <a:prstGeom prst="rect">
            <a:avLst/>
          </a:prstGeom>
        </p:spPr>
        <p:txBody>
          <a:bodyPr wrap="none" fromWordArt="1">
            <a:prstTxWarp prst="textWave1">
              <a:avLst>
                <a:gd name="adj1" fmla="val 13005"/>
                <a:gd name="adj2" fmla="val 0"/>
              </a:avLst>
            </a:prstTxWarp>
            <a:scene3d>
              <a:camera prst="legacyPerspectiveBottom"/>
              <a:lightRig rig="legacyFlat3" dir="t"/>
            </a:scene3d>
            <a:sp3d extrusionH="3630600" prstMaterial="legacyMatte">
              <a:extrusionClr>
                <a:srgbClr val="FF6699"/>
              </a:extrusionClr>
            </a:sp3d>
          </a:bodyPr>
          <a:lstStyle/>
          <a:p>
            <a:pPr algn="ctr"/>
            <a:r>
              <a:rPr lang="en-US" sz="3600" kern="10">
                <a:ln w="9525">
                  <a:round/>
                  <a:headEnd/>
                  <a:tailEnd/>
                </a:ln>
                <a:solidFill>
                  <a:srgbClr val="003300"/>
                </a:solidFill>
                <a:latin typeface="Arial"/>
                <a:cs typeface="Arial"/>
              </a:rPr>
              <a:t>Củng cố :</a:t>
            </a:r>
          </a:p>
        </p:txBody>
      </p:sp>
      <p:sp>
        <p:nvSpPr>
          <p:cNvPr id="27652" name="Text Box 4"/>
          <p:cNvSpPr txBox="1">
            <a:spLocks noChangeArrowheads="1"/>
          </p:cNvSpPr>
          <p:nvPr/>
        </p:nvSpPr>
        <p:spPr bwMode="auto">
          <a:xfrm>
            <a:off x="914400" y="2514600"/>
            <a:ext cx="7467600" cy="823913"/>
          </a:xfrm>
          <a:prstGeom prst="rect">
            <a:avLst/>
          </a:prstGeom>
          <a:noFill/>
          <a:ln w="9525">
            <a:noFill/>
            <a:miter lim="800000"/>
            <a:headEnd/>
            <a:tailEnd/>
          </a:ln>
        </p:spPr>
        <p:txBody>
          <a:bodyPr>
            <a:spAutoFit/>
          </a:bodyPr>
          <a:lstStyle/>
          <a:p>
            <a:pPr>
              <a:spcBef>
                <a:spcPct val="50000"/>
              </a:spcBef>
            </a:pPr>
            <a:r>
              <a:rPr lang="en-US"/>
              <a:t>  *Ý nghĩa câu chuyện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7" presetClass="entr" presetSubtype="0" fill="hold" grpId="0" nodeType="withEffect">
                                  <p:stCondLst>
                                    <p:cond delay="0"/>
                                  </p:stCondLst>
                                  <p:iterate type="lt">
                                    <p:tmPct val="50000"/>
                                  </p:iterate>
                                  <p:childTnLst>
                                    <p:set>
                                      <p:cBhvr>
                                        <p:cTn id="6" dur="1" fill="hold">
                                          <p:stCondLst>
                                            <p:cond delay="0"/>
                                          </p:stCondLst>
                                        </p:cTn>
                                        <p:tgtEl>
                                          <p:spTgt spid="27652"/>
                                        </p:tgtEl>
                                        <p:attrNameLst>
                                          <p:attrName>style.visibility</p:attrName>
                                        </p:attrNameLst>
                                      </p:cBhvr>
                                      <p:to>
                                        <p:strVal val="visible"/>
                                      </p:to>
                                    </p:set>
                                    <p:anim calcmode="discrete" valueType="clr">
                                      <p:cBhvr override="childStyle">
                                        <p:cTn id="7" dur="80"/>
                                        <p:tgtEl>
                                          <p:spTgt spid="27652"/>
                                        </p:tgtEl>
                                        <p:attrNameLst>
                                          <p:attrName>style.color</p:attrName>
                                        </p:attrNameLst>
                                      </p:cBhvr>
                                      <p:tavLst>
                                        <p:tav tm="0">
                                          <p:val>
                                            <p:clrVal>
                                              <a:schemeClr val="accent2"/>
                                            </p:clrVal>
                                          </p:val>
                                        </p:tav>
                                        <p:tav tm="50000">
                                          <p:val>
                                            <p:clrVal>
                                              <a:schemeClr val="hlink"/>
                                            </p:clrVal>
                                          </p:val>
                                        </p:tav>
                                      </p:tavLst>
                                    </p:anim>
                                    <p:anim calcmode="discrete" valueType="clr">
                                      <p:cBhvr>
                                        <p:cTn id="8" dur="80"/>
                                        <p:tgtEl>
                                          <p:spTgt spid="27652"/>
                                        </p:tgtEl>
                                        <p:attrNameLst>
                                          <p:attrName>fillcolor</p:attrName>
                                        </p:attrNameLst>
                                      </p:cBhvr>
                                      <p:tavLst>
                                        <p:tav tm="0">
                                          <p:val>
                                            <p:clrVal>
                                              <a:schemeClr val="accent2"/>
                                            </p:clrVal>
                                          </p:val>
                                        </p:tav>
                                        <p:tav tm="50000">
                                          <p:val>
                                            <p:clrVal>
                                              <a:schemeClr val="hlink"/>
                                            </p:clrVal>
                                          </p:val>
                                        </p:tav>
                                      </p:tavLst>
                                    </p:anim>
                                    <p:set>
                                      <p:cBhvr>
                                        <p:cTn id="9" dur="80"/>
                                        <p:tgtEl>
                                          <p:spTgt spid="27652"/>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652" grpId="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6" name="Text Box 4"/>
          <p:cNvSpPr txBox="1">
            <a:spLocks noChangeArrowheads="1"/>
          </p:cNvSpPr>
          <p:nvPr/>
        </p:nvSpPr>
        <p:spPr bwMode="auto">
          <a:xfrm>
            <a:off x="76200" y="454025"/>
            <a:ext cx="8915400" cy="5946775"/>
          </a:xfrm>
          <a:prstGeom prst="rect">
            <a:avLst/>
          </a:prstGeom>
          <a:solidFill>
            <a:srgbClr val="FF6699"/>
          </a:solidFill>
          <a:ln w="9525">
            <a:noFill/>
            <a:miter lim="800000"/>
            <a:headEnd/>
            <a:tailEnd/>
          </a:ln>
        </p:spPr>
        <p:txBody>
          <a:bodyPr>
            <a:spAutoFit/>
          </a:bodyPr>
          <a:lstStyle/>
          <a:p>
            <a:pPr>
              <a:spcBef>
                <a:spcPct val="50000"/>
              </a:spcBef>
            </a:pPr>
            <a:r>
              <a:rPr lang="en-US"/>
              <a:t> *Câu chuyện ca ngợi nhà thơ chân chính của vương quốc Đa-ghét-xtan, thà chết trên giàn lửa thiêu, không chịu ca tụng vị vua tàn bạo. Khí phách của nhà thơ chân chính đã khiến nhà vua cũng phải khâm phục kính trọng, thay đổi hẳn thái độ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8" presetClass="entr" presetSubtype="12" fill="hold" grpId="0" nodeType="withEffect">
                                  <p:stCondLst>
                                    <p:cond delay="0"/>
                                  </p:stCondLst>
                                  <p:childTnLst>
                                    <p:set>
                                      <p:cBhvr>
                                        <p:cTn id="6" dur="1" fill="hold">
                                          <p:stCondLst>
                                            <p:cond delay="0"/>
                                          </p:stCondLst>
                                        </p:cTn>
                                        <p:tgtEl>
                                          <p:spTgt spid="28676"/>
                                        </p:tgtEl>
                                        <p:attrNameLst>
                                          <p:attrName>style.visibility</p:attrName>
                                        </p:attrNameLst>
                                      </p:cBhvr>
                                      <p:to>
                                        <p:strVal val="visible"/>
                                      </p:to>
                                    </p:set>
                                    <p:animEffect transition="in" filter="strips(downLeft)">
                                      <p:cBhvr>
                                        <p:cTn id="7" dur="500"/>
                                        <p:tgtEl>
                                          <p:spTgt spid="2867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676"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00" name="Text Box 4"/>
          <p:cNvSpPr txBox="1">
            <a:spLocks noChangeArrowheads="1"/>
          </p:cNvSpPr>
          <p:nvPr/>
        </p:nvSpPr>
        <p:spPr bwMode="auto">
          <a:xfrm>
            <a:off x="381000" y="496888"/>
            <a:ext cx="8229600" cy="646112"/>
          </a:xfrm>
          <a:prstGeom prst="rect">
            <a:avLst/>
          </a:prstGeom>
          <a:noFill/>
          <a:ln w="9525">
            <a:noFill/>
            <a:miter lim="800000"/>
            <a:headEnd/>
            <a:tailEnd/>
          </a:ln>
        </p:spPr>
        <p:txBody>
          <a:bodyPr>
            <a:spAutoFit/>
          </a:bodyPr>
          <a:lstStyle/>
          <a:p>
            <a:pPr algn="ctr">
              <a:spcBef>
                <a:spcPct val="50000"/>
              </a:spcBef>
            </a:pPr>
            <a:r>
              <a:rPr lang="en-US" sz="3600" b="1" u="sng"/>
              <a:t>Kể chuyện</a:t>
            </a:r>
          </a:p>
        </p:txBody>
      </p:sp>
      <p:sp>
        <p:nvSpPr>
          <p:cNvPr id="4101" name="WordArt 5"/>
          <p:cNvSpPr>
            <a:spLocks noChangeArrowheads="1" noChangeShapeType="1" noTextEdit="1"/>
          </p:cNvSpPr>
          <p:nvPr/>
        </p:nvSpPr>
        <p:spPr bwMode="auto">
          <a:xfrm>
            <a:off x="1295400" y="1676400"/>
            <a:ext cx="6858000" cy="1066800"/>
          </a:xfrm>
          <a:prstGeom prst="rect">
            <a:avLst/>
          </a:prstGeom>
        </p:spPr>
        <p:txBody>
          <a:bodyPr wrap="none" fromWordArt="1">
            <a:prstTxWarp prst="textPlain">
              <a:avLst>
                <a:gd name="adj" fmla="val 50000"/>
              </a:avLst>
            </a:prstTxWarp>
            <a:scene3d>
              <a:camera prst="legacyObliqueBottom"/>
              <a:lightRig rig="legacyFlat3" dir="b"/>
            </a:scene3d>
            <a:sp3d extrusionH="430200" prstMaterial="legacyMatte">
              <a:extrusionClr>
                <a:srgbClr val="FF6699"/>
              </a:extrusionClr>
            </a:sp3d>
          </a:bodyPr>
          <a:lstStyle/>
          <a:p>
            <a:pPr algn="ctr"/>
            <a:r>
              <a:rPr lang="vi-VN" sz="3600" kern="10">
                <a:ln w="9525">
                  <a:round/>
                  <a:headEnd/>
                  <a:tailEnd/>
                </a:ln>
                <a:solidFill>
                  <a:srgbClr val="FF0000"/>
                </a:solidFill>
                <a:latin typeface="Arial"/>
                <a:cs typeface="Arial"/>
              </a:rPr>
              <a:t>Một nhà thơ chân chính</a:t>
            </a:r>
            <a:endParaRPr lang="en-US" sz="3600" kern="10">
              <a:ln w="9525">
                <a:round/>
                <a:headEnd/>
                <a:tailEnd/>
              </a:ln>
              <a:solidFill>
                <a:srgbClr val="FF0000"/>
              </a:solidFill>
              <a:latin typeface="Arial"/>
              <a:cs typeface="Arial"/>
            </a:endParaRPr>
          </a:p>
        </p:txBody>
      </p:sp>
      <p:sp>
        <p:nvSpPr>
          <p:cNvPr id="4102" name="Text Box 6"/>
          <p:cNvSpPr txBox="1">
            <a:spLocks noChangeArrowheads="1"/>
          </p:cNvSpPr>
          <p:nvPr/>
        </p:nvSpPr>
        <p:spPr bwMode="auto">
          <a:xfrm>
            <a:off x="76200" y="457200"/>
            <a:ext cx="1524000" cy="833438"/>
          </a:xfrm>
          <a:prstGeom prst="rect">
            <a:avLst/>
          </a:prstGeom>
          <a:solidFill>
            <a:srgbClr val="FF6699"/>
          </a:solidFill>
          <a:ln w="9525">
            <a:solidFill>
              <a:srgbClr val="FF0000"/>
            </a:solidFill>
            <a:miter lim="800000"/>
            <a:headEnd/>
            <a:tailEnd/>
          </a:ln>
        </p:spPr>
        <p:txBody>
          <a:bodyPr>
            <a:spAutoFit/>
          </a:bodyPr>
          <a:lstStyle/>
          <a:p>
            <a:pPr>
              <a:spcBef>
                <a:spcPct val="50000"/>
              </a:spcBef>
            </a:pPr>
            <a:r>
              <a:rPr lang="en-US"/>
              <a:t>S/40</a:t>
            </a:r>
          </a:p>
        </p:txBody>
      </p:sp>
      <p:sp>
        <p:nvSpPr>
          <p:cNvPr id="4103" name="Text Box 7"/>
          <p:cNvSpPr txBox="1">
            <a:spLocks noChangeArrowheads="1"/>
          </p:cNvSpPr>
          <p:nvPr/>
        </p:nvSpPr>
        <p:spPr bwMode="auto">
          <a:xfrm>
            <a:off x="533400" y="4038600"/>
            <a:ext cx="8229600" cy="823913"/>
          </a:xfrm>
          <a:prstGeom prst="rect">
            <a:avLst/>
          </a:prstGeom>
          <a:noFill/>
          <a:ln w="9525">
            <a:noFill/>
            <a:miter lim="800000"/>
            <a:headEnd/>
            <a:tailEnd/>
          </a:ln>
        </p:spPr>
        <p:txBody>
          <a:bodyPr>
            <a:spAutoFit/>
          </a:bodyPr>
          <a:lstStyle/>
          <a:p>
            <a:pPr>
              <a:spcBef>
                <a:spcPct val="50000"/>
              </a:spcBef>
            </a:pPr>
            <a:r>
              <a:rPr lang="en-US"/>
              <a:t>Học sinh đọc yêu cầu 1, 2, 3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7" presetClass="entr" presetSubtype="0" fill="hold" grpId="0" nodeType="withEffect">
                                  <p:stCondLst>
                                    <p:cond delay="0"/>
                                  </p:stCondLst>
                                  <p:iterate type="lt">
                                    <p:tmPct val="50000"/>
                                  </p:iterate>
                                  <p:childTnLst>
                                    <p:set>
                                      <p:cBhvr>
                                        <p:cTn id="6" dur="1" fill="hold">
                                          <p:stCondLst>
                                            <p:cond delay="0"/>
                                          </p:stCondLst>
                                        </p:cTn>
                                        <p:tgtEl>
                                          <p:spTgt spid="4100"/>
                                        </p:tgtEl>
                                        <p:attrNameLst>
                                          <p:attrName>style.visibility</p:attrName>
                                        </p:attrNameLst>
                                      </p:cBhvr>
                                      <p:to>
                                        <p:strVal val="visible"/>
                                      </p:to>
                                    </p:set>
                                    <p:anim calcmode="discrete" valueType="clr">
                                      <p:cBhvr override="childStyle">
                                        <p:cTn id="7" dur="80"/>
                                        <p:tgtEl>
                                          <p:spTgt spid="4100"/>
                                        </p:tgtEl>
                                        <p:attrNameLst>
                                          <p:attrName>style.color</p:attrName>
                                        </p:attrNameLst>
                                      </p:cBhvr>
                                      <p:tavLst>
                                        <p:tav tm="0">
                                          <p:val>
                                            <p:clrVal>
                                              <a:schemeClr val="accent2"/>
                                            </p:clrVal>
                                          </p:val>
                                        </p:tav>
                                        <p:tav tm="50000">
                                          <p:val>
                                            <p:clrVal>
                                              <a:schemeClr val="hlink"/>
                                            </p:clrVal>
                                          </p:val>
                                        </p:tav>
                                      </p:tavLst>
                                    </p:anim>
                                    <p:anim calcmode="discrete" valueType="clr">
                                      <p:cBhvr>
                                        <p:cTn id="8" dur="80"/>
                                        <p:tgtEl>
                                          <p:spTgt spid="4100"/>
                                        </p:tgtEl>
                                        <p:attrNameLst>
                                          <p:attrName>fillcolor</p:attrName>
                                        </p:attrNameLst>
                                      </p:cBhvr>
                                      <p:tavLst>
                                        <p:tav tm="0">
                                          <p:val>
                                            <p:clrVal>
                                              <a:schemeClr val="accent2"/>
                                            </p:clrVal>
                                          </p:val>
                                        </p:tav>
                                        <p:tav tm="50000">
                                          <p:val>
                                            <p:clrVal>
                                              <a:schemeClr val="hlink"/>
                                            </p:clrVal>
                                          </p:val>
                                        </p:tav>
                                      </p:tavLst>
                                    </p:anim>
                                    <p:set>
                                      <p:cBhvr>
                                        <p:cTn id="9" dur="80"/>
                                        <p:tgtEl>
                                          <p:spTgt spid="4100"/>
                                        </p:tgtEl>
                                        <p:attrNameLst>
                                          <p:attrName>fill.type</p:attrName>
                                        </p:attrNameLst>
                                      </p:cBhvr>
                                      <p:to>
                                        <p:strVal val="solid"/>
                                      </p:to>
                                    </p:set>
                                  </p:childTnLst>
                                </p:cTn>
                              </p:par>
                              <p:par>
                                <p:cTn id="10" presetID="18" presetClass="entr" presetSubtype="12" fill="hold" grpId="0" nodeType="withEffect">
                                  <p:stCondLst>
                                    <p:cond delay="0"/>
                                  </p:stCondLst>
                                  <p:childTnLst>
                                    <p:set>
                                      <p:cBhvr>
                                        <p:cTn id="11" dur="1" fill="hold">
                                          <p:stCondLst>
                                            <p:cond delay="0"/>
                                          </p:stCondLst>
                                        </p:cTn>
                                        <p:tgtEl>
                                          <p:spTgt spid="4101"/>
                                        </p:tgtEl>
                                        <p:attrNameLst>
                                          <p:attrName>style.visibility</p:attrName>
                                        </p:attrNameLst>
                                      </p:cBhvr>
                                      <p:to>
                                        <p:strVal val="visible"/>
                                      </p:to>
                                    </p:set>
                                    <p:animEffect transition="in" filter="strips(downLeft)">
                                      <p:cBhvr>
                                        <p:cTn id="12" dur="500"/>
                                        <p:tgtEl>
                                          <p:spTgt spid="4101"/>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7" presetClass="entr" presetSubtype="0" fill="hold" grpId="0" nodeType="clickEffect">
                                  <p:stCondLst>
                                    <p:cond delay="0"/>
                                  </p:stCondLst>
                                  <p:iterate type="lt">
                                    <p:tmPct val="50000"/>
                                  </p:iterate>
                                  <p:childTnLst>
                                    <p:set>
                                      <p:cBhvr>
                                        <p:cTn id="16" dur="1" fill="hold">
                                          <p:stCondLst>
                                            <p:cond delay="0"/>
                                          </p:stCondLst>
                                        </p:cTn>
                                        <p:tgtEl>
                                          <p:spTgt spid="4102"/>
                                        </p:tgtEl>
                                        <p:attrNameLst>
                                          <p:attrName>style.visibility</p:attrName>
                                        </p:attrNameLst>
                                      </p:cBhvr>
                                      <p:to>
                                        <p:strVal val="visible"/>
                                      </p:to>
                                    </p:set>
                                    <p:anim calcmode="discrete" valueType="clr">
                                      <p:cBhvr override="childStyle">
                                        <p:cTn id="17" dur="80"/>
                                        <p:tgtEl>
                                          <p:spTgt spid="4102"/>
                                        </p:tgtEl>
                                        <p:attrNameLst>
                                          <p:attrName>style.color</p:attrName>
                                        </p:attrNameLst>
                                      </p:cBhvr>
                                      <p:tavLst>
                                        <p:tav tm="0">
                                          <p:val>
                                            <p:clrVal>
                                              <a:schemeClr val="accent2"/>
                                            </p:clrVal>
                                          </p:val>
                                        </p:tav>
                                        <p:tav tm="50000">
                                          <p:val>
                                            <p:clrVal>
                                              <a:schemeClr val="hlink"/>
                                            </p:clrVal>
                                          </p:val>
                                        </p:tav>
                                      </p:tavLst>
                                    </p:anim>
                                    <p:anim calcmode="discrete" valueType="clr">
                                      <p:cBhvr>
                                        <p:cTn id="18" dur="80"/>
                                        <p:tgtEl>
                                          <p:spTgt spid="4102"/>
                                        </p:tgtEl>
                                        <p:attrNameLst>
                                          <p:attrName>fillcolor</p:attrName>
                                        </p:attrNameLst>
                                      </p:cBhvr>
                                      <p:tavLst>
                                        <p:tav tm="0">
                                          <p:val>
                                            <p:clrVal>
                                              <a:schemeClr val="accent2"/>
                                            </p:clrVal>
                                          </p:val>
                                        </p:tav>
                                        <p:tav tm="50000">
                                          <p:val>
                                            <p:clrVal>
                                              <a:schemeClr val="hlink"/>
                                            </p:clrVal>
                                          </p:val>
                                        </p:tav>
                                      </p:tavLst>
                                    </p:anim>
                                    <p:set>
                                      <p:cBhvr>
                                        <p:cTn id="19" dur="80"/>
                                        <p:tgtEl>
                                          <p:spTgt spid="4102"/>
                                        </p:tgtEl>
                                        <p:attrNameLst>
                                          <p:attrName>fill.type</p:attrName>
                                        </p:attrNameLst>
                                      </p:cBhvr>
                                      <p:to>
                                        <p:strVal val="solid"/>
                                      </p:to>
                                    </p:set>
                                  </p:childTnLst>
                                </p:cTn>
                              </p:par>
                            </p:childTnLst>
                          </p:cTn>
                        </p:par>
                      </p:childTnLst>
                    </p:cTn>
                  </p:par>
                  <p:par>
                    <p:cTn id="20" fill="hold" nodeType="clickPar">
                      <p:stCondLst>
                        <p:cond delay="indefinite"/>
                      </p:stCondLst>
                      <p:childTnLst>
                        <p:par>
                          <p:cTn id="21" fill="hold" nodeType="withGroup">
                            <p:stCondLst>
                              <p:cond delay="0"/>
                            </p:stCondLst>
                            <p:childTnLst>
                              <p:par>
                                <p:cTn id="22" presetID="18" presetClass="entr" presetSubtype="12" fill="hold" grpId="0" nodeType="clickEffect">
                                  <p:stCondLst>
                                    <p:cond delay="0"/>
                                  </p:stCondLst>
                                  <p:childTnLst>
                                    <p:set>
                                      <p:cBhvr>
                                        <p:cTn id="23" dur="1" fill="hold">
                                          <p:stCondLst>
                                            <p:cond delay="0"/>
                                          </p:stCondLst>
                                        </p:cTn>
                                        <p:tgtEl>
                                          <p:spTgt spid="4103"/>
                                        </p:tgtEl>
                                        <p:attrNameLst>
                                          <p:attrName>style.visibility</p:attrName>
                                        </p:attrNameLst>
                                      </p:cBhvr>
                                      <p:to>
                                        <p:strVal val="visible"/>
                                      </p:to>
                                    </p:set>
                                    <p:animEffect transition="in" filter="strips(downLeft)">
                                      <p:cBhvr>
                                        <p:cTn id="24" dur="500"/>
                                        <p:tgtEl>
                                          <p:spTgt spid="410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100" grpId="0"/>
      <p:bldP spid="4101" grpId="0" animBg="1"/>
      <p:bldP spid="4102" grpId="0" animBg="1"/>
      <p:bldP spid="4103"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8" name="Text Box 4"/>
          <p:cNvSpPr txBox="1">
            <a:spLocks noChangeArrowheads="1"/>
          </p:cNvSpPr>
          <p:nvPr/>
        </p:nvSpPr>
        <p:spPr bwMode="auto">
          <a:xfrm>
            <a:off x="1524000" y="1905000"/>
            <a:ext cx="6019800" cy="823913"/>
          </a:xfrm>
          <a:prstGeom prst="rect">
            <a:avLst/>
          </a:prstGeom>
          <a:noFill/>
          <a:ln w="9525">
            <a:noFill/>
            <a:miter lim="800000"/>
            <a:headEnd/>
            <a:tailEnd/>
          </a:ln>
        </p:spPr>
        <p:txBody>
          <a:bodyPr>
            <a:spAutoFit/>
          </a:bodyPr>
          <a:lstStyle/>
          <a:p>
            <a:pPr>
              <a:spcBef>
                <a:spcPct val="50000"/>
              </a:spcBef>
            </a:pPr>
            <a:r>
              <a:rPr lang="en-US"/>
              <a:t>Giáo viên kể lần 1 .</a:t>
            </a:r>
          </a:p>
        </p:txBody>
      </p:sp>
      <p:sp>
        <p:nvSpPr>
          <p:cNvPr id="6149" name="Text Box 5"/>
          <p:cNvSpPr txBox="1">
            <a:spLocks noChangeArrowheads="1"/>
          </p:cNvSpPr>
          <p:nvPr/>
        </p:nvSpPr>
        <p:spPr bwMode="auto">
          <a:xfrm>
            <a:off x="1447800" y="3429000"/>
            <a:ext cx="6324600" cy="823913"/>
          </a:xfrm>
          <a:prstGeom prst="rect">
            <a:avLst/>
          </a:prstGeom>
          <a:noFill/>
          <a:ln w="9525">
            <a:noFill/>
            <a:miter lim="800000"/>
            <a:headEnd/>
            <a:tailEnd/>
          </a:ln>
        </p:spPr>
        <p:txBody>
          <a:bodyPr>
            <a:spAutoFit/>
          </a:bodyPr>
          <a:lstStyle/>
          <a:p>
            <a:pPr>
              <a:spcBef>
                <a:spcPct val="50000"/>
              </a:spcBef>
            </a:pPr>
            <a:r>
              <a:rPr lang="en-US"/>
              <a:t>Giáo viên kể lần 2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8" presetClass="entr" presetSubtype="12" fill="hold" grpId="0" nodeType="withEffect">
                                  <p:stCondLst>
                                    <p:cond delay="0"/>
                                  </p:stCondLst>
                                  <p:childTnLst>
                                    <p:set>
                                      <p:cBhvr>
                                        <p:cTn id="6" dur="1" fill="hold">
                                          <p:stCondLst>
                                            <p:cond delay="0"/>
                                          </p:stCondLst>
                                        </p:cTn>
                                        <p:tgtEl>
                                          <p:spTgt spid="6148"/>
                                        </p:tgtEl>
                                        <p:attrNameLst>
                                          <p:attrName>style.visibility</p:attrName>
                                        </p:attrNameLst>
                                      </p:cBhvr>
                                      <p:to>
                                        <p:strVal val="visible"/>
                                      </p:to>
                                    </p:set>
                                    <p:animEffect transition="in" filter="strips(downLeft)">
                                      <p:cBhvr>
                                        <p:cTn id="7" dur="500"/>
                                        <p:tgtEl>
                                          <p:spTgt spid="6148"/>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8" presetClass="entr" presetSubtype="12" fill="hold" grpId="0" nodeType="clickEffect">
                                  <p:stCondLst>
                                    <p:cond delay="0"/>
                                  </p:stCondLst>
                                  <p:childTnLst>
                                    <p:set>
                                      <p:cBhvr>
                                        <p:cTn id="11" dur="1" fill="hold">
                                          <p:stCondLst>
                                            <p:cond delay="0"/>
                                          </p:stCondLst>
                                        </p:cTn>
                                        <p:tgtEl>
                                          <p:spTgt spid="6149"/>
                                        </p:tgtEl>
                                        <p:attrNameLst>
                                          <p:attrName>style.visibility</p:attrName>
                                        </p:attrNameLst>
                                      </p:cBhvr>
                                      <p:to>
                                        <p:strVal val="visible"/>
                                      </p:to>
                                    </p:set>
                                    <p:animEffect transition="in" filter="strips(downLeft)">
                                      <p:cBhvr>
                                        <p:cTn id="12" dur="500"/>
                                        <p:tgtEl>
                                          <p:spTgt spid="614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8" grpId="0"/>
      <p:bldP spid="6149"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2" name="WordArt 4"/>
          <p:cNvSpPr>
            <a:spLocks noChangeArrowheads="1" noChangeShapeType="1" noTextEdit="1"/>
          </p:cNvSpPr>
          <p:nvPr/>
        </p:nvSpPr>
        <p:spPr bwMode="auto">
          <a:xfrm>
            <a:off x="1524000" y="0"/>
            <a:ext cx="5791200" cy="990600"/>
          </a:xfrm>
          <a:prstGeom prst="rect">
            <a:avLst/>
          </a:prstGeom>
        </p:spPr>
        <p:txBody>
          <a:bodyPr wrap="none" fromWordArt="1">
            <a:prstTxWarp prst="textCanUp">
              <a:avLst>
                <a:gd name="adj" fmla="val 85713"/>
              </a:avLst>
            </a:prstTxWarp>
            <a:scene3d>
              <a:camera prst="legacyPerspectiveTop"/>
              <a:lightRig rig="legacyFlat3" dir="b"/>
            </a:scene3d>
            <a:sp3d extrusionH="887400" prstMaterial="legacyMatte">
              <a:extrusionClr>
                <a:schemeClr val="hlink"/>
              </a:extrusionClr>
            </a:sp3d>
          </a:bodyPr>
          <a:lstStyle/>
          <a:p>
            <a:pPr algn="ctr"/>
            <a:r>
              <a:rPr lang="vi-VN" sz="3600" kern="10">
                <a:ln w="9525">
                  <a:round/>
                  <a:headEnd/>
                  <a:tailEnd/>
                </a:ln>
                <a:solidFill>
                  <a:srgbClr val="FF0000"/>
                </a:solidFill>
                <a:latin typeface="Arial"/>
                <a:cs typeface="Arial"/>
              </a:rPr>
              <a:t>Hướng dẫn tìm hiểu</a:t>
            </a:r>
            <a:endParaRPr lang="en-US" sz="3600" kern="10">
              <a:ln w="9525">
                <a:round/>
                <a:headEnd/>
                <a:tailEnd/>
              </a:ln>
              <a:solidFill>
                <a:srgbClr val="FF0000"/>
              </a:solidFill>
              <a:latin typeface="Arial"/>
              <a:cs typeface="Arial"/>
            </a:endParaRPr>
          </a:p>
        </p:txBody>
      </p:sp>
      <p:sp>
        <p:nvSpPr>
          <p:cNvPr id="7173" name="Text Box 5"/>
          <p:cNvSpPr txBox="1">
            <a:spLocks noChangeArrowheads="1"/>
          </p:cNvSpPr>
          <p:nvPr/>
        </p:nvSpPr>
        <p:spPr bwMode="auto">
          <a:xfrm>
            <a:off x="152400" y="685800"/>
            <a:ext cx="8991600" cy="2287588"/>
          </a:xfrm>
          <a:prstGeom prst="rect">
            <a:avLst/>
          </a:prstGeom>
          <a:noFill/>
          <a:ln w="9525">
            <a:noFill/>
            <a:miter lim="800000"/>
            <a:headEnd/>
            <a:tailEnd/>
          </a:ln>
        </p:spPr>
        <p:txBody>
          <a:bodyPr>
            <a:spAutoFit/>
          </a:bodyPr>
          <a:lstStyle/>
          <a:p>
            <a:pPr>
              <a:spcBef>
                <a:spcPct val="50000"/>
              </a:spcBef>
            </a:pPr>
            <a:r>
              <a:rPr lang="en-US"/>
              <a:t> 1/ </a:t>
            </a:r>
            <a:r>
              <a:rPr lang="en-US">
                <a:solidFill>
                  <a:srgbClr val="FF0000"/>
                </a:solidFill>
              </a:rPr>
              <a:t>a</a:t>
            </a:r>
            <a:r>
              <a:rPr lang="en-US"/>
              <a:t>. Trước sự bạo ngược của nhà vua, dân chúng phản ứng bằng cách nào ?</a:t>
            </a:r>
          </a:p>
        </p:txBody>
      </p:sp>
      <p:sp>
        <p:nvSpPr>
          <p:cNvPr id="7174" name="Text Box 6"/>
          <p:cNvSpPr txBox="1">
            <a:spLocks noChangeArrowheads="1"/>
          </p:cNvSpPr>
          <p:nvPr/>
        </p:nvSpPr>
        <p:spPr bwMode="auto">
          <a:xfrm>
            <a:off x="152400" y="2954338"/>
            <a:ext cx="8763000" cy="3751262"/>
          </a:xfrm>
          <a:prstGeom prst="rect">
            <a:avLst/>
          </a:prstGeom>
          <a:solidFill>
            <a:srgbClr val="FF6699"/>
          </a:solidFill>
          <a:ln w="9525">
            <a:noFill/>
            <a:miter lim="800000"/>
            <a:headEnd/>
            <a:tailEnd/>
          </a:ln>
        </p:spPr>
        <p:txBody>
          <a:bodyPr>
            <a:spAutoFit/>
          </a:bodyPr>
          <a:lstStyle/>
          <a:p>
            <a:pPr>
              <a:spcBef>
                <a:spcPct val="50000"/>
              </a:spcBef>
            </a:pPr>
            <a:r>
              <a:rPr lang="en-US"/>
              <a:t>  *Dân chúng truyền nhau hát một bài hát lên án thói hống hách bạo tàn của nhà vua và phơi bày nỗi thống khổ của nhân dân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37" presetClass="entr" presetSubtype="0" fill="hold" grpId="0" nodeType="withEffect">
                                  <p:stCondLst>
                                    <p:cond delay="0"/>
                                  </p:stCondLst>
                                  <p:childTnLst>
                                    <p:set>
                                      <p:cBhvr>
                                        <p:cTn id="6" dur="1" fill="hold">
                                          <p:stCondLst>
                                            <p:cond delay="0"/>
                                          </p:stCondLst>
                                        </p:cTn>
                                        <p:tgtEl>
                                          <p:spTgt spid="7172"/>
                                        </p:tgtEl>
                                        <p:attrNameLst>
                                          <p:attrName>style.visibility</p:attrName>
                                        </p:attrNameLst>
                                      </p:cBhvr>
                                      <p:to>
                                        <p:strVal val="visible"/>
                                      </p:to>
                                    </p:set>
                                    <p:animEffect transition="in" filter="fade">
                                      <p:cBhvr>
                                        <p:cTn id="7" dur="1000"/>
                                        <p:tgtEl>
                                          <p:spTgt spid="7172"/>
                                        </p:tgtEl>
                                      </p:cBhvr>
                                    </p:animEffect>
                                    <p:anim calcmode="lin" valueType="num">
                                      <p:cBhvr>
                                        <p:cTn id="8" dur="1000" fill="hold"/>
                                        <p:tgtEl>
                                          <p:spTgt spid="7172"/>
                                        </p:tgtEl>
                                        <p:attrNameLst>
                                          <p:attrName>ppt_x</p:attrName>
                                        </p:attrNameLst>
                                      </p:cBhvr>
                                      <p:tavLst>
                                        <p:tav tm="0">
                                          <p:val>
                                            <p:strVal val="#ppt_x"/>
                                          </p:val>
                                        </p:tav>
                                        <p:tav tm="100000">
                                          <p:val>
                                            <p:strVal val="#ppt_x"/>
                                          </p:val>
                                        </p:tav>
                                      </p:tavLst>
                                    </p:anim>
                                    <p:anim calcmode="lin" valueType="num">
                                      <p:cBhvr>
                                        <p:cTn id="9" dur="900" decel="100000" fill="hold"/>
                                        <p:tgtEl>
                                          <p:spTgt spid="7172"/>
                                        </p:tgtEl>
                                        <p:attrNameLst>
                                          <p:attrName>ppt_y</p:attrName>
                                        </p:attrNameLst>
                                      </p:cBhvr>
                                      <p:tavLst>
                                        <p:tav tm="0">
                                          <p:val>
                                            <p:strVal val="#ppt_y+1"/>
                                          </p:val>
                                        </p:tav>
                                        <p:tav tm="100000">
                                          <p:val>
                                            <p:strVal val="#ppt_y-.03"/>
                                          </p:val>
                                        </p:tav>
                                      </p:tavLst>
                                    </p:anim>
                                    <p:anim calcmode="lin" valueType="num">
                                      <p:cBhvr>
                                        <p:cTn id="10" dur="100" accel="100000" fill="hold">
                                          <p:stCondLst>
                                            <p:cond delay="900"/>
                                          </p:stCondLst>
                                        </p:cTn>
                                        <p:tgtEl>
                                          <p:spTgt spid="7172"/>
                                        </p:tgtEl>
                                        <p:attrNameLst>
                                          <p:attrName>ppt_y</p:attrName>
                                        </p:attrNameLst>
                                      </p:cBhvr>
                                      <p:tavLst>
                                        <p:tav tm="0">
                                          <p:val>
                                            <p:strVal val="#ppt_y-.03"/>
                                          </p:val>
                                        </p:tav>
                                        <p:tav tm="100000">
                                          <p:val>
                                            <p:strVal val="#ppt_y"/>
                                          </p:val>
                                        </p:tav>
                                      </p:tavLst>
                                    </p:anim>
                                  </p:childTnLst>
                                </p:cTn>
                              </p:par>
                            </p:childTnLst>
                          </p:cTn>
                        </p:par>
                      </p:childTnLst>
                    </p:cTn>
                  </p:par>
                  <p:par>
                    <p:cTn id="11" fill="hold" nodeType="clickPar">
                      <p:stCondLst>
                        <p:cond delay="indefinite"/>
                      </p:stCondLst>
                      <p:childTnLst>
                        <p:par>
                          <p:cTn id="12" fill="hold" nodeType="withGroup">
                            <p:stCondLst>
                              <p:cond delay="0"/>
                            </p:stCondLst>
                            <p:childTnLst>
                              <p:par>
                                <p:cTn id="13" presetID="49" presetClass="entr" presetSubtype="0" decel="100000" fill="hold" grpId="0" nodeType="clickEffect">
                                  <p:stCondLst>
                                    <p:cond delay="0"/>
                                  </p:stCondLst>
                                  <p:childTnLst>
                                    <p:set>
                                      <p:cBhvr>
                                        <p:cTn id="14" dur="1" fill="hold">
                                          <p:stCondLst>
                                            <p:cond delay="0"/>
                                          </p:stCondLst>
                                        </p:cTn>
                                        <p:tgtEl>
                                          <p:spTgt spid="7173"/>
                                        </p:tgtEl>
                                        <p:attrNameLst>
                                          <p:attrName>style.visibility</p:attrName>
                                        </p:attrNameLst>
                                      </p:cBhvr>
                                      <p:to>
                                        <p:strVal val="visible"/>
                                      </p:to>
                                    </p:set>
                                    <p:anim calcmode="lin" valueType="num">
                                      <p:cBhvr>
                                        <p:cTn id="15" dur="500" fill="hold"/>
                                        <p:tgtEl>
                                          <p:spTgt spid="7173"/>
                                        </p:tgtEl>
                                        <p:attrNameLst>
                                          <p:attrName>ppt_w</p:attrName>
                                        </p:attrNameLst>
                                      </p:cBhvr>
                                      <p:tavLst>
                                        <p:tav tm="0">
                                          <p:val>
                                            <p:fltVal val="0"/>
                                          </p:val>
                                        </p:tav>
                                        <p:tav tm="100000">
                                          <p:val>
                                            <p:strVal val="#ppt_w"/>
                                          </p:val>
                                        </p:tav>
                                      </p:tavLst>
                                    </p:anim>
                                    <p:anim calcmode="lin" valueType="num">
                                      <p:cBhvr>
                                        <p:cTn id="16" dur="500" fill="hold"/>
                                        <p:tgtEl>
                                          <p:spTgt spid="7173"/>
                                        </p:tgtEl>
                                        <p:attrNameLst>
                                          <p:attrName>ppt_h</p:attrName>
                                        </p:attrNameLst>
                                      </p:cBhvr>
                                      <p:tavLst>
                                        <p:tav tm="0">
                                          <p:val>
                                            <p:fltVal val="0"/>
                                          </p:val>
                                        </p:tav>
                                        <p:tav tm="100000">
                                          <p:val>
                                            <p:strVal val="#ppt_h"/>
                                          </p:val>
                                        </p:tav>
                                      </p:tavLst>
                                    </p:anim>
                                    <p:anim calcmode="lin" valueType="num">
                                      <p:cBhvr>
                                        <p:cTn id="17" dur="500" fill="hold"/>
                                        <p:tgtEl>
                                          <p:spTgt spid="7173"/>
                                        </p:tgtEl>
                                        <p:attrNameLst>
                                          <p:attrName>style.rotation</p:attrName>
                                        </p:attrNameLst>
                                      </p:cBhvr>
                                      <p:tavLst>
                                        <p:tav tm="0">
                                          <p:val>
                                            <p:fltVal val="360"/>
                                          </p:val>
                                        </p:tav>
                                        <p:tav tm="100000">
                                          <p:val>
                                            <p:fltVal val="0"/>
                                          </p:val>
                                        </p:tav>
                                      </p:tavLst>
                                    </p:anim>
                                    <p:animEffect transition="in" filter="fade">
                                      <p:cBhvr>
                                        <p:cTn id="18" dur="500"/>
                                        <p:tgtEl>
                                          <p:spTgt spid="7173"/>
                                        </p:tgtEl>
                                      </p:cBhvr>
                                    </p:animEffect>
                                  </p:childTnLst>
                                </p:cTn>
                              </p:par>
                            </p:childTnLst>
                          </p:cTn>
                        </p:par>
                      </p:childTnLst>
                    </p:cTn>
                  </p:par>
                  <p:par>
                    <p:cTn id="19" fill="hold" nodeType="clickPar">
                      <p:stCondLst>
                        <p:cond delay="indefinite"/>
                      </p:stCondLst>
                      <p:childTnLst>
                        <p:par>
                          <p:cTn id="20" fill="hold" nodeType="withGroup">
                            <p:stCondLst>
                              <p:cond delay="0"/>
                            </p:stCondLst>
                            <p:childTnLst>
                              <p:par>
                                <p:cTn id="21" presetID="27" presetClass="entr" presetSubtype="0" fill="hold" grpId="0" nodeType="clickEffect">
                                  <p:stCondLst>
                                    <p:cond delay="0"/>
                                  </p:stCondLst>
                                  <p:iterate type="lt">
                                    <p:tmPct val="50000"/>
                                  </p:iterate>
                                  <p:childTnLst>
                                    <p:set>
                                      <p:cBhvr>
                                        <p:cTn id="22" dur="1" fill="hold">
                                          <p:stCondLst>
                                            <p:cond delay="0"/>
                                          </p:stCondLst>
                                        </p:cTn>
                                        <p:tgtEl>
                                          <p:spTgt spid="7174"/>
                                        </p:tgtEl>
                                        <p:attrNameLst>
                                          <p:attrName>style.visibility</p:attrName>
                                        </p:attrNameLst>
                                      </p:cBhvr>
                                      <p:to>
                                        <p:strVal val="visible"/>
                                      </p:to>
                                    </p:set>
                                    <p:anim calcmode="discrete" valueType="clr">
                                      <p:cBhvr override="childStyle">
                                        <p:cTn id="23" dur="80"/>
                                        <p:tgtEl>
                                          <p:spTgt spid="7174"/>
                                        </p:tgtEl>
                                        <p:attrNameLst>
                                          <p:attrName>style.color</p:attrName>
                                        </p:attrNameLst>
                                      </p:cBhvr>
                                      <p:tavLst>
                                        <p:tav tm="0">
                                          <p:val>
                                            <p:clrVal>
                                              <a:schemeClr val="accent2"/>
                                            </p:clrVal>
                                          </p:val>
                                        </p:tav>
                                        <p:tav tm="50000">
                                          <p:val>
                                            <p:clrVal>
                                              <a:schemeClr val="hlink"/>
                                            </p:clrVal>
                                          </p:val>
                                        </p:tav>
                                      </p:tavLst>
                                    </p:anim>
                                    <p:anim calcmode="discrete" valueType="clr">
                                      <p:cBhvr>
                                        <p:cTn id="24" dur="80"/>
                                        <p:tgtEl>
                                          <p:spTgt spid="7174"/>
                                        </p:tgtEl>
                                        <p:attrNameLst>
                                          <p:attrName>fillcolor</p:attrName>
                                        </p:attrNameLst>
                                      </p:cBhvr>
                                      <p:tavLst>
                                        <p:tav tm="0">
                                          <p:val>
                                            <p:clrVal>
                                              <a:schemeClr val="accent2"/>
                                            </p:clrVal>
                                          </p:val>
                                        </p:tav>
                                        <p:tav tm="50000">
                                          <p:val>
                                            <p:clrVal>
                                              <a:schemeClr val="hlink"/>
                                            </p:clrVal>
                                          </p:val>
                                        </p:tav>
                                      </p:tavLst>
                                    </p:anim>
                                    <p:set>
                                      <p:cBhvr>
                                        <p:cTn id="25" dur="80"/>
                                        <p:tgtEl>
                                          <p:spTgt spid="7174"/>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72" grpId="0" animBg="1"/>
      <p:bldP spid="7173" grpId="0"/>
      <p:bldP spid="7174"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WordArt 2"/>
          <p:cNvSpPr>
            <a:spLocks noChangeArrowheads="1" noChangeShapeType="1" noTextEdit="1"/>
          </p:cNvSpPr>
          <p:nvPr/>
        </p:nvSpPr>
        <p:spPr bwMode="auto">
          <a:xfrm>
            <a:off x="1524000" y="0"/>
            <a:ext cx="5791200" cy="990600"/>
          </a:xfrm>
          <a:prstGeom prst="rect">
            <a:avLst/>
          </a:prstGeom>
        </p:spPr>
        <p:txBody>
          <a:bodyPr wrap="none" fromWordArt="1">
            <a:prstTxWarp prst="textCanUp">
              <a:avLst>
                <a:gd name="adj" fmla="val 85713"/>
              </a:avLst>
            </a:prstTxWarp>
            <a:scene3d>
              <a:camera prst="legacyPerspectiveTop"/>
              <a:lightRig rig="legacyFlat3" dir="b"/>
            </a:scene3d>
            <a:sp3d extrusionH="887400" prstMaterial="legacyMatte">
              <a:extrusionClr>
                <a:schemeClr val="hlink"/>
              </a:extrusionClr>
            </a:sp3d>
          </a:bodyPr>
          <a:lstStyle/>
          <a:p>
            <a:pPr algn="ctr"/>
            <a:r>
              <a:rPr lang="vi-VN" sz="3600" kern="10">
                <a:ln w="9525">
                  <a:round/>
                  <a:headEnd/>
                  <a:tailEnd/>
                </a:ln>
                <a:solidFill>
                  <a:srgbClr val="FF0000"/>
                </a:solidFill>
                <a:latin typeface="Arial"/>
                <a:cs typeface="Arial"/>
              </a:rPr>
              <a:t>Hướng dẫn tìm hiểu</a:t>
            </a:r>
            <a:endParaRPr lang="en-US" sz="3600" kern="10">
              <a:ln w="9525">
                <a:round/>
                <a:headEnd/>
                <a:tailEnd/>
              </a:ln>
              <a:solidFill>
                <a:srgbClr val="FF0000"/>
              </a:solidFill>
              <a:latin typeface="Arial"/>
              <a:cs typeface="Arial"/>
            </a:endParaRPr>
          </a:p>
        </p:txBody>
      </p:sp>
      <p:sp>
        <p:nvSpPr>
          <p:cNvPr id="9221" name="Text Box 5"/>
          <p:cNvSpPr txBox="1">
            <a:spLocks noChangeArrowheads="1"/>
          </p:cNvSpPr>
          <p:nvPr/>
        </p:nvSpPr>
        <p:spPr bwMode="auto">
          <a:xfrm>
            <a:off x="152400" y="457200"/>
            <a:ext cx="8991600" cy="2287588"/>
          </a:xfrm>
          <a:prstGeom prst="rect">
            <a:avLst/>
          </a:prstGeom>
          <a:noFill/>
          <a:ln w="9525">
            <a:noFill/>
            <a:miter lim="800000"/>
            <a:headEnd/>
            <a:tailEnd/>
          </a:ln>
        </p:spPr>
        <p:txBody>
          <a:bodyPr>
            <a:spAutoFit/>
          </a:bodyPr>
          <a:lstStyle/>
          <a:p>
            <a:pPr>
              <a:spcBef>
                <a:spcPct val="50000"/>
              </a:spcBef>
            </a:pPr>
            <a:r>
              <a:rPr lang="en-US"/>
              <a:t> 1/ </a:t>
            </a:r>
            <a:r>
              <a:rPr lang="en-US">
                <a:solidFill>
                  <a:srgbClr val="FF0000"/>
                </a:solidFill>
              </a:rPr>
              <a:t>b</a:t>
            </a:r>
            <a:r>
              <a:rPr lang="en-US"/>
              <a:t>. Nhà vua làm gì khi biết dân chúng truyền tụng nhau bài ca lên án mình ?</a:t>
            </a:r>
          </a:p>
        </p:txBody>
      </p:sp>
      <p:sp>
        <p:nvSpPr>
          <p:cNvPr id="9222" name="Text Box 6"/>
          <p:cNvSpPr txBox="1">
            <a:spLocks noChangeArrowheads="1"/>
          </p:cNvSpPr>
          <p:nvPr/>
        </p:nvSpPr>
        <p:spPr bwMode="auto">
          <a:xfrm>
            <a:off x="152400" y="2374900"/>
            <a:ext cx="9144000" cy="4483100"/>
          </a:xfrm>
          <a:prstGeom prst="rect">
            <a:avLst/>
          </a:prstGeom>
          <a:noFill/>
          <a:ln w="9525">
            <a:noFill/>
            <a:miter lim="800000"/>
            <a:headEnd/>
            <a:tailEnd/>
          </a:ln>
        </p:spPr>
        <p:txBody>
          <a:bodyPr>
            <a:spAutoFit/>
          </a:bodyPr>
          <a:lstStyle/>
          <a:p>
            <a:pPr>
              <a:spcBef>
                <a:spcPct val="50000"/>
              </a:spcBef>
            </a:pPr>
            <a:r>
              <a:rPr lang="en-US"/>
              <a:t>  </a:t>
            </a:r>
            <a:r>
              <a:rPr lang="en-US">
                <a:solidFill>
                  <a:srgbClr val="000099"/>
                </a:solidFill>
              </a:rPr>
              <a:t>*Nhà vua ra lệnh lùng bắt kỳ được kẻ sáng tác bài ca phản loạn ấy. Vì không thể tìm được ai là tác giả của bài hát, nhà vua hạ lệnh tống giam tất cả các nhà thơ và nghệ nhân hát rong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8" presetClass="entr" presetSubtype="12" fill="hold" grpId="0" nodeType="withEffect">
                                  <p:stCondLst>
                                    <p:cond delay="0"/>
                                  </p:stCondLst>
                                  <p:childTnLst>
                                    <p:set>
                                      <p:cBhvr>
                                        <p:cTn id="6" dur="1" fill="hold">
                                          <p:stCondLst>
                                            <p:cond delay="0"/>
                                          </p:stCondLst>
                                        </p:cTn>
                                        <p:tgtEl>
                                          <p:spTgt spid="9221"/>
                                        </p:tgtEl>
                                        <p:attrNameLst>
                                          <p:attrName>style.visibility</p:attrName>
                                        </p:attrNameLst>
                                      </p:cBhvr>
                                      <p:to>
                                        <p:strVal val="visible"/>
                                      </p:to>
                                    </p:set>
                                    <p:animEffect transition="in" filter="strips(downLeft)">
                                      <p:cBhvr>
                                        <p:cTn id="7" dur="500"/>
                                        <p:tgtEl>
                                          <p:spTgt spid="9221"/>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8" presetClass="entr" presetSubtype="12" fill="hold" grpId="0" nodeType="clickEffect">
                                  <p:stCondLst>
                                    <p:cond delay="0"/>
                                  </p:stCondLst>
                                  <p:childTnLst>
                                    <p:set>
                                      <p:cBhvr>
                                        <p:cTn id="11" dur="1" fill="hold">
                                          <p:stCondLst>
                                            <p:cond delay="0"/>
                                          </p:stCondLst>
                                        </p:cTn>
                                        <p:tgtEl>
                                          <p:spTgt spid="9222"/>
                                        </p:tgtEl>
                                        <p:attrNameLst>
                                          <p:attrName>style.visibility</p:attrName>
                                        </p:attrNameLst>
                                      </p:cBhvr>
                                      <p:to>
                                        <p:strVal val="visible"/>
                                      </p:to>
                                    </p:set>
                                    <p:animEffect transition="in" filter="strips(downLeft)">
                                      <p:cBhvr>
                                        <p:cTn id="12" dur="500"/>
                                        <p:tgtEl>
                                          <p:spTgt spid="92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221" grpId="0"/>
      <p:bldP spid="9222"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WordArt 2"/>
          <p:cNvSpPr>
            <a:spLocks noChangeArrowheads="1" noChangeShapeType="1" noTextEdit="1"/>
          </p:cNvSpPr>
          <p:nvPr/>
        </p:nvSpPr>
        <p:spPr bwMode="auto">
          <a:xfrm>
            <a:off x="1524000" y="0"/>
            <a:ext cx="5791200" cy="990600"/>
          </a:xfrm>
          <a:prstGeom prst="rect">
            <a:avLst/>
          </a:prstGeom>
        </p:spPr>
        <p:txBody>
          <a:bodyPr wrap="none" fromWordArt="1">
            <a:prstTxWarp prst="textCanUp">
              <a:avLst>
                <a:gd name="adj" fmla="val 85713"/>
              </a:avLst>
            </a:prstTxWarp>
            <a:scene3d>
              <a:camera prst="legacyPerspectiveTop"/>
              <a:lightRig rig="legacyFlat3" dir="b"/>
            </a:scene3d>
            <a:sp3d extrusionH="887400" prstMaterial="legacyMatte">
              <a:extrusionClr>
                <a:schemeClr val="hlink"/>
              </a:extrusionClr>
            </a:sp3d>
          </a:bodyPr>
          <a:lstStyle/>
          <a:p>
            <a:pPr algn="ctr"/>
            <a:r>
              <a:rPr lang="vi-VN" sz="3600" kern="10">
                <a:ln w="9525">
                  <a:round/>
                  <a:headEnd/>
                  <a:tailEnd/>
                </a:ln>
                <a:solidFill>
                  <a:srgbClr val="FF0000"/>
                </a:solidFill>
                <a:latin typeface="Arial"/>
                <a:cs typeface="Arial"/>
              </a:rPr>
              <a:t>Hướng dẫn tìm hiểu</a:t>
            </a:r>
            <a:endParaRPr lang="en-US" sz="3600" kern="10">
              <a:ln w="9525">
                <a:round/>
                <a:headEnd/>
                <a:tailEnd/>
              </a:ln>
              <a:solidFill>
                <a:srgbClr val="FF0000"/>
              </a:solidFill>
              <a:latin typeface="Arial"/>
              <a:cs typeface="Arial"/>
            </a:endParaRPr>
          </a:p>
        </p:txBody>
      </p:sp>
      <p:sp>
        <p:nvSpPr>
          <p:cNvPr id="10245" name="Text Box 5"/>
          <p:cNvSpPr txBox="1">
            <a:spLocks noChangeArrowheads="1"/>
          </p:cNvSpPr>
          <p:nvPr/>
        </p:nvSpPr>
        <p:spPr bwMode="auto">
          <a:xfrm>
            <a:off x="152400" y="685800"/>
            <a:ext cx="8991600" cy="2287588"/>
          </a:xfrm>
          <a:prstGeom prst="rect">
            <a:avLst/>
          </a:prstGeom>
          <a:noFill/>
          <a:ln w="9525">
            <a:noFill/>
            <a:miter lim="800000"/>
            <a:headEnd/>
            <a:tailEnd/>
          </a:ln>
        </p:spPr>
        <p:txBody>
          <a:bodyPr>
            <a:spAutoFit/>
          </a:bodyPr>
          <a:lstStyle/>
          <a:p>
            <a:pPr>
              <a:spcBef>
                <a:spcPct val="50000"/>
              </a:spcBef>
            </a:pPr>
            <a:r>
              <a:rPr lang="en-US"/>
              <a:t> 1/ </a:t>
            </a:r>
            <a:r>
              <a:rPr lang="en-US">
                <a:solidFill>
                  <a:srgbClr val="FF0000"/>
                </a:solidFill>
              </a:rPr>
              <a:t>c</a:t>
            </a:r>
            <a:r>
              <a:rPr lang="en-US"/>
              <a:t>. Trước sự đe doạ của nhà vua thái độ của mọi người như thế nào ?</a:t>
            </a:r>
          </a:p>
        </p:txBody>
      </p:sp>
      <p:sp>
        <p:nvSpPr>
          <p:cNvPr id="10246" name="Text Box 6"/>
          <p:cNvSpPr txBox="1">
            <a:spLocks noChangeArrowheads="1"/>
          </p:cNvSpPr>
          <p:nvPr/>
        </p:nvSpPr>
        <p:spPr bwMode="auto">
          <a:xfrm>
            <a:off x="152400" y="2971800"/>
            <a:ext cx="8915400" cy="3751263"/>
          </a:xfrm>
          <a:prstGeom prst="rect">
            <a:avLst/>
          </a:prstGeom>
          <a:solidFill>
            <a:srgbClr val="FF6699"/>
          </a:solidFill>
          <a:ln w="9525">
            <a:noFill/>
            <a:miter lim="800000"/>
            <a:headEnd/>
            <a:tailEnd/>
          </a:ln>
        </p:spPr>
        <p:txBody>
          <a:bodyPr>
            <a:spAutoFit/>
          </a:bodyPr>
          <a:lstStyle/>
          <a:p>
            <a:pPr>
              <a:spcBef>
                <a:spcPct val="50000"/>
              </a:spcBef>
            </a:pPr>
            <a:r>
              <a:rPr lang="en-US"/>
              <a:t>  *Các nhà thơ, các nghệ nhân lần lượt khuất phục. Họ hát lên những bài ca tụng nhà vua. Duy chỉ có một nhà thơ trước sau vẫn im lặng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7" presetClass="entr" presetSubtype="0" fill="hold" nodeType="withEffect">
                                  <p:stCondLst>
                                    <p:cond delay="0"/>
                                  </p:stCondLst>
                                  <p:iterate type="lt">
                                    <p:tmPct val="50000"/>
                                  </p:iterate>
                                  <p:childTnLst>
                                    <p:set>
                                      <p:cBhvr>
                                        <p:cTn id="6" dur="1" fill="hold">
                                          <p:stCondLst>
                                            <p:cond delay="0"/>
                                          </p:stCondLst>
                                        </p:cTn>
                                        <p:tgtEl>
                                          <p:spTgt spid="10245">
                                            <p:txEl>
                                              <p:pRg st="0" end="0"/>
                                            </p:txEl>
                                          </p:spTgt>
                                        </p:tgtEl>
                                        <p:attrNameLst>
                                          <p:attrName>style.visibility</p:attrName>
                                        </p:attrNameLst>
                                      </p:cBhvr>
                                      <p:to>
                                        <p:strVal val="visible"/>
                                      </p:to>
                                    </p:set>
                                    <p:anim calcmode="discrete" valueType="clr">
                                      <p:cBhvr override="childStyle">
                                        <p:cTn id="7" dur="80"/>
                                        <p:tgtEl>
                                          <p:spTgt spid="10245">
                                            <p:txEl>
                                              <p:pRg st="0" end="0"/>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8" dur="80"/>
                                        <p:tgtEl>
                                          <p:spTgt spid="10245">
                                            <p:txEl>
                                              <p:pRg st="0" end="0"/>
                                            </p:txEl>
                                          </p:spTgt>
                                        </p:tgtEl>
                                        <p:attrNameLst>
                                          <p:attrName>fillcolor</p:attrName>
                                        </p:attrNameLst>
                                      </p:cBhvr>
                                      <p:tavLst>
                                        <p:tav tm="0">
                                          <p:val>
                                            <p:clrVal>
                                              <a:schemeClr val="accent2"/>
                                            </p:clrVal>
                                          </p:val>
                                        </p:tav>
                                        <p:tav tm="50000">
                                          <p:val>
                                            <p:clrVal>
                                              <a:schemeClr val="hlink"/>
                                            </p:clrVal>
                                          </p:val>
                                        </p:tav>
                                      </p:tavLst>
                                    </p:anim>
                                    <p:set>
                                      <p:cBhvr>
                                        <p:cTn id="9" dur="80"/>
                                        <p:tgtEl>
                                          <p:spTgt spid="10245">
                                            <p:txEl>
                                              <p:pRg st="0" end="0"/>
                                            </p:txEl>
                                          </p:spTgt>
                                        </p:tgtEl>
                                        <p:attrNameLst>
                                          <p:attrName>fill.type</p:attrName>
                                        </p:attrNameLst>
                                      </p:cBhvr>
                                      <p:to>
                                        <p:strVal val="solid"/>
                                      </p:to>
                                    </p:set>
                                  </p:childTnLst>
                                </p:cTn>
                              </p:par>
                            </p:childTnLst>
                          </p:cTn>
                        </p:par>
                      </p:childTnLst>
                    </p:cTn>
                  </p:par>
                  <p:par>
                    <p:cTn id="10" fill="hold" nodeType="clickPar">
                      <p:stCondLst>
                        <p:cond delay="indefinite"/>
                      </p:stCondLst>
                      <p:childTnLst>
                        <p:par>
                          <p:cTn id="11" fill="hold" nodeType="withGroup">
                            <p:stCondLst>
                              <p:cond delay="0"/>
                            </p:stCondLst>
                            <p:childTnLst>
                              <p:par>
                                <p:cTn id="12" presetID="18" presetClass="entr" presetSubtype="12" fill="hold" grpId="0" nodeType="clickEffect">
                                  <p:stCondLst>
                                    <p:cond delay="0"/>
                                  </p:stCondLst>
                                  <p:childTnLst>
                                    <p:set>
                                      <p:cBhvr>
                                        <p:cTn id="13" dur="1" fill="hold">
                                          <p:stCondLst>
                                            <p:cond delay="0"/>
                                          </p:stCondLst>
                                        </p:cTn>
                                        <p:tgtEl>
                                          <p:spTgt spid="10246"/>
                                        </p:tgtEl>
                                        <p:attrNameLst>
                                          <p:attrName>style.visibility</p:attrName>
                                        </p:attrNameLst>
                                      </p:cBhvr>
                                      <p:to>
                                        <p:strVal val="visible"/>
                                      </p:to>
                                    </p:set>
                                    <p:animEffect transition="in" filter="strips(downLeft)">
                                      <p:cBhvr>
                                        <p:cTn id="14" dur="500"/>
                                        <p:tgtEl>
                                          <p:spTgt spid="1024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46"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218" name="Picture 5" descr="scan0002"/>
          <p:cNvPicPr>
            <a:picLocks noChangeAspect="1" noChangeArrowheads="1"/>
          </p:cNvPicPr>
          <p:nvPr/>
        </p:nvPicPr>
        <p:blipFill>
          <a:blip r:embed="rId2"/>
          <a:srcRect/>
          <a:stretch>
            <a:fillRect/>
          </a:stretch>
        </p:blipFill>
        <p:spPr bwMode="auto">
          <a:xfrm>
            <a:off x="0" y="0"/>
            <a:ext cx="9144000" cy="68580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WordArt 2"/>
          <p:cNvSpPr>
            <a:spLocks noChangeArrowheads="1" noChangeShapeType="1" noTextEdit="1"/>
          </p:cNvSpPr>
          <p:nvPr/>
        </p:nvSpPr>
        <p:spPr bwMode="auto">
          <a:xfrm>
            <a:off x="1524000" y="0"/>
            <a:ext cx="5791200" cy="990600"/>
          </a:xfrm>
          <a:prstGeom prst="rect">
            <a:avLst/>
          </a:prstGeom>
        </p:spPr>
        <p:txBody>
          <a:bodyPr wrap="none" fromWordArt="1">
            <a:prstTxWarp prst="textCanUp">
              <a:avLst>
                <a:gd name="adj" fmla="val 85713"/>
              </a:avLst>
            </a:prstTxWarp>
            <a:scene3d>
              <a:camera prst="legacyPerspectiveTop"/>
              <a:lightRig rig="legacyFlat3" dir="b"/>
            </a:scene3d>
            <a:sp3d extrusionH="887400" prstMaterial="legacyMatte">
              <a:extrusionClr>
                <a:schemeClr val="hlink"/>
              </a:extrusionClr>
            </a:sp3d>
          </a:bodyPr>
          <a:lstStyle/>
          <a:p>
            <a:pPr algn="ctr"/>
            <a:r>
              <a:rPr lang="vi-VN" sz="3600" kern="10">
                <a:ln w="9525">
                  <a:round/>
                  <a:headEnd/>
                  <a:tailEnd/>
                </a:ln>
                <a:solidFill>
                  <a:srgbClr val="FF0000"/>
                </a:solidFill>
                <a:latin typeface="Arial"/>
                <a:cs typeface="Arial"/>
              </a:rPr>
              <a:t>Hướng dẫn tìm hiểu</a:t>
            </a:r>
            <a:endParaRPr lang="en-US" sz="3600" kern="10">
              <a:ln w="9525">
                <a:round/>
                <a:headEnd/>
                <a:tailEnd/>
              </a:ln>
              <a:solidFill>
                <a:srgbClr val="FF0000"/>
              </a:solidFill>
              <a:latin typeface="Arial"/>
              <a:cs typeface="Arial"/>
            </a:endParaRPr>
          </a:p>
        </p:txBody>
      </p:sp>
      <p:sp>
        <p:nvSpPr>
          <p:cNvPr id="11269" name="Text Box 5"/>
          <p:cNvSpPr txBox="1">
            <a:spLocks noChangeArrowheads="1"/>
          </p:cNvSpPr>
          <p:nvPr/>
        </p:nvSpPr>
        <p:spPr bwMode="auto">
          <a:xfrm>
            <a:off x="0" y="958850"/>
            <a:ext cx="8915400" cy="1555750"/>
          </a:xfrm>
          <a:prstGeom prst="rect">
            <a:avLst/>
          </a:prstGeom>
          <a:noFill/>
          <a:ln w="9525">
            <a:noFill/>
            <a:miter lim="800000"/>
            <a:headEnd/>
            <a:tailEnd/>
          </a:ln>
        </p:spPr>
        <p:txBody>
          <a:bodyPr>
            <a:spAutoFit/>
          </a:bodyPr>
          <a:lstStyle/>
          <a:p>
            <a:pPr>
              <a:spcBef>
                <a:spcPct val="50000"/>
              </a:spcBef>
            </a:pPr>
            <a:r>
              <a:rPr lang="en-US"/>
              <a:t> 1/ </a:t>
            </a:r>
            <a:r>
              <a:rPr lang="en-US">
                <a:solidFill>
                  <a:srgbClr val="FF0000"/>
                </a:solidFill>
              </a:rPr>
              <a:t>d</a:t>
            </a:r>
            <a:r>
              <a:rPr lang="en-US"/>
              <a:t>. Vì sao nhà vua phải thay đổi thái độ ?</a:t>
            </a:r>
          </a:p>
        </p:txBody>
      </p:sp>
      <p:sp>
        <p:nvSpPr>
          <p:cNvPr id="11271" name="Text Box 7"/>
          <p:cNvSpPr txBox="1">
            <a:spLocks noChangeArrowheads="1"/>
          </p:cNvSpPr>
          <p:nvPr/>
        </p:nvSpPr>
        <p:spPr bwMode="auto">
          <a:xfrm>
            <a:off x="0" y="2743200"/>
            <a:ext cx="9144000" cy="3751263"/>
          </a:xfrm>
          <a:prstGeom prst="rect">
            <a:avLst/>
          </a:prstGeom>
          <a:solidFill>
            <a:srgbClr val="FF6699"/>
          </a:solidFill>
          <a:ln w="9525">
            <a:noFill/>
            <a:miter lim="800000"/>
            <a:headEnd/>
            <a:tailEnd/>
          </a:ln>
        </p:spPr>
        <p:txBody>
          <a:bodyPr>
            <a:spAutoFit/>
          </a:bodyPr>
          <a:lstStyle/>
          <a:p>
            <a:pPr>
              <a:spcBef>
                <a:spcPct val="50000"/>
              </a:spcBef>
            </a:pPr>
            <a:r>
              <a:rPr lang="en-US"/>
              <a:t>  *Nhà vua thay đổi thái độ vì thực sự khâm phục, kính trọng lòng trung thực và khí phách của nhà thơ bị lửa thiêu cháy, nhất định không chịu nói sai sự thật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8" presetClass="entr" presetSubtype="12" fill="hold" nodeType="withEffect">
                                  <p:stCondLst>
                                    <p:cond delay="0"/>
                                  </p:stCondLst>
                                  <p:childTnLst>
                                    <p:set>
                                      <p:cBhvr>
                                        <p:cTn id="6" dur="1" fill="hold">
                                          <p:stCondLst>
                                            <p:cond delay="0"/>
                                          </p:stCondLst>
                                        </p:cTn>
                                        <p:tgtEl>
                                          <p:spTgt spid="11269">
                                            <p:txEl>
                                              <p:pRg st="0" end="0"/>
                                            </p:txEl>
                                          </p:spTgt>
                                        </p:tgtEl>
                                        <p:attrNameLst>
                                          <p:attrName>style.visibility</p:attrName>
                                        </p:attrNameLst>
                                      </p:cBhvr>
                                      <p:to>
                                        <p:strVal val="visible"/>
                                      </p:to>
                                    </p:set>
                                    <p:animEffect transition="in" filter="strips(downLeft)">
                                      <p:cBhvr>
                                        <p:cTn id="7" dur="500"/>
                                        <p:tgtEl>
                                          <p:spTgt spid="11269">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8" presetClass="entr" presetSubtype="12" fill="hold" grpId="0" nodeType="clickEffect">
                                  <p:stCondLst>
                                    <p:cond delay="0"/>
                                  </p:stCondLst>
                                  <p:childTnLst>
                                    <p:set>
                                      <p:cBhvr>
                                        <p:cTn id="11" dur="1" fill="hold">
                                          <p:stCondLst>
                                            <p:cond delay="0"/>
                                          </p:stCondLst>
                                        </p:cTn>
                                        <p:tgtEl>
                                          <p:spTgt spid="11271"/>
                                        </p:tgtEl>
                                        <p:attrNameLst>
                                          <p:attrName>style.visibility</p:attrName>
                                        </p:attrNameLst>
                                      </p:cBhvr>
                                      <p:to>
                                        <p:strVal val="visible"/>
                                      </p:to>
                                    </p:set>
                                    <p:animEffect transition="in" filter="strips(downLeft)">
                                      <p:cBhvr>
                                        <p:cTn id="12" dur="500"/>
                                        <p:tgtEl>
                                          <p:spTgt spid="1127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271" grpId="0" animBg="1"/>
    </p:bld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otalTime>198</TotalTime>
  <Words>1009</Words>
  <Application>Microsoft Office PowerPoint</Application>
  <PresentationFormat>On-screen Show (4:3)</PresentationFormat>
  <Paragraphs>59</Paragraphs>
  <Slides>25</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25</vt:i4>
      </vt:variant>
    </vt:vector>
  </HeadingPairs>
  <TitlesOfParts>
    <vt:vector size="29" baseType="lpstr">
      <vt:lpstr>Arial</vt:lpstr>
      <vt:lpstr>Calibri</vt:lpstr>
      <vt:lpstr>Wingdings 2</vt:lpstr>
      <vt:lpstr>Default Design</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lpstr>Slide 21</vt:lpstr>
      <vt:lpstr>Slide 22</vt:lpstr>
      <vt:lpstr>Slide 23</vt:lpstr>
      <vt:lpstr>Slide 24</vt:lpstr>
      <vt:lpstr>Slide 25</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THC</dc:creator>
  <cp:lastModifiedBy>CSTeam</cp:lastModifiedBy>
  <cp:revision>14</cp:revision>
  <dcterms:created xsi:type="dcterms:W3CDTF">2009-07-14T15:15:06Z</dcterms:created>
  <dcterms:modified xsi:type="dcterms:W3CDTF">2016-06-30T01:28:40Z</dcterms:modified>
</cp:coreProperties>
</file>