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3" r:id="rId3"/>
    <p:sldId id="261" r:id="rId4"/>
    <p:sldId id="291" r:id="rId5"/>
    <p:sldId id="264" r:id="rId6"/>
    <p:sldId id="298" r:id="rId7"/>
    <p:sldId id="280" r:id="rId8"/>
    <p:sldId id="299" r:id="rId9"/>
    <p:sldId id="288" r:id="rId10"/>
    <p:sldId id="301" r:id="rId11"/>
    <p:sldId id="302" r:id="rId12"/>
    <p:sldId id="303" r:id="rId13"/>
    <p:sldId id="304" r:id="rId14"/>
    <p:sldId id="28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0033"/>
    <a:srgbClr val="CC0000"/>
    <a:srgbClr val="FF0000"/>
    <a:srgbClr val="FF3300"/>
    <a:srgbClr val="FF3399"/>
    <a:srgbClr val="993300"/>
    <a:srgbClr val="333399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8" autoAdjust="0"/>
    <p:restoredTop sz="99012" autoAdjust="0"/>
  </p:normalViewPr>
  <p:slideViewPr>
    <p:cSldViewPr>
      <p:cViewPr>
        <p:scale>
          <a:sx n="50" d="100"/>
          <a:sy n="50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E16B35-0C5A-4885-891F-7AC0D6D8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D33EDBD-630A-45D7-9C84-1A53442E1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C1425-58B1-4417-8B5E-CD21739C454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0CC8-5854-4D10-A1A9-F9CCC0587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729B-43D8-4300-9E96-E52EF6637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39480-372E-4F8E-9515-EE3EE27E5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13D6-3252-40E5-A7B2-CDC4B740F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2A603-DEFF-46E5-9DCB-F96132985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1F237-AA30-4A79-AE4D-4D094B73B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7E12-88D3-4A7D-8088-45EB31AA6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E9A0-C035-44E3-B930-E89EBC872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D60EA-EA61-443B-BC3E-78E6A9591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5CA2-8511-4802-95AE-FAA831A7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26F0-DE8F-493F-8731-04AAD6AA3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950F-D48B-4BB9-8248-10ABF19B8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C3CE-E10B-40F8-9FB2-1BED908C4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55DC1E7-8E16-4426-8BA4-8A59EB568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d/d6/C%E1%BB%95ng_d%E1%BA%ABn_v%C3%A0o_%C4%91%E1%BB%81n_th%E1%BB%9D_T%C3%B4_Hi%E1%BA%BFn_Th%C3%A0nh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muabanraovat.com/images/picture/ban-can-ho-thien-nam-77m2-(2849914)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6934200" cy="584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Arial" charset="0"/>
              </a:rPr>
              <a:t>Tập </a:t>
            </a:r>
            <a:r>
              <a:rPr lang="vi-VN" sz="3200" b="1" u="sng">
                <a:latin typeface="Arial" charset="0"/>
              </a:rPr>
              <a:t>đ</a:t>
            </a:r>
            <a:r>
              <a:rPr lang="en-US" sz="3200" b="1" u="sng">
                <a:latin typeface="Arial" charset="0"/>
              </a:rPr>
              <a:t>ọc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1676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Arial" charset="0"/>
              </a:rPr>
              <a:t> Bài cũ: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7696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 b="1">
              <a:latin typeface="Arial" charset="0"/>
            </a:endParaRPr>
          </a:p>
        </p:txBody>
      </p:sp>
      <p:pic>
        <p:nvPicPr>
          <p:cNvPr id="2053" name="Picture 5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71600"/>
            <a:ext cx="6794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" y="2590800"/>
            <a:ext cx="8991600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Đọc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oạn v</a:t>
            </a:r>
            <a:r>
              <a:rPr lang="vi-VN" sz="2800" b="1">
                <a:latin typeface="Arial" charset="0"/>
              </a:rPr>
              <a:t>ă</a:t>
            </a:r>
            <a:r>
              <a:rPr lang="en-US" sz="2800" b="1">
                <a:latin typeface="Arial" charset="0"/>
              </a:rPr>
              <a:t>n còn lại  - Trả lời câu hỏi: 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Cậu bé không có gì cho ông lão, nh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ng ông lão lại nói : “Nh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 vậy là cháu 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ã cho lão rồi.” Em hiểu cậu bé 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ã cho ông lão cái gì 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-76200" y="2590800"/>
            <a:ext cx="891540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   Đọc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oạn v</a:t>
            </a:r>
            <a:r>
              <a:rPr lang="vi-VN" sz="2800" b="1">
                <a:latin typeface="Arial" charset="0"/>
              </a:rPr>
              <a:t>ă</a:t>
            </a:r>
            <a:r>
              <a:rPr lang="en-US" sz="2800" b="1">
                <a:latin typeface="Arial" charset="0"/>
              </a:rPr>
              <a:t>n (  từ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ầu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ến </a:t>
            </a:r>
            <a:r>
              <a:rPr lang="en-US" sz="2800" b="1" i="1">
                <a:latin typeface="Arial" charset="0"/>
              </a:rPr>
              <a:t>run lẩy bẩy)  -</a:t>
            </a:r>
            <a:r>
              <a:rPr lang="en-US" sz="2800" b="1">
                <a:latin typeface="Arial" charset="0"/>
              </a:rPr>
              <a:t> Trả lời câu hỏi: </a:t>
            </a:r>
            <a:r>
              <a:rPr lang="en-US" sz="2800" b="1" i="1">
                <a:solidFill>
                  <a:srgbClr val="CC0000"/>
                </a:solidFill>
                <a:latin typeface="Arial" charset="0"/>
              </a:rPr>
              <a:t>Hình ảnh ông lão </a:t>
            </a:r>
            <a:r>
              <a:rPr lang="vi-VN" sz="2800" b="1" i="1">
                <a:solidFill>
                  <a:srgbClr val="CC0000"/>
                </a:solidFill>
                <a:latin typeface="Arial" charset="0"/>
              </a:rPr>
              <a:t>ă</a:t>
            </a:r>
            <a:r>
              <a:rPr lang="en-US" sz="2800" b="1" i="1">
                <a:solidFill>
                  <a:srgbClr val="CC0000"/>
                </a:solidFill>
                <a:latin typeface="Arial" charset="0"/>
              </a:rPr>
              <a:t>n xin </a:t>
            </a:r>
            <a:r>
              <a:rPr lang="vi-VN" sz="2800" b="1" i="1">
                <a:solidFill>
                  <a:srgbClr val="CC0000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CC0000"/>
                </a:solidFill>
                <a:latin typeface="Arial" charset="0"/>
              </a:rPr>
              <a:t>áng th</a:t>
            </a:r>
            <a:r>
              <a:rPr lang="vi-VN" sz="2800" b="1" i="1">
                <a:solidFill>
                  <a:srgbClr val="CC0000"/>
                </a:solidFill>
                <a:latin typeface="Arial" charset="0"/>
              </a:rPr>
              <a:t>ươ</a:t>
            </a:r>
            <a:r>
              <a:rPr lang="en-US" sz="2800" b="1" i="1">
                <a:solidFill>
                  <a:srgbClr val="CC0000"/>
                </a:solidFill>
                <a:latin typeface="Arial" charset="0"/>
              </a:rPr>
              <a:t>ng nh</a:t>
            </a:r>
            <a:r>
              <a:rPr lang="vi-VN" sz="2800" b="1" i="1">
                <a:solidFill>
                  <a:srgbClr val="CC0000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CC0000"/>
                </a:solidFill>
                <a:latin typeface="Arial" charset="0"/>
              </a:rPr>
              <a:t> thế nào 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828800" y="1828800"/>
            <a:ext cx="4648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Arial" charset="0"/>
              </a:rPr>
              <a:t> Người ăn xin </a:t>
            </a:r>
            <a:endParaRPr lang="en-US" sz="2800" b="1" i="1">
              <a:latin typeface="Arial" charset="0"/>
            </a:endParaRP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746125" y="34655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>
              <a:latin typeface="Arial" charset="0"/>
            </a:endParaRPr>
          </a:p>
          <a:p>
            <a:endParaRPr lang="en-US" b="1">
              <a:latin typeface="Arial" charset="0"/>
            </a:endParaRPr>
          </a:p>
        </p:txBody>
      </p:sp>
      <p:pic>
        <p:nvPicPr>
          <p:cNvPr id="5141" name="Picture 21" descr="Picture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5181600"/>
            <a:ext cx="3124200" cy="952500"/>
          </a:xfr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8" grpId="0"/>
      <p:bldP spid="5128" grpId="1"/>
      <p:bldP spid="51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1679575"/>
            <a:ext cx="8610600" cy="534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Arial" charset="0"/>
              </a:rPr>
              <a:t>* Hoạt </a:t>
            </a:r>
            <a:r>
              <a:rPr lang="vi-VN" sz="3200" b="1">
                <a:latin typeface="Arial" charset="0"/>
              </a:rPr>
              <a:t>đ</a:t>
            </a:r>
            <a:r>
              <a:rPr lang="en-US" sz="3200" b="1">
                <a:latin typeface="Arial" charset="0"/>
              </a:rPr>
              <a:t>ộng  3: Luyện </a:t>
            </a:r>
            <a:r>
              <a:rPr lang="vi-VN" sz="3200" b="1">
                <a:latin typeface="Arial" charset="0"/>
              </a:rPr>
              <a:t>đ</a:t>
            </a:r>
            <a:r>
              <a:rPr lang="en-US" sz="3200" b="1">
                <a:latin typeface="Arial" charset="0"/>
              </a:rPr>
              <a:t>ọc diễn cảm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sz="quarter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b="1" u="sng" smtClean="0"/>
              <a:t>Tập </a:t>
            </a:r>
            <a:r>
              <a:rPr lang="vi-VN" sz="3200" b="1" u="sng" smtClean="0"/>
              <a:t>đ</a:t>
            </a:r>
            <a:r>
              <a:rPr lang="en-US" sz="3200" b="1" u="sng" smtClean="0"/>
              <a:t>ọc</a:t>
            </a:r>
            <a:br>
              <a:rPr lang="en-US" sz="3200" b="1" u="sng" smtClean="0"/>
            </a:br>
            <a:r>
              <a:rPr lang="en-US" sz="3200" b="1" smtClean="0"/>
              <a:t>Một ng</a:t>
            </a:r>
            <a:r>
              <a:rPr lang="vi-VN" sz="3200" b="1" smtClean="0"/>
              <a:t>ư</a:t>
            </a:r>
            <a:r>
              <a:rPr lang="en-US" sz="3200" b="1" smtClean="0"/>
              <a:t>ời chính trực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2422525"/>
            <a:ext cx="8839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latin typeface="Arial" charset="0"/>
              </a:rPr>
              <a:t>	-Đoạn 1 và 2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ọc với giọng kể thong thả, rõ ràng. </a:t>
            </a:r>
          </a:p>
          <a:p>
            <a:r>
              <a:rPr lang="en-US" sz="3000">
                <a:latin typeface="Arial" charset="0"/>
              </a:rPr>
              <a:t>	- Đoạn 3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ọc với giọng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iềm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ạm nh</a:t>
            </a:r>
            <a:r>
              <a:rPr lang="vi-VN" sz="3000">
                <a:latin typeface="Arial" charset="0"/>
              </a:rPr>
              <a:t>ư</a:t>
            </a:r>
            <a:r>
              <a:rPr lang="en-US" sz="3000">
                <a:latin typeface="Arial" charset="0"/>
              </a:rPr>
              <a:t>ng dứt khoát, thể hiện thái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ộ kiên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ịnh.</a:t>
            </a:r>
          </a:p>
          <a:p>
            <a:r>
              <a:rPr lang="en-US" sz="3000">
                <a:latin typeface="Arial" charset="0"/>
              </a:rPr>
              <a:t>	-Nhấn giọng những từ ngữ: </a:t>
            </a:r>
            <a:r>
              <a:rPr lang="en-US" sz="3000" b="1">
                <a:latin typeface="Arial" charset="0"/>
              </a:rPr>
              <a:t>mất, di chiếu, lên ngôi, nhất </a:t>
            </a:r>
            <a:r>
              <a:rPr lang="vi-VN" sz="3000" b="1">
                <a:latin typeface="Arial" charset="0"/>
              </a:rPr>
              <a:t>đ</a:t>
            </a:r>
            <a:r>
              <a:rPr lang="en-US" sz="3000" b="1">
                <a:latin typeface="Arial" charset="0"/>
              </a:rPr>
              <a:t>ịnh, cứ theo, hết lòng,…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98613"/>
            <a:ext cx="8910638" cy="4881562"/>
          </a:xfrm>
          <a:noFill/>
          <a:ln cap="flat">
            <a:solidFill>
              <a:srgbClr val="339933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    </a:t>
            </a:r>
            <a:r>
              <a:rPr lang="en-US" sz="2800" b="1" u="sng" smtClean="0"/>
              <a:t>Luyện </a:t>
            </a:r>
            <a:r>
              <a:rPr lang="vi-VN" sz="2800" b="1" u="sng" smtClean="0"/>
              <a:t>đ</a:t>
            </a:r>
            <a:r>
              <a:rPr lang="en-US" sz="2800" b="1" u="sng" smtClean="0"/>
              <a:t>ọc phân vai  </a:t>
            </a:r>
            <a:endParaRPr lang="en-US" sz="2800" b="1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   Một hôm, Đỗ thái hậu và vua tới th</a:t>
            </a:r>
            <a:r>
              <a:rPr lang="vi-VN" sz="2800" smtClean="0"/>
              <a:t>ă</a:t>
            </a:r>
            <a:r>
              <a:rPr lang="en-US" sz="2800" smtClean="0"/>
              <a:t>m ông, hỏi 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 </a:t>
            </a:r>
            <a:r>
              <a:rPr lang="en-US" sz="2800" smtClean="0">
                <a:solidFill>
                  <a:srgbClr val="CC0000"/>
                </a:solidFill>
              </a:rPr>
              <a:t>- Nếu chẳng may ông mất thì ai là ng</a:t>
            </a:r>
            <a:r>
              <a:rPr lang="vi-VN" sz="2800" smtClean="0">
                <a:solidFill>
                  <a:srgbClr val="CC0000"/>
                </a:solidFill>
              </a:rPr>
              <a:t>ư</a:t>
            </a:r>
            <a:r>
              <a:rPr lang="en-US" sz="2800" smtClean="0">
                <a:solidFill>
                  <a:srgbClr val="CC0000"/>
                </a:solidFill>
              </a:rPr>
              <a:t>ời sẽ thay ông?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Tô Hiến Thành không do dự, </a:t>
            </a:r>
            <a:r>
              <a:rPr lang="vi-VN" sz="2800" smtClean="0"/>
              <a:t>đ</a:t>
            </a:r>
            <a:r>
              <a:rPr lang="en-US" sz="2800" smtClean="0"/>
              <a:t>áp: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333399"/>
                </a:solidFill>
              </a:rPr>
              <a:t>- Có gián nghị </a:t>
            </a:r>
            <a:r>
              <a:rPr lang="vi-VN" sz="2800" smtClean="0">
                <a:solidFill>
                  <a:srgbClr val="333399"/>
                </a:solidFill>
              </a:rPr>
              <a:t>đ</a:t>
            </a:r>
            <a:r>
              <a:rPr lang="en-US" sz="2800" smtClean="0">
                <a:solidFill>
                  <a:srgbClr val="333399"/>
                </a:solidFill>
              </a:rPr>
              <a:t>ại phu Trần Trung Tá.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Thái hậu ngạc nhiên nói 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CC0000"/>
                </a:solidFill>
              </a:rPr>
              <a:t> - Vũ Tán Đ</a:t>
            </a:r>
            <a:r>
              <a:rPr lang="vi-VN" sz="2800" smtClean="0">
                <a:solidFill>
                  <a:srgbClr val="CC0000"/>
                </a:solidFill>
              </a:rPr>
              <a:t>ư</a:t>
            </a:r>
            <a:r>
              <a:rPr lang="en-US" sz="2800" smtClean="0">
                <a:solidFill>
                  <a:srgbClr val="CC0000"/>
                </a:solidFill>
              </a:rPr>
              <a:t>ờng hết lòng vì ông, sao không tiến cử 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Tô Hiến Thành tâu 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333399"/>
                </a:solidFill>
              </a:rPr>
              <a:t>- Nếu Thái hậu hỏi ng</a:t>
            </a:r>
            <a:r>
              <a:rPr lang="vi-VN" sz="2800" smtClean="0">
                <a:solidFill>
                  <a:srgbClr val="333399"/>
                </a:solidFill>
              </a:rPr>
              <a:t>ư</a:t>
            </a:r>
            <a:r>
              <a:rPr lang="en-US" sz="2800" smtClean="0">
                <a:solidFill>
                  <a:srgbClr val="333399"/>
                </a:solidFill>
              </a:rPr>
              <a:t>ời hầu hạ giỏi, thì thần xin cử Vũ Tán Đ</a:t>
            </a:r>
            <a:r>
              <a:rPr lang="vi-VN" sz="2800" smtClean="0">
                <a:solidFill>
                  <a:srgbClr val="333399"/>
                </a:solidFill>
              </a:rPr>
              <a:t>ư</a:t>
            </a:r>
            <a:r>
              <a:rPr lang="en-US" sz="2800" smtClean="0">
                <a:solidFill>
                  <a:srgbClr val="333399"/>
                </a:solidFill>
              </a:rPr>
              <a:t>ờng, còn hỏi ng</a:t>
            </a:r>
            <a:r>
              <a:rPr lang="vi-VN" sz="2800" smtClean="0">
                <a:solidFill>
                  <a:srgbClr val="333399"/>
                </a:solidFill>
              </a:rPr>
              <a:t>ư</a:t>
            </a:r>
            <a:r>
              <a:rPr lang="en-US" sz="2800" smtClean="0">
                <a:solidFill>
                  <a:srgbClr val="333399"/>
                </a:solidFill>
              </a:rPr>
              <a:t>ời tài ba giúp n</a:t>
            </a:r>
            <a:r>
              <a:rPr lang="vi-VN" sz="2800" smtClean="0">
                <a:solidFill>
                  <a:srgbClr val="333399"/>
                </a:solidFill>
              </a:rPr>
              <a:t>ư</a:t>
            </a:r>
            <a:r>
              <a:rPr lang="en-US" sz="2800" smtClean="0">
                <a:solidFill>
                  <a:srgbClr val="333399"/>
                </a:solidFill>
              </a:rPr>
              <a:t>ớc, thần xin cử Trần Trung Tá.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>
              <a:solidFill>
                <a:srgbClr val="333399"/>
              </a:solidFill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 sz="quarter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b="1" u="sng" smtClean="0"/>
              <a:t>Tập </a:t>
            </a:r>
            <a:r>
              <a:rPr lang="vi-VN" sz="3200" b="1" u="sng" smtClean="0"/>
              <a:t>đ</a:t>
            </a:r>
            <a:r>
              <a:rPr lang="en-US" sz="3200" b="1" u="sng" smtClean="0"/>
              <a:t>ọc</a:t>
            </a:r>
            <a:br>
              <a:rPr lang="en-US" sz="3200" b="1" u="sng" smtClean="0"/>
            </a:br>
            <a:r>
              <a:rPr lang="en-US" sz="3200" b="1" smtClean="0"/>
              <a:t>Một ng</a:t>
            </a:r>
            <a:r>
              <a:rPr lang="vi-VN" sz="3200" b="1" smtClean="0"/>
              <a:t>ư</a:t>
            </a:r>
            <a:r>
              <a:rPr lang="en-US" sz="3200" b="1" smtClean="0"/>
              <a:t>ời chính trực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l_fi" descr="http://upload.wikimedia.org/wikipedia/commons/d/d6/C%E1%BB%95ng_d%E1%BA%ABn_v%C3%A0o_%C4%91%E1%BB%81n_th%E1%BB%9D_T%C3%B4_Hi%E1%BA%BFn_Th%C3%A0nh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381000"/>
            <a:ext cx="708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l_fi" descr="http://muabanraovat.com/images/picture/ban-can-ho-thien-nam-77m2-(2849914)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381000"/>
            <a:ext cx="419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l_fi" descr="xay-dung-cau-can-va-duong-tren-cao-tai-ha-n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81000"/>
            <a:ext cx="495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 descr="1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342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00200" y="1219200"/>
            <a:ext cx="4953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05000" y="1752600"/>
            <a:ext cx="6553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66FF"/>
                </a:solidFill>
                <a:latin typeface="Arial" charset="0"/>
              </a:rPr>
              <a:t> .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905000" y="2514600"/>
            <a:ext cx="6781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Đọc và trả lời câu hỏi củabài.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905000" y="3581400"/>
            <a:ext cx="72390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Chuẩn bị xem trước bài : Tre Việt Nam</a:t>
            </a:r>
            <a:endParaRPr lang="en-US" sz="3200" b="1" i="1">
              <a:latin typeface="Arial" charset="0"/>
            </a:endParaRPr>
          </a:p>
        </p:txBody>
      </p:sp>
      <p:pic>
        <p:nvPicPr>
          <p:cNvPr id="15367" name="Picture 7" descr="beaver_scaring_tree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7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00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9208">
            <a:off x="7620000" y="2743200"/>
            <a:ext cx="1295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Vegitab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QUASBUT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5900" y="19050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QUASBUT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6670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QUASBUT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733800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1" grpId="0"/>
      <p:bldP spid="450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Mot nguoi chinh tr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61913"/>
            <a:ext cx="90297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3505200" cy="381000"/>
          </a:xfrm>
        </p:spPr>
        <p:txBody>
          <a:bodyPr/>
          <a:lstStyle/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u="sng" smtClean="0">
              <a:solidFill>
                <a:schemeClr val="hlink"/>
              </a:solidFill>
            </a:endParaRP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smtClean="0"/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600" smtClean="0">
                <a:solidFill>
                  <a:srgbClr val="00FF00"/>
                </a:solidFill>
              </a:rPr>
              <a:t>              </a:t>
            </a:r>
          </a:p>
          <a:p>
            <a:pPr marL="812800" indent="-8128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b="1" i="1" smtClean="0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74725" y="1782763"/>
            <a:ext cx="2149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3300"/>
                </a:solidFill>
                <a:latin typeface="Arial" charset="0"/>
              </a:rPr>
              <a:t>Luyện </a:t>
            </a:r>
            <a:r>
              <a:rPr lang="vi-VN" sz="3200" b="1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663300"/>
                </a:solidFill>
                <a:latin typeface="Arial" charset="0"/>
              </a:rPr>
              <a:t>ọc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6200" y="2743200"/>
            <a:ext cx="320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latin typeface="Arial" charset="0"/>
              </a:rPr>
              <a:t>*</a:t>
            </a:r>
            <a:r>
              <a:rPr lang="en-US" sz="2800">
                <a:solidFill>
                  <a:srgbClr val="663300"/>
                </a:solidFill>
                <a:latin typeface="Arial" charset="0"/>
              </a:rPr>
              <a:t> Đọc nối tiếp lần 2: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657600" y="2209800"/>
            <a:ext cx="1371600" cy="3733800"/>
            <a:chOff x="2448" y="1056"/>
            <a:chExt cx="864" cy="2352"/>
          </a:xfrm>
        </p:grpSpPr>
        <p:sp>
          <p:nvSpPr>
            <p:cNvPr id="4120" name="Line 14"/>
            <p:cNvSpPr>
              <a:spLocks noChangeShapeType="1"/>
            </p:cNvSpPr>
            <p:nvPr/>
          </p:nvSpPr>
          <p:spPr bwMode="auto">
            <a:xfrm>
              <a:off x="2832" y="1056"/>
              <a:ext cx="0" cy="235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16"/>
            <p:cNvSpPr>
              <a:spLocks noChangeShapeType="1"/>
            </p:cNvSpPr>
            <p:nvPr/>
          </p:nvSpPr>
          <p:spPr bwMode="auto">
            <a:xfrm>
              <a:off x="2448" y="1056"/>
              <a:ext cx="86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257800" y="1828800"/>
            <a:ext cx="25146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663300"/>
                </a:solidFill>
                <a:latin typeface="Arial" charset="0"/>
              </a:rPr>
              <a:t>Tìm hiểu bài</a:t>
            </a:r>
          </a:p>
        </p:txBody>
      </p:sp>
      <p:sp>
        <p:nvSpPr>
          <p:cNvPr id="4103" name="Rectangle 19"/>
          <p:cNvSpPr>
            <a:spLocks noChangeArrowheads="1"/>
          </p:cNvSpPr>
          <p:nvPr/>
        </p:nvSpPr>
        <p:spPr bwMode="auto">
          <a:xfrm>
            <a:off x="228600" y="1981200"/>
            <a:ext cx="2476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6200" y="2286000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latin typeface="Arial" charset="0"/>
              </a:rPr>
              <a:t>*</a:t>
            </a:r>
            <a:r>
              <a:rPr lang="en-US" sz="2800">
                <a:solidFill>
                  <a:srgbClr val="663300"/>
                </a:solidFill>
                <a:latin typeface="Arial" charset="0"/>
              </a:rPr>
              <a:t> Đọc nối tiếp lần 1: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304800" y="32004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800">
                <a:solidFill>
                  <a:srgbClr val="663300"/>
                </a:solidFill>
                <a:latin typeface="Arial" charset="0"/>
              </a:rPr>
              <a:t> * Luyện </a:t>
            </a:r>
            <a:r>
              <a:rPr lang="vi-VN" sz="2800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663300"/>
                </a:solidFill>
                <a:latin typeface="Arial" charset="0"/>
              </a:rPr>
              <a:t>ọc câu :</a:t>
            </a:r>
          </a:p>
        </p:txBody>
      </p:sp>
      <p:sp>
        <p:nvSpPr>
          <p:cNvPr id="4106" name="Rectangle 58"/>
          <p:cNvSpPr>
            <a:spLocks noChangeArrowheads="1"/>
          </p:cNvSpPr>
          <p:nvPr/>
        </p:nvSpPr>
        <p:spPr bwMode="auto">
          <a:xfrm>
            <a:off x="930275" y="258763"/>
            <a:ext cx="7848600" cy="58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Arial" charset="0"/>
              </a:rPr>
              <a:t>Tập </a:t>
            </a:r>
            <a:r>
              <a:rPr lang="vi-VN" sz="3200" b="1" u="sng">
                <a:latin typeface="Arial" charset="0"/>
              </a:rPr>
              <a:t>đ</a:t>
            </a:r>
            <a:r>
              <a:rPr lang="en-US" sz="3200" b="1" u="sng">
                <a:latin typeface="Arial" charset="0"/>
              </a:rPr>
              <a:t>ọc</a:t>
            </a: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2971800" y="1325563"/>
            <a:ext cx="4343400" cy="5794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Một người chính trực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609600" y="2667000"/>
            <a:ext cx="220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Arial" charset="0"/>
              </a:rPr>
              <a:t>  chính trực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457200" y="45862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Arial" charset="0"/>
              </a:rPr>
              <a:t>  giúp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ỡ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685800" y="31242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Arial" charset="0"/>
              </a:rPr>
              <a:t> di chiếu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685800" y="3581400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Arial" charset="0"/>
              </a:rPr>
              <a:t> Long X</a:t>
            </a:r>
            <a:r>
              <a:rPr lang="vi-VN" sz="2800" b="1">
                <a:latin typeface="Arial" charset="0"/>
              </a:rPr>
              <a:t>ư</a:t>
            </a:r>
            <a:r>
              <a:rPr lang="en-US" sz="2800" b="1">
                <a:latin typeface="Arial" charset="0"/>
              </a:rPr>
              <a:t>ởng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381000" y="5119688"/>
            <a:ext cx="3200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Arial" charset="0"/>
              </a:rPr>
              <a:t>  tham tri chính sự 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57200" y="5576888"/>
            <a:ext cx="3429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Arial" charset="0"/>
              </a:rPr>
              <a:t>  gián nghị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ại phu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533400" y="4038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Arial" charset="0"/>
              </a:rPr>
              <a:t> 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út lót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4419600" y="26670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Arial" charset="0"/>
              </a:rPr>
              <a:t> Đút lót: </a:t>
            </a:r>
          </a:p>
        </p:txBody>
      </p:sp>
      <p:sp>
        <p:nvSpPr>
          <p:cNvPr id="4116" name="Text Box 82"/>
          <p:cNvSpPr txBox="1">
            <a:spLocks noChangeArrowheads="1"/>
          </p:cNvSpPr>
          <p:nvPr/>
        </p:nvSpPr>
        <p:spPr bwMode="auto">
          <a:xfrm>
            <a:off x="4419600" y="5348288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en-US" sz="2800" b="1">
              <a:latin typeface="Arial" charset="0"/>
            </a:endParaRP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4419600" y="44196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Arial" charset="0"/>
              </a:rPr>
              <a:t>Ng</a:t>
            </a:r>
            <a:r>
              <a:rPr lang="vi-VN" sz="2800" b="1">
                <a:latin typeface="Arial" charset="0"/>
              </a:rPr>
              <a:t>ư</a:t>
            </a:r>
            <a:r>
              <a:rPr lang="en-US" sz="2800" b="1">
                <a:latin typeface="Arial" charset="0"/>
              </a:rPr>
              <a:t>ời tài ba: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4724400" y="2667000"/>
            <a:ext cx="4419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3333CC"/>
                </a:solidFill>
                <a:latin typeface="Arial" charset="0"/>
              </a:rPr>
              <a:t>             Đem tài sản của mình </a:t>
            </a:r>
            <a:r>
              <a:rPr lang="vi-VN" sz="2800" i="1">
                <a:solidFill>
                  <a:srgbClr val="3333CC"/>
                </a:solidFill>
                <a:latin typeface="Arial" charset="0"/>
              </a:rPr>
              <a:t>đư</a:t>
            </a:r>
            <a:r>
              <a:rPr lang="en-US" sz="2800" i="1">
                <a:solidFill>
                  <a:srgbClr val="3333CC"/>
                </a:solidFill>
                <a:latin typeface="Arial" charset="0"/>
              </a:rPr>
              <a:t>a cho ng</a:t>
            </a:r>
            <a:r>
              <a:rPr lang="vi-VN" sz="2800" i="1">
                <a:solidFill>
                  <a:srgbClr val="3333CC"/>
                </a:solidFill>
                <a:latin typeface="Arial" charset="0"/>
              </a:rPr>
              <a:t>ư</a:t>
            </a:r>
            <a:r>
              <a:rPr lang="en-US" sz="2800" i="1">
                <a:solidFill>
                  <a:srgbClr val="3333CC"/>
                </a:solidFill>
                <a:latin typeface="Arial" charset="0"/>
              </a:rPr>
              <a:t>ời khác nhầm nhờ những việc có ích cho bản thân mình.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4800600" y="4448175"/>
            <a:ext cx="441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3333CC"/>
                </a:solidFill>
                <a:latin typeface="Arial" charset="0"/>
              </a:rPr>
              <a:t>                      Ng</a:t>
            </a:r>
            <a:r>
              <a:rPr lang="vi-VN" sz="2800" i="1">
                <a:solidFill>
                  <a:srgbClr val="3333CC"/>
                </a:solidFill>
                <a:latin typeface="Arial" charset="0"/>
              </a:rPr>
              <a:t>ư</a:t>
            </a:r>
            <a:r>
              <a:rPr lang="en-US" sz="2800" i="1">
                <a:solidFill>
                  <a:srgbClr val="3333CC"/>
                </a:solidFill>
                <a:latin typeface="Arial" charset="0"/>
              </a:rPr>
              <a:t>ời có tài giỏi có thể làm </a:t>
            </a:r>
            <a:r>
              <a:rPr lang="vi-VN" sz="2800" i="1">
                <a:solidFill>
                  <a:srgbClr val="3333CC"/>
                </a:solidFill>
                <a:latin typeface="Arial" charset="0"/>
              </a:rPr>
              <a:t>đư</a:t>
            </a:r>
            <a:r>
              <a:rPr lang="en-US" sz="2800" i="1">
                <a:solidFill>
                  <a:srgbClr val="3333CC"/>
                </a:solidFill>
                <a:latin typeface="Arial" charset="0"/>
              </a:rPr>
              <a:t>ợc những việc lớn.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7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86" grpId="0"/>
      <p:bldP spid="7189" grpId="0"/>
      <p:bldP spid="7190" grpId="0"/>
      <p:bldP spid="7227" grpId="0" animBg="1"/>
      <p:bldP spid="7229" grpId="0"/>
      <p:bldP spid="7230" grpId="0"/>
      <p:bldP spid="7231" grpId="0"/>
      <p:bldP spid="7232" grpId="0"/>
      <p:bldP spid="7244" grpId="0"/>
      <p:bldP spid="7245" grpId="0"/>
      <p:bldP spid="7246" grpId="0"/>
      <p:bldP spid="7249" grpId="0"/>
      <p:bldP spid="7251" grpId="0"/>
      <p:bldP spid="7252" grpId="0"/>
      <p:bldP spid="72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457200" y="1947863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663300"/>
                </a:solidFill>
                <a:latin typeface="Arial" charset="0"/>
              </a:rPr>
              <a:t>*</a:t>
            </a:r>
            <a:r>
              <a:rPr lang="en-US" sz="240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663300"/>
                </a:solidFill>
                <a:latin typeface="Arial" charset="0"/>
              </a:rPr>
              <a:t>Luyện </a:t>
            </a:r>
            <a:r>
              <a:rPr lang="vi-VN" sz="2400" b="1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663300"/>
                </a:solidFill>
                <a:latin typeface="Arial" charset="0"/>
              </a:rPr>
              <a:t>ọc câu</a:t>
            </a:r>
            <a:r>
              <a:rPr lang="en-US" sz="2400">
                <a:solidFill>
                  <a:srgbClr val="663300"/>
                </a:solidFill>
                <a:latin typeface="Arial" charset="0"/>
              </a:rPr>
              <a:t> :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800" b="1" u="sng" smtClean="0"/>
              <a:t>Tập </a:t>
            </a:r>
            <a:r>
              <a:rPr lang="vi-VN" sz="2800" b="1" u="sng" smtClean="0"/>
              <a:t>đ</a:t>
            </a:r>
            <a:r>
              <a:rPr lang="en-US" sz="2800" b="1" u="sng" smtClean="0"/>
              <a:t>ọc</a:t>
            </a:r>
            <a:br>
              <a:rPr lang="en-US" sz="2800" b="1" u="sng" smtClean="0"/>
            </a:br>
            <a:r>
              <a:rPr lang="en-US" sz="2800" b="1" smtClean="0"/>
              <a:t>Một ng</a:t>
            </a:r>
            <a:r>
              <a:rPr lang="vi-VN" sz="2800" b="1" smtClean="0"/>
              <a:t>ư</a:t>
            </a:r>
            <a:r>
              <a:rPr lang="en-US" sz="2800" b="1" smtClean="0"/>
              <a:t>ời chính trực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58788" y="2565400"/>
            <a:ext cx="88931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latin typeface="Arial" charset="0"/>
              </a:rPr>
              <a:t>Còn gián nghị </a:t>
            </a:r>
            <a:r>
              <a:rPr lang="vi-VN" sz="2800" b="1" i="1">
                <a:latin typeface="Arial" charset="0"/>
              </a:rPr>
              <a:t>đ</a:t>
            </a:r>
            <a:r>
              <a:rPr lang="en-US" sz="2800" b="1" i="1">
                <a:latin typeface="Arial" charset="0"/>
              </a:rPr>
              <a:t>ại phu Trần Trung Tá do bận nhiều </a:t>
            </a:r>
          </a:p>
          <a:p>
            <a:r>
              <a:rPr lang="en-US" sz="2800" b="1" i="1">
                <a:latin typeface="Arial" charset="0"/>
              </a:rPr>
              <a:t>công việc nên không mấy khi tới th</a:t>
            </a:r>
            <a:r>
              <a:rPr lang="vi-VN" sz="2800" b="1" i="1">
                <a:latin typeface="Arial" charset="0"/>
              </a:rPr>
              <a:t>ă</a:t>
            </a:r>
            <a:r>
              <a:rPr lang="en-US" sz="2800" b="1" i="1">
                <a:latin typeface="Arial" charset="0"/>
              </a:rPr>
              <a:t>m Tô Hiến</a:t>
            </a:r>
          </a:p>
          <a:p>
            <a:r>
              <a:rPr lang="en-US" sz="2800" b="1" i="1">
                <a:latin typeface="Arial" charset="0"/>
              </a:rPr>
              <a:t> Thành </a:t>
            </a:r>
            <a:r>
              <a:rPr lang="vi-VN" sz="2800" b="1" i="1">
                <a:latin typeface="Arial" charset="0"/>
              </a:rPr>
              <a:t>đư</a:t>
            </a:r>
            <a:r>
              <a:rPr lang="en-US" sz="2800" b="1" i="1">
                <a:latin typeface="Arial" charset="0"/>
              </a:rPr>
              <a:t>ợc.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V="1">
            <a:off x="1981200" y="3200400"/>
            <a:ext cx="2286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6629400" y="2667000"/>
            <a:ext cx="228600" cy="3810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33400" y="25146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663300"/>
                </a:solidFill>
                <a:latin typeface="Arial" charset="0"/>
              </a:rPr>
              <a:t>*</a:t>
            </a:r>
            <a:r>
              <a:rPr lang="en-US" sz="240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663300"/>
                </a:solidFill>
                <a:latin typeface="Arial" charset="0"/>
              </a:rPr>
              <a:t>Đọc nhóm </a:t>
            </a:r>
            <a:r>
              <a:rPr lang="vi-VN" sz="2400" b="1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663300"/>
                </a:solidFill>
                <a:latin typeface="Arial" charset="0"/>
              </a:rPr>
              <a:t>ôi</a:t>
            </a:r>
            <a:r>
              <a:rPr lang="en-US" sz="2400">
                <a:solidFill>
                  <a:srgbClr val="663300"/>
                </a:solidFill>
                <a:latin typeface="Arial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  <p:bldP spid="53261" grpId="0" animBg="1"/>
      <p:bldP spid="53261" grpId="1" animBg="1"/>
      <p:bldP spid="53262" grpId="0" animBg="1"/>
      <p:bldP spid="53262" grpId="1" animBg="1"/>
      <p:bldP spid="532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810000"/>
          </a:xfrm>
          <a:noFill/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b="1" smtClean="0"/>
              <a:t>* Hoạt </a:t>
            </a:r>
            <a:r>
              <a:rPr lang="vi-VN" b="1" smtClean="0"/>
              <a:t>đ</a:t>
            </a:r>
            <a:r>
              <a:rPr lang="en-US" b="1" smtClean="0"/>
              <a:t>ộng  2: Tìm hiểu bài .</a:t>
            </a:r>
          </a:p>
          <a:p>
            <a:pPr algn="just" eaLnBrk="1" hangingPunct="1">
              <a:buFontTx/>
              <a:buNone/>
            </a:pPr>
            <a:r>
              <a:rPr lang="en-US" sz="2800" smtClean="0"/>
              <a:t>Câu hỏi 1:</a:t>
            </a:r>
            <a:r>
              <a:rPr lang="en-US" sz="2800" b="1" smtClean="0"/>
              <a:t> </a:t>
            </a:r>
            <a:r>
              <a:rPr lang="en-US" sz="2800" b="1" i="1" smtClean="0">
                <a:solidFill>
                  <a:srgbClr val="FF3300"/>
                </a:solidFill>
              </a:rPr>
              <a:t>Trong việc lập ngôi vua, sự chính trực của ông Tô Hiến Thành thể hiện nh</a:t>
            </a:r>
            <a:r>
              <a:rPr lang="vi-VN" sz="2800" b="1" i="1" smtClean="0">
                <a:solidFill>
                  <a:srgbClr val="FF3300"/>
                </a:solidFill>
              </a:rPr>
              <a:t>ư</a:t>
            </a:r>
            <a:r>
              <a:rPr lang="en-US" sz="2800" b="1" i="1" smtClean="0">
                <a:solidFill>
                  <a:srgbClr val="FF3300"/>
                </a:solidFill>
              </a:rPr>
              <a:t> thế nào ? </a:t>
            </a:r>
          </a:p>
          <a:p>
            <a:pPr algn="just" eaLnBrk="1" hangingPunct="1">
              <a:buFontTx/>
              <a:buNone/>
            </a:pPr>
            <a:r>
              <a:rPr lang="en-US" sz="2800" u="sng" smtClean="0">
                <a:solidFill>
                  <a:srgbClr val="E02E20"/>
                </a:solidFill>
              </a:rPr>
              <a:t>HS :</a:t>
            </a:r>
            <a:r>
              <a:rPr lang="en-US" sz="2800" smtClean="0">
                <a:solidFill>
                  <a:srgbClr val="E02E20"/>
                </a:solidFill>
              </a:rPr>
              <a:t>  Đọc thầm lại đoạn 1 - Tìm nội dung </a:t>
            </a:r>
            <a:r>
              <a:rPr lang="vi-VN" sz="2800" smtClean="0">
                <a:solidFill>
                  <a:srgbClr val="E02E20"/>
                </a:solidFill>
              </a:rPr>
              <a:t>đ</a:t>
            </a:r>
            <a:r>
              <a:rPr lang="en-US" sz="2800" smtClean="0">
                <a:solidFill>
                  <a:srgbClr val="E02E20"/>
                </a:solidFill>
              </a:rPr>
              <a:t>ể trả lời :</a:t>
            </a:r>
            <a:r>
              <a:rPr lang="en-US" sz="2800" b="1" smtClean="0">
                <a:solidFill>
                  <a:srgbClr val="E02E20"/>
                </a:solidFill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sz="2800" b="1" i="1" smtClean="0">
                <a:solidFill>
                  <a:srgbClr val="E02E20"/>
                </a:solidFill>
              </a:rPr>
              <a:t>   </a:t>
            </a:r>
            <a:r>
              <a:rPr lang="en-US" sz="2800" b="1" smtClean="0">
                <a:solidFill>
                  <a:srgbClr val="E02E20"/>
                </a:solidFill>
              </a:rPr>
              <a:t>	</a:t>
            </a:r>
            <a:r>
              <a:rPr lang="en-US" sz="2800" smtClean="0"/>
              <a:t>Tô Hiến Thành không chịu nhận vàng bạc </a:t>
            </a:r>
            <a:r>
              <a:rPr lang="vi-VN" sz="2800" smtClean="0"/>
              <a:t>đ</a:t>
            </a:r>
            <a:r>
              <a:rPr lang="en-US" sz="2800" smtClean="0"/>
              <a:t>út lót </a:t>
            </a:r>
            <a:r>
              <a:rPr lang="vi-VN" sz="2800" smtClean="0"/>
              <a:t>đ</a:t>
            </a:r>
            <a:r>
              <a:rPr lang="en-US" sz="2800" smtClean="0"/>
              <a:t>ể làm sai di chiếu của vua. Oâng cứ làm theo di chiếu mà lập thái tử Long Cán.</a:t>
            </a:r>
          </a:p>
        </p:txBody>
      </p:sp>
      <p:sp>
        <p:nvSpPr>
          <p:cNvPr id="6147" name="Rectangle 18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b="1" u="sng" smtClean="0"/>
              <a:t>Tập </a:t>
            </a:r>
            <a:r>
              <a:rPr lang="vi-VN" sz="3200" b="1" u="sng" smtClean="0"/>
              <a:t>đ</a:t>
            </a:r>
            <a:r>
              <a:rPr lang="en-US" sz="3200" b="1" u="sng" smtClean="0"/>
              <a:t>ọc</a:t>
            </a:r>
            <a:br>
              <a:rPr lang="en-US" sz="3200" b="1" u="sng" smtClean="0"/>
            </a:br>
            <a:r>
              <a:rPr lang="en-US" sz="3200" b="1" smtClean="0"/>
              <a:t>Một ng</a:t>
            </a:r>
            <a:r>
              <a:rPr lang="vi-VN" sz="3200" b="1" smtClean="0"/>
              <a:t>ư</a:t>
            </a:r>
            <a:r>
              <a:rPr lang="en-US" sz="3200" b="1" smtClean="0"/>
              <a:t>ời chính trực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57200" y="2757488"/>
            <a:ext cx="62944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Tô Hiến Thành làm quan triều nào ?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3888" y="2362200"/>
            <a:ext cx="8399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Mọi ng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ời 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ánh giá ông  là ng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ời nh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 thế nào 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0259" grpId="1"/>
      <p:bldP spid="10260" grpId="0"/>
      <p:bldP spid="102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800" b="1" u="sng" smtClean="0"/>
              <a:t>Tập </a:t>
            </a:r>
            <a:r>
              <a:rPr lang="vi-VN" sz="2800" b="1" u="sng" smtClean="0"/>
              <a:t>đ</a:t>
            </a:r>
            <a:r>
              <a:rPr lang="en-US" sz="2800" b="1" u="sng" smtClean="0"/>
              <a:t>ọc</a:t>
            </a:r>
            <a:br>
              <a:rPr lang="en-US" sz="2800" b="1" u="sng" smtClean="0"/>
            </a:br>
            <a:r>
              <a:rPr lang="en-US" sz="2800" b="1" smtClean="0"/>
              <a:t>Một ng</a:t>
            </a:r>
            <a:r>
              <a:rPr lang="vi-VN" sz="2800" b="1" smtClean="0"/>
              <a:t>ư</a:t>
            </a:r>
            <a:r>
              <a:rPr lang="en-US" sz="2800" b="1" smtClean="0"/>
              <a:t>ời chính trực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84175" y="2024063"/>
            <a:ext cx="8070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Arial" charset="0"/>
              </a:rPr>
              <a:t>   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Khi Tô Hiến Thành ốm nặng, ai th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ờng xuyên ch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m </a:t>
            </a:r>
          </a:p>
          <a:p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sóc ông ?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0" y="3581400"/>
            <a:ext cx="8012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Arial" charset="0"/>
              </a:rPr>
              <a:t>      </a:t>
            </a:r>
            <a:r>
              <a:rPr lang="en-US" sz="2400">
                <a:latin typeface="Arial" charset="0"/>
              </a:rPr>
              <a:t>Quan tham tri chính sự Vũ Tán Đ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ờng ngày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êm hầu</a:t>
            </a:r>
          </a:p>
          <a:p>
            <a:r>
              <a:rPr lang="en-US" sz="2400">
                <a:latin typeface="Arial" charset="0"/>
              </a:rPr>
              <a:t> hạ ông.</a:t>
            </a:r>
            <a:endParaRPr lang="en-US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04800" y="2360613"/>
            <a:ext cx="723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Arial" charset="0"/>
              </a:rPr>
              <a:t>   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Còn giám nghị 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ại phu Trần Trung Tá thì sao ?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-76200" y="3657600"/>
            <a:ext cx="8158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Arial" charset="0"/>
              </a:rPr>
              <a:t>      </a:t>
            </a:r>
            <a:r>
              <a:rPr lang="en-US" sz="2400">
                <a:latin typeface="Arial" charset="0"/>
              </a:rPr>
              <a:t>Do bận quá nhiều việc nên không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ến th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m ông </a:t>
            </a:r>
            <a:r>
              <a:rPr lang="vi-VN" sz="2400">
                <a:latin typeface="Arial" charset="0"/>
              </a:rPr>
              <a:t>đư</a:t>
            </a:r>
            <a:r>
              <a:rPr lang="en-US" sz="2400">
                <a:latin typeface="Arial" charset="0"/>
              </a:rPr>
              <a:t>ợc.</a:t>
            </a:r>
            <a:endParaRPr lang="en-US" sz="24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55588" y="3048000"/>
            <a:ext cx="643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Arial" charset="0"/>
              </a:rPr>
              <a:t>   HS: Đọc l</a:t>
            </a:r>
            <a:r>
              <a:rPr lang="vi-VN" sz="2400">
                <a:solidFill>
                  <a:srgbClr val="CC0000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CC0000"/>
                </a:solidFill>
                <a:latin typeface="Arial" charset="0"/>
              </a:rPr>
              <a:t>ớt </a:t>
            </a:r>
            <a:r>
              <a:rPr lang="vi-VN" sz="2400">
                <a:solidFill>
                  <a:srgbClr val="CC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00"/>
                </a:solidFill>
                <a:latin typeface="Arial" charset="0"/>
              </a:rPr>
              <a:t>oạn 2 – Tìm nội dung </a:t>
            </a:r>
            <a:r>
              <a:rPr lang="vi-VN" sz="2400">
                <a:solidFill>
                  <a:srgbClr val="CC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CC0000"/>
                </a:solidFill>
                <a:latin typeface="Arial" charset="0"/>
              </a:rPr>
              <a:t>ể trả: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8" grpId="0"/>
      <p:bldP spid="66568" grpId="1"/>
      <p:bldP spid="66570" grpId="0"/>
      <p:bldP spid="66572" grpId="0"/>
      <p:bldP spid="66573" grpId="0"/>
      <p:bldP spid="66573" grpId="1"/>
      <p:bldP spid="6657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ChangeArrowheads="1"/>
          </p:cNvSpPr>
          <p:nvPr/>
        </p:nvSpPr>
        <p:spPr bwMode="auto">
          <a:xfrm>
            <a:off x="457200" y="1762125"/>
            <a:ext cx="50149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latin typeface="Arial" charset="0"/>
              </a:rPr>
              <a:t>* Hoạt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ộng  2: Tìm hiểu bài.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381000" y="3581400"/>
            <a:ext cx="815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u="sng">
                <a:solidFill>
                  <a:srgbClr val="E02E20"/>
                </a:solidFill>
                <a:latin typeface="Arial" charset="0"/>
              </a:rPr>
              <a:t>HS :</a:t>
            </a:r>
            <a:r>
              <a:rPr lang="en-US" sz="2800">
                <a:solidFill>
                  <a:srgbClr val="E02E20"/>
                </a:solidFill>
                <a:latin typeface="Arial" charset="0"/>
              </a:rPr>
              <a:t>  Đọc thầm </a:t>
            </a:r>
            <a:r>
              <a:rPr lang="vi-VN" sz="2800">
                <a:solidFill>
                  <a:srgbClr val="E02E2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E02E20"/>
                </a:solidFill>
                <a:latin typeface="Arial" charset="0"/>
              </a:rPr>
              <a:t>oạn 3  - Tìm nội dung để trả lời:</a:t>
            </a:r>
            <a:r>
              <a:rPr lang="en-US" sz="2800">
                <a:latin typeface="Arial" charset="0"/>
              </a:rPr>
              <a:t>  </a:t>
            </a:r>
          </a:p>
        </p:txBody>
      </p:sp>
      <p:sp>
        <p:nvSpPr>
          <p:cNvPr id="8196" name="Rectangle 20"/>
          <p:cNvSpPr>
            <a:spLocks noChangeArrowheads="1"/>
          </p:cNvSpPr>
          <p:nvPr/>
        </p:nvSpPr>
        <p:spPr bwMode="auto">
          <a:xfrm>
            <a:off x="304800" y="2436813"/>
            <a:ext cx="85931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Câu hỏi 2: 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Trong việc tìm ng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ời giúp n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ớc, sự chính trực </a:t>
            </a:r>
          </a:p>
          <a:p>
            <a:pPr>
              <a:spcBef>
                <a:spcPct val="20000"/>
              </a:spcBef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của ông Tô Hiến Thành thể hiện nh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 thế nào?</a:t>
            </a:r>
          </a:p>
        </p:txBody>
      </p:sp>
      <p:sp>
        <p:nvSpPr>
          <p:cNvPr id="8197" name="Rectangle 23"/>
          <p:cNvSpPr>
            <a:spLocks noChangeArrowheads="1"/>
          </p:cNvSpPr>
          <p:nvPr/>
        </p:nvSpPr>
        <p:spPr bwMode="auto">
          <a:xfrm>
            <a:off x="498475" y="-152400"/>
            <a:ext cx="284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 </a:t>
            </a:r>
            <a:endParaRPr lang="en-US" sz="2800">
              <a:latin typeface="Arial" charset="0"/>
            </a:endParaRPr>
          </a:p>
        </p:txBody>
      </p:sp>
      <p:sp>
        <p:nvSpPr>
          <p:cNvPr id="8198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800" b="1" u="sng" smtClean="0"/>
              <a:t>Tập </a:t>
            </a:r>
            <a:r>
              <a:rPr lang="vi-VN" sz="2800" b="1" u="sng" smtClean="0"/>
              <a:t>đ</a:t>
            </a:r>
            <a:r>
              <a:rPr lang="en-US" sz="2800" b="1" u="sng" smtClean="0"/>
              <a:t>ọc</a:t>
            </a:r>
            <a:br>
              <a:rPr lang="en-US" sz="2800" b="1" u="sng" smtClean="0"/>
            </a:br>
            <a:r>
              <a:rPr lang="en-US" sz="2800" b="1" smtClean="0"/>
              <a:t>Một ng</a:t>
            </a:r>
            <a:r>
              <a:rPr lang="vi-VN" sz="2800" b="1" smtClean="0"/>
              <a:t>ư</a:t>
            </a:r>
            <a:r>
              <a:rPr lang="en-US" sz="2800" b="1" smtClean="0"/>
              <a:t>ời chính trực</a:t>
            </a: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381000" y="4267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Oâng cử ng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ời tài ba ra giúp n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ớc chứ không cử  ng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ời ngày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êm hầu hạ mình.</a:t>
            </a:r>
            <a:r>
              <a:rPr lang="en-US" sz="2400" b="1">
                <a:solidFill>
                  <a:srgbClr val="E02E2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/>
      <p:bldP spid="327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1762125"/>
            <a:ext cx="50149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latin typeface="Arial" charset="0"/>
              </a:rPr>
              <a:t>* Hoạt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ộng  2: Tìm hiểu bài.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1000" y="3581400"/>
            <a:ext cx="7767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u="sng">
                <a:solidFill>
                  <a:srgbClr val="E02E20"/>
                </a:solidFill>
                <a:latin typeface="Arial" charset="0"/>
              </a:rPr>
              <a:t>HS :</a:t>
            </a:r>
            <a:r>
              <a:rPr lang="en-US" sz="2800">
                <a:solidFill>
                  <a:srgbClr val="E02E20"/>
                </a:solidFill>
                <a:latin typeface="Arial" charset="0"/>
              </a:rPr>
              <a:t>  Đọc l</a:t>
            </a:r>
            <a:r>
              <a:rPr lang="vi-VN" sz="2800">
                <a:solidFill>
                  <a:srgbClr val="E02E2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E02E20"/>
                </a:solidFill>
                <a:latin typeface="Arial" charset="0"/>
              </a:rPr>
              <a:t>ớt cả bài - Tìm nội dung để trả lời:</a:t>
            </a:r>
            <a:r>
              <a:rPr lang="en-US" sz="2800">
                <a:latin typeface="Arial" charset="0"/>
              </a:rPr>
              <a:t> 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0525" y="2436813"/>
            <a:ext cx="82248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latin typeface="Arial" charset="0"/>
              </a:rPr>
              <a:t>Câu hỏi 3: 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Vì sao nhân dân ca ngợi những ng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ời chính </a:t>
            </a:r>
          </a:p>
          <a:p>
            <a:pPr>
              <a:spcBef>
                <a:spcPct val="20000"/>
              </a:spcBef>
            </a:pP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Trực nh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 ông Tô Hiến Thành?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98475" y="-152400"/>
            <a:ext cx="284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800000"/>
                </a:solidFill>
                <a:latin typeface="Arial" charset="0"/>
              </a:rPr>
              <a:t> </a:t>
            </a:r>
            <a:endParaRPr lang="en-US" sz="2800">
              <a:latin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800" b="1" u="sng" smtClean="0"/>
              <a:t>Tập </a:t>
            </a:r>
            <a:r>
              <a:rPr lang="vi-VN" sz="2800" b="1" u="sng" smtClean="0"/>
              <a:t>đ</a:t>
            </a:r>
            <a:r>
              <a:rPr lang="en-US" sz="2800" b="1" u="sng" smtClean="0"/>
              <a:t>ọc</a:t>
            </a:r>
            <a:br>
              <a:rPr lang="en-US" sz="2800" b="1" u="sng" smtClean="0"/>
            </a:br>
            <a:r>
              <a:rPr lang="en-US" sz="2800" b="1" smtClean="0"/>
              <a:t>Một ng</a:t>
            </a:r>
            <a:r>
              <a:rPr lang="vi-VN" sz="2800" b="1" smtClean="0"/>
              <a:t>ư</a:t>
            </a:r>
            <a:r>
              <a:rPr lang="en-US" sz="2800" b="1" smtClean="0"/>
              <a:t>ời chính trực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81000" y="426720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   Vì những ng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ời chính trực bao giờ cũng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ặt lợi ích của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ất n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ớc lên trên lợi ích riêng. Họ làm nhiều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iều tốt cho dân, cho n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ớc.  </a:t>
            </a:r>
            <a:r>
              <a:rPr lang="en-US" sz="2400" b="1">
                <a:solidFill>
                  <a:srgbClr val="E02E2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2390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* Hoạt </a:t>
            </a:r>
            <a:r>
              <a:rPr lang="vi-VN" b="1" smtClean="0"/>
              <a:t>đ</a:t>
            </a:r>
            <a:r>
              <a:rPr lang="en-US" b="1" smtClean="0"/>
              <a:t>ộng  2: Tìm hiểu bài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4038600"/>
            <a:ext cx="8458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3200">
              <a:latin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81000" y="3276600"/>
            <a:ext cx="2971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663300"/>
                </a:solidFill>
                <a:latin typeface="Arial" charset="0"/>
              </a:rPr>
              <a:t>Nội dung: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304800" y="2254250"/>
            <a:ext cx="883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    Qua câu truyện này ca ngợi ai và ca ngợi </a:t>
            </a:r>
            <a:r>
              <a:rPr lang="vi-VN" sz="2800" b="1" i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FF3300"/>
                </a:solidFill>
                <a:latin typeface="Arial" charset="0"/>
              </a:rPr>
              <a:t>iều  gì  ?</a:t>
            </a: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304800" y="3962400"/>
            <a:ext cx="883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A20D02"/>
                </a:solidFill>
                <a:latin typeface="Arial" charset="0"/>
              </a:rPr>
              <a:t>   </a:t>
            </a:r>
            <a:r>
              <a:rPr lang="en-US" sz="3200" b="1" i="1">
                <a:solidFill>
                  <a:srgbClr val="A20D02"/>
                </a:solidFill>
                <a:latin typeface="Arial" charset="0"/>
              </a:rPr>
              <a:t>Ca ngợi sự chính trực, thanh liêm và tấm lòng vì dân vì n</a:t>
            </a:r>
            <a:r>
              <a:rPr lang="vi-VN" sz="3200" b="1" i="1">
                <a:solidFill>
                  <a:srgbClr val="A20D02"/>
                </a:solidFill>
                <a:latin typeface="Arial" charset="0"/>
              </a:rPr>
              <a:t>ư</a:t>
            </a:r>
            <a:r>
              <a:rPr lang="en-US" sz="3200" b="1" i="1">
                <a:solidFill>
                  <a:srgbClr val="A20D02"/>
                </a:solidFill>
                <a:latin typeface="Arial" charset="0"/>
              </a:rPr>
              <a:t>ớc của Tô Hiến Thành – vị quan nổi tiếng c</a:t>
            </a:r>
            <a:r>
              <a:rPr lang="vi-VN" sz="3200" b="1" i="1">
                <a:solidFill>
                  <a:srgbClr val="A20D02"/>
                </a:solidFill>
                <a:latin typeface="Arial" charset="0"/>
              </a:rPr>
              <a:t>ươ</a:t>
            </a:r>
            <a:r>
              <a:rPr lang="en-US" sz="3200" b="1" i="1">
                <a:solidFill>
                  <a:srgbClr val="A20D02"/>
                </a:solidFill>
                <a:latin typeface="Arial" charset="0"/>
              </a:rPr>
              <a:t>ng trực thời x</a:t>
            </a:r>
            <a:r>
              <a:rPr lang="vi-VN" sz="3200" b="1" i="1">
                <a:solidFill>
                  <a:srgbClr val="A20D02"/>
                </a:solidFill>
                <a:latin typeface="Arial" charset="0"/>
              </a:rPr>
              <a:t>ư</a:t>
            </a:r>
            <a:r>
              <a:rPr lang="en-US" sz="3200" b="1" i="1">
                <a:solidFill>
                  <a:srgbClr val="A20D02"/>
                </a:solidFill>
                <a:latin typeface="Arial" charset="0"/>
              </a:rPr>
              <a:t>a.</a:t>
            </a:r>
          </a:p>
        </p:txBody>
      </p:sp>
      <p:sp>
        <p:nvSpPr>
          <p:cNvPr id="10247" name="Rectangle 26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u="sng" smtClean="0"/>
              <a:t>Tập </a:t>
            </a:r>
            <a:r>
              <a:rPr lang="vi-VN" sz="3200" b="1" u="sng" smtClean="0"/>
              <a:t>đ</a:t>
            </a:r>
            <a:r>
              <a:rPr lang="en-US" sz="3200" b="1" u="sng" smtClean="0"/>
              <a:t>ọc</a:t>
            </a:r>
            <a:br>
              <a:rPr lang="en-US" sz="3200" b="1" u="sng" smtClean="0"/>
            </a:br>
            <a:r>
              <a:rPr lang="en-US" sz="3200" b="1" smtClean="0"/>
              <a:t>Một ng</a:t>
            </a:r>
            <a:r>
              <a:rPr lang="vi-VN" sz="3200" b="1" smtClean="0"/>
              <a:t>ư</a:t>
            </a:r>
            <a:r>
              <a:rPr lang="en-US" sz="3200" b="1" smtClean="0"/>
              <a:t>ời chính trực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101" grpId="0"/>
      <p:bldP spid="46101" grpId="1"/>
      <p:bldP spid="4610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845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VNI-Times</vt:lpstr>
      <vt:lpstr>Arial</vt:lpstr>
      <vt:lpstr>.VnTime</vt:lpstr>
      <vt:lpstr>Wingdings</vt:lpstr>
      <vt:lpstr>Default Design</vt:lpstr>
      <vt:lpstr>Slide 1</vt:lpstr>
      <vt:lpstr>Slide 2</vt:lpstr>
      <vt:lpstr>Slide 3</vt:lpstr>
      <vt:lpstr>Tập đọc Một người chính trực</vt:lpstr>
      <vt:lpstr>Tập đọc Một người chính trực</vt:lpstr>
      <vt:lpstr>Tập đọc Một người chính trực</vt:lpstr>
      <vt:lpstr>Tập đọc Một người chính trực</vt:lpstr>
      <vt:lpstr>Tập đọc Một người chính trực</vt:lpstr>
      <vt:lpstr> Tập đọc Một người chính trực</vt:lpstr>
      <vt:lpstr>Tập đọc Một người chính trực</vt:lpstr>
      <vt:lpstr>Tập đọc Một người chính trực</vt:lpstr>
      <vt:lpstr>Slide 12</vt:lpstr>
      <vt:lpstr>Slide 13</vt:lpstr>
      <vt:lpstr>Slide 14</vt:lpstr>
    </vt:vector>
  </TitlesOfParts>
  <Company>Wesmosis@Yahoo.Dk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Nguyễn Cao Trí</dc:creator>
  <cp:lastModifiedBy>CSTeam</cp:lastModifiedBy>
  <cp:revision>95</cp:revision>
  <dcterms:created xsi:type="dcterms:W3CDTF">2010-01-14T14:25:30Z</dcterms:created>
  <dcterms:modified xsi:type="dcterms:W3CDTF">2016-06-30T01:28:44Z</dcterms:modified>
</cp:coreProperties>
</file>