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0" r:id="rId2"/>
    <p:sldId id="262" r:id="rId3"/>
    <p:sldId id="277" r:id="rId4"/>
    <p:sldId id="278" r:id="rId5"/>
    <p:sldId id="279" r:id="rId6"/>
    <p:sldId id="280" r:id="rId7"/>
    <p:sldId id="281" r:id="rId8"/>
    <p:sldId id="283" r:id="rId9"/>
    <p:sldId id="282" r:id="rId10"/>
    <p:sldId id="284" r:id="rId11"/>
    <p:sldId id="286" r:id="rId12"/>
    <p:sldId id="287" r:id="rId13"/>
    <p:sldId id="288" r:id="rId14"/>
    <p:sldId id="289" r:id="rId15"/>
    <p:sldId id="290" r:id="rId16"/>
    <p:sldId id="291" r:id="rId17"/>
    <p:sldId id="298" r:id="rId18"/>
    <p:sldId id="297" r:id="rId19"/>
    <p:sldId id="302" r:id="rId20"/>
    <p:sldId id="301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7" autoAdjust="0"/>
    <p:restoredTop sz="94699" autoAdjust="0"/>
  </p:normalViewPr>
  <p:slideViewPr>
    <p:cSldViewPr>
      <p:cViewPr varScale="1">
        <p:scale>
          <a:sx n="41" d="100"/>
          <a:sy n="41" d="100"/>
        </p:scale>
        <p:origin x="-13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72B96FFC-385F-4170-8C0E-9425768BA8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3B833-F822-4AF1-8241-1244F30B82AF}" type="slidenum">
              <a:rPr lang="en-US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B997B2-0979-4836-9958-F12513273A38}" type="slidenum">
              <a:rPr lang="en-US" smtClean="0">
                <a:latin typeface="Arial" charset="0"/>
              </a:rPr>
              <a:pPr/>
              <a:t>12</a:t>
            </a:fld>
            <a:endParaRPr lang="en-US" smtClean="0">
              <a:latin typeface="Arial" charset="0"/>
            </a:endParaRPr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2ABBE3-C9AE-476A-B3B4-ABCDF937F8A9}" type="slidenum">
              <a:rPr lang="en-US" smtClean="0">
                <a:latin typeface="Arial" charset="0"/>
              </a:rPr>
              <a:pPr/>
              <a:t>13</a:t>
            </a:fld>
            <a:endParaRPr lang="en-US" smtClean="0">
              <a:latin typeface="Arial" charset="0"/>
            </a:endParaRPr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E54A7E-DE84-4FDA-8D86-B56E2CE14537}" type="slidenum">
              <a:rPr lang="en-US" smtClean="0">
                <a:latin typeface="Arial" charset="0"/>
              </a:rPr>
              <a:pPr/>
              <a:t>14</a:t>
            </a:fld>
            <a:endParaRPr lang="en-US" smtClean="0">
              <a:latin typeface="Arial" charset="0"/>
            </a:endParaRPr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E6AE44-3807-4D1D-97D4-6373EC062FFC}" type="slidenum">
              <a:rPr lang="en-US" smtClean="0">
                <a:latin typeface="Arial" charset="0"/>
              </a:rPr>
              <a:pPr/>
              <a:t>16</a:t>
            </a:fld>
            <a:endParaRPr lang="en-US" smtClean="0">
              <a:latin typeface="Arial" charset="0"/>
            </a:endParaRPr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6961EC-AEA6-4B23-84FE-9262CEC204C0}" type="slidenum">
              <a:rPr lang="en-US" smtClean="0">
                <a:latin typeface="Arial" charset="0"/>
              </a:rPr>
              <a:pPr/>
              <a:t>18</a:t>
            </a:fld>
            <a:endParaRPr lang="en-US" smtClean="0">
              <a:latin typeface="Arial" charset="0"/>
            </a:endParaRPr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550A6F-E157-4657-8320-5AF10627D735}" type="slidenum">
              <a:rPr lang="en-US" smtClean="0">
                <a:latin typeface="Arial" charset="0"/>
              </a:rPr>
              <a:pPr/>
              <a:t>19</a:t>
            </a:fld>
            <a:endParaRPr lang="en-US" smtClean="0">
              <a:latin typeface="Arial" charset="0"/>
            </a:endParaRPr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67BF26-924E-47C8-AD18-7E33CDD6CE29}" type="slidenum">
              <a:rPr lang="en-US" smtClean="0">
                <a:latin typeface="Arial" charset="0"/>
              </a:rPr>
              <a:pPr/>
              <a:t>20</a:t>
            </a:fld>
            <a:endParaRPr lang="en-US" smtClean="0">
              <a:latin typeface="Arial" charset="0"/>
            </a:endParaRPr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C67B68-A69D-4867-ABE5-DC8FF6AC58A9}" type="slidenum">
              <a:rPr lang="en-US" smtClean="0">
                <a:latin typeface="Arial" charset="0"/>
              </a:rPr>
              <a:pPr/>
              <a:t>2</a:t>
            </a:fld>
            <a:endParaRPr lang="en-US" smtClean="0">
              <a:latin typeface="Arial" charset="0"/>
            </a:endParaRPr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ED72FE-D9E4-4A94-A03C-99E7FF0F35EE}" type="slidenum">
              <a:rPr lang="en-US" smtClean="0">
                <a:latin typeface="Arial" charset="0"/>
              </a:rPr>
              <a:pPr/>
              <a:t>4</a:t>
            </a:fld>
            <a:endParaRPr lang="en-US" smtClean="0">
              <a:latin typeface="Arial" charset="0"/>
            </a:endParaRPr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ABC0D1-6A3D-47CB-894E-F761911E0307}" type="slidenum">
              <a:rPr lang="en-US" smtClean="0">
                <a:latin typeface="Arial" charset="0"/>
              </a:rPr>
              <a:pPr/>
              <a:t>5</a:t>
            </a:fld>
            <a:endParaRPr lang="en-US" smtClean="0">
              <a:latin typeface="Arial" charset="0"/>
            </a:endParaRPr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E5D27B-720B-4005-A2A8-9EC902061361}" type="slidenum">
              <a:rPr lang="en-US" smtClean="0">
                <a:latin typeface="Arial" charset="0"/>
              </a:rPr>
              <a:pPr/>
              <a:t>6</a:t>
            </a:fld>
            <a:endParaRPr lang="en-US" smtClean="0">
              <a:latin typeface="Arial" charset="0"/>
            </a:endParaRPr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0A51F1-DBD3-409F-96CA-8DC54BA5E5E8}" type="slidenum">
              <a:rPr lang="en-US" smtClean="0">
                <a:latin typeface="Arial" charset="0"/>
              </a:rPr>
              <a:pPr/>
              <a:t>7</a:t>
            </a:fld>
            <a:endParaRPr lang="en-US" smtClean="0">
              <a:latin typeface="Arial" charset="0"/>
            </a:endParaRPr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BB2A6F-CA59-498A-8295-BD98B21E30A3}" type="slidenum">
              <a:rPr lang="en-US" smtClean="0">
                <a:latin typeface="Arial" charset="0"/>
              </a:rPr>
              <a:pPr/>
              <a:t>8</a:t>
            </a:fld>
            <a:endParaRPr lang="en-US" smtClean="0">
              <a:latin typeface="Arial" charset="0"/>
            </a:endParaRPr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C7030A-1C2E-40E0-AC5B-8EE216E49FAE}" type="slidenum">
              <a:rPr lang="en-US" smtClean="0">
                <a:latin typeface="Arial" charset="0"/>
              </a:rPr>
              <a:pPr/>
              <a:t>9</a:t>
            </a:fld>
            <a:endParaRPr lang="en-US" smtClean="0">
              <a:latin typeface="Arial" charset="0"/>
            </a:endParaRPr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575DEF-26EF-4992-B7FB-9056965F0A86}" type="slidenum">
              <a:rPr lang="en-US" smtClean="0">
                <a:latin typeface="Arial" charset="0"/>
              </a:rPr>
              <a:pPr/>
              <a:t>10</a:t>
            </a:fld>
            <a:endParaRPr lang="en-US" smtClean="0">
              <a:latin typeface="Arial" charset="0"/>
            </a:endParaRPr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7D9EC-7A6D-40CC-AB56-D6A4699BAE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7C565-F3F8-4BDB-AE9F-BAE8CF0661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9EE2A5-FF8B-477B-88CB-3B24D346A7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EE7AE3-2C91-4177-8C74-D51B36A82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1174F-F2DE-40CB-AD47-F3FBBD42C5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631BB-23DE-44DC-96D3-522FFFC27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99AC6-07F3-4C1D-AA9F-76D9A8BC3E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3FF944-EE58-4E41-BC7F-582C1EDA5F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F9676-21FC-4501-85CC-77B4AF04C1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53C65-9C7C-4632-BC7E-5A70DA4E4A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4AA6F-43A2-4FE8-9952-754CCE9230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22D149-F27D-4F12-8822-8CFAA20033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56B84FA5-5628-4E0A-BD6E-8A5A78DD20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1066800" y="533400"/>
            <a:ext cx="807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990600" y="914400"/>
            <a:ext cx="7162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/>
              <a:t>KIỂM TRA BÀI CŨ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838200" y="1905000"/>
            <a:ext cx="7162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600" b="1" i="1">
              <a:solidFill>
                <a:srgbClr val="0000CC"/>
              </a:solidFill>
            </a:endParaRPr>
          </a:p>
        </p:txBody>
      </p:sp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0" y="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CC3300"/>
                </a:solidFill>
              </a:rPr>
              <a:t>TẬP ĐỌC</a:t>
            </a:r>
            <a:r>
              <a:rPr lang="en-US" sz="2800">
                <a:solidFill>
                  <a:srgbClr val="CC3300"/>
                </a:solidFill>
              </a:rPr>
              <a:t> </a:t>
            </a:r>
            <a:br>
              <a:rPr lang="en-US" sz="2800">
                <a:solidFill>
                  <a:srgbClr val="CC3300"/>
                </a:solidFill>
              </a:rPr>
            </a:br>
            <a:endParaRPr lang="en-US" sz="2800">
              <a:solidFill>
                <a:srgbClr val="CC3300"/>
              </a:solidFill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762000" y="1524000"/>
            <a:ext cx="7696200" cy="914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FF0000"/>
                </a:solidFill>
              </a:rPr>
              <a:t>Trung thu độc lập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457200" y="2590800"/>
            <a:ext cx="8686800" cy="9906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/>
              <a:t>Câu 1: Trăng trung thu độc lập có gì đẹp? 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685800" y="4114800"/>
            <a:ext cx="80010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Câu 2: Anh chiến sĩ tưởng tượng đất nước trong những đêm trăng tương lai ra sao?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decel="10000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9" grpId="0" animBg="1"/>
      <p:bldP spid="13321" grpId="0" animBg="1"/>
      <p:bldP spid="13321" grpId="1" animBg="1"/>
      <p:bldP spid="1332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543800" cy="3810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0000CC"/>
                </a:solidFill>
              </a:rPr>
              <a:t/>
            </a:r>
            <a:br>
              <a:rPr lang="en-US" sz="2800" b="1" i="1" smtClean="0">
                <a:solidFill>
                  <a:srgbClr val="0000CC"/>
                </a:solidFill>
              </a:rPr>
            </a:br>
            <a:r>
              <a:rPr lang="en-US" sz="3200" b="1" smtClean="0">
                <a:solidFill>
                  <a:srgbClr val="0000CC"/>
                </a:solidFill>
              </a:rPr>
              <a:t>TẬP ĐỌC</a:t>
            </a:r>
            <a:r>
              <a:rPr lang="en-US" sz="4000" smtClean="0">
                <a:solidFill>
                  <a:srgbClr val="0000CC"/>
                </a:solidFill>
              </a:rPr>
              <a:t> </a:t>
            </a:r>
            <a:br>
              <a:rPr lang="en-US" sz="4000" smtClean="0">
                <a:solidFill>
                  <a:srgbClr val="0000CC"/>
                </a:solidFill>
              </a:rPr>
            </a:br>
            <a:endParaRPr lang="en-US" sz="4000" smtClean="0">
              <a:solidFill>
                <a:srgbClr val="0000CC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229600" cy="1066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b="1" smtClean="0">
                <a:solidFill>
                  <a:srgbClr val="FF0000"/>
                </a:solidFill>
              </a:rPr>
              <a:t>Ở vương quốc Tương Lai</a:t>
            </a:r>
          </a:p>
          <a:p>
            <a:pPr algn="ctr" eaLnBrk="1" hangingPunct="1">
              <a:buFontTx/>
              <a:buNone/>
            </a:pPr>
            <a:r>
              <a:rPr lang="en-US" sz="3600" b="1" smtClean="0"/>
              <a:t>                        M</a:t>
            </a:r>
            <a:r>
              <a:rPr lang="en-US" b="1" smtClean="0"/>
              <a:t>át- téc- lích</a:t>
            </a:r>
            <a:endParaRPr lang="en-US" sz="3600" b="1" smtClean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                                                 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762000" y="1676400"/>
            <a:ext cx="8001000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600">
                <a:solidFill>
                  <a:schemeClr val="hlink"/>
                </a:solidFill>
              </a:rPr>
              <a:t>Trong công Xưởng Xanh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066800" y="2209800"/>
            <a:ext cx="80772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2/ Tìm hiểu bài</a:t>
            </a:r>
          </a:p>
          <a:p>
            <a:pPr>
              <a:spcBef>
                <a:spcPct val="50000"/>
              </a:spcBef>
            </a:pPr>
            <a:endParaRPr lang="en-US" sz="3600"/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457200" y="28194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 b="1"/>
          </a:p>
        </p:txBody>
      </p:sp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228600" y="2743200"/>
            <a:ext cx="891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 Vì sao nơi đó có tên là vương quốc Tương lai?</a:t>
            </a:r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457200" y="3429000"/>
            <a:ext cx="8077200" cy="286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+Vì những bạn nhỏ sống trong vương quốc này hiện nay vẫn chưa ra đời, các bạn chưa sống ở thế giới hiện tại của chúng ta.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+ Vì các bạn nhỏ chưa ra đời, ôm hoài bão , ước mơ khi nào ra đời, các bạn sẽ làm nhiều điều kì lạ chưa từng thấy trên trái đất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0" grpId="0"/>
      <p:bldP spid="67591" grpId="0"/>
      <p:bldP spid="6759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4000" smtClean="0">
                <a:solidFill>
                  <a:schemeClr val="hlink"/>
                </a:solidFill>
              </a:rPr>
              <a:t/>
            </a:r>
            <a:br>
              <a:rPr lang="en-US" sz="4000" smtClean="0">
                <a:solidFill>
                  <a:schemeClr val="hlink"/>
                </a:solidFill>
              </a:rPr>
            </a:br>
            <a:r>
              <a:rPr lang="en-US" sz="4000" smtClean="0">
                <a:solidFill>
                  <a:schemeClr val="hlink"/>
                </a:solidFill>
              </a:rPr>
              <a:t>Trong công Xưởng Xanh</a:t>
            </a:r>
            <a:br>
              <a:rPr lang="en-US" sz="4000" smtClean="0">
                <a:solidFill>
                  <a:schemeClr val="hlink"/>
                </a:solidFill>
              </a:rPr>
            </a:br>
            <a:r>
              <a:rPr lang="en-US" sz="4000" smtClean="0"/>
              <a:t>2/ Tìm hiểu bài</a:t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00200"/>
            <a:ext cx="4267200" cy="1066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smtClean="0"/>
              <a:t>     </a:t>
            </a:r>
            <a:r>
              <a:rPr lang="en-US" sz="2400" b="1" smtClean="0"/>
              <a:t>Các bạn trong công xưởng xanh chế ra những gì?</a:t>
            </a:r>
          </a:p>
        </p:txBody>
      </p:sp>
      <p:pic>
        <p:nvPicPr>
          <p:cNvPr id="71688" name="Picture 8" descr="tlai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0" y="1600200"/>
            <a:ext cx="4343400" cy="4572000"/>
          </a:xfrm>
          <a:noFill/>
        </p:spPr>
      </p:pic>
      <p:sp>
        <p:nvSpPr>
          <p:cNvPr id="12293" name="Text Box 9"/>
          <p:cNvSpPr txBox="1">
            <a:spLocks noChangeArrowheads="1"/>
          </p:cNvSpPr>
          <p:nvPr/>
        </p:nvSpPr>
        <p:spPr bwMode="auto">
          <a:xfrm>
            <a:off x="304800" y="3048000"/>
            <a:ext cx="419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1690" name="Text Box 10"/>
          <p:cNvSpPr txBox="1">
            <a:spLocks noChangeArrowheads="1"/>
          </p:cNvSpPr>
          <p:nvPr/>
        </p:nvSpPr>
        <p:spPr bwMode="auto">
          <a:xfrm>
            <a:off x="304800" y="2971800"/>
            <a:ext cx="44958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+ Vật làm cho con người hạnh phúc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+ Ba mươi vị thuốc trường sinh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+ Một loại ánh sáng kì lạ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+ Một cái máy biết bay trên không trung như một con chim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+ Một cái máy biết dò tìm những kho báu còn dấu kín trên mặt trăng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6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6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5" grpId="0" build="p"/>
      <p:bldP spid="7169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543800" cy="3810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0000CC"/>
                </a:solidFill>
              </a:rPr>
              <a:t/>
            </a:r>
            <a:br>
              <a:rPr lang="en-US" sz="2800" b="1" i="1" smtClean="0">
                <a:solidFill>
                  <a:srgbClr val="0000CC"/>
                </a:solidFill>
              </a:rPr>
            </a:br>
            <a:r>
              <a:rPr lang="en-US" sz="3200" b="1" smtClean="0">
                <a:solidFill>
                  <a:srgbClr val="0000CC"/>
                </a:solidFill>
              </a:rPr>
              <a:t>TẬP ĐỌC</a:t>
            </a:r>
            <a:r>
              <a:rPr lang="en-US" sz="4000" smtClean="0">
                <a:solidFill>
                  <a:srgbClr val="0000CC"/>
                </a:solidFill>
              </a:rPr>
              <a:t> </a:t>
            </a:r>
            <a:br>
              <a:rPr lang="en-US" sz="4000" smtClean="0">
                <a:solidFill>
                  <a:srgbClr val="0000CC"/>
                </a:solidFill>
              </a:rPr>
            </a:br>
            <a:endParaRPr lang="en-US" sz="4000" smtClean="0">
              <a:solidFill>
                <a:srgbClr val="0000CC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229600" cy="1066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b="1" smtClean="0">
                <a:solidFill>
                  <a:srgbClr val="FF0000"/>
                </a:solidFill>
              </a:rPr>
              <a:t>Ở vương quốc Tương Lai</a:t>
            </a:r>
          </a:p>
          <a:p>
            <a:pPr algn="ctr" eaLnBrk="1" hangingPunct="1">
              <a:buFontTx/>
              <a:buNone/>
            </a:pPr>
            <a:r>
              <a:rPr lang="en-US" sz="3600" b="1" smtClean="0"/>
              <a:t>                        M</a:t>
            </a:r>
            <a:r>
              <a:rPr lang="en-US" b="1" smtClean="0"/>
              <a:t>át- téc- lích</a:t>
            </a:r>
            <a:endParaRPr lang="en-US" sz="3600" b="1" smtClean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                                                 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762000" y="1676400"/>
            <a:ext cx="8001000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600">
                <a:solidFill>
                  <a:schemeClr val="hlink"/>
                </a:solidFill>
              </a:rPr>
              <a:t>Trong công Xưởng Xanh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066800" y="2209800"/>
            <a:ext cx="80772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2/ Tìm hiểu bài</a:t>
            </a:r>
          </a:p>
          <a:p>
            <a:pPr>
              <a:spcBef>
                <a:spcPct val="50000"/>
              </a:spcBef>
            </a:pPr>
            <a:endParaRPr lang="en-US" sz="3600"/>
          </a:p>
        </p:txBody>
      </p:sp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457200" y="28194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 b="1"/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228600" y="2743200"/>
            <a:ext cx="8915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 Các phát minh ấy thể hiện ước mơ gì của con người? </a:t>
            </a:r>
          </a:p>
        </p:txBody>
      </p:sp>
      <p:sp>
        <p:nvSpPr>
          <p:cNvPr id="73736" name="Text Box 8"/>
          <p:cNvSpPr txBox="1">
            <a:spLocks noChangeArrowheads="1"/>
          </p:cNvSpPr>
          <p:nvPr/>
        </p:nvSpPr>
        <p:spPr bwMode="auto">
          <a:xfrm>
            <a:off x="381000" y="4038600"/>
            <a:ext cx="8077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</a:rPr>
              <a:t>+ Ước mơ được sống hạnh phúc, sống lâu, sống trong môi trường đầy ánh sáng và chinh phục được mặt trăng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4" grpId="0"/>
      <p:bldP spid="73735" grpId="0"/>
      <p:bldP spid="7373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543800" cy="3810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0000CC"/>
                </a:solidFill>
              </a:rPr>
              <a:t/>
            </a:r>
            <a:br>
              <a:rPr lang="en-US" sz="2800" b="1" i="1" smtClean="0">
                <a:solidFill>
                  <a:srgbClr val="0000CC"/>
                </a:solidFill>
              </a:rPr>
            </a:br>
            <a:r>
              <a:rPr lang="en-US" sz="3200" b="1" smtClean="0">
                <a:solidFill>
                  <a:srgbClr val="0000CC"/>
                </a:solidFill>
              </a:rPr>
              <a:t>TẬP ĐỌC</a:t>
            </a:r>
            <a:r>
              <a:rPr lang="en-US" sz="4000" smtClean="0">
                <a:solidFill>
                  <a:srgbClr val="0000CC"/>
                </a:solidFill>
              </a:rPr>
              <a:t> </a:t>
            </a:r>
            <a:br>
              <a:rPr lang="en-US" sz="4000" smtClean="0">
                <a:solidFill>
                  <a:srgbClr val="0000CC"/>
                </a:solidFill>
              </a:rPr>
            </a:br>
            <a:endParaRPr lang="en-US" sz="4000" smtClean="0">
              <a:solidFill>
                <a:srgbClr val="0000CC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229600" cy="1066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b="1" smtClean="0">
                <a:solidFill>
                  <a:srgbClr val="FF0000"/>
                </a:solidFill>
              </a:rPr>
              <a:t>Ở vương quốc Tương Lai</a:t>
            </a:r>
          </a:p>
          <a:p>
            <a:pPr algn="ctr" eaLnBrk="1" hangingPunct="1">
              <a:buFontTx/>
              <a:buNone/>
            </a:pPr>
            <a:r>
              <a:rPr lang="en-US" sz="3600" b="1" smtClean="0"/>
              <a:t>                        M</a:t>
            </a:r>
            <a:r>
              <a:rPr lang="en-US" b="1" smtClean="0"/>
              <a:t>át- téc- lích</a:t>
            </a:r>
            <a:endParaRPr lang="en-US" sz="3600" b="1" smtClean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                                                 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762000" y="1676400"/>
            <a:ext cx="8001000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600">
                <a:solidFill>
                  <a:schemeClr val="hlink"/>
                </a:solidFill>
              </a:rPr>
              <a:t>Trong công Xưởng Xanh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066800" y="2209800"/>
            <a:ext cx="807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3/ Luyện đọc diễn cảm</a:t>
            </a: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457200" y="28194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 b="1"/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1143000" y="3048000"/>
            <a:ext cx="731520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chemeClr val="accent2"/>
                </a:solidFill>
              </a:rPr>
              <a:t>Đọc phân vai: </a:t>
            </a:r>
          </a:p>
          <a:p>
            <a:pPr>
              <a:spcBef>
                <a:spcPct val="50000"/>
              </a:spcBef>
            </a:pPr>
            <a:r>
              <a:rPr lang="en-US" sz="3600">
                <a:solidFill>
                  <a:srgbClr val="FF0000"/>
                </a:solidFill>
              </a:rPr>
              <a:t>Tin- tin, Mi- tin, 5 em bé, người dẫn chuyện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7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57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7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7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543800" cy="8382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0000CC"/>
                </a:solidFill>
              </a:rPr>
              <a:t/>
            </a:r>
            <a:br>
              <a:rPr lang="en-US" sz="2800" b="1" i="1" smtClean="0">
                <a:solidFill>
                  <a:srgbClr val="0000CC"/>
                </a:solidFill>
              </a:rPr>
            </a:br>
            <a:r>
              <a:rPr lang="en-US" sz="3200" b="1" smtClean="0">
                <a:solidFill>
                  <a:srgbClr val="0000CC"/>
                </a:solidFill>
              </a:rPr>
              <a:t>TẬP ĐỌC</a:t>
            </a:r>
            <a:r>
              <a:rPr lang="en-US" sz="4000" smtClean="0">
                <a:solidFill>
                  <a:srgbClr val="0000CC"/>
                </a:solidFill>
              </a:rPr>
              <a:t> </a:t>
            </a:r>
            <a:br>
              <a:rPr lang="en-US" sz="4000" smtClean="0">
                <a:solidFill>
                  <a:srgbClr val="0000CC"/>
                </a:solidFill>
              </a:rPr>
            </a:br>
            <a:endParaRPr lang="en-US" sz="4000" smtClean="0">
              <a:solidFill>
                <a:srgbClr val="0000CC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229600" cy="1295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b="1" smtClean="0">
                <a:solidFill>
                  <a:srgbClr val="FF0000"/>
                </a:solidFill>
              </a:rPr>
              <a:t>Ở vương quốc Tương Lai</a:t>
            </a:r>
          </a:p>
          <a:p>
            <a:pPr algn="ctr" eaLnBrk="1" hangingPunct="1">
              <a:buFontTx/>
              <a:buNone/>
            </a:pPr>
            <a:r>
              <a:rPr lang="en-US" sz="3600" b="1" smtClean="0"/>
              <a:t>                        M</a:t>
            </a:r>
            <a:r>
              <a:rPr lang="en-US" b="1" smtClean="0"/>
              <a:t>át- téc- lích</a:t>
            </a:r>
            <a:endParaRPr lang="en-US" sz="3600" b="1" smtClean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                                                 </a:t>
            </a:r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762000" y="2209800"/>
            <a:ext cx="8001000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600">
                <a:solidFill>
                  <a:schemeClr val="hlink"/>
                </a:solidFill>
              </a:rPr>
              <a:t>Trong khu vườn kì diệu</a:t>
            </a: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838200" y="2819400"/>
            <a:ext cx="80772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1/</a:t>
            </a:r>
            <a:r>
              <a:rPr lang="en-US" sz="3600">
                <a:solidFill>
                  <a:schemeClr val="hlink"/>
                </a:solidFill>
              </a:rPr>
              <a:t> </a:t>
            </a:r>
            <a:r>
              <a:rPr lang="en-US" sz="3600"/>
              <a:t>Luyện đọc</a:t>
            </a:r>
          </a:p>
          <a:p>
            <a:pPr>
              <a:spcBef>
                <a:spcPct val="50000"/>
              </a:spcBef>
            </a:pPr>
            <a:endParaRPr lang="en-US" sz="36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animBg="1"/>
      <p:bldP spid="778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O vuong quoc Tuong La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04800"/>
            <a:ext cx="85344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543800" cy="3810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0000CC"/>
                </a:solidFill>
              </a:rPr>
              <a:t/>
            </a:r>
            <a:br>
              <a:rPr lang="en-US" sz="2800" b="1" i="1" smtClean="0">
                <a:solidFill>
                  <a:srgbClr val="0000CC"/>
                </a:solidFill>
              </a:rPr>
            </a:br>
            <a:r>
              <a:rPr lang="en-US" sz="3200" b="1" smtClean="0">
                <a:solidFill>
                  <a:srgbClr val="0000CC"/>
                </a:solidFill>
              </a:rPr>
              <a:t>TẬP ĐỌC</a:t>
            </a:r>
            <a:r>
              <a:rPr lang="en-US" sz="4000" smtClean="0">
                <a:solidFill>
                  <a:srgbClr val="0000CC"/>
                </a:solidFill>
              </a:rPr>
              <a:t> </a:t>
            </a:r>
            <a:br>
              <a:rPr lang="en-US" sz="4000" smtClean="0">
                <a:solidFill>
                  <a:srgbClr val="0000CC"/>
                </a:solidFill>
              </a:rPr>
            </a:br>
            <a:endParaRPr lang="en-US" sz="4000" smtClean="0">
              <a:solidFill>
                <a:srgbClr val="0000CC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229600" cy="1295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b="1" smtClean="0">
                <a:solidFill>
                  <a:srgbClr val="FF0000"/>
                </a:solidFill>
              </a:rPr>
              <a:t>Ở vương quốc Tương Lai</a:t>
            </a:r>
          </a:p>
          <a:p>
            <a:pPr algn="ctr" eaLnBrk="1" hangingPunct="1">
              <a:buFontTx/>
              <a:buNone/>
            </a:pPr>
            <a:r>
              <a:rPr lang="en-US" sz="3600" b="1" smtClean="0"/>
              <a:t>                        M</a:t>
            </a:r>
            <a:r>
              <a:rPr lang="en-US" b="1" smtClean="0"/>
              <a:t>át- téc- lích</a:t>
            </a:r>
            <a:endParaRPr lang="en-US" sz="3600" b="1" smtClean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                                                 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762000" y="1676400"/>
            <a:ext cx="8001000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600">
                <a:solidFill>
                  <a:schemeClr val="hlink"/>
                </a:solidFill>
              </a:rPr>
              <a:t>Trong khu vườn kì diệu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066800" y="2209800"/>
            <a:ext cx="80772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1/</a:t>
            </a:r>
            <a:r>
              <a:rPr lang="en-US" sz="3600">
                <a:solidFill>
                  <a:schemeClr val="hlink"/>
                </a:solidFill>
              </a:rPr>
              <a:t> </a:t>
            </a:r>
            <a:r>
              <a:rPr lang="en-US" sz="3600"/>
              <a:t>Luyện đọc</a:t>
            </a:r>
          </a:p>
          <a:p>
            <a:pPr>
              <a:spcBef>
                <a:spcPct val="50000"/>
              </a:spcBef>
            </a:pPr>
            <a:endParaRPr lang="en-US" sz="3600"/>
          </a:p>
        </p:txBody>
      </p:sp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685800" y="2743200"/>
            <a:ext cx="7696200" cy="308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Đoạn 1</a:t>
            </a:r>
            <a:r>
              <a:rPr lang="en-US" sz="2800"/>
              <a:t>: 6 dòng đầu ( lời thoại của Tin – tin với em bé cầm nho )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Đoạn 2</a:t>
            </a:r>
            <a:r>
              <a:rPr lang="en-US" sz="2800"/>
              <a:t>: 6 dòng tiếp theo ( lời thoại của Mi – tin với em bé cầm táo )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Đoạn 3</a:t>
            </a:r>
            <a:r>
              <a:rPr lang="en-US" sz="2800"/>
              <a:t>: 5 dòng còn lại (lời thoại của Tin – tin với em bé có dưa)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4000" smtClean="0">
                <a:solidFill>
                  <a:schemeClr val="hlink"/>
                </a:solidFill>
              </a:rPr>
              <a:t/>
            </a:r>
            <a:br>
              <a:rPr lang="en-US" sz="4000" smtClean="0">
                <a:solidFill>
                  <a:schemeClr val="hlink"/>
                </a:solidFill>
              </a:rPr>
            </a:br>
            <a:r>
              <a:rPr lang="en-US" sz="4000" smtClean="0">
                <a:solidFill>
                  <a:schemeClr val="hlink"/>
                </a:solidFill>
              </a:rPr>
              <a:t>Trong khu vườn kì diệu</a:t>
            </a:r>
            <a:br>
              <a:rPr lang="en-US" sz="4000" smtClean="0">
                <a:solidFill>
                  <a:schemeClr val="hlink"/>
                </a:solidFill>
              </a:rPr>
            </a:br>
            <a:r>
              <a:rPr lang="en-US" sz="4000" smtClean="0"/>
              <a:t>2/ Tìm hiểu bài</a:t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00200"/>
            <a:ext cx="4724400" cy="1447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b="1" smtClean="0"/>
              <a:t>     Những trái cây mà Tin- tin và Mi – tin nhìn thấy trong khu vườn kì diệu có gì khác thường?</a:t>
            </a: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304800" y="3048000"/>
            <a:ext cx="419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95238" name="Text Box 6"/>
          <p:cNvSpPr txBox="1">
            <a:spLocks noChangeArrowheads="1"/>
          </p:cNvSpPr>
          <p:nvPr/>
        </p:nvSpPr>
        <p:spPr bwMode="auto">
          <a:xfrm>
            <a:off x="381000" y="2971800"/>
            <a:ext cx="44958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+Chùm nho quả to đến nỗi Tin – tin tưởng đó là quả lê.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+ Những quả táo to đến nỗi Mi – tin tưởng đó là những quả dưa đỏ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+ Những quả dưa to đến nỗi  Tin – tin tưởng đó là những quả bí đỏ</a:t>
            </a:r>
          </a:p>
        </p:txBody>
      </p:sp>
      <p:pic>
        <p:nvPicPr>
          <p:cNvPr id="18438" name="Picture 8" descr="O vuong quoc Tuong Lai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724400" y="1676400"/>
            <a:ext cx="4419600" cy="4419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5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/>
      <p:bldP spid="9523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543800" cy="3810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0000CC"/>
                </a:solidFill>
              </a:rPr>
              <a:t/>
            </a:r>
            <a:br>
              <a:rPr lang="en-US" sz="2800" b="1" i="1" smtClean="0">
                <a:solidFill>
                  <a:srgbClr val="0000CC"/>
                </a:solidFill>
              </a:rPr>
            </a:br>
            <a:r>
              <a:rPr lang="en-US" sz="3200" b="1" smtClean="0">
                <a:solidFill>
                  <a:srgbClr val="0000CC"/>
                </a:solidFill>
              </a:rPr>
              <a:t>TẬP ĐỌC</a:t>
            </a:r>
            <a:r>
              <a:rPr lang="en-US" sz="4000" smtClean="0">
                <a:solidFill>
                  <a:srgbClr val="0000CC"/>
                </a:solidFill>
              </a:rPr>
              <a:t> </a:t>
            </a:r>
            <a:br>
              <a:rPr lang="en-US" sz="4000" smtClean="0">
                <a:solidFill>
                  <a:srgbClr val="0000CC"/>
                </a:solidFill>
              </a:rPr>
            </a:br>
            <a:endParaRPr lang="en-US" sz="4000" smtClean="0">
              <a:solidFill>
                <a:srgbClr val="0000CC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229600" cy="1066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b="1" smtClean="0">
                <a:solidFill>
                  <a:srgbClr val="FF0000"/>
                </a:solidFill>
              </a:rPr>
              <a:t>Ở vương quốc Tương Lai</a:t>
            </a:r>
          </a:p>
          <a:p>
            <a:pPr algn="ctr" eaLnBrk="1" hangingPunct="1">
              <a:buFontTx/>
              <a:buNone/>
            </a:pPr>
            <a:r>
              <a:rPr lang="en-US" sz="3600" b="1" smtClean="0"/>
              <a:t>                        M</a:t>
            </a:r>
            <a:r>
              <a:rPr lang="en-US" b="1" smtClean="0"/>
              <a:t>át- téc- lích</a:t>
            </a:r>
            <a:endParaRPr lang="en-US" sz="3600" b="1" smtClean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                                                 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762000" y="1676400"/>
            <a:ext cx="8001000" cy="22987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600">
                <a:solidFill>
                  <a:schemeClr val="hlink"/>
                </a:solidFill>
              </a:rPr>
              <a:t>Trong công Xưởng Xanh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600">
                <a:solidFill>
                  <a:schemeClr val="hlink"/>
                </a:solidFill>
              </a:rPr>
              <a:t>Trong Khu vườn kì diệu</a:t>
            </a:r>
          </a:p>
          <a:p>
            <a:pPr>
              <a:spcBef>
                <a:spcPct val="50000"/>
              </a:spcBef>
            </a:pPr>
            <a:r>
              <a:rPr lang="en-US" sz="3600"/>
              <a:t>2/ Tìm hiểu bài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685800" y="1828800"/>
            <a:ext cx="80772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600"/>
          </a:p>
          <a:p>
            <a:pPr>
              <a:spcBef>
                <a:spcPct val="50000"/>
              </a:spcBef>
            </a:pPr>
            <a:endParaRPr lang="en-US" sz="3600"/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457200" y="28194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 b="1"/>
          </a:p>
        </p:txBody>
      </p:sp>
      <p:sp>
        <p:nvSpPr>
          <p:cNvPr id="93194" name="Text Box 10"/>
          <p:cNvSpPr txBox="1">
            <a:spLocks noChangeArrowheads="1"/>
          </p:cNvSpPr>
          <p:nvPr/>
        </p:nvSpPr>
        <p:spPr bwMode="auto">
          <a:xfrm>
            <a:off x="762000" y="4114800"/>
            <a:ext cx="79248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Em thích những gì ở vương quốc Tương Lai?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3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3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3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3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3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0" grpId="0"/>
      <p:bldP spid="9319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543800" cy="3810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0000CC"/>
                </a:solidFill>
              </a:rPr>
              <a:t/>
            </a:r>
            <a:br>
              <a:rPr lang="en-US" sz="2800" b="1" i="1" smtClean="0">
                <a:solidFill>
                  <a:srgbClr val="0000CC"/>
                </a:solidFill>
              </a:rPr>
            </a:br>
            <a:r>
              <a:rPr lang="en-US" sz="3200" b="1" smtClean="0">
                <a:solidFill>
                  <a:srgbClr val="0000CC"/>
                </a:solidFill>
              </a:rPr>
              <a:t>TẬP ĐỌC</a:t>
            </a:r>
            <a:r>
              <a:rPr lang="en-US" sz="4000" smtClean="0">
                <a:solidFill>
                  <a:srgbClr val="0000CC"/>
                </a:solidFill>
              </a:rPr>
              <a:t> </a:t>
            </a:r>
            <a:br>
              <a:rPr lang="en-US" sz="4000" smtClean="0">
                <a:solidFill>
                  <a:srgbClr val="0000CC"/>
                </a:solidFill>
              </a:rPr>
            </a:br>
            <a:endParaRPr lang="en-US" sz="4000" smtClean="0">
              <a:solidFill>
                <a:srgbClr val="0000CC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229600" cy="1066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b="1" smtClean="0">
                <a:solidFill>
                  <a:srgbClr val="FF0000"/>
                </a:solidFill>
              </a:rPr>
              <a:t>Ở vương quốc Tương Lai</a:t>
            </a:r>
          </a:p>
          <a:p>
            <a:pPr algn="ctr" eaLnBrk="1" hangingPunct="1">
              <a:buFontTx/>
              <a:buNone/>
            </a:pPr>
            <a:r>
              <a:rPr lang="en-US" sz="3600" b="1" smtClean="0"/>
              <a:t>                        M</a:t>
            </a:r>
            <a:r>
              <a:rPr lang="en-US" b="1" smtClean="0"/>
              <a:t>át- téc- lích</a:t>
            </a:r>
            <a:endParaRPr lang="en-US" sz="3600" b="1" smtClean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                                                 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762000" y="1676400"/>
            <a:ext cx="8001000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600">
                <a:solidFill>
                  <a:schemeClr val="hlink"/>
                </a:solidFill>
              </a:rPr>
              <a:t>Trong khu vườn kì diệu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066800" y="2209800"/>
            <a:ext cx="807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3/ Luyện đọc diễn cảm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457200" y="28194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 b="1"/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1143000" y="3048000"/>
            <a:ext cx="7315200" cy="256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chemeClr val="accent2"/>
                </a:solidFill>
              </a:rPr>
              <a:t>Đọc phân vai: </a:t>
            </a:r>
          </a:p>
          <a:p>
            <a:pPr>
              <a:spcBef>
                <a:spcPct val="50000"/>
              </a:spcBef>
            </a:pPr>
            <a:r>
              <a:rPr lang="en-US" sz="3600">
                <a:solidFill>
                  <a:srgbClr val="FF0000"/>
                </a:solidFill>
              </a:rPr>
              <a:t>Tin- tin, Mi- tin, em bé cầm nho, em bé cầm táo, em bé có dưa, người dẫn chuyện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543800" cy="8382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0000CC"/>
                </a:solidFill>
              </a:rPr>
              <a:t/>
            </a:r>
            <a:br>
              <a:rPr lang="en-US" sz="2800" b="1" i="1" smtClean="0">
                <a:solidFill>
                  <a:srgbClr val="0000CC"/>
                </a:solidFill>
              </a:rPr>
            </a:br>
            <a:r>
              <a:rPr lang="en-US" sz="3200" b="1" smtClean="0">
                <a:solidFill>
                  <a:srgbClr val="0000CC"/>
                </a:solidFill>
              </a:rPr>
              <a:t>TẬP ĐỌC</a:t>
            </a:r>
            <a:r>
              <a:rPr lang="en-US" sz="4000" smtClean="0">
                <a:solidFill>
                  <a:srgbClr val="0000CC"/>
                </a:solidFill>
              </a:rPr>
              <a:t> </a:t>
            </a:r>
            <a:br>
              <a:rPr lang="en-US" sz="4000" smtClean="0">
                <a:solidFill>
                  <a:srgbClr val="0000CC"/>
                </a:solidFill>
              </a:rPr>
            </a:br>
            <a:endParaRPr lang="en-US" sz="4000" smtClean="0">
              <a:solidFill>
                <a:srgbClr val="0000CC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229600" cy="1295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b="1" smtClean="0">
                <a:solidFill>
                  <a:srgbClr val="FF0000"/>
                </a:solidFill>
              </a:rPr>
              <a:t>Ở vương quốc Tương Lai</a:t>
            </a:r>
          </a:p>
          <a:p>
            <a:pPr algn="ctr" eaLnBrk="1" hangingPunct="1">
              <a:buFontTx/>
              <a:buNone/>
            </a:pPr>
            <a:r>
              <a:rPr lang="en-US" sz="3600" b="1" smtClean="0"/>
              <a:t>                        M</a:t>
            </a:r>
            <a:r>
              <a:rPr lang="en-US" b="1" smtClean="0"/>
              <a:t>át- téc- lích</a:t>
            </a:r>
            <a:endParaRPr lang="en-US" sz="3600" b="1" smtClean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                                                 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762000" y="2209800"/>
            <a:ext cx="8001000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600">
                <a:solidFill>
                  <a:schemeClr val="hlink"/>
                </a:solidFill>
              </a:rPr>
              <a:t>Trong công Xưởng Xanh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838200" y="2819400"/>
            <a:ext cx="80772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1/</a:t>
            </a:r>
            <a:r>
              <a:rPr lang="en-US" sz="3600">
                <a:solidFill>
                  <a:schemeClr val="hlink"/>
                </a:solidFill>
              </a:rPr>
              <a:t> </a:t>
            </a:r>
            <a:r>
              <a:rPr lang="en-US" sz="3600"/>
              <a:t>Luyện đọc</a:t>
            </a:r>
          </a:p>
          <a:p>
            <a:pPr>
              <a:spcBef>
                <a:spcPct val="50000"/>
              </a:spcBef>
            </a:pPr>
            <a:endParaRPr lang="en-US" sz="36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  <p:bldP spid="17415" grpId="0" animBg="1"/>
      <p:bldP spid="1741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543800" cy="3810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0000CC"/>
                </a:solidFill>
              </a:rPr>
              <a:t/>
            </a:r>
            <a:br>
              <a:rPr lang="en-US" sz="2800" b="1" i="1" smtClean="0">
                <a:solidFill>
                  <a:srgbClr val="0000CC"/>
                </a:solidFill>
              </a:rPr>
            </a:br>
            <a:r>
              <a:rPr lang="en-US" sz="3200" b="1" smtClean="0">
                <a:solidFill>
                  <a:srgbClr val="0000CC"/>
                </a:solidFill>
              </a:rPr>
              <a:t>TẬP ĐỌC</a:t>
            </a:r>
            <a:r>
              <a:rPr lang="en-US" sz="4000" smtClean="0">
                <a:solidFill>
                  <a:srgbClr val="0000CC"/>
                </a:solidFill>
              </a:rPr>
              <a:t> </a:t>
            </a:r>
            <a:br>
              <a:rPr lang="en-US" sz="4000" smtClean="0">
                <a:solidFill>
                  <a:srgbClr val="0000CC"/>
                </a:solidFill>
              </a:rPr>
            </a:br>
            <a:endParaRPr lang="en-US" sz="4000" smtClean="0">
              <a:solidFill>
                <a:srgbClr val="0000CC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229600" cy="1066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b="1" smtClean="0">
                <a:solidFill>
                  <a:srgbClr val="FF0000"/>
                </a:solidFill>
              </a:rPr>
              <a:t>Ở vương quốc Tương Lai</a:t>
            </a:r>
          </a:p>
          <a:p>
            <a:pPr algn="ctr" eaLnBrk="1" hangingPunct="1">
              <a:buFontTx/>
              <a:buNone/>
            </a:pPr>
            <a:r>
              <a:rPr lang="en-US" sz="3600" b="1" smtClean="0"/>
              <a:t>                        M</a:t>
            </a:r>
            <a:r>
              <a:rPr lang="en-US" b="1" smtClean="0"/>
              <a:t>át- téc- lích</a:t>
            </a:r>
            <a:endParaRPr lang="en-US" sz="3600" b="1" smtClean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                                                 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685800" y="1828800"/>
            <a:ext cx="80772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600"/>
          </a:p>
          <a:p>
            <a:pPr>
              <a:spcBef>
                <a:spcPct val="50000"/>
              </a:spcBef>
            </a:pPr>
            <a:endParaRPr lang="en-US" sz="3600"/>
          </a:p>
        </p:txBody>
      </p:sp>
      <p:sp>
        <p:nvSpPr>
          <p:cNvPr id="100358" name="Text Box 6"/>
          <p:cNvSpPr txBox="1">
            <a:spLocks noChangeArrowheads="1"/>
          </p:cNvSpPr>
          <p:nvPr/>
        </p:nvSpPr>
        <p:spPr bwMode="auto">
          <a:xfrm>
            <a:off x="457200" y="28194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 b="1"/>
          </a:p>
        </p:txBody>
      </p:sp>
      <p:sp>
        <p:nvSpPr>
          <p:cNvPr id="100359" name="Text Box 7"/>
          <p:cNvSpPr txBox="1">
            <a:spLocks noChangeArrowheads="1"/>
          </p:cNvSpPr>
          <p:nvPr/>
        </p:nvSpPr>
        <p:spPr bwMode="auto">
          <a:xfrm>
            <a:off x="762000" y="4114800"/>
            <a:ext cx="792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600"/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838200" y="1752600"/>
            <a:ext cx="777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Vở kịch nói lên điều gì?</a:t>
            </a:r>
          </a:p>
        </p:txBody>
      </p:sp>
      <p:sp>
        <p:nvSpPr>
          <p:cNvPr id="21512" name="Text Box 9"/>
          <p:cNvSpPr txBox="1">
            <a:spLocks noChangeArrowheads="1"/>
          </p:cNvSpPr>
          <p:nvPr/>
        </p:nvSpPr>
        <p:spPr bwMode="auto">
          <a:xfrm>
            <a:off x="381000" y="2895600"/>
            <a:ext cx="784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00362" name="Text Box 10"/>
          <p:cNvSpPr txBox="1">
            <a:spLocks noChangeArrowheads="1"/>
          </p:cNvSpPr>
          <p:nvPr/>
        </p:nvSpPr>
        <p:spPr bwMode="auto">
          <a:xfrm>
            <a:off x="685800" y="2362200"/>
            <a:ext cx="80772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Đại ý:</a:t>
            </a:r>
            <a:r>
              <a:rPr lang="en-US" sz="3600" b="1"/>
              <a:t> Vở kịch thể hiện ước mơ của các bạn về một cuộc sống đầy đủ và hạnh phúc, ở đó trẻ em là những nhà phát minh giàu trí sáng tạo, góp sức mình phục vụ cuộc sống.</a:t>
            </a:r>
          </a:p>
        </p:txBody>
      </p:sp>
      <p:sp>
        <p:nvSpPr>
          <p:cNvPr id="100363" name="Text Box 11"/>
          <p:cNvSpPr txBox="1">
            <a:spLocks noChangeArrowheads="1"/>
          </p:cNvSpPr>
          <p:nvPr/>
        </p:nvSpPr>
        <p:spPr bwMode="auto">
          <a:xfrm>
            <a:off x="914400" y="5257800"/>
            <a:ext cx="7620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hlink"/>
                </a:solidFill>
              </a:rPr>
              <a:t>Chuẩn bị bài sau: Nếu chúng mình có  phép lạ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0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0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0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8" grpId="0"/>
      <p:bldP spid="100359" grpId="0"/>
      <p:bldP spid="100360" grpId="0"/>
      <p:bldP spid="100360" grpId="1"/>
      <p:bldP spid="100362" grpId="0"/>
      <p:bldP spid="10036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tla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81000"/>
            <a:ext cx="8382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543800" cy="3810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0000CC"/>
                </a:solidFill>
              </a:rPr>
              <a:t/>
            </a:r>
            <a:br>
              <a:rPr lang="en-US" sz="2800" b="1" i="1" smtClean="0">
                <a:solidFill>
                  <a:srgbClr val="0000CC"/>
                </a:solidFill>
              </a:rPr>
            </a:br>
            <a:r>
              <a:rPr lang="en-US" sz="3200" b="1" smtClean="0">
                <a:solidFill>
                  <a:srgbClr val="0000CC"/>
                </a:solidFill>
              </a:rPr>
              <a:t>TẬP ĐỌC</a:t>
            </a:r>
            <a:r>
              <a:rPr lang="en-US" sz="4000" smtClean="0">
                <a:solidFill>
                  <a:srgbClr val="0000CC"/>
                </a:solidFill>
              </a:rPr>
              <a:t> </a:t>
            </a:r>
            <a:br>
              <a:rPr lang="en-US" sz="4000" smtClean="0">
                <a:solidFill>
                  <a:srgbClr val="0000CC"/>
                </a:solidFill>
              </a:rPr>
            </a:br>
            <a:endParaRPr lang="en-US" sz="4000" smtClean="0">
              <a:solidFill>
                <a:srgbClr val="0000CC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229600" cy="1295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b="1" smtClean="0">
                <a:solidFill>
                  <a:srgbClr val="FF0000"/>
                </a:solidFill>
              </a:rPr>
              <a:t>Ở vương quốc Tương Lai</a:t>
            </a:r>
          </a:p>
          <a:p>
            <a:pPr algn="ctr" eaLnBrk="1" hangingPunct="1">
              <a:buFontTx/>
              <a:buNone/>
            </a:pPr>
            <a:r>
              <a:rPr lang="en-US" sz="3600" b="1" smtClean="0"/>
              <a:t>                        M</a:t>
            </a:r>
            <a:r>
              <a:rPr lang="en-US" b="1" smtClean="0"/>
              <a:t>át- téc- lích</a:t>
            </a:r>
            <a:endParaRPr lang="en-US" sz="3600" b="1" smtClean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                                                 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762000" y="1676400"/>
            <a:ext cx="8001000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600">
                <a:solidFill>
                  <a:schemeClr val="hlink"/>
                </a:solidFill>
              </a:rPr>
              <a:t>Trong công Xưởng Xanh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066800" y="2209800"/>
            <a:ext cx="80772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1/</a:t>
            </a:r>
            <a:r>
              <a:rPr lang="en-US" sz="3600">
                <a:solidFill>
                  <a:schemeClr val="hlink"/>
                </a:solidFill>
              </a:rPr>
              <a:t> </a:t>
            </a:r>
            <a:r>
              <a:rPr lang="en-US" sz="3600"/>
              <a:t>Luyện đọc</a:t>
            </a:r>
          </a:p>
          <a:p>
            <a:pPr>
              <a:spcBef>
                <a:spcPct val="50000"/>
              </a:spcBef>
            </a:pPr>
            <a:endParaRPr lang="en-US" sz="3600"/>
          </a:p>
        </p:txBody>
      </p:sp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1066800" y="2819400"/>
            <a:ext cx="7696200" cy="308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Đoạn 1</a:t>
            </a:r>
            <a:r>
              <a:rPr lang="en-US" sz="2800"/>
              <a:t>: 5 dòng đầu ( lời thoại của Tin – tin với em bé thứ nhất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Đoạn 2</a:t>
            </a:r>
            <a:r>
              <a:rPr lang="en-US" sz="2800"/>
              <a:t>: 8 dòng tiếp theo ( lời thoại của Tin – tin và Mi – tin với em bé thứ nhất và thứ hai )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Đoạn 3</a:t>
            </a:r>
            <a:r>
              <a:rPr lang="en-US" sz="2800"/>
              <a:t>: 7 dòng còn lại ( lời của các em bé thứ ba, thứ tư, thứ năm 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543800" cy="3810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0000CC"/>
                </a:solidFill>
              </a:rPr>
              <a:t/>
            </a:r>
            <a:br>
              <a:rPr lang="en-US" sz="2800" b="1" i="1" smtClean="0">
                <a:solidFill>
                  <a:srgbClr val="0000CC"/>
                </a:solidFill>
              </a:rPr>
            </a:br>
            <a:r>
              <a:rPr lang="en-US" sz="3200" b="1" smtClean="0">
                <a:solidFill>
                  <a:srgbClr val="0000CC"/>
                </a:solidFill>
              </a:rPr>
              <a:t>TẬP ĐỌC</a:t>
            </a:r>
            <a:r>
              <a:rPr lang="en-US" sz="4000" smtClean="0">
                <a:solidFill>
                  <a:srgbClr val="0000CC"/>
                </a:solidFill>
              </a:rPr>
              <a:t> </a:t>
            </a:r>
            <a:br>
              <a:rPr lang="en-US" sz="4000" smtClean="0">
                <a:solidFill>
                  <a:srgbClr val="0000CC"/>
                </a:solidFill>
              </a:rPr>
            </a:br>
            <a:endParaRPr lang="en-US" sz="4000" smtClean="0">
              <a:solidFill>
                <a:srgbClr val="0000CC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229600" cy="1295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b="1" smtClean="0">
                <a:solidFill>
                  <a:srgbClr val="FF0000"/>
                </a:solidFill>
              </a:rPr>
              <a:t>Ở vương quốc Tương Lai</a:t>
            </a:r>
          </a:p>
          <a:p>
            <a:pPr algn="ctr" eaLnBrk="1" hangingPunct="1">
              <a:buFontTx/>
              <a:buNone/>
            </a:pPr>
            <a:r>
              <a:rPr lang="en-US" sz="3600" b="1" smtClean="0"/>
              <a:t>                        </a:t>
            </a:r>
            <a:r>
              <a:rPr lang="en-US" sz="2000" b="1" smtClean="0"/>
              <a:t>Mát- téc- lích</a:t>
            </a:r>
            <a:endParaRPr lang="en-US" sz="2000" b="1" smtClean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                                                 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762000" y="1676400"/>
            <a:ext cx="8001000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600">
                <a:solidFill>
                  <a:schemeClr val="hlink"/>
                </a:solidFill>
              </a:rPr>
              <a:t>Trong công Xưởng Xanh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066800" y="2209800"/>
            <a:ext cx="80772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1/</a:t>
            </a:r>
            <a:r>
              <a:rPr lang="en-US" sz="3600">
                <a:solidFill>
                  <a:schemeClr val="hlink"/>
                </a:solidFill>
              </a:rPr>
              <a:t> </a:t>
            </a:r>
            <a:r>
              <a:rPr lang="en-US" sz="3600"/>
              <a:t>Luyện đọc</a:t>
            </a:r>
          </a:p>
          <a:p>
            <a:pPr>
              <a:spcBef>
                <a:spcPct val="50000"/>
              </a:spcBef>
            </a:pPr>
            <a:endParaRPr lang="en-US" sz="3600"/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914400" y="2819400"/>
            <a:ext cx="7696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u="sng">
                <a:solidFill>
                  <a:srgbClr val="FF0000"/>
                </a:solidFill>
              </a:rPr>
              <a:t>S</a:t>
            </a:r>
            <a:r>
              <a:rPr lang="en-US" sz="3600">
                <a:solidFill>
                  <a:srgbClr val="FF0000"/>
                </a:solidFill>
              </a:rPr>
              <a:t>áng </a:t>
            </a:r>
            <a:r>
              <a:rPr lang="en-US" sz="3600" u="sng">
                <a:solidFill>
                  <a:srgbClr val="FF0000"/>
                </a:solidFill>
              </a:rPr>
              <a:t>ch</a:t>
            </a:r>
            <a:r>
              <a:rPr lang="en-US" sz="3600">
                <a:solidFill>
                  <a:srgbClr val="FF0000"/>
                </a:solidFill>
              </a:rPr>
              <a:t>ế, </a:t>
            </a:r>
            <a:r>
              <a:rPr lang="en-US" sz="3600" u="sng">
                <a:solidFill>
                  <a:srgbClr val="FF0000"/>
                </a:solidFill>
              </a:rPr>
              <a:t>tr</a:t>
            </a:r>
            <a:r>
              <a:rPr lang="en-US" sz="3600">
                <a:solidFill>
                  <a:srgbClr val="FF0000"/>
                </a:solidFill>
              </a:rPr>
              <a:t>ường </a:t>
            </a:r>
            <a:r>
              <a:rPr lang="en-US" sz="3600" u="sng">
                <a:solidFill>
                  <a:srgbClr val="FF0000"/>
                </a:solidFill>
              </a:rPr>
              <a:t>s</a:t>
            </a:r>
            <a:r>
              <a:rPr lang="en-US" sz="3600">
                <a:solidFill>
                  <a:srgbClr val="FF0000"/>
                </a:solidFill>
              </a:rPr>
              <a:t>inh, t</a:t>
            </a:r>
            <a:r>
              <a:rPr lang="en-US" sz="3600" u="sng">
                <a:solidFill>
                  <a:srgbClr val="FF0000"/>
                </a:solidFill>
              </a:rPr>
              <a:t>oả</a:t>
            </a:r>
            <a:r>
              <a:rPr lang="en-US" sz="3600">
                <a:solidFill>
                  <a:srgbClr val="FF0000"/>
                </a:solidFill>
              </a:rPr>
              <a:t> ra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228600" y="3886200"/>
            <a:ext cx="853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543800" cy="3810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0000CC"/>
                </a:solidFill>
              </a:rPr>
              <a:t/>
            </a:r>
            <a:br>
              <a:rPr lang="en-US" sz="2800" b="1" i="1" smtClean="0">
                <a:solidFill>
                  <a:srgbClr val="0000CC"/>
                </a:solidFill>
              </a:rPr>
            </a:br>
            <a:r>
              <a:rPr lang="en-US" sz="3200" b="1" smtClean="0">
                <a:solidFill>
                  <a:srgbClr val="0000CC"/>
                </a:solidFill>
              </a:rPr>
              <a:t>TẬP ĐỌC</a:t>
            </a:r>
            <a:r>
              <a:rPr lang="en-US" sz="4000" smtClean="0">
                <a:solidFill>
                  <a:srgbClr val="0000CC"/>
                </a:solidFill>
              </a:rPr>
              <a:t> </a:t>
            </a:r>
            <a:br>
              <a:rPr lang="en-US" sz="4000" smtClean="0">
                <a:solidFill>
                  <a:srgbClr val="0000CC"/>
                </a:solidFill>
              </a:rPr>
            </a:br>
            <a:endParaRPr lang="en-US" sz="4000" smtClean="0">
              <a:solidFill>
                <a:srgbClr val="0000CC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229600" cy="1295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b="1" smtClean="0">
                <a:solidFill>
                  <a:srgbClr val="FF0000"/>
                </a:solidFill>
              </a:rPr>
              <a:t>Ở vương quốc Tương Lai</a:t>
            </a:r>
          </a:p>
          <a:p>
            <a:pPr algn="ctr" eaLnBrk="1" hangingPunct="1">
              <a:buFontTx/>
              <a:buNone/>
            </a:pPr>
            <a:r>
              <a:rPr lang="en-US" sz="3600" b="1" smtClean="0"/>
              <a:t>                        </a:t>
            </a:r>
            <a:r>
              <a:rPr lang="en-US" sz="2000" b="1" smtClean="0"/>
              <a:t>Mát- téc- lích</a:t>
            </a:r>
            <a:endParaRPr lang="en-US" sz="2000" b="1" smtClean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                                                 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762000" y="1676400"/>
            <a:ext cx="8001000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600">
                <a:solidFill>
                  <a:schemeClr val="hlink"/>
                </a:solidFill>
              </a:rPr>
              <a:t>Trong công Xưởng Xanh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066800" y="2209800"/>
            <a:ext cx="80772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1/</a:t>
            </a:r>
            <a:r>
              <a:rPr lang="en-US" sz="3600">
                <a:solidFill>
                  <a:schemeClr val="hlink"/>
                </a:solidFill>
              </a:rPr>
              <a:t> </a:t>
            </a:r>
            <a:r>
              <a:rPr lang="en-US" sz="3600"/>
              <a:t>Luyện đọc</a:t>
            </a:r>
          </a:p>
          <a:p>
            <a:pPr>
              <a:spcBef>
                <a:spcPct val="50000"/>
              </a:spcBef>
            </a:pPr>
            <a:endParaRPr lang="en-US" sz="3600"/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838200" y="2819400"/>
            <a:ext cx="7696200" cy="308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Đoạn 1</a:t>
            </a:r>
            <a:r>
              <a:rPr lang="en-US" sz="2800"/>
              <a:t>: 5 dòng đầu ( lời thoại của Tin – tin với em bé thứ nhất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Đoạn 2</a:t>
            </a:r>
            <a:r>
              <a:rPr lang="en-US" sz="2800"/>
              <a:t>: 8 dòng tiếp theo ( lời thoại của Tin – tin và Mi – tin với em bé thứ nhất và thứ hai )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Đoạn 3</a:t>
            </a:r>
            <a:r>
              <a:rPr lang="en-US" sz="2800"/>
              <a:t>: 7 dòng còn lại ( lời của các em bé thứ ba, thứ tư, thứ năm 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543800" cy="3810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0000CC"/>
                </a:solidFill>
              </a:rPr>
              <a:t/>
            </a:r>
            <a:br>
              <a:rPr lang="en-US" sz="2800" b="1" i="1" smtClean="0">
                <a:solidFill>
                  <a:srgbClr val="0000CC"/>
                </a:solidFill>
              </a:rPr>
            </a:br>
            <a:r>
              <a:rPr lang="en-US" sz="3200" b="1" smtClean="0">
                <a:solidFill>
                  <a:srgbClr val="0000CC"/>
                </a:solidFill>
              </a:rPr>
              <a:t>TẬP ĐỌC</a:t>
            </a:r>
            <a:r>
              <a:rPr lang="en-US" sz="4000" smtClean="0">
                <a:solidFill>
                  <a:srgbClr val="0000CC"/>
                </a:solidFill>
              </a:rPr>
              <a:t> </a:t>
            </a:r>
            <a:br>
              <a:rPr lang="en-US" sz="4000" smtClean="0">
                <a:solidFill>
                  <a:srgbClr val="0000CC"/>
                </a:solidFill>
              </a:rPr>
            </a:br>
            <a:endParaRPr lang="en-US" sz="4000" smtClean="0">
              <a:solidFill>
                <a:srgbClr val="0000CC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229600" cy="1295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b="1" smtClean="0">
                <a:solidFill>
                  <a:srgbClr val="FF0000"/>
                </a:solidFill>
              </a:rPr>
              <a:t>Ở vương quốc Tương Lai</a:t>
            </a:r>
          </a:p>
          <a:p>
            <a:pPr algn="ctr" eaLnBrk="1" hangingPunct="1">
              <a:buFontTx/>
              <a:buNone/>
            </a:pPr>
            <a:r>
              <a:rPr lang="en-US" sz="3600" b="1" smtClean="0"/>
              <a:t>                        </a:t>
            </a:r>
            <a:r>
              <a:rPr lang="en-US" sz="2000" b="1" smtClean="0"/>
              <a:t>Mát- téc- lích</a:t>
            </a:r>
            <a:endParaRPr lang="en-US" sz="2000" b="1" smtClean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                                                 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762000" y="1676400"/>
            <a:ext cx="8001000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600">
                <a:solidFill>
                  <a:schemeClr val="hlink"/>
                </a:solidFill>
              </a:rPr>
              <a:t>Trong công Xưởng Xanh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066800" y="2209800"/>
            <a:ext cx="80772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1/</a:t>
            </a:r>
            <a:r>
              <a:rPr lang="en-US" sz="3600">
                <a:solidFill>
                  <a:schemeClr val="hlink"/>
                </a:solidFill>
              </a:rPr>
              <a:t> </a:t>
            </a:r>
            <a:r>
              <a:rPr lang="en-US" sz="3600"/>
              <a:t>Luyện đọc</a:t>
            </a:r>
          </a:p>
          <a:p>
            <a:pPr>
              <a:spcBef>
                <a:spcPct val="50000"/>
              </a:spcBef>
            </a:pPr>
            <a:endParaRPr lang="en-US" sz="3600"/>
          </a:p>
        </p:txBody>
      </p:sp>
      <p:sp>
        <p:nvSpPr>
          <p:cNvPr id="61447" name="Text Box 7"/>
          <p:cNvSpPr txBox="1">
            <a:spLocks noChangeArrowheads="1"/>
          </p:cNvSpPr>
          <p:nvPr/>
        </p:nvSpPr>
        <p:spPr bwMode="auto">
          <a:xfrm>
            <a:off x="457200" y="2819400"/>
            <a:ext cx="83820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Tin – tin </a:t>
            </a:r>
            <a:r>
              <a:rPr lang="en-US" sz="2400" b="1">
                <a:solidFill>
                  <a:srgbClr val="FF0000"/>
                </a:solidFill>
              </a:rPr>
              <a:t>//</a:t>
            </a:r>
            <a:r>
              <a:rPr lang="en-US" sz="2400" b="1"/>
              <a:t> - Cậu đang làm gì với đôi cánh xanh ấy?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Em bé thứ nhất </a:t>
            </a:r>
            <a:r>
              <a:rPr lang="en-US" sz="2400" b="1">
                <a:solidFill>
                  <a:srgbClr val="FF0000"/>
                </a:solidFill>
              </a:rPr>
              <a:t>//</a:t>
            </a:r>
            <a:r>
              <a:rPr lang="en-US" sz="2400" b="1"/>
              <a:t> - Mình sẽ dùng nó vào việc </a:t>
            </a:r>
            <a:r>
              <a:rPr lang="en-US" sz="2400" b="1" u="sng"/>
              <a:t>sáng chế</a:t>
            </a:r>
            <a:r>
              <a:rPr lang="en-US" sz="2400" b="1"/>
              <a:t> trên trái đất.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Tin – tin </a:t>
            </a:r>
            <a:r>
              <a:rPr lang="en-US" sz="2400" b="1">
                <a:solidFill>
                  <a:srgbClr val="FF0000"/>
                </a:solidFill>
              </a:rPr>
              <a:t>// </a:t>
            </a:r>
            <a:r>
              <a:rPr lang="en-US" sz="2400" b="1"/>
              <a:t>- Cậu sáng chế cái gì?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Em bé thứ nhất </a:t>
            </a:r>
            <a:r>
              <a:rPr lang="en-US" sz="2400" b="1">
                <a:solidFill>
                  <a:srgbClr val="FF0000"/>
                </a:solidFill>
              </a:rPr>
              <a:t>// </a:t>
            </a:r>
            <a:r>
              <a:rPr lang="en-US" sz="2400" b="1"/>
              <a:t>- Khi nào ra đời, mình sẽ chế ra một vật làm cho con người </a:t>
            </a:r>
            <a:r>
              <a:rPr lang="en-US" sz="2400" b="1" u="sng"/>
              <a:t>hạnh phúc</a:t>
            </a:r>
            <a:r>
              <a:rPr lang="en-US" sz="2400" b="1"/>
              <a:t>.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Mi – tin </a:t>
            </a:r>
            <a:r>
              <a:rPr lang="en-US" sz="2400" b="1">
                <a:solidFill>
                  <a:srgbClr val="FF0000"/>
                </a:solidFill>
              </a:rPr>
              <a:t>//</a:t>
            </a:r>
            <a:r>
              <a:rPr lang="en-US" sz="2400" b="1"/>
              <a:t> - Vật đó </a:t>
            </a:r>
            <a:r>
              <a:rPr lang="en-US" sz="2400" b="1" u="sng"/>
              <a:t>ăn ngon</a:t>
            </a:r>
            <a:r>
              <a:rPr lang="en-US" sz="2400" b="1"/>
              <a:t> chứ? </a:t>
            </a:r>
            <a:r>
              <a:rPr lang="en-US" sz="2400" b="1">
                <a:solidFill>
                  <a:srgbClr val="FF0000"/>
                </a:solidFill>
              </a:rPr>
              <a:t>//</a:t>
            </a:r>
            <a:r>
              <a:rPr lang="en-US" sz="2400" b="1"/>
              <a:t> Nó có </a:t>
            </a:r>
            <a:r>
              <a:rPr lang="en-US" sz="2400" b="1" u="sng"/>
              <a:t>ồn ào</a:t>
            </a:r>
            <a:r>
              <a:rPr lang="en-US" sz="2400" b="1"/>
              <a:t> không?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543800" cy="3810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0000CC"/>
                </a:solidFill>
              </a:rPr>
              <a:t/>
            </a:r>
            <a:br>
              <a:rPr lang="en-US" sz="2800" b="1" i="1" smtClean="0">
                <a:solidFill>
                  <a:srgbClr val="0000CC"/>
                </a:solidFill>
              </a:rPr>
            </a:br>
            <a:r>
              <a:rPr lang="en-US" sz="3200" b="1" smtClean="0">
                <a:solidFill>
                  <a:srgbClr val="0000CC"/>
                </a:solidFill>
              </a:rPr>
              <a:t>TẬP ĐỌC</a:t>
            </a:r>
            <a:r>
              <a:rPr lang="en-US" sz="4000" smtClean="0">
                <a:solidFill>
                  <a:srgbClr val="0000CC"/>
                </a:solidFill>
              </a:rPr>
              <a:t> </a:t>
            </a:r>
            <a:br>
              <a:rPr lang="en-US" sz="4000" smtClean="0">
                <a:solidFill>
                  <a:srgbClr val="0000CC"/>
                </a:solidFill>
              </a:rPr>
            </a:br>
            <a:endParaRPr lang="en-US" sz="4000" smtClean="0">
              <a:solidFill>
                <a:srgbClr val="0000CC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229600" cy="1295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b="1" smtClean="0">
                <a:solidFill>
                  <a:srgbClr val="FF0000"/>
                </a:solidFill>
              </a:rPr>
              <a:t>Ở vương quốc Tương Lai</a:t>
            </a:r>
          </a:p>
          <a:p>
            <a:pPr algn="ctr" eaLnBrk="1" hangingPunct="1">
              <a:buFontTx/>
              <a:buNone/>
            </a:pPr>
            <a:r>
              <a:rPr lang="en-US" sz="3600" b="1" smtClean="0"/>
              <a:t>                        M</a:t>
            </a:r>
            <a:r>
              <a:rPr lang="en-US" b="1" smtClean="0"/>
              <a:t>át- téc- lích</a:t>
            </a:r>
            <a:endParaRPr lang="en-US" sz="3600" b="1" smtClean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                                                 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762000" y="1676400"/>
            <a:ext cx="8001000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600">
                <a:solidFill>
                  <a:schemeClr val="hlink"/>
                </a:solidFill>
              </a:rPr>
              <a:t>Trong công Xưởng Xanh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066800" y="2209800"/>
            <a:ext cx="80772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1/</a:t>
            </a:r>
            <a:r>
              <a:rPr lang="en-US" sz="3600">
                <a:solidFill>
                  <a:schemeClr val="hlink"/>
                </a:solidFill>
              </a:rPr>
              <a:t> </a:t>
            </a:r>
            <a:r>
              <a:rPr lang="en-US" sz="3600"/>
              <a:t>Luyện đọc</a:t>
            </a:r>
          </a:p>
          <a:p>
            <a:pPr>
              <a:spcBef>
                <a:spcPct val="50000"/>
              </a:spcBef>
            </a:pPr>
            <a:endParaRPr lang="en-US" sz="3600"/>
          </a:p>
        </p:txBody>
      </p:sp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685800" y="2895600"/>
            <a:ext cx="7696200" cy="308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Đoạn 1</a:t>
            </a:r>
            <a:r>
              <a:rPr lang="en-US" sz="2800"/>
              <a:t>: 5 dòng đầu ( lời thoại của Tin – tin với em bé thứ nhất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Đoạn 2</a:t>
            </a:r>
            <a:r>
              <a:rPr lang="en-US" sz="2800"/>
              <a:t>: 8 dòng tiếp theo ( lời thoại của Tin – tin và Mi – tin với em bé thứ nhất và thứ hai )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Đoạn 3</a:t>
            </a:r>
            <a:r>
              <a:rPr lang="en-US" sz="2800"/>
              <a:t>: 7 dòng còn lại ( lời của các em bé thứ ba, thứ tư, thứ năm 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543800" cy="3810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rgbClr val="0000CC"/>
                </a:solidFill>
              </a:rPr>
              <a:t/>
            </a:r>
            <a:br>
              <a:rPr lang="en-US" sz="2800" b="1" i="1" smtClean="0">
                <a:solidFill>
                  <a:srgbClr val="0000CC"/>
                </a:solidFill>
              </a:rPr>
            </a:br>
            <a:r>
              <a:rPr lang="en-US" sz="3200" b="1" smtClean="0">
                <a:solidFill>
                  <a:srgbClr val="0000CC"/>
                </a:solidFill>
              </a:rPr>
              <a:t>TẬP ĐỌC</a:t>
            </a:r>
            <a:r>
              <a:rPr lang="en-US" sz="4000" smtClean="0">
                <a:solidFill>
                  <a:srgbClr val="0000CC"/>
                </a:solidFill>
              </a:rPr>
              <a:t> </a:t>
            </a:r>
            <a:br>
              <a:rPr lang="en-US" sz="4000" smtClean="0">
                <a:solidFill>
                  <a:srgbClr val="0000CC"/>
                </a:solidFill>
              </a:rPr>
            </a:br>
            <a:endParaRPr lang="en-US" sz="4000" smtClean="0">
              <a:solidFill>
                <a:srgbClr val="0000CC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229600" cy="1295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b="1" smtClean="0">
                <a:solidFill>
                  <a:srgbClr val="FF0000"/>
                </a:solidFill>
              </a:rPr>
              <a:t>Ở vương quốc Tương Lai</a:t>
            </a:r>
          </a:p>
          <a:p>
            <a:pPr algn="ctr" eaLnBrk="1" hangingPunct="1">
              <a:buFontTx/>
              <a:buNone/>
            </a:pPr>
            <a:r>
              <a:rPr lang="en-US" sz="3600" b="1" smtClean="0"/>
              <a:t>                        </a:t>
            </a:r>
            <a:r>
              <a:rPr lang="en-US" sz="2000" b="1" smtClean="0"/>
              <a:t>Mát- téc- lích</a:t>
            </a:r>
            <a:endParaRPr lang="en-US" sz="2000" b="1" smtClean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2400" b="1" smtClean="0">
                <a:solidFill>
                  <a:srgbClr val="FF0000"/>
                </a:solidFill>
              </a:rPr>
              <a:t>                                                 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762000" y="1676400"/>
            <a:ext cx="8001000" cy="6508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600">
                <a:solidFill>
                  <a:schemeClr val="hlink"/>
                </a:solidFill>
              </a:rPr>
              <a:t>Trong công Xưởng Xanh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066800" y="2209800"/>
            <a:ext cx="80772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2/ Tìm hiểu bài</a:t>
            </a:r>
          </a:p>
          <a:p>
            <a:pPr>
              <a:spcBef>
                <a:spcPct val="50000"/>
              </a:spcBef>
            </a:pPr>
            <a:endParaRPr lang="en-US" sz="3600"/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457200" y="2819400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 b="1"/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228600" y="2819400"/>
            <a:ext cx="861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Tin- tin và Mi– tin đi đến đâu và gặp những ai?</a:t>
            </a:r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457200" y="3429000"/>
            <a:ext cx="80772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FF0000"/>
                </a:solidFill>
              </a:rPr>
              <a:t>Tin- tin và Mi– tin đi đến  vương quốc Tương Lai và trò chuyện với những bạn nhỏ sắp ra đời.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4" grpId="0"/>
      <p:bldP spid="63495" grpId="0"/>
      <p:bldP spid="6349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1094</Words>
  <Application>Microsoft PowerPoint</Application>
  <PresentationFormat>On-screen Show (4:3)</PresentationFormat>
  <Paragraphs>155</Paragraphs>
  <Slides>20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Arial</vt:lpstr>
      <vt:lpstr>Default Design</vt:lpstr>
      <vt:lpstr>Slide 1</vt:lpstr>
      <vt:lpstr> TẬP ĐỌC  </vt:lpstr>
      <vt:lpstr>Slide 3</vt:lpstr>
      <vt:lpstr> TẬP ĐỌC  </vt:lpstr>
      <vt:lpstr> TẬP ĐỌC  </vt:lpstr>
      <vt:lpstr> TẬP ĐỌC  </vt:lpstr>
      <vt:lpstr> TẬP ĐỌC  </vt:lpstr>
      <vt:lpstr> TẬP ĐỌC  </vt:lpstr>
      <vt:lpstr> TẬP ĐỌC  </vt:lpstr>
      <vt:lpstr> TẬP ĐỌC  </vt:lpstr>
      <vt:lpstr> Trong công Xưởng Xanh 2/ Tìm hiểu bài </vt:lpstr>
      <vt:lpstr> TẬP ĐỌC  </vt:lpstr>
      <vt:lpstr> TẬP ĐỌC  </vt:lpstr>
      <vt:lpstr> TẬP ĐỌC  </vt:lpstr>
      <vt:lpstr>Slide 15</vt:lpstr>
      <vt:lpstr> TẬP ĐỌC  </vt:lpstr>
      <vt:lpstr> Trong khu vườn kì diệu 2/ Tìm hiểu bài </vt:lpstr>
      <vt:lpstr> TẬP ĐỌC  </vt:lpstr>
      <vt:lpstr> TẬP ĐỌC  </vt:lpstr>
      <vt:lpstr> TẬP ĐỌC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CSTeam</cp:lastModifiedBy>
  <cp:revision>8</cp:revision>
  <dcterms:created xsi:type="dcterms:W3CDTF">2008-10-05T08:12:34Z</dcterms:created>
  <dcterms:modified xsi:type="dcterms:W3CDTF">2016-06-30T01:31:49Z</dcterms:modified>
</cp:coreProperties>
</file>