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CCECFF"/>
    <a:srgbClr val="FF6600"/>
    <a:srgbClr val="66FF33"/>
    <a:srgbClr val="FFCC00"/>
    <a:srgbClr val="FFFF00"/>
    <a:srgbClr val="CC00FF"/>
    <a:srgbClr val="99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26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92564B4-D0D8-46AF-B338-7CC62A25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81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2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5B60-A09A-4693-9D03-0C738933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A352-8989-472F-91EA-1F293887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AE4EE-36AF-476E-961A-7F4B6C85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830F-C8F3-4B13-9878-79D66C95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E5F1-CBBE-4833-A1A7-5A6CB8287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8229-7716-4032-A6DE-AF0445071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4262-DC51-4806-8F31-70C7FBFC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3F61-40CE-40C7-A39D-85746AB23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73A1-3942-4E84-A8E5-5CD7A93D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36C3-6E9A-49E6-B10F-C14D041D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DF8B-0127-43CA-8392-D59D2A7F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E904F-B0E2-415E-9292-99A42C183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915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8B11245A-F586-40B7-A773-91CEEAAEB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AI_LY_THAO_GIANG\La%20thuyen%20uoc%20mo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gi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9" name="La thuyen uoc m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La thuyen uoc m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616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2743200"/>
            <a:ext cx="16303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9813" y="5457825"/>
            <a:ext cx="1363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5814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62400"/>
            <a:ext cx="1590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2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6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304800" y="609600"/>
            <a:ext cx="8839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Môn: </a:t>
            </a:r>
            <a:r>
              <a:rPr lang="en-US" sz="3200" b="1">
                <a:solidFill>
                  <a:srgbClr val="FFFF00"/>
                </a:solidFill>
                <a:effectLst/>
                <a:latin typeface="Arial" charset="0"/>
              </a:rPr>
              <a:t>Tập làm v</a:t>
            </a:r>
            <a:r>
              <a:rPr lang="vi-VN" sz="3200" b="1">
                <a:solidFill>
                  <a:srgbClr val="FFFF00"/>
                </a:solidFill>
                <a:effectLst/>
                <a:latin typeface="Arial" charset="0"/>
              </a:rPr>
              <a:t>ă</a:t>
            </a:r>
            <a:r>
              <a:rPr lang="en-US" sz="3200" b="1">
                <a:solidFill>
                  <a:srgbClr val="FFFF00"/>
                </a:solidFill>
                <a:effectLst/>
                <a:latin typeface="Arial" charset="0"/>
              </a:rPr>
              <a:t>n</a:t>
            </a:r>
            <a:r>
              <a:rPr lang="en-US" sz="4800" b="1">
                <a:solidFill>
                  <a:srgbClr val="FFFF00"/>
                </a:solidFill>
                <a:effectLst/>
                <a:latin typeface="Arial" charset="0"/>
              </a:rPr>
              <a:t>       </a:t>
            </a:r>
            <a:r>
              <a:rPr lang="en-US" sz="2800">
                <a:solidFill>
                  <a:srgbClr val="FFFF00"/>
                </a:solidFill>
                <a:effectLst/>
                <a:latin typeface="Arial" charset="0"/>
              </a:rPr>
              <a:t>Tiết 16</a:t>
            </a:r>
            <a:br>
              <a:rPr lang="en-US" sz="280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2800">
                <a:solidFill>
                  <a:srgbClr val="FFFF00"/>
                </a:solidFill>
                <a:effectLst/>
                <a:latin typeface="Arial" charset="0"/>
              </a:rPr>
              <a:t>    </a:t>
            </a:r>
            <a:r>
              <a:rPr lang="en-US" sz="3200" u="sng">
                <a:solidFill>
                  <a:srgbClr val="FFFF00"/>
                </a:solidFill>
                <a:effectLst/>
                <a:latin typeface="Arial" charset="0"/>
              </a:rPr>
              <a:t>Bài </a:t>
            </a:r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:  </a:t>
            </a:r>
            <a:r>
              <a:rPr lang="en-US" sz="2800" b="1">
                <a:solidFill>
                  <a:srgbClr val="FFFF00"/>
                </a:solidFill>
                <a:effectLst/>
                <a:latin typeface="Arial" charset="0"/>
              </a:rPr>
              <a:t>Luyện tập phát triển câu chuyện</a:t>
            </a:r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( trang 84)</a:t>
            </a:r>
            <a:endParaRPr lang="en-US" sz="3200" b="1">
              <a:solidFill>
                <a:srgbClr val="FFFF00"/>
              </a:solidFill>
              <a:effectLst/>
              <a:latin typeface="Arial" charset="0"/>
            </a:endParaRPr>
          </a:p>
          <a:p>
            <a:pPr algn="l" eaLnBrk="0" hangingPunct="0"/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   </a:t>
            </a:r>
          </a:p>
          <a:p>
            <a:pPr algn="l" eaLnBrk="0" hangingPunct="0"/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18" fill="hold"/>
                                        <p:tgtEl>
                                          <p:spTgt spid="103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28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818" fill="hold"/>
                                        <p:tgtEl>
                                          <p:spTgt spid="103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0825" y="1490663"/>
            <a:ext cx="3097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V</a:t>
            </a:r>
            <a:r>
              <a:rPr lang="vi-VN" sz="3200" b="1">
                <a:solidFill>
                  <a:srgbClr val="FF3300"/>
                </a:solidFill>
                <a:effectLst/>
                <a:latin typeface="Arial" charset="0"/>
              </a:rPr>
              <a:t>ă</a:t>
            </a: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n bản kịch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600450" y="2241550"/>
            <a:ext cx="54721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b="1" i="1">
                <a:effectLst/>
                <a:latin typeface="Arial" charset="0"/>
              </a:rPr>
              <a:t>             </a:t>
            </a:r>
            <a:r>
              <a:rPr lang="en-GB" sz="2800" b="1" i="1">
                <a:effectLst/>
                <a:latin typeface="Arial" charset="0"/>
              </a:rPr>
              <a:t>Tin-tin và Mi-tin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ến th</a:t>
            </a:r>
            <a:r>
              <a:rPr lang="vi-VN" sz="2800" b="1" i="1">
                <a:effectLst/>
                <a:latin typeface="Arial" charset="0"/>
              </a:rPr>
              <a:t>ă</a:t>
            </a:r>
            <a:r>
              <a:rPr lang="en-GB" sz="2800" b="1" i="1">
                <a:effectLst/>
                <a:latin typeface="Arial" charset="0"/>
              </a:rPr>
              <a:t>m công x</a:t>
            </a:r>
            <a:r>
              <a:rPr lang="vi-VN" sz="2800" b="1" i="1">
                <a:effectLst/>
                <a:latin typeface="Arial" charset="0"/>
              </a:rPr>
              <a:t>ư</a:t>
            </a:r>
            <a:r>
              <a:rPr lang="en-GB" sz="2800" b="1" i="1">
                <a:effectLst/>
                <a:latin typeface="Arial" charset="0"/>
              </a:rPr>
              <a:t>ởng xanh. Thấy một em bé mang một cỗ máy có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xanh, Tin-tin ngạc nhiên hỏi em bé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ang làm gì với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ấy. Em bé nói dùng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ó vào việc sáng chế trên trái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ất.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17488" y="2241550"/>
            <a:ext cx="31670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-"/>
            </a:pPr>
            <a:r>
              <a:rPr lang="en-GB" b="1">
                <a:effectLst/>
                <a:latin typeface="Arial" charset="0"/>
              </a:rPr>
              <a:t>TIN TIN</a:t>
            </a:r>
            <a:r>
              <a:rPr lang="en-GB">
                <a:effectLst/>
                <a:latin typeface="Arial" charset="0"/>
              </a:rPr>
              <a:t>: </a:t>
            </a:r>
            <a:r>
              <a:rPr lang="en-GB" sz="2800" b="1" i="1">
                <a:effectLst/>
                <a:latin typeface="Arial" charset="0"/>
              </a:rPr>
              <a:t>Cậu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ang làm gì với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xanh ấy?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GB">
                <a:effectLst/>
                <a:latin typeface="Arial" charset="0"/>
              </a:rPr>
              <a:t> </a:t>
            </a:r>
            <a:r>
              <a:rPr lang="en-GB" b="1">
                <a:effectLst/>
                <a:latin typeface="Arial" charset="0"/>
              </a:rPr>
              <a:t>EM BÉ THỨ NHẤT</a:t>
            </a:r>
            <a:r>
              <a:rPr lang="en-GB">
                <a:effectLst/>
                <a:latin typeface="Arial" charset="0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800" b="1" i="1">
                <a:effectLst/>
                <a:latin typeface="Arial" charset="0"/>
              </a:rPr>
              <a:t>Mình sẽ dùng nó vào việc sáng chế trên trái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ất.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799388" y="5641975"/>
          <a:ext cx="1079500" cy="930275"/>
        </p:xfrm>
        <a:graphic>
          <a:graphicData uri="http://schemas.openxmlformats.org/presentationml/2006/ole">
            <p:oleObj spid="_x0000_s1026" name="CorelDRAW" r:id="rId3" imgW="1809750" imgH="1560195" progId="CorelDRAW.Graphic.12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51725" y="333375"/>
          <a:ext cx="1366838" cy="1196975"/>
        </p:xfrm>
        <a:graphic>
          <a:graphicData uri="http://schemas.openxmlformats.org/presentationml/2006/ole">
            <p:oleObj spid="_x0000_s1027" name="CorelDRAW" r:id="rId4" imgW="1827371" imgH="1599962" progId="CorelDRAW.Graphic.12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495800" y="1066800"/>
            <a:ext cx="3887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Chuyển thành lời kể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455988" y="2024063"/>
            <a:ext cx="0" cy="38528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68288" y="331788"/>
            <a:ext cx="8712200" cy="63357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1163" y="334963"/>
            <a:ext cx="2411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V</a:t>
            </a:r>
            <a:r>
              <a:rPr lang="vi-VN" sz="2000" b="1">
                <a:solidFill>
                  <a:srgbClr val="FF3300"/>
                </a:solidFill>
                <a:effectLst/>
                <a:latin typeface="Arial" charset="0"/>
              </a:rPr>
              <a:t>ă</a:t>
            </a: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n bản kịch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48038" y="873125"/>
            <a:ext cx="5472112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2000" b="1" i="1">
                <a:solidFill>
                  <a:srgbClr val="FF6600"/>
                </a:solidFill>
                <a:effectLst/>
                <a:latin typeface="Arial" charset="0"/>
              </a:rPr>
              <a:t>Cách 1</a:t>
            </a:r>
            <a:r>
              <a:rPr lang="en-GB" sz="2000" b="1" i="1">
                <a:effectLst/>
                <a:latin typeface="Arial" charset="0"/>
              </a:rPr>
              <a:t>: Tin-tin và Mi-tin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ến th</a:t>
            </a:r>
            <a:r>
              <a:rPr lang="vi-VN" sz="2000" b="1" i="1">
                <a:effectLst/>
                <a:latin typeface="Arial" charset="0"/>
              </a:rPr>
              <a:t>ă</a:t>
            </a:r>
            <a:r>
              <a:rPr lang="en-GB" sz="2000" b="1" i="1">
                <a:effectLst/>
                <a:latin typeface="Arial" charset="0"/>
              </a:rPr>
              <a:t>m công x</a:t>
            </a:r>
            <a:r>
              <a:rPr lang="vi-VN" sz="2000" b="1" i="1">
                <a:effectLst/>
                <a:latin typeface="Arial" charset="0"/>
              </a:rPr>
              <a:t>ư</a:t>
            </a:r>
            <a:r>
              <a:rPr lang="en-GB" sz="2000" b="1" i="1">
                <a:effectLst/>
                <a:latin typeface="Arial" charset="0"/>
              </a:rPr>
              <a:t>ởng xanh. Thấy một em bé mang một cỗ máy có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xanh, Tin-tin ngạc nhiên hỏi em bé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ấy. Em bé nói dùng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solidFill>
                  <a:srgbClr val="FF6600"/>
                </a:solidFill>
                <a:effectLst/>
                <a:latin typeface="Arial" charset="0"/>
              </a:rPr>
              <a:t>Cách 2</a:t>
            </a:r>
            <a:r>
              <a:rPr lang="en-GB" sz="2000" b="1" i="1">
                <a:effectLst/>
                <a:latin typeface="Arial" charset="0"/>
              </a:rPr>
              <a:t>: Hai bạn nhỏ rủ nhau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ến th</a:t>
            </a:r>
            <a:r>
              <a:rPr lang="vi-VN" sz="2000" b="1" i="1">
                <a:effectLst/>
                <a:latin typeface="Arial" charset="0"/>
              </a:rPr>
              <a:t>ă</a:t>
            </a:r>
            <a:r>
              <a:rPr lang="en-GB" sz="2000" b="1" i="1">
                <a:effectLst/>
                <a:latin typeface="Arial" charset="0"/>
              </a:rPr>
              <a:t>m công x</a:t>
            </a:r>
            <a:r>
              <a:rPr lang="vi-VN" sz="2000" b="1" i="1">
                <a:effectLst/>
                <a:latin typeface="Arial" charset="0"/>
              </a:rPr>
              <a:t>ư</a:t>
            </a:r>
            <a:r>
              <a:rPr lang="en-GB" sz="2000" b="1" i="1">
                <a:effectLst/>
                <a:latin typeface="Arial" charset="0"/>
              </a:rPr>
              <a:t>ởng xanh. Nhìn thấy một em bé mang một chiếc máy có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xanh, Tin-tin ngạc nhiên hỏi: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      - Cậu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 ấy? 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Em bé nói: 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      - Mình sẽ dùng nó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  <a:p>
            <a:pPr algn="l">
              <a:spcBef>
                <a:spcPct val="20000"/>
              </a:spcBef>
            </a:pPr>
            <a:endParaRPr lang="en-GB" sz="2000" b="1" i="1">
              <a:effectLst/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2913" y="938213"/>
            <a:ext cx="26987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-"/>
            </a:pPr>
            <a:r>
              <a:rPr lang="en-GB" sz="1600" b="1">
                <a:effectLst/>
                <a:latin typeface="Arial" charset="0"/>
              </a:rPr>
              <a:t>TIN TIN</a:t>
            </a:r>
            <a:r>
              <a:rPr lang="en-GB" sz="2000">
                <a:effectLst/>
                <a:latin typeface="Arial" charset="0"/>
              </a:rPr>
              <a:t>: </a:t>
            </a:r>
            <a:r>
              <a:rPr lang="en-GB" sz="2000" b="1" i="1">
                <a:effectLst/>
                <a:latin typeface="Arial" charset="0"/>
              </a:rPr>
              <a:t>Cậu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 ấy?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GB" sz="2000">
                <a:effectLst/>
                <a:latin typeface="Arial" charset="0"/>
              </a:rPr>
              <a:t> </a:t>
            </a:r>
            <a:r>
              <a:rPr lang="en-GB" sz="1600" b="1">
                <a:effectLst/>
                <a:latin typeface="Arial" charset="0"/>
              </a:rPr>
              <a:t>EM BÉ THỨ NHẤT</a:t>
            </a:r>
            <a:r>
              <a:rPr lang="en-GB" sz="2000">
                <a:effectLst/>
                <a:latin typeface="Arial" charset="0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Mình sẽ dùng nó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00563" y="317500"/>
            <a:ext cx="306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Chuyển thành lời kể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50825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3138488" y="296863"/>
            <a:ext cx="0" cy="633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74675"/>
            <a:ext cx="46450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3649663"/>
            <a:ext cx="46767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93875"/>
            <a:ext cx="44846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1830388"/>
            <a:ext cx="45005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684338"/>
            <a:ext cx="46767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Lan_2 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670050"/>
            <a:ext cx="4445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9138" y="1736725"/>
            <a:ext cx="7921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6000" b="1">
                <a:solidFill>
                  <a:srgbClr val="FF3300"/>
                </a:solidFill>
                <a:effectLst/>
                <a:latin typeface="Arial" charset="0"/>
              </a:rPr>
              <a:t>Ghi nhớ:</a:t>
            </a:r>
            <a:r>
              <a:rPr lang="en-GB" b="1"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en-GB" sz="5400" b="1" i="1">
                <a:solidFill>
                  <a:srgbClr val="FFFF00"/>
                </a:solidFill>
                <a:effectLst/>
                <a:latin typeface="Arial" charset="0"/>
              </a:rPr>
              <a:t>Kể theo trình tự không gian là kể về 2 sự việc xảy ra cùng  một lúc và ở 2 n</a:t>
            </a:r>
            <a:r>
              <a:rPr lang="vi-VN" sz="5400" b="1" i="1">
                <a:solidFill>
                  <a:srgbClr val="FFFF00"/>
                </a:solidFill>
                <a:effectLst/>
                <a:latin typeface="Arial" charset="0"/>
              </a:rPr>
              <a:t>ơ</a:t>
            </a:r>
            <a:r>
              <a:rPr lang="en-GB" sz="5400" b="1" i="1">
                <a:solidFill>
                  <a:srgbClr val="FFFF00"/>
                </a:solidFill>
                <a:effectLst/>
                <a:latin typeface="Arial" charset="0"/>
              </a:rPr>
              <a:t>i khác nhau.</a:t>
            </a:r>
            <a:r>
              <a:rPr lang="en-GB" sz="5400" b="1" i="1">
                <a:solidFill>
                  <a:srgbClr val="0000FF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799388" y="5641975"/>
          <a:ext cx="1079500" cy="930275"/>
        </p:xfrm>
        <a:graphic>
          <a:graphicData uri="http://schemas.openxmlformats.org/presentationml/2006/ole">
            <p:oleObj spid="_x0000_s2050" name="CorelDRAW" r:id="rId3" imgW="1809750" imgH="1560195" progId="CorelDRAW.Graphic.12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7200" y="381000"/>
          <a:ext cx="790575" cy="692150"/>
        </p:xfrm>
        <a:graphic>
          <a:graphicData uri="http://schemas.openxmlformats.org/presentationml/2006/ole">
            <p:oleObj spid="_x0000_s2051" name="CorelDRAW" r:id="rId4" imgW="1827371" imgH="1599962" progId="CorelDRAW.Graphic.12">
              <p:embed/>
            </p:oleObj>
          </a:graphicData>
        </a:graphic>
      </p:graphicFrame>
      <p:sp>
        <p:nvSpPr>
          <p:cNvPr id="110606" name="Line 14"/>
          <p:cNvSpPr>
            <a:spLocks noChangeShapeType="1"/>
          </p:cNvSpPr>
          <p:nvPr/>
        </p:nvSpPr>
        <p:spPr bwMode="auto">
          <a:xfrm flipH="1">
            <a:off x="4351338" y="1627188"/>
            <a:ext cx="34925" cy="5005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201613" y="0"/>
            <a:ext cx="8701087" cy="6753225"/>
            <a:chOff x="127" y="0"/>
            <a:chExt cx="5481" cy="4254"/>
          </a:xfrm>
        </p:grpSpPr>
        <p:pic>
          <p:nvPicPr>
            <p:cNvPr id="2054" name="Picture 15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" y="2394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6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1248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7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28" y="0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6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66FF"/>
      </a:hlink>
      <a:folHlink>
        <a:srgbClr val="FF66FF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66FF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1252</TotalTime>
  <Words>324</Words>
  <Application>Microsoft PowerPoint</Application>
  <PresentationFormat>On-screen Show (4:3)</PresentationFormat>
  <Paragraphs>20</Paragraphs>
  <Slides>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Wingdings</vt:lpstr>
      <vt:lpstr>Soaring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con!</dc:title>
  <dc:creator>Quang Minh</dc:creator>
  <cp:lastModifiedBy>CSTeam</cp:lastModifiedBy>
  <cp:revision>68</cp:revision>
  <dcterms:created xsi:type="dcterms:W3CDTF">2002-02-28T12:42:23Z</dcterms:created>
  <dcterms:modified xsi:type="dcterms:W3CDTF">2016-06-30T01:34:36Z</dcterms:modified>
</cp:coreProperties>
</file>