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1"/>
  </p:notesMasterIdLst>
  <p:sldIdLst>
    <p:sldId id="292" r:id="rId2"/>
    <p:sldId id="257" r:id="rId3"/>
    <p:sldId id="267" r:id="rId4"/>
    <p:sldId id="279" r:id="rId5"/>
    <p:sldId id="259" r:id="rId6"/>
    <p:sldId id="289" r:id="rId7"/>
    <p:sldId id="260" r:id="rId8"/>
    <p:sldId id="290" r:id="rId9"/>
    <p:sldId id="281" r:id="rId10"/>
    <p:sldId id="271" r:id="rId11"/>
    <p:sldId id="268" r:id="rId12"/>
    <p:sldId id="287" r:id="rId13"/>
    <p:sldId id="283" r:id="rId14"/>
    <p:sldId id="269" r:id="rId15"/>
    <p:sldId id="285" r:id="rId16"/>
    <p:sldId id="270" r:id="rId17"/>
    <p:sldId id="291" r:id="rId18"/>
    <p:sldId id="265" r:id="rId19"/>
    <p:sldId id="28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1B4F"/>
    <a:srgbClr val="1908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9" autoAdjust="0"/>
    <p:restoredTop sz="94718"/>
  </p:normalViewPr>
  <p:slideViewPr>
    <p:cSldViewPr>
      <p:cViewPr varScale="1">
        <p:scale>
          <a:sx n="92" d="100"/>
          <a:sy n="92" d="100"/>
        </p:scale>
        <p:origin x="168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38FC59-996D-4A08-BC7C-D2AAB486BA1C}" type="datetimeFigureOut">
              <a:rPr lang="en-US" smtClean="0"/>
              <a:pPr/>
              <a:t>9/14/20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9CF68-1BCF-4BB1-AEB4-A1BA2EF485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698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9CF68-1BCF-4BB1-AEB4-A1BA2EF485D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9CF68-1BCF-4BB1-AEB4-A1BA2EF485D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93439-0537-46CD-AD3B-0729A0F318FB}" type="datetimeFigureOut">
              <a:rPr lang="en-US" smtClean="0"/>
              <a:pPr/>
              <a:t>9/14/20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A6F3-D95B-406F-BE27-3F57C8836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93439-0537-46CD-AD3B-0729A0F318FB}" type="datetimeFigureOut">
              <a:rPr lang="en-US" smtClean="0"/>
              <a:pPr/>
              <a:t>9/14/20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A6F3-D95B-406F-BE27-3F57C8836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93439-0537-46CD-AD3B-0729A0F318FB}" type="datetimeFigureOut">
              <a:rPr lang="en-US" smtClean="0"/>
              <a:pPr/>
              <a:t>9/14/20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A6F3-D95B-406F-BE27-3F57C8836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93439-0537-46CD-AD3B-0729A0F318FB}" type="datetimeFigureOut">
              <a:rPr lang="en-US" smtClean="0"/>
              <a:pPr/>
              <a:t>9/14/20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A6F3-D95B-406F-BE27-3F57C8836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93439-0537-46CD-AD3B-0729A0F318FB}" type="datetimeFigureOut">
              <a:rPr lang="en-US" smtClean="0"/>
              <a:pPr/>
              <a:t>9/14/20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A6F3-D95B-406F-BE27-3F57C8836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93439-0537-46CD-AD3B-0729A0F318FB}" type="datetimeFigureOut">
              <a:rPr lang="en-US" smtClean="0"/>
              <a:pPr/>
              <a:t>9/14/20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A6F3-D95B-406F-BE27-3F57C8836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93439-0537-46CD-AD3B-0729A0F318FB}" type="datetimeFigureOut">
              <a:rPr lang="en-US" smtClean="0"/>
              <a:pPr/>
              <a:t>9/14/20</a:t>
            </a:fld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A6F3-D95B-406F-BE27-3F57C8836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93439-0537-46CD-AD3B-0729A0F318FB}" type="datetimeFigureOut">
              <a:rPr lang="en-US" smtClean="0"/>
              <a:pPr/>
              <a:t>9/14/20</a:t>
            </a:fld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A6F3-D95B-406F-BE27-3F57C8836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93439-0537-46CD-AD3B-0729A0F318FB}" type="datetimeFigureOut">
              <a:rPr lang="en-US" smtClean="0"/>
              <a:pPr/>
              <a:t>9/14/20</a:t>
            </a:fld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A6F3-D95B-406F-BE27-3F57C8836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93439-0537-46CD-AD3B-0729A0F318FB}" type="datetimeFigureOut">
              <a:rPr lang="en-US" smtClean="0"/>
              <a:pPr/>
              <a:t>9/14/20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A6F3-D95B-406F-BE27-3F57C8836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93439-0537-46CD-AD3B-0729A0F318FB}" type="datetimeFigureOut">
              <a:rPr lang="en-US" smtClean="0"/>
              <a:pPr/>
              <a:t>9/14/20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A6F3-D95B-406F-BE27-3F57C8836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93439-0537-46CD-AD3B-0729A0F318FB}" type="datetimeFigureOut">
              <a:rPr lang="en-US" smtClean="0"/>
              <a:pPr/>
              <a:t>9/14/20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FA6F3-D95B-406F-BE27-3F57C8836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457200" y="3810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2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CỔ BI</a:t>
            </a:r>
            <a:endParaRPr lang="en-US" sz="32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1" name="WordArt 20"/>
          <p:cNvSpPr>
            <a:spLocks noChangeArrowheads="1" noChangeShapeType="1" noTextEdit="1"/>
          </p:cNvSpPr>
          <p:nvPr/>
        </p:nvSpPr>
        <p:spPr bwMode="auto">
          <a:xfrm>
            <a:off x="685800" y="1676400"/>
            <a:ext cx="78105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–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4C</a:t>
            </a:r>
          </a:p>
        </p:txBody>
      </p:sp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533400" y="2819400"/>
            <a:ext cx="8153400" cy="495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có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sáu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chữ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054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5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7" name="Picture 9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8" name="Picture 10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9" name="Picture 11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0" name="Picture 12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4419600"/>
          </a:xfrm>
        </p:spPr>
        <p:txBody>
          <a:bodyPr>
            <a:norm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523 453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6002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518160"/>
          <a:ext cx="9144000" cy="633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066800">
                <a:tc>
                  <a:txBody>
                    <a:bodyPr/>
                    <a:lstStyle/>
                    <a:p>
                      <a:r>
                        <a:rPr lang="en-US" sz="1800"/>
                        <a:t>Viết</a:t>
                      </a:r>
                      <a:r>
                        <a:rPr lang="en-US" sz="1800" baseline="0"/>
                        <a:t> số</a:t>
                      </a: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Trăm</a:t>
                      </a:r>
                      <a:r>
                        <a:rPr lang="en-US" sz="1800" baseline="0"/>
                        <a:t> nghìn</a:t>
                      </a: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Chục nghìn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Nghìn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Trăm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Chục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Đơn</a:t>
                      </a:r>
                      <a:r>
                        <a:rPr lang="en-US" sz="1800" baseline="0"/>
                        <a:t> vị</a:t>
                      </a: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Đọc</a:t>
                      </a:r>
                      <a:r>
                        <a:rPr lang="en-US" sz="1800" baseline="0"/>
                        <a:t> số</a:t>
                      </a:r>
                      <a:endParaRPr lang="en-US" sz="1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endParaRPr lang="en-US" sz="2800"/>
                    </a:p>
                    <a:p>
                      <a:r>
                        <a:rPr lang="en-US" sz="2800"/>
                        <a:t>425 671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      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       </a:t>
                      </a:r>
                    </a:p>
                    <a:p>
                      <a:r>
                        <a:rPr lang="en-US" sz="28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    </a:t>
                      </a:r>
                    </a:p>
                    <a:p>
                      <a:r>
                        <a:rPr lang="en-US" sz="280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   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   </a:t>
                      </a:r>
                    </a:p>
                    <a:p>
                      <a:r>
                        <a:rPr lang="en-US" sz="280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  </a:t>
                      </a:r>
                    </a:p>
                    <a:p>
                      <a:r>
                        <a:rPr lang="en-US" sz="280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Bốn trăm</a:t>
                      </a:r>
                      <a:r>
                        <a:rPr lang="en-US" sz="2800" baseline="0">
                          <a:latin typeface="Times New Roman" pitchFamily="18" charset="0"/>
                          <a:cs typeface="Times New Roman" pitchFamily="18" charset="0"/>
                        </a:rPr>
                        <a:t> hai mươi lăm nghìn sáu trăm bảy mươi mốt</a:t>
                      </a:r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r>
                        <a:rPr lang="en-US" sz="2800"/>
                        <a:t>369 815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      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 </a:t>
                      </a:r>
                    </a:p>
                    <a:p>
                      <a:r>
                        <a:rPr lang="en-US" sz="2800"/>
                        <a:t>     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   </a:t>
                      </a:r>
                    </a:p>
                    <a:p>
                      <a:r>
                        <a:rPr lang="en-US" sz="2800"/>
                        <a:t>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   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  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  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Bảy</a:t>
                      </a: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trăm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tám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mươi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nghìn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trăm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mười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6705600" y="152400"/>
            <a:ext cx="1600200" cy="3048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>
                <a:solidFill>
                  <a:srgbClr val="FFFF00"/>
                </a:solidFill>
              </a:rPr>
              <a:t>Nhóm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52400"/>
          <a:ext cx="9144000" cy="646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066800">
                <a:tc>
                  <a:txBody>
                    <a:bodyPr/>
                    <a:lstStyle/>
                    <a:p>
                      <a:r>
                        <a:rPr lang="en-US" sz="1800" dirty="0" err="1"/>
                        <a:t>Viết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baseline="0" dirty="0" err="1"/>
                        <a:t>số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Trăm</a:t>
                      </a:r>
                      <a:r>
                        <a:rPr lang="en-US" sz="1800" baseline="0"/>
                        <a:t> nghìn</a:t>
                      </a: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Chục nghìn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Nghìn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Trăm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Chục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Đơn</a:t>
                      </a:r>
                      <a:r>
                        <a:rPr lang="en-US" sz="1800" baseline="0"/>
                        <a:t> vị</a:t>
                      </a: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Đọc</a:t>
                      </a:r>
                      <a:r>
                        <a:rPr lang="en-US" sz="1800" baseline="0"/>
                        <a:t> số</a:t>
                      </a:r>
                      <a:endParaRPr lang="en-US" sz="1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endParaRPr lang="en-US" sz="2400"/>
                    </a:p>
                    <a:p>
                      <a:r>
                        <a:rPr lang="en-US" sz="2400"/>
                        <a:t>425 671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      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       </a:t>
                      </a:r>
                    </a:p>
                    <a:p>
                      <a:r>
                        <a:rPr lang="en-US" sz="24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    </a:t>
                      </a:r>
                    </a:p>
                    <a:p>
                      <a:r>
                        <a:rPr lang="en-US" sz="240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   </a:t>
                      </a:r>
                    </a:p>
                    <a:p>
                      <a:r>
                        <a:rPr lang="en-US" sz="2400"/>
                        <a:t>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   </a:t>
                      </a:r>
                    </a:p>
                    <a:p>
                      <a:r>
                        <a:rPr lang="en-US" sz="240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  </a:t>
                      </a:r>
                    </a:p>
                    <a:p>
                      <a:r>
                        <a:rPr lang="en-US" sz="240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latin typeface="Times New Roman" pitchFamily="18" charset="0"/>
                          <a:cs typeface="Times New Roman" pitchFamily="18" charset="0"/>
                        </a:rPr>
                        <a:t>Bốn trăm</a:t>
                      </a:r>
                      <a:r>
                        <a:rPr lang="en-US" sz="2400" baseline="0">
                          <a:latin typeface="Times New Roman" pitchFamily="18" charset="0"/>
                          <a:cs typeface="Times New Roman" pitchFamily="18" charset="0"/>
                        </a:rPr>
                        <a:t> hai mươi lăm nghìn sáu trăm bảy mươi mốt</a:t>
                      </a:r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r>
                        <a:rPr lang="en-US" sz="2400"/>
                        <a:t>369 815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B05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00B05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00B05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00B05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00B05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  <a:r>
                        <a:rPr lang="en-US" sz="2400" baseline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trăm sáu mươi chín nghìn tám trăm mười lăm</a:t>
                      </a:r>
                      <a:endParaRPr lang="en-US" sz="240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7030A0"/>
                          </a:solidFill>
                        </a:rPr>
                        <a:t>579 623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   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 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 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 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 trăm</a:t>
                      </a:r>
                      <a:r>
                        <a:rPr lang="en-US" sz="2400" baseline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bảy mươi chín nghìn sáu trăm hai mươi ba</a:t>
                      </a:r>
                      <a:endParaRPr lang="en-US" sz="24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0070C0"/>
                          </a:solidFill>
                        </a:rPr>
                        <a:t>786 612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0070C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0070C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0070C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0070C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0070C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Bảy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trăm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tám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mươi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nghìn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trăm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mười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429000"/>
            <a:ext cx="8991600" cy="220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796 315:</a:t>
            </a:r>
          </a:p>
          <a:p>
            <a:pPr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106 315:</a:t>
            </a:r>
          </a:p>
          <a:p>
            <a:pPr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106 827:</a:t>
            </a:r>
          </a:p>
          <a:p>
            <a:pPr>
              <a:buNone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609600" y="457200"/>
            <a:ext cx="1447800" cy="9906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>
                <a:solidFill>
                  <a:srgbClr val="FFFF00"/>
                </a:solidFill>
              </a:rPr>
              <a:t>Nhóm 2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2035314"/>
            <a:ext cx="18662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96 315: </a:t>
            </a:r>
          </a:p>
        </p:txBody>
      </p:sp>
      <p:sp>
        <p:nvSpPr>
          <p:cNvPr id="7" name="Rectangle 6"/>
          <p:cNvSpPr/>
          <p:nvPr/>
        </p:nvSpPr>
        <p:spPr>
          <a:xfrm>
            <a:off x="1981201" y="1981200"/>
            <a:ext cx="6553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lăm</a:t>
            </a:r>
            <a:r>
              <a:rPr lang="en-US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991600" cy="4830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796 315: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106 315: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lăm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106 827: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7848600" cy="73183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839200" cy="5105400"/>
          </a:xfrm>
        </p:spPr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lphaLcParenR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pic>
        <p:nvPicPr>
          <p:cNvPr id="6" name="Picture 7" descr="XMASCA~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5096933"/>
            <a:ext cx="4038600" cy="145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763000" cy="4724400"/>
          </a:xfrm>
        </p:spPr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63 115</a:t>
            </a:r>
          </a:p>
          <a:p>
            <a:pPr marL="514350" indent="-514350">
              <a:buAutoNum type="alphaLcParenR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723 936</a:t>
            </a:r>
          </a:p>
          <a:p>
            <a:pPr marL="514350" indent="-514350"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4" name="Picture 7" descr="XMASCA~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4792133"/>
            <a:ext cx="3962400" cy="1761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" descr="8b8yiig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8686800" cy="63246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4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5791200" cy="16002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Củng</a:t>
            </a:r>
            <a:r>
              <a:rPr lang="en-US" sz="4800" dirty="0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4800" dirty="0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4800" dirty="0" err="1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800" dirty="0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sz="4800" dirty="0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4800" dirty="0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800" dirty="0">
              <a:solidFill>
                <a:srgbClr val="111B4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057400" y="1447800"/>
            <a:ext cx="60960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-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Là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m VBT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Toán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Chuẩn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bị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bài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sau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3276600"/>
            <a:ext cx="6096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err="1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400" b="1" i="1" dirty="0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i="1" dirty="0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i="1" dirty="0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4400" b="1" i="1" dirty="0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4400" b="1" i="1" dirty="0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b="1" i="1" dirty="0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4400" b="1" i="1" dirty="0">
                <a:solidFill>
                  <a:srgbClr val="111B4F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3505201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KIỂM TRA BÀI CŨ</a:t>
            </a:r>
            <a:b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 vào ô trống theo mẫu</a:t>
            </a:r>
            <a:b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600200" y="2209800"/>
          <a:ext cx="7239000" cy="3779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19199">
                <a:tc>
                  <a:txBody>
                    <a:bodyPr/>
                    <a:lstStyle/>
                    <a:p>
                      <a:r>
                        <a:rPr lang="en-US" sz="36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/>
                        <a:t>  Biểu</a:t>
                      </a:r>
                      <a:r>
                        <a:rPr lang="en-US" sz="3600" baseline="0"/>
                        <a:t> thức</a:t>
                      </a:r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/>
                        <a:t>Giá</a:t>
                      </a:r>
                      <a:r>
                        <a:rPr lang="en-US" sz="3600" baseline="0"/>
                        <a:t> trị của biểu thức</a:t>
                      </a:r>
                      <a:endParaRPr lang="en-US" sz="3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/>
                        <a:t>8 x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/>
                        <a:t>  7 + 3-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/>
                        <a:t> 66 x c + 32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/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71500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u="sng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SỐ CÓ SÁU CHỮ SỐ</a:t>
            </a:r>
          </a:p>
          <a:p>
            <a:pPr marL="514350" indent="-514350" algn="ctr">
              <a:buAutoNum type="alphaLcParenR"/>
            </a:pPr>
            <a:r>
              <a:rPr lang="en-US" sz="3600" b="1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6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36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endParaRPr lang="en-US" sz="36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None/>
            </a:pP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6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endParaRPr lang="en-US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None/>
            </a:pP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số:1             </a:t>
            </a:r>
            <a:r>
              <a:rPr 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10     </a:t>
            </a:r>
            <a:r>
              <a:rPr lang="en-US" sz="36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100</a:t>
            </a:r>
          </a:p>
          <a:p>
            <a:pPr marL="514350" indent="-514350" algn="ctr">
              <a:buNone/>
            </a:pP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None/>
            </a:pPr>
            <a:r>
              <a:rPr lang="en-US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10 </a:t>
            </a:r>
            <a:r>
              <a:rPr lang="en-US" sz="36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= 1 </a:t>
            </a:r>
            <a:r>
              <a:rPr lang="en-US" sz="36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= 1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endParaRPr lang="en-US" sz="36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None/>
            </a:pPr>
            <a:r>
              <a:rPr lang="en-US" sz="36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1000             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 10 000</a:t>
            </a:r>
          </a:p>
          <a:p>
            <a:pPr marL="514350" indent="-514350" algn="ctr">
              <a:buNone/>
            </a:pP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100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100 000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9067800" cy="5668963"/>
          </a:xfrm>
        </p:spPr>
        <p:txBody>
          <a:bodyPr/>
          <a:lstStyle/>
          <a:p>
            <a:pPr>
              <a:buNone/>
            </a:pPr>
            <a:r>
              <a:rPr lang="en-US" b="1" dirty="0">
                <a:solidFill>
                  <a:srgbClr val="0070C0"/>
                </a:solidFill>
              </a:rPr>
              <a:t>              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scan016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9000" y="5673852"/>
            <a:ext cx="1723644" cy="1184148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1397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6200" y="152402"/>
          <a:ext cx="8991600" cy="676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49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0490">
                <a:tc>
                  <a:txBody>
                    <a:bodyPr/>
                    <a:lstStyle/>
                    <a:p>
                      <a:r>
                        <a:rPr lang="en-US" sz="2400" dirty="0" err="1"/>
                        <a:t>Trăm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nghìn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Chục nghìn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Nghìn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Trăm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Chục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Đơn</a:t>
                      </a:r>
                      <a:r>
                        <a:rPr lang="en-US" sz="2400" baseline="0"/>
                        <a:t> vị</a:t>
                      </a:r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38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38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4838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049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049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049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55993">
                <a:tc>
                  <a:txBody>
                    <a:bodyPr/>
                    <a:lstStyle/>
                    <a:p>
                      <a:pPr algn="ctr"/>
                      <a:endParaRPr lang="en-US" sz="4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3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Oval 8"/>
          <p:cNvSpPr/>
          <p:nvPr/>
        </p:nvSpPr>
        <p:spPr>
          <a:xfrm>
            <a:off x="7772400" y="19812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10" name="Oval 9"/>
          <p:cNvSpPr/>
          <p:nvPr/>
        </p:nvSpPr>
        <p:spPr>
          <a:xfrm>
            <a:off x="7772400" y="26670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12" name="Oval 11"/>
          <p:cNvSpPr/>
          <p:nvPr/>
        </p:nvSpPr>
        <p:spPr>
          <a:xfrm>
            <a:off x="7772400" y="33528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13" name="Oval 12"/>
          <p:cNvSpPr/>
          <p:nvPr/>
        </p:nvSpPr>
        <p:spPr>
          <a:xfrm>
            <a:off x="7772400" y="41148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14" name="Oval 13"/>
          <p:cNvSpPr/>
          <p:nvPr/>
        </p:nvSpPr>
        <p:spPr>
          <a:xfrm>
            <a:off x="7848600" y="48768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15" name="Oval 14"/>
          <p:cNvSpPr/>
          <p:nvPr/>
        </p:nvSpPr>
        <p:spPr>
          <a:xfrm>
            <a:off x="7772400" y="12192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16" name="Oval 15"/>
          <p:cNvSpPr/>
          <p:nvPr/>
        </p:nvSpPr>
        <p:spPr>
          <a:xfrm>
            <a:off x="5029200" y="1905000"/>
            <a:ext cx="10668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</a:t>
            </a:r>
          </a:p>
        </p:txBody>
      </p:sp>
      <p:sp>
        <p:nvSpPr>
          <p:cNvPr id="21" name="Oval 20"/>
          <p:cNvSpPr/>
          <p:nvPr/>
        </p:nvSpPr>
        <p:spPr>
          <a:xfrm>
            <a:off x="5029200" y="2667000"/>
            <a:ext cx="10668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/>
              <a:t>100</a:t>
            </a:r>
          </a:p>
        </p:txBody>
      </p:sp>
      <p:sp>
        <p:nvSpPr>
          <p:cNvPr id="22" name="Oval 21"/>
          <p:cNvSpPr/>
          <p:nvPr/>
        </p:nvSpPr>
        <p:spPr>
          <a:xfrm>
            <a:off x="5029200" y="3352800"/>
            <a:ext cx="10668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</a:t>
            </a:r>
          </a:p>
        </p:txBody>
      </p:sp>
      <p:sp>
        <p:nvSpPr>
          <p:cNvPr id="23" name="Oval 22"/>
          <p:cNvSpPr/>
          <p:nvPr/>
        </p:nvSpPr>
        <p:spPr>
          <a:xfrm>
            <a:off x="5029200" y="4114800"/>
            <a:ext cx="10668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</a:t>
            </a:r>
          </a:p>
        </p:txBody>
      </p:sp>
      <p:sp>
        <p:nvSpPr>
          <p:cNvPr id="24" name="Oval 23"/>
          <p:cNvSpPr/>
          <p:nvPr/>
        </p:nvSpPr>
        <p:spPr>
          <a:xfrm>
            <a:off x="5029200" y="4876800"/>
            <a:ext cx="10668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429000" y="4114800"/>
            <a:ext cx="1143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1000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981200" y="34290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/>
              <a:t>10 000</a:t>
            </a:r>
          </a:p>
        </p:txBody>
      </p:sp>
      <p:sp>
        <p:nvSpPr>
          <p:cNvPr id="30" name="Oval 29"/>
          <p:cNvSpPr/>
          <p:nvPr/>
        </p:nvSpPr>
        <p:spPr>
          <a:xfrm>
            <a:off x="6553200" y="4876800"/>
            <a:ext cx="914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04800" y="2667000"/>
            <a:ext cx="1447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100 000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429000" y="4876800"/>
            <a:ext cx="1143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981200" y="41148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/>
              <a:t>10 000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981200" y="48768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/>
              <a:t>10 000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04800" y="3352800"/>
            <a:ext cx="1447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100 000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81000" y="4114800"/>
            <a:ext cx="1447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100 000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04800" y="4876800"/>
            <a:ext cx="1524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100 000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9067800" cy="5668963"/>
          </a:xfrm>
        </p:spPr>
        <p:txBody>
          <a:bodyPr/>
          <a:lstStyle/>
          <a:p>
            <a:pPr>
              <a:buNone/>
            </a:pPr>
            <a:r>
              <a:rPr lang="en-US" b="1" dirty="0">
                <a:solidFill>
                  <a:srgbClr val="0070C0"/>
                </a:solidFill>
              </a:rPr>
              <a:t>              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scan016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9000" y="5673852"/>
            <a:ext cx="1723644" cy="1184148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1397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6200" y="152402"/>
          <a:ext cx="8991600" cy="682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49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0490">
                <a:tc>
                  <a:txBody>
                    <a:bodyPr/>
                    <a:lstStyle/>
                    <a:p>
                      <a:r>
                        <a:rPr lang="en-US" sz="2400" dirty="0" err="1"/>
                        <a:t>Trăm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nghìn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Chục nghìn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Nghìn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Trăm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Chục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Đơn</a:t>
                      </a:r>
                      <a:r>
                        <a:rPr lang="en-US" sz="2400" baseline="0"/>
                        <a:t> vị</a:t>
                      </a:r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38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38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4838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049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049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049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55993">
                <a:tc>
                  <a:txBody>
                    <a:bodyPr/>
                    <a:lstStyle/>
                    <a:p>
                      <a:pPr algn="ctr"/>
                      <a:r>
                        <a:rPr lang="en-US" sz="4400" b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ctr"/>
                      <a:endParaRPr lang="en-US" sz="4400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Oval 8"/>
          <p:cNvSpPr/>
          <p:nvPr/>
        </p:nvSpPr>
        <p:spPr>
          <a:xfrm>
            <a:off x="7772400" y="19812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10" name="Oval 9"/>
          <p:cNvSpPr/>
          <p:nvPr/>
        </p:nvSpPr>
        <p:spPr>
          <a:xfrm>
            <a:off x="7772400" y="26670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12" name="Oval 11"/>
          <p:cNvSpPr/>
          <p:nvPr/>
        </p:nvSpPr>
        <p:spPr>
          <a:xfrm>
            <a:off x="7772400" y="33528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13" name="Oval 12"/>
          <p:cNvSpPr/>
          <p:nvPr/>
        </p:nvSpPr>
        <p:spPr>
          <a:xfrm>
            <a:off x="7772400" y="41148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14" name="Oval 13"/>
          <p:cNvSpPr/>
          <p:nvPr/>
        </p:nvSpPr>
        <p:spPr>
          <a:xfrm>
            <a:off x="7848600" y="48768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15" name="Oval 14"/>
          <p:cNvSpPr/>
          <p:nvPr/>
        </p:nvSpPr>
        <p:spPr>
          <a:xfrm>
            <a:off x="7772400" y="12192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16" name="Oval 15"/>
          <p:cNvSpPr/>
          <p:nvPr/>
        </p:nvSpPr>
        <p:spPr>
          <a:xfrm>
            <a:off x="5029200" y="1905000"/>
            <a:ext cx="10668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</a:t>
            </a:r>
          </a:p>
        </p:txBody>
      </p:sp>
      <p:sp>
        <p:nvSpPr>
          <p:cNvPr id="21" name="Oval 20"/>
          <p:cNvSpPr/>
          <p:nvPr/>
        </p:nvSpPr>
        <p:spPr>
          <a:xfrm>
            <a:off x="5029200" y="2667000"/>
            <a:ext cx="10668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/>
              <a:t>100</a:t>
            </a:r>
          </a:p>
        </p:txBody>
      </p:sp>
      <p:sp>
        <p:nvSpPr>
          <p:cNvPr id="22" name="Oval 21"/>
          <p:cNvSpPr/>
          <p:nvPr/>
        </p:nvSpPr>
        <p:spPr>
          <a:xfrm>
            <a:off x="5029200" y="3352800"/>
            <a:ext cx="10668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</a:t>
            </a:r>
          </a:p>
        </p:txBody>
      </p:sp>
      <p:sp>
        <p:nvSpPr>
          <p:cNvPr id="23" name="Oval 22"/>
          <p:cNvSpPr/>
          <p:nvPr/>
        </p:nvSpPr>
        <p:spPr>
          <a:xfrm>
            <a:off x="5029200" y="4114800"/>
            <a:ext cx="10668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</a:t>
            </a:r>
          </a:p>
        </p:txBody>
      </p:sp>
      <p:sp>
        <p:nvSpPr>
          <p:cNvPr id="24" name="Oval 23"/>
          <p:cNvSpPr/>
          <p:nvPr/>
        </p:nvSpPr>
        <p:spPr>
          <a:xfrm>
            <a:off x="5029200" y="4876800"/>
            <a:ext cx="10668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429000" y="4114800"/>
            <a:ext cx="1143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1000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981200" y="34290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/>
              <a:t>10 000</a:t>
            </a:r>
          </a:p>
        </p:txBody>
      </p:sp>
      <p:sp>
        <p:nvSpPr>
          <p:cNvPr id="30" name="Oval 29"/>
          <p:cNvSpPr/>
          <p:nvPr/>
        </p:nvSpPr>
        <p:spPr>
          <a:xfrm>
            <a:off x="6553200" y="4876800"/>
            <a:ext cx="914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04800" y="2667000"/>
            <a:ext cx="1447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100 000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85800" y="6096000"/>
            <a:ext cx="6781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/>
          </a:p>
          <a:p>
            <a:endParaRPr lang="en-US" sz="3200"/>
          </a:p>
          <a:p>
            <a:endParaRPr lang="en-US" sz="3200"/>
          </a:p>
          <a:p>
            <a:r>
              <a:rPr lang="en-US" sz="3200"/>
              <a:t>Viết số: 432 516</a:t>
            </a:r>
          </a:p>
          <a:p>
            <a:endParaRPr lang="en-US" sz="3200"/>
          </a:p>
          <a:p>
            <a:r>
              <a:rPr lang="en-US" sz="3200"/>
              <a:t>Đọc số: Bốn trăm ba mươi hai nghìn năm trăm mười sáu.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429000" y="4876800"/>
            <a:ext cx="1143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981200" y="41148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/>
              <a:t>10 000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981200" y="48768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/>
              <a:t>10 000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04800" y="3352800"/>
            <a:ext cx="1447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100 000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81000" y="4114800"/>
            <a:ext cx="1447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100 000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04800" y="4876800"/>
            <a:ext cx="1524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100 000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762000"/>
            <a:ext cx="6781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432 516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-152400"/>
            <a:ext cx="8229600" cy="990600"/>
          </a:xfrm>
        </p:spPr>
        <p:txBody>
          <a:bodyPr>
            <a:normAutofit fontScale="90000"/>
          </a:bodyPr>
          <a:lstStyle/>
          <a:p>
            <a:br>
              <a:rPr lang="en-US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u="sng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tập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a</a:t>
            </a:r>
            <a:b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52400" y="609601"/>
          <a:ext cx="8839199" cy="616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429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  </a:t>
                      </a:r>
                      <a:r>
                        <a:rPr lang="en-US" sz="2800" dirty="0" err="1"/>
                        <a:t>Trăm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nghìn</a:t>
                      </a:r>
                      <a:endParaRPr lang="en-US" sz="2800" dirty="0"/>
                    </a:p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/>
                        <a:t>    Chục nghìn</a:t>
                      </a:r>
                    </a:p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/>
                        <a:t>      Nghìn</a:t>
                      </a:r>
                    </a:p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/>
                        <a:t>       Trăm</a:t>
                      </a:r>
                    </a:p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/>
                        <a:t>Chục</a:t>
                      </a:r>
                    </a:p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/>
                        <a:t>Đơn</a:t>
                      </a:r>
                      <a:r>
                        <a:rPr lang="en-US" sz="2800" baseline="0"/>
                        <a:t> vị</a:t>
                      </a:r>
                      <a:endParaRPr lang="en-US" sz="2800"/>
                    </a:p>
                    <a:p>
                      <a:endParaRPr lang="en-US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44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98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987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3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19753">
                <a:tc>
                  <a:txBody>
                    <a:bodyPr/>
                    <a:lstStyle/>
                    <a:p>
                      <a:r>
                        <a:rPr lang="en-US" sz="2800" dirty="0"/>
                        <a:t>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 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 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4038599" y="3657600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1000</a:t>
            </a:r>
          </a:p>
        </p:txBody>
      </p:sp>
      <p:sp>
        <p:nvSpPr>
          <p:cNvPr id="30" name="Oval 29"/>
          <p:cNvSpPr/>
          <p:nvPr/>
        </p:nvSpPr>
        <p:spPr>
          <a:xfrm>
            <a:off x="8077199" y="35052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1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04799" y="3581400"/>
            <a:ext cx="1600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100 000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04799" y="4191000"/>
            <a:ext cx="1600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100 000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04799" y="4876800"/>
            <a:ext cx="1600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100 000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209799" y="4953000"/>
            <a:ext cx="1295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/>
              <a:t>10 000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038599" y="4343400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038599" y="4953000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1000</a:t>
            </a:r>
          </a:p>
        </p:txBody>
      </p:sp>
      <p:sp>
        <p:nvSpPr>
          <p:cNvPr id="41" name="Oval 40"/>
          <p:cNvSpPr/>
          <p:nvPr/>
        </p:nvSpPr>
        <p:spPr>
          <a:xfrm>
            <a:off x="5486399" y="4114800"/>
            <a:ext cx="11430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</a:t>
            </a:r>
          </a:p>
        </p:txBody>
      </p:sp>
      <p:sp>
        <p:nvSpPr>
          <p:cNvPr id="42" name="Oval 41"/>
          <p:cNvSpPr/>
          <p:nvPr/>
        </p:nvSpPr>
        <p:spPr>
          <a:xfrm>
            <a:off x="5486400" y="4724400"/>
            <a:ext cx="11430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100</a:t>
            </a:r>
          </a:p>
        </p:txBody>
      </p:sp>
      <p:sp>
        <p:nvSpPr>
          <p:cNvPr id="46" name="Oval 45"/>
          <p:cNvSpPr/>
          <p:nvPr/>
        </p:nvSpPr>
        <p:spPr>
          <a:xfrm>
            <a:off x="6857999" y="4876800"/>
            <a:ext cx="838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</a:t>
            </a:r>
          </a:p>
        </p:txBody>
      </p:sp>
      <p:sp>
        <p:nvSpPr>
          <p:cNvPr id="47" name="Oval 46"/>
          <p:cNvSpPr/>
          <p:nvPr/>
        </p:nvSpPr>
        <p:spPr>
          <a:xfrm>
            <a:off x="8077199" y="41148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48" name="Oval 47"/>
          <p:cNvSpPr/>
          <p:nvPr/>
        </p:nvSpPr>
        <p:spPr>
          <a:xfrm>
            <a:off x="8077200" y="48006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1</a:t>
            </a:r>
          </a:p>
        </p:txBody>
      </p:sp>
      <p:sp>
        <p:nvSpPr>
          <p:cNvPr id="27" name="Oval 26"/>
          <p:cNvSpPr/>
          <p:nvPr/>
        </p:nvSpPr>
        <p:spPr>
          <a:xfrm>
            <a:off x="8077200" y="28956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3400" y="5715000"/>
            <a:ext cx="106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438400" y="5638800"/>
            <a:ext cx="106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91000" y="5715000"/>
            <a:ext cx="106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715000" y="5638800"/>
            <a:ext cx="106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010400" y="5638800"/>
            <a:ext cx="106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077200" y="5638800"/>
            <a:ext cx="106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1" grpId="0"/>
      <p:bldP spid="33" grpId="0"/>
      <p:bldP spid="49" grpId="0"/>
      <p:bldP spid="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762000"/>
            <a:ext cx="6781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313 214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6377441"/>
              </p:ext>
            </p:extLst>
          </p:nvPr>
        </p:nvGraphicFramePr>
        <p:xfrm>
          <a:off x="152400" y="228600"/>
          <a:ext cx="8839199" cy="616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429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  </a:t>
                      </a:r>
                      <a:r>
                        <a:rPr lang="en-US" sz="2800" dirty="0" err="1"/>
                        <a:t>Trăm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nghìn</a:t>
                      </a:r>
                      <a:endParaRPr lang="en-US" sz="2800" dirty="0"/>
                    </a:p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/>
                        <a:t>    Chục nghìn</a:t>
                      </a:r>
                    </a:p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/>
                        <a:t>      Nghìn</a:t>
                      </a:r>
                    </a:p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/>
                        <a:t>       Trăm</a:t>
                      </a:r>
                    </a:p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/>
                        <a:t>Chục</a:t>
                      </a:r>
                    </a:p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/>
                        <a:t>Đơn</a:t>
                      </a:r>
                      <a:r>
                        <a:rPr lang="en-US" sz="2800" baseline="0"/>
                        <a:t> vị</a:t>
                      </a:r>
                      <a:endParaRPr lang="en-US" sz="2800"/>
                    </a:p>
                    <a:p>
                      <a:endParaRPr lang="en-US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44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98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987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17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3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19753">
                <a:tc>
                  <a:txBody>
                    <a:bodyPr/>
                    <a:lstStyle/>
                    <a:p>
                      <a:r>
                        <a:rPr lang="en-US" sz="2800" dirty="0"/>
                        <a:t>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 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 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2285999" y="4038600"/>
            <a:ext cx="1295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/>
              <a:t>10 000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38599" y="3429000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1000</a:t>
            </a:r>
          </a:p>
        </p:txBody>
      </p:sp>
      <p:sp>
        <p:nvSpPr>
          <p:cNvPr id="18" name="Oval 17"/>
          <p:cNvSpPr/>
          <p:nvPr/>
        </p:nvSpPr>
        <p:spPr>
          <a:xfrm>
            <a:off x="5562599" y="3200400"/>
            <a:ext cx="10668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</a:t>
            </a:r>
          </a:p>
        </p:txBody>
      </p:sp>
      <p:sp>
        <p:nvSpPr>
          <p:cNvPr id="22" name="Oval 21"/>
          <p:cNvSpPr/>
          <p:nvPr/>
        </p:nvSpPr>
        <p:spPr>
          <a:xfrm>
            <a:off x="6858000" y="2057400"/>
            <a:ext cx="838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10</a:t>
            </a:r>
          </a:p>
        </p:txBody>
      </p:sp>
      <p:sp>
        <p:nvSpPr>
          <p:cNvPr id="30" name="Oval 29"/>
          <p:cNvSpPr/>
          <p:nvPr/>
        </p:nvSpPr>
        <p:spPr>
          <a:xfrm>
            <a:off x="8077199" y="32766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04799" y="2133600"/>
            <a:ext cx="1524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/>
              <a:t>100 000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04799" y="2743200"/>
            <a:ext cx="1600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100 000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04799" y="3352800"/>
            <a:ext cx="1600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100 000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04799" y="3962400"/>
            <a:ext cx="1600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100 000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04799" y="4648200"/>
            <a:ext cx="1600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100 000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209799" y="4724400"/>
            <a:ext cx="1295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/>
              <a:t>10 000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038599" y="4114800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038599" y="4724400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1000</a:t>
            </a:r>
          </a:p>
        </p:txBody>
      </p:sp>
      <p:sp>
        <p:nvSpPr>
          <p:cNvPr id="41" name="Oval 40"/>
          <p:cNvSpPr/>
          <p:nvPr/>
        </p:nvSpPr>
        <p:spPr>
          <a:xfrm>
            <a:off x="5486399" y="3886200"/>
            <a:ext cx="11430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</a:t>
            </a:r>
          </a:p>
        </p:txBody>
      </p:sp>
      <p:sp>
        <p:nvSpPr>
          <p:cNvPr id="42" name="Oval 41"/>
          <p:cNvSpPr/>
          <p:nvPr/>
        </p:nvSpPr>
        <p:spPr>
          <a:xfrm>
            <a:off x="5562599" y="4495800"/>
            <a:ext cx="11430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</a:t>
            </a:r>
          </a:p>
        </p:txBody>
      </p:sp>
      <p:sp>
        <p:nvSpPr>
          <p:cNvPr id="43" name="Oval 42"/>
          <p:cNvSpPr/>
          <p:nvPr/>
        </p:nvSpPr>
        <p:spPr>
          <a:xfrm>
            <a:off x="6857999" y="2743200"/>
            <a:ext cx="838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</a:t>
            </a:r>
          </a:p>
        </p:txBody>
      </p:sp>
      <p:sp>
        <p:nvSpPr>
          <p:cNvPr id="44" name="Oval 43"/>
          <p:cNvSpPr/>
          <p:nvPr/>
        </p:nvSpPr>
        <p:spPr>
          <a:xfrm>
            <a:off x="6857999" y="3276600"/>
            <a:ext cx="838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</a:t>
            </a:r>
          </a:p>
        </p:txBody>
      </p:sp>
      <p:sp>
        <p:nvSpPr>
          <p:cNvPr id="45" name="Oval 44"/>
          <p:cNvSpPr/>
          <p:nvPr/>
        </p:nvSpPr>
        <p:spPr>
          <a:xfrm>
            <a:off x="6857999" y="3886200"/>
            <a:ext cx="838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</a:t>
            </a:r>
          </a:p>
        </p:txBody>
      </p:sp>
      <p:sp>
        <p:nvSpPr>
          <p:cNvPr id="46" name="Oval 45"/>
          <p:cNvSpPr/>
          <p:nvPr/>
        </p:nvSpPr>
        <p:spPr>
          <a:xfrm>
            <a:off x="6857999" y="4648200"/>
            <a:ext cx="838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</a:t>
            </a:r>
          </a:p>
        </p:txBody>
      </p:sp>
      <p:sp>
        <p:nvSpPr>
          <p:cNvPr id="47" name="Oval 46"/>
          <p:cNvSpPr/>
          <p:nvPr/>
        </p:nvSpPr>
        <p:spPr>
          <a:xfrm>
            <a:off x="8077199" y="38862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48" name="Oval 47"/>
          <p:cNvSpPr/>
          <p:nvPr/>
        </p:nvSpPr>
        <p:spPr>
          <a:xfrm>
            <a:off x="8077200" y="4572000"/>
            <a:ext cx="5334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50" name="Oval 49"/>
          <p:cNvSpPr/>
          <p:nvPr/>
        </p:nvSpPr>
        <p:spPr>
          <a:xfrm>
            <a:off x="5562599" y="2590800"/>
            <a:ext cx="10668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100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200" y="5257800"/>
            <a:ext cx="106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438400" y="5257800"/>
            <a:ext cx="106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14800" y="5181600"/>
            <a:ext cx="106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867400" y="5181600"/>
            <a:ext cx="106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010400" y="5181600"/>
            <a:ext cx="106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153400" y="5181600"/>
            <a:ext cx="106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1" grpId="0"/>
      <p:bldP spid="33" grpId="0"/>
      <p:bldP spid="49" grpId="0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707</TotalTime>
  <Words>738</Words>
  <Application>Microsoft Macintosh PowerPoint</Application>
  <PresentationFormat>On-screen Show (4:3)</PresentationFormat>
  <Paragraphs>276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Chủ đề của Office</vt:lpstr>
      <vt:lpstr>PowerPoint Presentation</vt:lpstr>
      <vt:lpstr>KIỂM TRA BÀI CŨ 3. Viết vào ô trống theo mẫu </vt:lpstr>
      <vt:lpstr>PowerPoint Presentation</vt:lpstr>
      <vt:lpstr>PowerPoint Presentation</vt:lpstr>
      <vt:lpstr>PowerPoint Presentation</vt:lpstr>
      <vt:lpstr>PowerPoint Presentation</vt:lpstr>
      <vt:lpstr> Bài tập1. Viết theo mẫu: a </vt:lpstr>
      <vt:lpstr>PowerPoint Presentation</vt:lpstr>
      <vt:lpstr>PowerPoint Presentation</vt:lpstr>
      <vt:lpstr>Viết số: 523 453    Đọc số: Năm trăm hai mươi ba nghìn bốn trăm năm mươi ba.</vt:lpstr>
      <vt:lpstr>2) Viết theo mẫu: a) Mẫu: b) </vt:lpstr>
      <vt:lpstr>PowerPoint Presentation</vt:lpstr>
      <vt:lpstr>3. Đọc các số sau:  </vt:lpstr>
      <vt:lpstr>PowerPoint Presentation</vt:lpstr>
      <vt:lpstr>4. Viết các số sau: </vt:lpstr>
      <vt:lpstr>PowerPoint Presentation</vt:lpstr>
      <vt:lpstr>PowerPoint Presentation</vt:lpstr>
      <vt:lpstr>Củng cố - Dặn dò  </vt:lpstr>
      <vt:lpstr>PowerPoint Presentation</vt:lpstr>
    </vt:vector>
  </TitlesOfParts>
  <Company>Tu Tin Va Thanh Cong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KIỂM TRA BÀI CŨ Tính chu vi của hình tam giác biết: a = 10cm, b = 10cm, c = 6cm</dc:title>
  <dc:creator>Phuong Nam</dc:creator>
  <cp:lastModifiedBy>Phuong Dung Nguyen</cp:lastModifiedBy>
  <cp:revision>121</cp:revision>
  <dcterms:created xsi:type="dcterms:W3CDTF">2009-09-27T01:39:44Z</dcterms:created>
  <dcterms:modified xsi:type="dcterms:W3CDTF">2020-09-13T23:20:00Z</dcterms:modified>
</cp:coreProperties>
</file>