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307" r:id="rId3"/>
    <p:sldId id="275" r:id="rId4"/>
    <p:sldId id="295" r:id="rId5"/>
    <p:sldId id="296" r:id="rId6"/>
    <p:sldId id="297" r:id="rId7"/>
    <p:sldId id="258" r:id="rId8"/>
    <p:sldId id="301" r:id="rId9"/>
    <p:sldId id="304" r:id="rId10"/>
    <p:sldId id="300" r:id="rId11"/>
    <p:sldId id="305" r:id="rId12"/>
    <p:sldId id="309" r:id="rId13"/>
    <p:sldId id="273" r:id="rId14"/>
    <p:sldId id="308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9999"/>
    <a:srgbClr val="FFFFFF"/>
    <a:srgbClr val="0000FF"/>
    <a:srgbClr val="FFFF00"/>
    <a:srgbClr val="FF9933"/>
    <a:srgbClr val="FF9900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575" autoAdjust="0"/>
  </p:normalViewPr>
  <p:slideViewPr>
    <p:cSldViewPr snapToGrid="0">
      <p:cViewPr varScale="1">
        <p:scale>
          <a:sx n="89" d="100"/>
          <a:sy n="89" d="100"/>
        </p:scale>
        <p:origin x="9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5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5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5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/>
          <p:cNvSpPr txBox="1"/>
          <p:nvPr/>
        </p:nvSpPr>
        <p:spPr>
          <a:xfrm>
            <a:off x="810883" y="1757788"/>
            <a:ext cx="12010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</a:t>
            </a:r>
          </a:p>
          <a:p>
            <a:pPr algn="ctr"/>
            <a:r>
              <a:rPr kumimoji="1" lang="en-US" altLang="zh-CN" sz="72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7200" b="1" i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88" y="8630"/>
            <a:ext cx="2631304" cy="3178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7885" y="512325"/>
            <a:ext cx="20320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830" y="1421090"/>
            <a:ext cx="50723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3394" y="1459598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270865" y="937788"/>
            <a:ext cx="286743" cy="238491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 rot="5400000">
            <a:off x="10028410" y="937788"/>
            <a:ext cx="286743" cy="238491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90905" y="231521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/>
              <a:t>= 321475 + 847014</a:t>
            </a:r>
          </a:p>
          <a:p>
            <a:r>
              <a:rPr lang="vi-VN" altLang="en-US" sz="4000"/>
              <a:t>= 1 168 489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93815" y="231521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843275 - 247136</a:t>
            </a:r>
          </a:p>
          <a:p>
            <a:r>
              <a:rPr lang="vi-VN" altLang="en-US" sz="4000" dirty="0"/>
              <a:t>= 596139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ldLvl="0" animBg="1"/>
      <p:bldP spid="18" grpId="1" animBg="1"/>
      <p:bldP spid="5" grpId="0" bldLvl="0" animBg="1"/>
      <p:bldP spid="5" grpId="1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63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altLang="en-US"/>
              <a:t>4. Một huyện miền núi có 8 xã vùng thấp và 9 xã vùng cao. Mỗi xã vùng thấp được cấp 850 quyển truyện, mỗi xã vùng cao được cấp 980 quyển truyện. Hỏi huyện đó được cấp bao nhiêu quyển truyện?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2800" y="2966720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680" y="3810000"/>
            <a:ext cx="867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Vùng thấp: 8 xã – mỗi xã cấp 850 quyển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4160" y="4517886"/>
            <a:ext cx="851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Vùng cao : 9 xã – mỗi xã cấp 980 quyển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845040" y="3732252"/>
            <a:ext cx="335280" cy="1618972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28818" y="4251940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/>
          <p:nvPr/>
        </p:nvSpPr>
        <p:spPr>
          <a:xfrm>
            <a:off x="5122545" y="90995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Bài giải</a:t>
            </a:r>
          </a:p>
        </p:txBody>
      </p:sp>
      <p:sp>
        <p:nvSpPr>
          <p:cNvPr id="5" name="Text Box 15"/>
          <p:cNvSpPr txBox="1"/>
          <p:nvPr/>
        </p:nvSpPr>
        <p:spPr>
          <a:xfrm>
            <a:off x="2326640" y="135636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Số truyện 8 xã vùng thấp được cấp là:</a:t>
            </a:r>
          </a:p>
        </p:txBody>
      </p:sp>
      <p:sp>
        <p:nvSpPr>
          <p:cNvPr id="6" name="Text Box 16"/>
          <p:cNvSpPr txBox="1"/>
          <p:nvPr/>
        </p:nvSpPr>
        <p:spPr>
          <a:xfrm>
            <a:off x="4284345" y="421513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Đáp số: 15 620 quyển</a:t>
            </a:r>
          </a:p>
        </p:txBody>
      </p:sp>
      <p:sp>
        <p:nvSpPr>
          <p:cNvPr id="7" name="Text Box 17"/>
          <p:cNvSpPr txBox="1"/>
          <p:nvPr/>
        </p:nvSpPr>
        <p:spPr>
          <a:xfrm>
            <a:off x="3065145" y="183832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850 x 8 = 6800 (quyển)</a:t>
            </a:r>
          </a:p>
        </p:txBody>
      </p:sp>
      <p:sp>
        <p:nvSpPr>
          <p:cNvPr id="8" name="Text Box 18"/>
          <p:cNvSpPr txBox="1"/>
          <p:nvPr/>
        </p:nvSpPr>
        <p:spPr>
          <a:xfrm>
            <a:off x="2328545" y="234188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Số truyện 9 xã vùng cao </a:t>
            </a:r>
            <a:r>
              <a:rPr lang="vi-VN" altLang="en-US" sz="3200" b="1">
                <a:solidFill>
                  <a:srgbClr val="0070C0"/>
                </a:solidFill>
              </a:rPr>
              <a:t>được cấp là:</a:t>
            </a:r>
            <a:endParaRPr lang="vi-VN" alt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 Box 19"/>
          <p:cNvSpPr txBox="1"/>
          <p:nvPr/>
        </p:nvSpPr>
        <p:spPr>
          <a:xfrm>
            <a:off x="3039745" y="282384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980 x 9 = 8820 (quyển)</a:t>
            </a:r>
          </a:p>
        </p:txBody>
      </p:sp>
      <p:sp>
        <p:nvSpPr>
          <p:cNvPr id="10" name="Text Box 20"/>
          <p:cNvSpPr txBox="1"/>
          <p:nvPr/>
        </p:nvSpPr>
        <p:spPr>
          <a:xfrm>
            <a:off x="3039745" y="380936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6800 + 8820 = 15 620 (quyển)</a:t>
            </a:r>
          </a:p>
        </p:txBody>
      </p:sp>
      <p:sp>
        <p:nvSpPr>
          <p:cNvPr id="11" name="Text Box 21"/>
          <p:cNvSpPr txBox="1"/>
          <p:nvPr/>
        </p:nvSpPr>
        <p:spPr>
          <a:xfrm>
            <a:off x="2326640" y="327660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Số sách huyện đó được cấp:</a:t>
            </a:r>
          </a:p>
        </p:txBody>
      </p:sp>
    </p:spTree>
    <p:extLst>
      <p:ext uri="{BB962C8B-B14F-4D97-AF65-F5344CB8AC3E}">
        <p14:creationId xmlns:p14="http://schemas.microsoft.com/office/powerpoint/2010/main" val="14681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91" y="2073910"/>
            <a:ext cx="1023329" cy="545401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3676015"/>
          </a:xfrm>
          <a:prstGeom prst="rect">
            <a:avLst/>
          </a:prstGeom>
        </p:spPr>
      </p:pic>
      <p:pic>
        <p:nvPicPr>
          <p:cNvPr id="7" name="图片 6" descr="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670300"/>
            <a:ext cx="5073650" cy="3195320"/>
          </a:xfrm>
          <a:prstGeom prst="rect">
            <a:avLst/>
          </a:prstGeom>
        </p:spPr>
      </p:pic>
      <p:sp>
        <p:nvSpPr>
          <p:cNvPr id="21" name="文本框 2055"/>
          <p:cNvSpPr txBox="1"/>
          <p:nvPr/>
        </p:nvSpPr>
        <p:spPr>
          <a:xfrm>
            <a:off x="943897" y="2073910"/>
            <a:ext cx="10491019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húc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18529" y="652568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u="sng" dirty="0" err="1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i="1" u="sng" dirty="0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i="1" u="sng" dirty="0">
              <a:solidFill>
                <a:srgbClr val="00B05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2543055" y="1360454"/>
            <a:ext cx="6664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i="1">
                <a:solidFill>
                  <a:srgbClr val="FF00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4400" b="1" i="1" dirty="0">
              <a:solidFill>
                <a:srgbClr val="FF00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2169161" y="109982"/>
            <a:ext cx="8062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 hai ngày 08 tháng 11 năm 2021</a:t>
            </a:r>
            <a:endParaRPr kumimoji="1" lang="zh-CN" altLang="en-US" sz="3600" b="1" i="1" dirty="0">
              <a:solidFill>
                <a:srgbClr val="0066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301925" y="167229"/>
            <a:ext cx="1466490" cy="116456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3320" y="212525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6245" y="2914046"/>
            <a:ext cx="36343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=</a:t>
            </a:r>
          </a:p>
          <a:p>
            <a:pPr marL="742950" indent="-742950">
              <a:buFontTx/>
              <a:buAutoNum type="alphaLcParenR"/>
            </a:pP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1322" y="2914045"/>
            <a:ext cx="35397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</a:t>
            </a:r>
          </a:p>
          <a:p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18529" y="652568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u="sng" dirty="0" err="1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i="1" u="sng" dirty="0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i="1" u="sng" dirty="0">
              <a:solidFill>
                <a:srgbClr val="00B05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2543055" y="1360454"/>
            <a:ext cx="6664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i="1">
                <a:solidFill>
                  <a:srgbClr val="FF00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4400" b="1" i="1" dirty="0">
              <a:solidFill>
                <a:srgbClr val="FF00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2897824" y="167229"/>
            <a:ext cx="669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  <a:endParaRPr kumimoji="1" lang="zh-CN" altLang="en-US" sz="3600" b="1" i="1" dirty="0">
              <a:solidFill>
                <a:srgbClr val="0066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301925" y="167229"/>
            <a:ext cx="1466490" cy="116456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716" y="2591115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668" y="2652670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</p:spTree>
    <p:extLst>
      <p:ext uri="{BB962C8B-B14F-4D97-AF65-F5344CB8AC3E}">
        <p14:creationId xmlns:p14="http://schemas.microsoft.com/office/powerpoint/2010/main" val="8134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24186" y="521685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8293" y="1527782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4" y="2890313"/>
            <a:ext cx="871037" cy="1005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4" y="2856042"/>
            <a:ext cx="981235" cy="101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7" y="2893659"/>
            <a:ext cx="954642" cy="9875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30497" y="537925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76762" y="3895356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71269" y="532969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8912" y="414870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58337" y="491814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9347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09232" y="5706295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242919" y="3842537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7643608" y="386217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94306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65556" y="491308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96338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33648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48911" y="491109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35680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0095689" y="3433545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49074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34541" y="46289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2966677" y="123825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6668" y="194090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36948" y="3190082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282646" y="236830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/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3102854" y="11022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/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/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482648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3045701" y="123825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9271" y="1597117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736" y="2665887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7649" y="2228067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406057" y="261845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7123" y="431916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8653" y="265619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58154" y="2835840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/>
          <p:cNvSpPr/>
          <p:nvPr/>
        </p:nvSpPr>
        <p:spPr>
          <a:xfrm>
            <a:off x="4406057" y="320687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4014" y="266971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5534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2323" y="433986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9812" y="26620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6143" y="265619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6124" y="26731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7277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2895" y="26679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38915" y="3465243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/>
          <p:cNvSpPr/>
          <p:nvPr/>
        </p:nvSpPr>
        <p:spPr>
          <a:xfrm>
            <a:off x="4416007" y="383658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471229" y="4058932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4414418" y="4410541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16439" y="435126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2036" y="4342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1376" y="4628605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410033" y="495139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84576" y="5719128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/>
          <p:cNvSpPr/>
          <p:nvPr/>
        </p:nvSpPr>
        <p:spPr>
          <a:xfrm>
            <a:off x="4352517" y="6063857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06113" y="6171017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345" y="5093041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3320" y="106861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6245" y="185740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1322" y="185740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49004" y="166994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20476" y="166994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2"/>
          <p:cNvPicPr>
            <a:picLocks noChangeAspect="1"/>
          </p:cNvPicPr>
          <p:nvPr/>
        </p:nvPicPr>
        <p:blipFill rotWithShape="1">
          <a:blip r:embed="rId2"/>
          <a:srcRect t="38138" b="13196"/>
          <a:stretch/>
        </p:blipFill>
        <p:spPr>
          <a:xfrm>
            <a:off x="-188757" y="3519738"/>
            <a:ext cx="12380758" cy="3338262"/>
          </a:xfrm>
          <a:prstGeom prst="rect">
            <a:avLst/>
          </a:prstGeom>
        </p:spPr>
      </p:pic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454" b="13333"/>
          <a:stretch/>
        </p:blipFill>
        <p:spPr>
          <a:xfrm>
            <a:off x="-150330" y="0"/>
            <a:ext cx="12342331" cy="3525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5905" y="-19199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040255" y="1168793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341231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2</a:t>
            </a:r>
          </a:p>
          <a:p>
            <a:endParaRPr lang="vi-VN" altLang="en-US" sz="360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13255" y="2638183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2262505" y="2656598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664254" y="4353030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214325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97672" y="5907798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1879437" y="591700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857300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7885112" y="1120500"/>
            <a:ext cx="28479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102426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5</a:t>
            </a:r>
            <a:endParaRPr lang="vi-VN" altLang="en-US" sz="6000"/>
          </a:p>
          <a:p>
            <a:endParaRPr lang="vi-VN" altLang="en-US" sz="600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752032" y="2574477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 Box 6"/>
          <p:cNvSpPr txBox="1"/>
          <p:nvPr/>
        </p:nvSpPr>
        <p:spPr>
          <a:xfrm>
            <a:off x="8107362" y="260830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512130</a:t>
            </a:r>
          </a:p>
        </p:txBody>
      </p:sp>
      <p:sp>
        <p:nvSpPr>
          <p:cNvPr id="18" name="Text Box 7"/>
          <p:cNvSpPr txBox="1"/>
          <p:nvPr/>
        </p:nvSpPr>
        <p:spPr>
          <a:xfrm>
            <a:off x="8535507" y="4259547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410536</a:t>
            </a:r>
            <a:endParaRPr lang="vi-VN" altLang="en-US" sz="6000"/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346912" y="5747352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 Box 12"/>
          <p:cNvSpPr txBox="1"/>
          <p:nvPr/>
        </p:nvSpPr>
        <p:spPr>
          <a:xfrm>
            <a:off x="8346912" y="5747352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70C0"/>
                </a:solidFill>
              </a:rPr>
              <a:t>  </a:t>
            </a:r>
            <a:r>
              <a:rPr lang="vi-VN" altLang="en-US" sz="3600" b="1">
                <a:solidFill>
                  <a:srgbClr val="0070C0"/>
                </a:solidFill>
              </a:rPr>
              <a:t>1231608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7672" y="60740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28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27037" y="375700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214325 </a:t>
            </a:r>
            <a:r>
              <a:rPr lang="en-US" sz="1400" b="1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b="1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00632" y="371636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410536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006600"/>
                </a:solidFill>
              </a:rPr>
              <a:t> =</a:t>
            </a:r>
            <a:endParaRPr lang="en-US" sz="36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00632" y="53628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102426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>
                <a:solidFill>
                  <a:srgbClr val="006600"/>
                </a:solidFill>
              </a:rPr>
              <a:t> = </a:t>
            </a:r>
            <a:endParaRPr lang="en-US" sz="36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27037" y="3792868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214325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13" grpId="0"/>
      <p:bldP spid="13" grpId="1"/>
      <p:bldP spid="15" grpId="0"/>
      <p:bldP spid="17" grpId="0"/>
      <p:bldP spid="17" grpId="1"/>
      <p:bldP spid="18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26035"/>
            <a:ext cx="10515600" cy="1325563"/>
          </a:xfrm>
        </p:spPr>
        <p:txBody>
          <a:bodyPr/>
          <a:lstStyle/>
          <a:p>
            <a:r>
              <a:rPr lang="vi-VN" altLang="en-US">
                <a:solidFill>
                  <a:srgbClr val="002060"/>
                </a:solidFill>
              </a:rPr>
              <a:t>2. Viết giá trị của biểu thức vào ô trống: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1042289"/>
              </p:ext>
            </p:extLst>
          </p:nvPr>
        </p:nvGraphicFramePr>
        <p:xfrm>
          <a:off x="415290" y="1544320"/>
          <a:ext cx="11221720" cy="264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201634 x 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387725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403 268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8894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604 902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47395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806 536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40181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1 008 170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40840" y="4582160"/>
            <a:ext cx="3994785" cy="21539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058920" y="3818890"/>
            <a:ext cx="299720" cy="3352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9658" y="3227824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201634 x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09520" y="3322320"/>
            <a:ext cx="548640" cy="5067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3877601">
            <a:off x="2903323" y="2964772"/>
            <a:ext cx="235426" cy="28380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1195" y="186257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vi-VN" altLang="en-US" sz="40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0 L -2.29167E-6 0.0648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1667 0.298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5078 -0.0699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125 0.48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 animBg="1"/>
      <p:bldP spid="9" grpId="0" animBg="1"/>
      <p:bldP spid="9" grpId="1" animBg="1"/>
      <p:bldP spid="9" grpId="2" animBg="1"/>
      <p:bldP spid="12" grpId="0"/>
      <p:bldP spid="12" grpId="1"/>
      <p:bldP spid="13" grpId="0" animBg="1"/>
      <p:bldP spid="14" grpId="0" animBg="1"/>
      <p:bldP spid="14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4cee1-e8bc-4b86-a828-5d74d21176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650</Words>
  <Application>Microsoft Macintosh PowerPoint</Application>
  <PresentationFormat>Widescreen</PresentationFormat>
  <Paragraphs>153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微软雅黑</vt:lpstr>
      <vt:lpstr>Calibri Light</vt:lpstr>
      <vt:lpstr>Times New Roman</vt:lpstr>
      <vt:lpstr>HP001 5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giá trị của biểu thức vào ô trống:</vt:lpstr>
      <vt:lpstr>PowerPoint Presentation</vt:lpstr>
      <vt:lpstr>4. Một huyện miền núi có 8 xã vùng thấp và 9 xã vùng cao. Mỗi xã vùng thấp được cấp 850 quyển truyện, mỗi xã vùng cao được cấp 980 quyển truyện. Hỏi huyện đó được cấp bao nhiêu quyển truyện?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Phuong Dung Nguyen</cp:lastModifiedBy>
  <cp:revision>48</cp:revision>
  <dcterms:created xsi:type="dcterms:W3CDTF">2021-11-03T05:44:52Z</dcterms:created>
  <dcterms:modified xsi:type="dcterms:W3CDTF">2022-11-08T07:47:29Z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