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186" r:id="rId1"/>
  </p:sldMasterIdLst>
  <p:notesMasterIdLst>
    <p:notesMasterId r:id="rId44"/>
  </p:notesMasterIdLst>
  <p:handoutMasterIdLst>
    <p:handoutMasterId r:id="rId45"/>
  </p:handoutMasterIdLst>
  <p:sldIdLst>
    <p:sldId id="840" r:id="rId2"/>
    <p:sldId id="680" r:id="rId3"/>
    <p:sldId id="810" r:id="rId4"/>
    <p:sldId id="859" r:id="rId5"/>
    <p:sldId id="860" r:id="rId6"/>
    <p:sldId id="340" r:id="rId7"/>
    <p:sldId id="841" r:id="rId8"/>
    <p:sldId id="792" r:id="rId9"/>
    <p:sldId id="811" r:id="rId10"/>
    <p:sldId id="774" r:id="rId11"/>
    <p:sldId id="837" r:id="rId12"/>
    <p:sldId id="838" r:id="rId13"/>
    <p:sldId id="842" r:id="rId14"/>
    <p:sldId id="835" r:id="rId15"/>
    <p:sldId id="844" r:id="rId16"/>
    <p:sldId id="845" r:id="rId17"/>
    <p:sldId id="846" r:id="rId18"/>
    <p:sldId id="818" r:id="rId19"/>
    <p:sldId id="330" r:id="rId20"/>
    <p:sldId id="257" r:id="rId21"/>
    <p:sldId id="819" r:id="rId22"/>
    <p:sldId id="345" r:id="rId23"/>
    <p:sldId id="350" r:id="rId24"/>
    <p:sldId id="351" r:id="rId25"/>
    <p:sldId id="346" r:id="rId26"/>
    <p:sldId id="348" r:id="rId27"/>
    <p:sldId id="349" r:id="rId28"/>
    <p:sldId id="352" r:id="rId29"/>
    <p:sldId id="353" r:id="rId30"/>
    <p:sldId id="354" r:id="rId31"/>
    <p:sldId id="357" r:id="rId32"/>
    <p:sldId id="847" r:id="rId33"/>
    <p:sldId id="852" r:id="rId34"/>
    <p:sldId id="857" r:id="rId35"/>
    <p:sldId id="854" r:id="rId36"/>
    <p:sldId id="858" r:id="rId37"/>
    <p:sldId id="855" r:id="rId38"/>
    <p:sldId id="850" r:id="rId39"/>
    <p:sldId id="851" r:id="rId40"/>
    <p:sldId id="343" r:id="rId41"/>
    <p:sldId id="834" r:id="rId42"/>
    <p:sldId id="741" r:id="rId43"/>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9999FF"/>
    <a:srgbClr val="00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8934" autoAdjust="0"/>
  </p:normalViewPr>
  <p:slideViewPr>
    <p:cSldViewPr snapToGrid="0">
      <p:cViewPr>
        <p:scale>
          <a:sx n="60" d="100"/>
          <a:sy n="60" d="100"/>
        </p:scale>
        <p:origin x="-1470" y="-756"/>
      </p:cViewPr>
      <p:guideLst>
        <p:guide orient="horz" pos="2160"/>
        <p:guide pos="3840"/>
      </p:guideLst>
    </p:cSldViewPr>
  </p:slideViewPr>
  <p:notesTextViewPr>
    <p:cViewPr>
      <p:scale>
        <a:sx n="1" d="1"/>
        <a:sy n="1" d="1"/>
      </p:scale>
      <p:origin x="0" y="0"/>
    </p:cViewPr>
  </p:notesTextViewPr>
  <p:sorterViewPr>
    <p:cViewPr>
      <p:scale>
        <a:sx n="66" d="100"/>
        <a:sy n="66" d="100"/>
      </p:scale>
      <p:origin x="0" y="2418"/>
    </p:cViewPr>
  </p:sorterViewPr>
  <p:notesViewPr>
    <p:cSldViewPr snapToGrid="0">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B946-ABE6-43CD-A95C-A76FDD3F44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3D735C-0A0A-451B-B268-7E6C7A9E6799}">
      <dgm:prSet custT="1"/>
      <dgm:spPr/>
      <dgm:t>
        <a:bodyPr/>
        <a:lstStyle/>
        <a:p>
          <a:pPr rtl="0"/>
          <a:r>
            <a:rPr lang="en-US" sz="3200" b="1" u="none" dirty="0">
              <a:latin typeface="Times New Roman" panose="02020603050405020304" pitchFamily="18" charset="0"/>
              <a:cs typeface="Times New Roman" panose="02020603050405020304" pitchFamily="18" charset="0"/>
            </a:rPr>
            <a:t>ĐỐI VỚI NHÀ TRƯỜNG</a:t>
          </a:r>
          <a:endParaRPr lang="en-US" sz="3200" u="none" dirty="0">
            <a:latin typeface="Times New Roman" panose="02020603050405020304" pitchFamily="18" charset="0"/>
            <a:cs typeface="Times New Roman" panose="02020603050405020304" pitchFamily="18" charset="0"/>
          </a:endParaRPr>
        </a:p>
      </dgm:t>
    </dgm:pt>
    <dgm:pt modelId="{820A4B91-6D8A-47B7-A32B-B29DD89676E3}" type="parTrans" cxnId="{6AFF3AC5-243C-44EF-B44C-622263F9A149}">
      <dgm:prSet/>
      <dgm:spPr/>
      <dgm:t>
        <a:bodyPr/>
        <a:lstStyle/>
        <a:p>
          <a:endParaRPr lang="en-US">
            <a:latin typeface="Times New Roman" pitchFamily="18" charset="0"/>
            <a:cs typeface="Times New Roman" pitchFamily="18" charset="0"/>
          </a:endParaRPr>
        </a:p>
      </dgm:t>
    </dgm:pt>
    <dgm:pt modelId="{AB848AD8-FF99-4913-902A-993312742304}" type="sibTrans" cxnId="{6AFF3AC5-243C-44EF-B44C-622263F9A149}">
      <dgm:prSet/>
      <dgm:spPr/>
      <dgm:t>
        <a:bodyPr/>
        <a:lstStyle/>
        <a:p>
          <a:endParaRPr lang="en-US">
            <a:latin typeface="Times New Roman" pitchFamily="18" charset="0"/>
            <a:cs typeface="Times New Roman" pitchFamily="18" charset="0"/>
          </a:endParaRPr>
        </a:p>
      </dgm:t>
    </dgm:pt>
    <dgm:pt modelId="{BB7EF2B7-DB18-41B9-9D0B-1EDEE304CDD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hành</a:t>
          </a:r>
          <a:endParaRPr lang="en-US" sz="2600" dirty="0">
            <a:latin typeface="Arial" panose="020B0604020202020204" pitchFamily="34" charset="0"/>
            <a:cs typeface="Arial" panose="020B0604020202020204" pitchFamily="34" charset="0"/>
          </a:endParaRPr>
        </a:p>
      </dgm:t>
    </dgm:pt>
    <dgm:pt modelId="{7911A267-3C91-458E-BB08-0D61C79707BA}" type="parTrans" cxnId="{9401B10B-0B96-442C-818E-3796CE9A3069}">
      <dgm:prSet/>
      <dgm:spPr/>
      <dgm:t>
        <a:bodyPr/>
        <a:lstStyle/>
        <a:p>
          <a:endParaRPr lang="en-US">
            <a:latin typeface="Times New Roman" pitchFamily="18" charset="0"/>
            <a:cs typeface="Times New Roman" pitchFamily="18" charset="0"/>
          </a:endParaRPr>
        </a:p>
      </dgm:t>
    </dgm:pt>
    <dgm:pt modelId="{EA260773-F33D-4400-A1BE-B8525EC595B5}" type="sibTrans" cxnId="{9401B10B-0B96-442C-818E-3796CE9A3069}">
      <dgm:prSet/>
      <dgm:spPr/>
      <dgm:t>
        <a:bodyPr/>
        <a:lstStyle/>
        <a:p>
          <a:endParaRPr lang="en-US">
            <a:latin typeface="Times New Roman" pitchFamily="18" charset="0"/>
            <a:cs typeface="Times New Roman" pitchFamily="18" charset="0"/>
          </a:endParaRPr>
        </a:p>
      </dgm:t>
    </dgm:pt>
    <dgm:pt modelId="{F1A4DE32-5668-4E8C-BDD4-CACA3496EE24}">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endParaRPr lang="en-US" sz="2600" dirty="0">
            <a:latin typeface="Arial" panose="020B0604020202020204" pitchFamily="34" charset="0"/>
            <a:cs typeface="Arial" panose="020B0604020202020204" pitchFamily="34" charset="0"/>
          </a:endParaRPr>
        </a:p>
      </dgm:t>
    </dgm:pt>
    <dgm:pt modelId="{EFC819C4-2737-45CB-B0C8-8FA93E4FB57C}" type="parTrans" cxnId="{50C56F8B-8F4A-49B5-857D-36E6FBAA5220}">
      <dgm:prSet/>
      <dgm:spPr/>
      <dgm:t>
        <a:bodyPr/>
        <a:lstStyle/>
        <a:p>
          <a:endParaRPr lang="en-US">
            <a:latin typeface="Times New Roman" pitchFamily="18" charset="0"/>
            <a:cs typeface="Times New Roman" pitchFamily="18" charset="0"/>
          </a:endParaRPr>
        </a:p>
      </dgm:t>
    </dgm:pt>
    <dgm:pt modelId="{C1C3FC01-51FA-4D11-9324-CDA9D9D33A89}" type="sibTrans" cxnId="{50C56F8B-8F4A-49B5-857D-36E6FBAA5220}">
      <dgm:prSet/>
      <dgm:spPr/>
      <dgm:t>
        <a:bodyPr/>
        <a:lstStyle/>
        <a:p>
          <a:endParaRPr lang="en-US">
            <a:latin typeface="Times New Roman" pitchFamily="18" charset="0"/>
            <a:cs typeface="Times New Roman" pitchFamily="18" charset="0"/>
          </a:endParaRPr>
        </a:p>
      </dgm:t>
    </dgm:pt>
    <dgm:pt modelId="{0544ED76-84FB-4DC3-80FC-3442D44E670D}">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a:latin typeface="Arial" panose="020B0604020202020204" pitchFamily="34" charset="0"/>
              <a:cs typeface="Arial" panose="020B0604020202020204" pitchFamily="34" charset="0"/>
            </a:rPr>
            <a:t>Công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endParaRPr lang="en-US" sz="2600" dirty="0">
            <a:latin typeface="Arial" panose="020B0604020202020204" pitchFamily="34" charset="0"/>
            <a:cs typeface="Arial" panose="020B0604020202020204" pitchFamily="34" charset="0"/>
          </a:endParaRPr>
        </a:p>
      </dgm:t>
    </dgm:pt>
    <dgm:pt modelId="{761C18AD-AAE9-4AEC-A320-AC9B0302177C}" type="sibTrans" cxnId="{A825F62A-BDE0-4083-80E1-ADF5843F9C86}">
      <dgm:prSet/>
      <dgm:spPr/>
      <dgm:t>
        <a:bodyPr/>
        <a:lstStyle/>
        <a:p>
          <a:endParaRPr lang="en-US">
            <a:latin typeface="Times New Roman" pitchFamily="18" charset="0"/>
            <a:cs typeface="Times New Roman" pitchFamily="18" charset="0"/>
          </a:endParaRPr>
        </a:p>
      </dgm:t>
    </dgm:pt>
    <dgm:pt modelId="{C5EF9589-AA7E-47FB-8470-C2B32A6942A3}" type="parTrans" cxnId="{A825F62A-BDE0-4083-80E1-ADF5843F9C86}">
      <dgm:prSet/>
      <dgm:spPr/>
      <dgm:t>
        <a:bodyPr/>
        <a:lstStyle/>
        <a:p>
          <a:endParaRPr lang="en-US">
            <a:latin typeface="Times New Roman" pitchFamily="18" charset="0"/>
            <a:cs typeface="Times New Roman" pitchFamily="18" charset="0"/>
          </a:endParaRPr>
        </a:p>
      </dgm:t>
    </dgm:pt>
    <dgm:pt modelId="{E8689E7B-508D-41F9-BF76-B12A760C3050}">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endParaRPr lang="en-US" sz="2600" dirty="0">
            <a:latin typeface="Arial" panose="020B0604020202020204" pitchFamily="34" charset="0"/>
            <a:cs typeface="Arial" panose="020B0604020202020204" pitchFamily="34" charset="0"/>
          </a:endParaRPr>
        </a:p>
      </dgm:t>
    </dgm:pt>
    <dgm:pt modelId="{12C4BC54-2D2D-45F6-83AA-37BE15E56DE6}" type="parTrans" cxnId="{AFB9E468-F36A-4322-9114-4792BE9593B8}">
      <dgm:prSet/>
      <dgm:spPr/>
      <dgm:t>
        <a:bodyPr/>
        <a:lstStyle/>
        <a:p>
          <a:endParaRPr lang="en-US">
            <a:latin typeface="Times New Roman" pitchFamily="18" charset="0"/>
            <a:cs typeface="Times New Roman" pitchFamily="18" charset="0"/>
          </a:endParaRPr>
        </a:p>
      </dgm:t>
    </dgm:pt>
    <dgm:pt modelId="{D365DFD8-1A07-4618-8F50-F29582B1EDC1}" type="sibTrans" cxnId="{AFB9E468-F36A-4322-9114-4792BE9593B8}">
      <dgm:prSet/>
      <dgm:spPr/>
      <dgm:t>
        <a:bodyPr/>
        <a:lstStyle/>
        <a:p>
          <a:endParaRPr lang="en-US">
            <a:latin typeface="Times New Roman" pitchFamily="18" charset="0"/>
            <a:cs typeface="Times New Roman" pitchFamily="18" charset="0"/>
          </a:endParaRPr>
        </a:p>
      </dgm:t>
    </dgm:pt>
    <dgm:pt modelId="{B36C2610-B06C-487F-9AC0-59D816BFAC43}">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thiểu</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phòng</a:t>
          </a:r>
          <a:r>
            <a:rPr lang="en-US" sz="2600" dirty="0">
              <a:solidFill>
                <a:srgbClr val="FF0000"/>
              </a:solidFill>
              <a:latin typeface="Arial" panose="020B0604020202020204" pitchFamily="34" charset="0"/>
              <a:cs typeface="Arial" panose="020B0604020202020204" pitchFamily="34" charset="0"/>
            </a:rPr>
            <a:t> y </a:t>
          </a:r>
          <a:r>
            <a:rPr lang="en-US" sz="2600" dirty="0" err="1">
              <a:solidFill>
                <a:srgbClr val="FF0000"/>
              </a:solidFill>
              <a:latin typeface="Arial" panose="020B0604020202020204" pitchFamily="34" charset="0"/>
              <a:cs typeface="Arial" panose="020B0604020202020204" pitchFamily="34" charset="0"/>
            </a:rPr>
            <a:t>tế</a:t>
          </a:r>
          <a:r>
            <a:rPr lang="en-US" sz="2600" dirty="0">
              <a:solidFill>
                <a:srgbClr val="FF0000"/>
              </a:solidFill>
              <a:latin typeface="Arial" panose="020B0604020202020204" pitchFamily="34" charset="0"/>
              <a:cs typeface="Arial" panose="020B0604020202020204" pitchFamily="34" charset="0"/>
            </a:rPr>
            <a:t>)</a:t>
          </a:r>
        </a:p>
      </dgm:t>
    </dgm:pt>
    <dgm:pt modelId="{3B61875B-1CD1-4842-8442-816156FA95CA}" type="sibTrans" cxnId="{D56B713A-C812-4159-ABA7-6E21221060CB}">
      <dgm:prSet/>
      <dgm:spPr/>
      <dgm:t>
        <a:bodyPr/>
        <a:lstStyle/>
        <a:p>
          <a:endParaRPr lang="en-US">
            <a:latin typeface="Times New Roman" pitchFamily="18" charset="0"/>
            <a:cs typeface="Times New Roman" pitchFamily="18" charset="0"/>
          </a:endParaRPr>
        </a:p>
      </dgm:t>
    </dgm:pt>
    <dgm:pt modelId="{1921199F-9290-4226-AFFF-D0BAED24870C}" type="parTrans" cxnId="{D56B713A-C812-4159-ABA7-6E21221060CB}">
      <dgm:prSet/>
      <dgm:spPr/>
      <dgm:t>
        <a:bodyPr/>
        <a:lstStyle/>
        <a:p>
          <a:endParaRPr lang="en-US">
            <a:latin typeface="Times New Roman" pitchFamily="18" charset="0"/>
            <a:cs typeface="Times New Roman" pitchFamily="18" charset="0"/>
          </a:endParaRPr>
        </a:p>
      </dgm:t>
    </dgm:pt>
    <dgm:pt modelId="{8115E5DE-653F-4D17-9168-A4079285B00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gần</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liên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tục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a:t>
          </a:r>
        </a:p>
      </dgm:t>
    </dgm:pt>
    <dgm:pt modelId="{0A031752-4D9F-4179-A52B-6473979A3A9E}" type="parTrans" cxnId="{606909BB-D6E2-45C3-BC15-25D30DD9FC11}">
      <dgm:prSet/>
      <dgm:spPr/>
      <dgm:t>
        <a:bodyPr/>
        <a:lstStyle/>
        <a:p>
          <a:endParaRPr lang="en-US"/>
        </a:p>
      </dgm:t>
    </dgm:pt>
    <dgm:pt modelId="{B346BBA5-49CC-47DB-BF77-5B434768BF01}" type="sibTrans" cxnId="{606909BB-D6E2-45C3-BC15-25D30DD9FC11}">
      <dgm:prSet/>
      <dgm:spPr/>
      <dgm:t>
        <a:bodyPr/>
        <a:lstStyle/>
        <a:p>
          <a:endParaRPr lang="en-US"/>
        </a:p>
      </dgm:t>
    </dgm:pt>
    <dgm:pt modelId="{F20226F7-1D98-4E14-A69E-444581B8A973}">
      <dgm:prSet custT="1"/>
      <dgm:spPr/>
      <dgm:t>
        <a:bodyPr/>
        <a:lstStyle/>
        <a:p>
          <a:pPr marL="463550" marR="0" lvl="0" indent="-463550" defTabSz="914400" rtl="0" eaLnBrk="1" fontAlgn="auto" latinLnBrk="0" hangingPunct="1">
            <a:lnSpc>
              <a:spcPct val="100000"/>
            </a:lnSpc>
            <a:spcBef>
              <a:spcPts val="600"/>
            </a:spcBef>
            <a:spcAft>
              <a:spcPts val="0"/>
            </a:spcAft>
            <a:buClrTx/>
            <a:buSzTx/>
            <a:buFont typeface="+mj-lt"/>
            <a:buAutoNum type="arabicPeriod" startAt="8"/>
            <a:tabLst/>
            <a:defRPr/>
          </a:pPr>
          <a:r>
            <a:rPr lang="en-US" sz="2600" dirty="0" err="1">
              <a:latin typeface="Arial" panose="020B0604020202020204" pitchFamily="34" charset="0"/>
              <a:cs typeface="Arial" panose="020B0604020202020204" pitchFamily="34" charset="0"/>
            </a:rPr>
            <a:t>Tổng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môi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endParaRPr lang="en-US" sz="2600" dirty="0">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itchFamily="18" charset="0"/>
            <a:cs typeface="Times New Roman" pitchFamily="18" charset="0"/>
          </a:endParaRPr>
        </a:p>
      </dgm:t>
    </dgm:pt>
    <dgm:pt modelId="{23CA01A5-7FDE-4F6B-86F0-49249B9F25F2}" type="parTrans" cxnId="{28E98166-4C48-4E0A-8490-0539C7637F39}">
      <dgm:prSet/>
      <dgm:spPr/>
      <dgm:t>
        <a:bodyPr/>
        <a:lstStyle/>
        <a:p>
          <a:endParaRPr lang="en-US"/>
        </a:p>
      </dgm:t>
    </dgm:pt>
    <dgm:pt modelId="{66DBC54E-DBCE-44BC-8084-304C82E67D31}" type="sibTrans" cxnId="{28E98166-4C48-4E0A-8490-0539C7637F39}">
      <dgm:prSet/>
      <dgm:spPr/>
      <dgm:t>
        <a:bodyPr/>
        <a:lstStyle/>
        <a:p>
          <a:endParaRPr lang="en-US"/>
        </a:p>
      </dgm:t>
    </dgm:pt>
    <dgm:pt modelId="{11F0C57B-36B5-479A-9E34-9B9823B1D3D5}">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endParaRPr lang="en-US" sz="2600" dirty="0">
            <a:latin typeface="Arial" panose="020B0604020202020204" pitchFamily="34" charset="0"/>
            <a:cs typeface="Arial" panose="020B0604020202020204" pitchFamily="34" charset="0"/>
          </a:endParaRPr>
        </a:p>
      </dgm:t>
    </dgm:pt>
    <dgm:pt modelId="{A6E76A05-C8FB-4435-AC7C-3EECE826D80F}" type="parTrans" cxnId="{6BB9462D-2644-472A-BBB8-61D18DB63931}">
      <dgm:prSet/>
      <dgm:spPr/>
      <dgm:t>
        <a:bodyPr/>
        <a:lstStyle/>
        <a:p>
          <a:endParaRPr lang="en-US"/>
        </a:p>
      </dgm:t>
    </dgm:pt>
    <dgm:pt modelId="{BDE20826-3FB1-4CFE-BC94-5735756511E7}" type="sibTrans" cxnId="{6BB9462D-2644-472A-BBB8-61D18DB63931}">
      <dgm:prSet/>
      <dgm:spPr/>
      <dgm:t>
        <a:bodyPr/>
        <a:lstStyle/>
        <a:p>
          <a:endParaRPr lang="en-US"/>
        </a:p>
      </dgm:t>
    </dgm:pt>
    <dgm:pt modelId="{616DA776-5DC6-4953-8B3C-05C9C50EC2E2}" type="pres">
      <dgm:prSet presAssocID="{3E2DB946-ABE6-43CD-A95C-A76FDD3F4436}" presName="Name0" presStyleCnt="0">
        <dgm:presLayoutVars>
          <dgm:dir/>
          <dgm:animLvl val="lvl"/>
          <dgm:resizeHandles val="exact"/>
        </dgm:presLayoutVars>
      </dgm:prSet>
      <dgm:spPr/>
      <dgm:t>
        <a:bodyPr/>
        <a:lstStyle/>
        <a:p>
          <a:endParaRPr lang="en-US"/>
        </a:p>
      </dgm:t>
    </dgm:pt>
    <dgm:pt modelId="{D21777DC-6234-42AD-85DC-4DA08A4C7429}" type="pres">
      <dgm:prSet presAssocID="{F03D735C-0A0A-451B-B268-7E6C7A9E6799}" presName="linNode" presStyleCnt="0"/>
      <dgm:spPr/>
    </dgm:pt>
    <dgm:pt modelId="{6643E7B0-ECC1-4A0C-8DB7-EC57D2CAD724}" type="pres">
      <dgm:prSet presAssocID="{F03D735C-0A0A-451B-B268-7E6C7A9E6799}" presName="parentText" presStyleLbl="node1" presStyleIdx="0" presStyleCnt="1" custScaleX="76991">
        <dgm:presLayoutVars>
          <dgm:chMax val="1"/>
          <dgm:bulletEnabled val="1"/>
        </dgm:presLayoutVars>
      </dgm:prSet>
      <dgm:spPr/>
      <dgm:t>
        <a:bodyPr/>
        <a:lstStyle/>
        <a:p>
          <a:endParaRPr lang="en-US"/>
        </a:p>
      </dgm:t>
    </dgm:pt>
    <dgm:pt modelId="{E7D8F42B-A90D-4663-938C-274EB0FDF28D}" type="pres">
      <dgm:prSet presAssocID="{F03D735C-0A0A-451B-B268-7E6C7A9E6799}" presName="descendantText" presStyleLbl="alignAccFollowNode1" presStyleIdx="0" presStyleCnt="1" custScaleX="146264" custScaleY="124305" custLinFactNeighborX="5453" custLinFactNeighborY="6597">
        <dgm:presLayoutVars>
          <dgm:bulletEnabled val="1"/>
        </dgm:presLayoutVars>
      </dgm:prSet>
      <dgm:spPr/>
      <dgm:t>
        <a:bodyPr/>
        <a:lstStyle/>
        <a:p>
          <a:endParaRPr lang="en-US"/>
        </a:p>
      </dgm:t>
    </dgm:pt>
  </dgm:ptLst>
  <dgm:cxnLst>
    <dgm:cxn modelId="{7413FD19-CBB8-47D8-8861-18E5AE5F6D1F}" type="presOf" srcId="{BB7EF2B7-DB18-41B9-9D0B-1EDEE304CDD7}" destId="{E7D8F42B-A90D-4663-938C-274EB0FDF28D}" srcOrd="0" destOrd="0" presId="urn:microsoft.com/office/officeart/2005/8/layout/vList5"/>
    <dgm:cxn modelId="{B5A75359-4023-4A70-B34D-D62C1FD89125}" type="presOf" srcId="{F03D735C-0A0A-451B-B268-7E6C7A9E6799}" destId="{6643E7B0-ECC1-4A0C-8DB7-EC57D2CAD724}" srcOrd="0" destOrd="0" presId="urn:microsoft.com/office/officeart/2005/8/layout/vList5"/>
    <dgm:cxn modelId="{6BB9462D-2644-472A-BBB8-61D18DB63931}" srcId="{F03D735C-0A0A-451B-B268-7E6C7A9E6799}" destId="{11F0C57B-36B5-479A-9E34-9B9823B1D3D5}" srcOrd="6" destOrd="0" parTransId="{A6E76A05-C8FB-4435-AC7C-3EECE826D80F}" sibTransId="{BDE20826-3FB1-4CFE-BC94-5735756511E7}"/>
    <dgm:cxn modelId="{9F80CE16-ABE2-42D8-9F87-9262550D0C89}" type="presOf" srcId="{B36C2610-B06C-487F-9AC0-59D816BFAC43}" destId="{E7D8F42B-A90D-4663-938C-274EB0FDF28D}" srcOrd="0" destOrd="3" presId="urn:microsoft.com/office/officeart/2005/8/layout/vList5"/>
    <dgm:cxn modelId="{B8FF4E6A-7F0A-4346-B279-A96297A31316}" type="presOf" srcId="{8115E5DE-653F-4D17-9168-A4079285B007}" destId="{E7D8F42B-A90D-4663-938C-274EB0FDF28D}" srcOrd="0" destOrd="5" presId="urn:microsoft.com/office/officeart/2005/8/layout/vList5"/>
    <dgm:cxn modelId="{D56B713A-C812-4159-ABA7-6E21221060CB}" srcId="{F03D735C-0A0A-451B-B268-7E6C7A9E6799}" destId="{B36C2610-B06C-487F-9AC0-59D816BFAC43}" srcOrd="3" destOrd="0" parTransId="{1921199F-9290-4226-AFFF-D0BAED24870C}" sibTransId="{3B61875B-1CD1-4842-8442-816156FA95CA}"/>
    <dgm:cxn modelId="{AFB9E468-F36A-4322-9114-4792BE9593B8}" srcId="{F03D735C-0A0A-451B-B268-7E6C7A9E6799}" destId="{E8689E7B-508D-41F9-BF76-B12A760C3050}" srcOrd="4" destOrd="0" parTransId="{12C4BC54-2D2D-45F6-83AA-37BE15E56DE6}" sibTransId="{D365DFD8-1A07-4618-8F50-F29582B1EDC1}"/>
    <dgm:cxn modelId="{281D5304-5AA0-42FC-A52C-9C55456C527A}" type="presOf" srcId="{11F0C57B-36B5-479A-9E34-9B9823B1D3D5}" destId="{E7D8F42B-A90D-4663-938C-274EB0FDF28D}" srcOrd="0" destOrd="6" presId="urn:microsoft.com/office/officeart/2005/8/layout/vList5"/>
    <dgm:cxn modelId="{50C56F8B-8F4A-49B5-857D-36E6FBAA5220}" srcId="{F03D735C-0A0A-451B-B268-7E6C7A9E6799}" destId="{F1A4DE32-5668-4E8C-BDD4-CACA3496EE24}" srcOrd="2" destOrd="0" parTransId="{EFC819C4-2737-45CB-B0C8-8FA93E4FB57C}" sibTransId="{C1C3FC01-51FA-4D11-9324-CDA9D9D33A89}"/>
    <dgm:cxn modelId="{C143F03D-DF04-4122-8423-9C091444B513}" type="presOf" srcId="{F20226F7-1D98-4E14-A69E-444581B8A973}" destId="{E7D8F42B-A90D-4663-938C-274EB0FDF28D}" srcOrd="0" destOrd="7" presId="urn:microsoft.com/office/officeart/2005/8/layout/vList5"/>
    <dgm:cxn modelId="{9401B10B-0B96-442C-818E-3796CE9A3069}" srcId="{F03D735C-0A0A-451B-B268-7E6C7A9E6799}" destId="{BB7EF2B7-DB18-41B9-9D0B-1EDEE304CDD7}" srcOrd="0" destOrd="0" parTransId="{7911A267-3C91-458E-BB08-0D61C79707BA}" sibTransId="{EA260773-F33D-4400-A1BE-B8525EC595B5}"/>
    <dgm:cxn modelId="{9751FDA9-5E69-4509-8BDC-777493C6CC55}" type="presOf" srcId="{F1A4DE32-5668-4E8C-BDD4-CACA3496EE24}" destId="{E7D8F42B-A90D-4663-938C-274EB0FDF28D}" srcOrd="0" destOrd="2" presId="urn:microsoft.com/office/officeart/2005/8/layout/vList5"/>
    <dgm:cxn modelId="{28E98166-4C48-4E0A-8490-0539C7637F39}" srcId="{F03D735C-0A0A-451B-B268-7E6C7A9E6799}" destId="{F20226F7-1D98-4E14-A69E-444581B8A973}" srcOrd="7" destOrd="0" parTransId="{23CA01A5-7FDE-4F6B-86F0-49249B9F25F2}" sibTransId="{66DBC54E-DBCE-44BC-8084-304C82E67D31}"/>
    <dgm:cxn modelId="{385FDA11-B02A-4DF8-83FE-CEA1347BA8EF}" type="presOf" srcId="{0544ED76-84FB-4DC3-80FC-3442D44E670D}" destId="{E7D8F42B-A90D-4663-938C-274EB0FDF28D}" srcOrd="0" destOrd="1" presId="urn:microsoft.com/office/officeart/2005/8/layout/vList5"/>
    <dgm:cxn modelId="{3BDB99EA-F1A3-4299-8271-57243CDC0FEB}" type="presOf" srcId="{3E2DB946-ABE6-43CD-A95C-A76FDD3F4436}" destId="{616DA776-5DC6-4953-8B3C-05C9C50EC2E2}" srcOrd="0" destOrd="0" presId="urn:microsoft.com/office/officeart/2005/8/layout/vList5"/>
    <dgm:cxn modelId="{A825F62A-BDE0-4083-80E1-ADF5843F9C86}" srcId="{F03D735C-0A0A-451B-B268-7E6C7A9E6799}" destId="{0544ED76-84FB-4DC3-80FC-3442D44E670D}" srcOrd="1" destOrd="0" parTransId="{C5EF9589-AA7E-47FB-8470-C2B32A6942A3}" sibTransId="{761C18AD-AAE9-4AEC-A320-AC9B0302177C}"/>
    <dgm:cxn modelId="{606909BB-D6E2-45C3-BC15-25D30DD9FC11}" srcId="{F03D735C-0A0A-451B-B268-7E6C7A9E6799}" destId="{8115E5DE-653F-4D17-9168-A4079285B007}" srcOrd="5" destOrd="0" parTransId="{0A031752-4D9F-4179-A52B-6473979A3A9E}" sibTransId="{B346BBA5-49CC-47DB-BF77-5B434768BF01}"/>
    <dgm:cxn modelId="{6F93AB4D-755B-4CFE-8839-89A389D1875B}" type="presOf" srcId="{E8689E7B-508D-41F9-BF76-B12A760C3050}" destId="{E7D8F42B-A90D-4663-938C-274EB0FDF28D}" srcOrd="0" destOrd="4" presId="urn:microsoft.com/office/officeart/2005/8/layout/vList5"/>
    <dgm:cxn modelId="{6AFF3AC5-243C-44EF-B44C-622263F9A149}" srcId="{3E2DB946-ABE6-43CD-A95C-A76FDD3F4436}" destId="{F03D735C-0A0A-451B-B268-7E6C7A9E6799}" srcOrd="0" destOrd="0" parTransId="{820A4B91-6D8A-47B7-A32B-B29DD89676E3}" sibTransId="{AB848AD8-FF99-4913-902A-993312742304}"/>
    <dgm:cxn modelId="{6E40AB83-C9D8-41F9-A7C0-A743A4DD3673}" type="presParOf" srcId="{616DA776-5DC6-4953-8B3C-05C9C50EC2E2}" destId="{D21777DC-6234-42AD-85DC-4DA08A4C7429}" srcOrd="0" destOrd="0" presId="urn:microsoft.com/office/officeart/2005/8/layout/vList5"/>
    <dgm:cxn modelId="{04EDBC8D-642C-482F-AE14-BE4A4FAD354E}" type="presParOf" srcId="{D21777DC-6234-42AD-85DC-4DA08A4C7429}" destId="{6643E7B0-ECC1-4A0C-8DB7-EC57D2CAD724}" srcOrd="0" destOrd="0" presId="urn:microsoft.com/office/officeart/2005/8/layout/vList5"/>
    <dgm:cxn modelId="{305AB634-8E72-4D6F-80E1-B55AACF83440}" type="presParOf" srcId="{D21777DC-6234-42AD-85DC-4DA08A4C7429}" destId="{E7D8F42B-A90D-4663-938C-274EB0FDF2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cs typeface="Arial" charset="0"/>
              </a:defRPr>
            </a:lvl1pPr>
          </a:lstStyle>
          <a:p>
            <a:pPr>
              <a:defRPr/>
            </a:pPr>
            <a:endParaRPr lang="en-US"/>
          </a:p>
        </p:txBody>
      </p:sp>
      <p:sp>
        <p:nvSpPr>
          <p:cNvPr id="4" name="Footer Placeholder 3">
            <a:extLst>
              <a:ext uri="{FF2B5EF4-FFF2-40B4-BE49-F238E27FC236}"/>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B88569A-B88D-4FBC-9932-8D72F313FA99}" type="slidenum">
              <a:rPr lang="en-US" altLang="en-US"/>
              <a:pPr>
                <a:defRPr/>
              </a:pPr>
              <a:t>‹#›</a:t>
            </a:fld>
            <a:endParaRPr lang="en-US" altLang="en-US"/>
          </a:p>
        </p:txBody>
      </p:sp>
    </p:spTree>
    <p:extLst>
      <p:ext uri="{BB962C8B-B14F-4D97-AF65-F5344CB8AC3E}">
        <p14:creationId xmlns:p14="http://schemas.microsoft.com/office/powerpoint/2010/main" val="3800847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a:extLst>
              <a:ext uri="{FF2B5EF4-FFF2-40B4-BE49-F238E27FC236}"/>
            </a:extLst>
          </p:cNvPr>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821B167-3AB9-4F8D-821F-EDC29C1A69C2}" type="slidenum">
              <a:rPr lang="en-US" altLang="en-US"/>
              <a:pPr>
                <a:defRPr/>
              </a:pPr>
              <a:t>‹#›</a:t>
            </a:fld>
            <a:endParaRPr lang="en-US" altLang="en-US"/>
          </a:p>
        </p:txBody>
      </p:sp>
    </p:spTree>
    <p:extLst>
      <p:ext uri="{BB962C8B-B14F-4D97-AF65-F5344CB8AC3E}">
        <p14:creationId xmlns:p14="http://schemas.microsoft.com/office/powerpoint/2010/main" val="360166371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1203"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6EFE9AB-7EAF-4798-820A-4839D15DADA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4AAF76D-3C0A-4463-9CF0-BE18107A7B3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2384F03-0A30-481F-8CA5-646AFE847AB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B6DC27DD-221B-4191-AD93-C2A8B572ED6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F77ABE1-95EF-4EBA-8E2D-868870A0AFA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9085379-2605-4383-9E9B-E7FB708A981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9A134AC3-CB1E-4200-9669-EC3815A3233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a:lstStyle>
            <a:lvl1pPr>
              <a:defRPr/>
            </a:lvl1pPr>
          </a:lstStyle>
          <a:p>
            <a:pPr>
              <a:defRPr/>
            </a:pPr>
            <a:fld id="{39EE47B5-5321-49B9-8049-31C85008F32A}" type="datetimeFigureOut">
              <a:rPr lang="en-US"/>
              <a:pPr>
                <a:defRPr/>
              </a:pPr>
              <a:t>4/6/2020</a:t>
            </a:fld>
            <a:endParaRPr lang="en-US"/>
          </a:p>
        </p:txBody>
      </p:sp>
      <p:sp>
        <p:nvSpPr>
          <p:cNvPr id="4" name="Footer Placeholder 3">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a:lstStyle>
            <a:lvl1pPr>
              <a:defRPr/>
            </a:lvl1pPr>
          </a:lstStyle>
          <a:p>
            <a:pPr>
              <a:defRPr/>
            </a:pPr>
            <a:fld id="{BA1AC7A7-E5EF-42E0-A402-46AFA79077B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65C6054E-22A4-44D7-AEF1-D1BDCD61592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FE7A2C3-9D6E-4302-9D29-F7691976B6B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DA3A855-142E-4F2B-99F6-9A47427AA98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F77B806-A4C4-481C-9362-6615C1EF81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454" r:id="rId1"/>
    <p:sldLayoutId id="2147489455" r:id="rId2"/>
    <p:sldLayoutId id="2147489456" r:id="rId3"/>
    <p:sldLayoutId id="2147489457" r:id="rId4"/>
    <p:sldLayoutId id="2147489458" r:id="rId5"/>
    <p:sldLayoutId id="2147489464" r:id="rId6"/>
    <p:sldLayoutId id="2147489459" r:id="rId7"/>
    <p:sldLayoutId id="2147489460" r:id="rId8"/>
    <p:sldLayoutId id="2147489461" r:id="rId9"/>
    <p:sldLayoutId id="2147489462" r:id="rId10"/>
    <p:sldLayoutId id="2147489463" r:id="rId11"/>
    <p:sldLayoutId id="2147489465" r:id="rId12"/>
    <p:sldLayoutId id="2147489466" r:id="rId13"/>
    <p:sldLayoutId id="2147489467" r:id="rId14"/>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nfographics.vn/y-te-cong-dong-7/trang-1.Vna"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hyperlink" Target="https://suckhoedoisong.vn/Dich-nCoV-cap-nhat-moi-nhat-lien-tuc-n168210.html" TargetMode="External"/><Relationship Id="rId2" Type="http://schemas.openxmlformats.org/officeDocument/2006/relationships/hyperlink" Target="https://ncov.moh.gov.vn/" TargetMode="External"/><Relationship Id="rId1" Type="http://schemas.openxmlformats.org/officeDocument/2006/relationships/slideLayout" Target="../slideLayouts/slideLayout2.xml"/><Relationship Id="rId5" Type="http://schemas.openxmlformats.org/officeDocument/2006/relationships/hyperlink" Target="https://soyte.hanoi.gov.vn/" TargetMode="External"/><Relationship Id="rId4" Type="http://schemas.openxmlformats.org/officeDocument/2006/relationships/hyperlink" Target="http://vncdc.gov.v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gsdich2020@gmail.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extLst>
          </p:cNvPr>
          <p:cNvSpPr>
            <a:spLocks noGrp="1" noChangeArrowheads="1"/>
          </p:cNvSpPr>
          <p:nvPr>
            <p:ph type="title" idx="4294967295"/>
          </p:nvPr>
        </p:nvSpPr>
        <p:spPr>
          <a:xfrm>
            <a:off x="804863" y="190500"/>
            <a:ext cx="10363200" cy="838200"/>
          </a:xfrm>
        </p:spPr>
        <p:txBody>
          <a:bodyPr rtlCol="0">
            <a:normAutofit fontScale="90000"/>
          </a:bodyPr>
          <a:lstStyle/>
          <a:p>
            <a:pPr algn="ctr" eaLnBrk="1" fontAlgn="auto" hangingPunct="1">
              <a:spcAft>
                <a:spcPts val="0"/>
              </a:spcAft>
              <a:defRPr/>
            </a:pPr>
            <a:r>
              <a:rPr lang="en-US" altLang="en-US" sz="2800" b="1" dirty="0">
                <a:solidFill>
                  <a:schemeClr val="tx1">
                    <a:lumMod val="85000"/>
                    <a:lumOff val="15000"/>
                  </a:schemeClr>
                </a:solidFill>
                <a:latin typeface="Arial" panose="020B0604020202020204" pitchFamily="34" charset="0"/>
              </a:rPr>
              <a:t>SỞ Y TẾ HÀ NỘI</a:t>
            </a:r>
            <a:br>
              <a:rPr lang="en-US" altLang="en-US" sz="2800" b="1" dirty="0">
                <a:solidFill>
                  <a:schemeClr val="tx1">
                    <a:lumMod val="85000"/>
                    <a:lumOff val="15000"/>
                  </a:schemeClr>
                </a:solidFill>
                <a:latin typeface="Arial" panose="020B0604020202020204" pitchFamily="34" charset="0"/>
              </a:rPr>
            </a:br>
            <a:r>
              <a:rPr lang="en-US" altLang="en-US" sz="2800" b="1" dirty="0">
                <a:solidFill>
                  <a:schemeClr val="tx1">
                    <a:lumMod val="85000"/>
                    <a:lumOff val="15000"/>
                  </a:schemeClr>
                </a:solidFill>
                <a:latin typeface="Arial" panose="020B0604020202020204" pitchFamily="34" charset="0"/>
              </a:rPr>
              <a:t>TRUNG </a:t>
            </a:r>
            <a:r>
              <a:rPr lang="en-US" altLang="en-US" sz="2800" b="1" dirty="0" smtClean="0">
                <a:solidFill>
                  <a:schemeClr val="tx1">
                    <a:lumMod val="85000"/>
                    <a:lumOff val="15000"/>
                  </a:schemeClr>
                </a:solidFill>
                <a:latin typeface="Arial" panose="020B0604020202020204" pitchFamily="34" charset="0"/>
              </a:rPr>
              <a:t>TÂM Y TẾ GIA  LÂM</a:t>
            </a:r>
            <a:endParaRPr lang="vi-VN" altLang="en-US" sz="2800" b="1" dirty="0">
              <a:solidFill>
                <a:schemeClr val="tx1">
                  <a:lumMod val="85000"/>
                  <a:lumOff val="15000"/>
                </a:schemeClr>
              </a:solidFill>
              <a:latin typeface="Arial" panose="020B0604020202020204" pitchFamily="34" charset="0"/>
            </a:endParaRPr>
          </a:p>
        </p:txBody>
      </p:sp>
      <p:sp>
        <p:nvSpPr>
          <p:cNvPr id="6147" name="Rectangle 3"/>
          <p:cNvSpPr>
            <a:spLocks noGrp="1"/>
          </p:cNvSpPr>
          <p:nvPr>
            <p:ph type="body" idx="4294967295"/>
          </p:nvPr>
        </p:nvSpPr>
        <p:spPr>
          <a:xfrm>
            <a:off x="0" y="2300288"/>
            <a:ext cx="12192000" cy="1585912"/>
          </a:xfrm>
        </p:spPr>
        <p:txBody>
          <a:bodyPr/>
          <a:lstStyle/>
          <a:p>
            <a:pPr algn="ctr" eaLnBrk="1" hangingPunct="1">
              <a:lnSpc>
                <a:spcPct val="135000"/>
              </a:lnSpc>
              <a:spcBef>
                <a:spcPct val="0"/>
              </a:spcBef>
              <a:buFont typeface="Arial" charset="0"/>
              <a:buNone/>
            </a:pPr>
            <a:r>
              <a:rPr lang="en-US" altLang="en-US" sz="3400" b="1" smtClean="0">
                <a:latin typeface="Arial" charset="0"/>
              </a:rPr>
              <a:t>TÌNH HÌNH DỊCH BỆNH VÀ BIỆN PHÁP PHÒNG CHỐNG</a:t>
            </a:r>
          </a:p>
          <a:p>
            <a:pPr algn="ctr" eaLnBrk="1" hangingPunct="1">
              <a:lnSpc>
                <a:spcPct val="135000"/>
              </a:lnSpc>
              <a:spcBef>
                <a:spcPct val="0"/>
              </a:spcBef>
              <a:buFont typeface="Arial" charset="0"/>
              <a:buNone/>
            </a:pPr>
            <a:r>
              <a:rPr lang="en-US" altLang="en-US" sz="3400" b="1" smtClean="0">
                <a:latin typeface="Arial" charset="0"/>
              </a:rPr>
              <a:t>BỆNH COVID-19 TẠI TR</a:t>
            </a:r>
            <a:r>
              <a:rPr lang="vi-VN" altLang="en-US" sz="3400" b="1" smtClean="0"/>
              <a:t>Ư</a:t>
            </a:r>
            <a:r>
              <a:rPr lang="en-US" altLang="en-US" sz="3400" b="1" smtClean="0">
                <a:latin typeface="Arial" charset="0"/>
              </a:rPr>
              <a:t>ỜNG HỌC</a:t>
            </a:r>
          </a:p>
          <a:p>
            <a:pPr algn="ctr" eaLnBrk="1" hangingPunct="1">
              <a:lnSpc>
                <a:spcPct val="135000"/>
              </a:lnSpc>
              <a:spcBef>
                <a:spcPct val="0"/>
              </a:spcBef>
              <a:buFont typeface="Arial" charset="0"/>
              <a:buNone/>
            </a:pPr>
            <a:endParaRPr lang="en-US" altLang="en-US" sz="3400" b="1" smtClean="0">
              <a:latin typeface="Arial" charset="0"/>
            </a:endParaRPr>
          </a:p>
          <a:p>
            <a:pPr algn="ctr" eaLnBrk="1" hangingPunct="1">
              <a:lnSpc>
                <a:spcPct val="135000"/>
              </a:lnSpc>
              <a:spcBef>
                <a:spcPct val="0"/>
              </a:spcBef>
              <a:buFont typeface="Arial" charset="0"/>
              <a:buNone/>
            </a:pPr>
            <a:endParaRPr lang="en-US" altLang="en-US" sz="3400" b="1" smtClean="0">
              <a:latin typeface="Arial" charset="0"/>
            </a:endParaRPr>
          </a:p>
        </p:txBody>
      </p:sp>
      <p:sp>
        <p:nvSpPr>
          <p:cNvPr id="6148" name="Line 4"/>
          <p:cNvSpPr>
            <a:spLocks noChangeShapeType="1"/>
          </p:cNvSpPr>
          <p:nvPr/>
        </p:nvSpPr>
        <p:spPr bwMode="auto">
          <a:xfrm flipV="1">
            <a:off x="4664075" y="1028700"/>
            <a:ext cx="2638425" cy="31750"/>
          </a:xfrm>
          <a:prstGeom prst="line">
            <a:avLst/>
          </a:prstGeom>
          <a:noFill/>
          <a:ln w="38100">
            <a:solidFill>
              <a:schemeClr val="tx1"/>
            </a:solidFill>
            <a:round/>
            <a:headEnd/>
            <a:tailEnd/>
          </a:ln>
        </p:spPr>
        <p:txBody>
          <a:bodyPr/>
          <a:lstStyle/>
          <a:p>
            <a:endParaRPr lang="en-US"/>
          </a:p>
        </p:txBody>
      </p:sp>
      <p:sp>
        <p:nvSpPr>
          <p:cNvPr id="6149" name="Rectangle 3"/>
          <p:cNvSpPr>
            <a:spLocks noChangeArrowheads="1"/>
          </p:cNvSpPr>
          <p:nvPr/>
        </p:nvSpPr>
        <p:spPr bwMode="auto">
          <a:xfrm>
            <a:off x="2333625" y="5989638"/>
            <a:ext cx="7305675" cy="534987"/>
          </a:xfrm>
          <a:prstGeom prst="rect">
            <a:avLst/>
          </a:prstGeom>
          <a:noFill/>
          <a:ln w="9525">
            <a:noFill/>
            <a:miter lim="800000"/>
            <a:headEnd/>
            <a:tailEnd/>
          </a:ln>
        </p:spPr>
        <p:txBody>
          <a:bodyPr/>
          <a:lstStyle/>
          <a:p>
            <a:pPr marL="228600" indent="-228600" algn="ctr" eaLnBrk="1" hangingPunct="1">
              <a:lnSpc>
                <a:spcPct val="135000"/>
              </a:lnSpc>
              <a:buFont typeface="Arial" charset="0"/>
              <a:buNone/>
            </a:pPr>
            <a:r>
              <a:rPr lang="en-US" altLang="en-US" sz="2000" b="1" i="1" dirty="0" err="1">
                <a:latin typeface="Arial" charset="0"/>
              </a:rPr>
              <a:t>Hà</a:t>
            </a:r>
            <a:r>
              <a:rPr lang="en-US" altLang="en-US" sz="2000" b="1" i="1" dirty="0">
                <a:latin typeface="Arial" charset="0"/>
              </a:rPr>
              <a:t> </a:t>
            </a:r>
            <a:r>
              <a:rPr lang="en-US" altLang="en-US" sz="2000" b="1" i="1" dirty="0" err="1">
                <a:latin typeface="Arial" charset="0"/>
              </a:rPr>
              <a:t>Nội</a:t>
            </a:r>
            <a:r>
              <a:rPr lang="en-US" altLang="en-US" sz="2000" b="1" i="1" dirty="0">
                <a:latin typeface="Arial" charset="0"/>
              </a:rPr>
              <a:t>, </a:t>
            </a:r>
            <a:r>
              <a:rPr lang="en-US" altLang="en-US" sz="2000" b="1" i="1" dirty="0" err="1">
                <a:latin typeface="Arial" charset="0"/>
              </a:rPr>
              <a:t>ngày</a:t>
            </a:r>
            <a:r>
              <a:rPr lang="en-US" altLang="en-US" sz="2000" b="1" i="1" dirty="0">
                <a:latin typeface="Arial" charset="0"/>
              </a:rPr>
              <a:t> 5 </a:t>
            </a:r>
            <a:r>
              <a:rPr lang="en-US" altLang="en-US" sz="2000" b="1" i="1" dirty="0" err="1">
                <a:latin typeface="Arial" charset="0"/>
              </a:rPr>
              <a:t>tháng</a:t>
            </a:r>
            <a:r>
              <a:rPr lang="en-US" altLang="en-US" sz="2000" b="1" i="1" dirty="0">
                <a:latin typeface="Arial" charset="0"/>
              </a:rPr>
              <a:t> 3 </a:t>
            </a:r>
            <a:r>
              <a:rPr lang="en-US" altLang="en-US" sz="2000" b="1" i="1" dirty="0" err="1">
                <a:latin typeface="Arial" charset="0"/>
              </a:rPr>
              <a:t>năm</a:t>
            </a:r>
            <a:r>
              <a:rPr lang="en-US" altLang="en-US" sz="2000" b="1" i="1" dirty="0">
                <a:latin typeface="Arial" charset="0"/>
              </a:rPr>
              <a:t> 2020</a:t>
            </a:r>
            <a:endParaRPr lang="en-US" altLang="en-US" sz="2000" i="1" dirty="0">
              <a:latin typeface=".VnTime" pitchFamily="34" charset="0"/>
            </a:endParaRPr>
          </a:p>
          <a:p>
            <a:pPr marL="228600" indent="-228600" algn="ctr" eaLnBrk="1" hangingPunct="1">
              <a:lnSpc>
                <a:spcPct val="90000"/>
              </a:lnSpc>
              <a:spcBef>
                <a:spcPts val="1000"/>
              </a:spcBef>
              <a:buFont typeface="Arial" charset="0"/>
              <a:buNone/>
            </a:pPr>
            <a:r>
              <a:rPr lang="en-US" altLang="en-US" sz="2000" dirty="0">
                <a:latin typeface=".VnTime" pitchFamily="34" charset="0"/>
              </a:rPr>
              <a:t>                                                                         </a:t>
            </a:r>
            <a:endParaRPr lang="vi-VN" altLang="en-US" sz="2000" i="1" dirty="0">
              <a:latin typeface=".VnTime" pitchFamily="34" charset="0"/>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2735263" y="1714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pic>
        <p:nvPicPr>
          <p:cNvPr id="16387" name="Picture 1"/>
          <p:cNvPicPr>
            <a:picLocks noChangeAspect="1"/>
          </p:cNvPicPr>
          <p:nvPr/>
        </p:nvPicPr>
        <p:blipFill>
          <a:blip r:embed="rId2"/>
          <a:srcRect/>
          <a:stretch>
            <a:fillRect/>
          </a:stretch>
        </p:blipFill>
        <p:spPr bwMode="auto">
          <a:xfrm>
            <a:off x="684213" y="666750"/>
            <a:ext cx="10623550" cy="5410200"/>
          </a:xfrm>
          <a:prstGeom prst="rect">
            <a:avLst/>
          </a:prstGeom>
          <a:noFill/>
          <a:ln w="9525">
            <a:noFill/>
            <a:miter lim="800000"/>
            <a:headEnd/>
            <a:tailEnd/>
          </a:ln>
        </p:spPr>
      </p:pic>
      <p:sp>
        <p:nvSpPr>
          <p:cNvPr id="16388" name="TextBox 2"/>
          <p:cNvSpPr txBox="1">
            <a:spLocks noChangeArrowheads="1"/>
          </p:cNvSpPr>
          <p:nvPr/>
        </p:nvSpPr>
        <p:spPr bwMode="auto">
          <a:xfrm>
            <a:off x="195263" y="6226175"/>
            <a:ext cx="11599862" cy="461963"/>
          </a:xfrm>
          <a:prstGeom prst="rect">
            <a:avLst/>
          </a:prstGeom>
          <a:noFill/>
          <a:ln w="9525">
            <a:noFill/>
            <a:miter lim="800000"/>
            <a:headEnd/>
            <a:tailEnd/>
          </a:ln>
        </p:spPr>
        <p:txBody>
          <a:bodyPr>
            <a:spAutoFit/>
          </a:bodyPr>
          <a:lstStyle/>
          <a:p>
            <a:r>
              <a:rPr lang="en-US" altLang="en-US" sz="2400">
                <a:latin typeface="Arial" charset="0"/>
              </a:rPr>
              <a:t>Xu hướng chung </a:t>
            </a:r>
            <a:r>
              <a:rPr lang="en-US" altLang="en-US" sz="2400">
                <a:solidFill>
                  <a:srgbClr val="FF0000"/>
                </a:solidFill>
                <a:latin typeface="Arial" charset="0"/>
              </a:rPr>
              <a:t>toàn cầu giảm </a:t>
            </a:r>
            <a:r>
              <a:rPr lang="en-US" altLang="en-US" sz="2400">
                <a:latin typeface="Arial" charset="0"/>
              </a:rPr>
              <a:t>do số mắc mới tại Trung Quốc có xu hướng giảm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2730500" y="952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sp>
        <p:nvSpPr>
          <p:cNvPr id="17411" name="TextBox 2"/>
          <p:cNvSpPr txBox="1">
            <a:spLocks noChangeArrowheads="1"/>
          </p:cNvSpPr>
          <p:nvPr/>
        </p:nvSpPr>
        <p:spPr bwMode="auto">
          <a:xfrm>
            <a:off x="195263" y="6226175"/>
            <a:ext cx="11599862" cy="523875"/>
          </a:xfrm>
          <a:prstGeom prst="rect">
            <a:avLst/>
          </a:prstGeom>
          <a:noFill/>
          <a:ln w="9525">
            <a:noFill/>
            <a:miter lim="800000"/>
            <a:headEnd/>
            <a:tailEnd/>
          </a:ln>
        </p:spPr>
        <p:txBody>
          <a:bodyPr>
            <a:spAutoFit/>
          </a:bodyPr>
          <a:lstStyle/>
          <a:p>
            <a:pPr algn="ctr"/>
            <a:r>
              <a:rPr lang="en-US" altLang="en-US" sz="2800">
                <a:latin typeface="Arial" charset="0"/>
              </a:rPr>
              <a:t>Số mắc tại các </a:t>
            </a:r>
            <a:r>
              <a:rPr lang="en-US" altLang="en-US" sz="2800">
                <a:solidFill>
                  <a:srgbClr val="FF0000"/>
                </a:solidFill>
                <a:latin typeface="Arial" charset="0"/>
              </a:rPr>
              <a:t>nước ngoài Trung Quốc </a:t>
            </a:r>
            <a:r>
              <a:rPr lang="en-US" altLang="en-US" sz="2800">
                <a:latin typeface="Arial" charset="0"/>
              </a:rPr>
              <a:t>lại có xu hướng </a:t>
            </a:r>
            <a:r>
              <a:rPr lang="en-US" altLang="en-US" sz="2800" b="1">
                <a:solidFill>
                  <a:srgbClr val="FF0000"/>
                </a:solidFill>
                <a:latin typeface="Arial" charset="0"/>
              </a:rPr>
              <a:t>tăng</a:t>
            </a:r>
          </a:p>
        </p:txBody>
      </p:sp>
      <p:pic>
        <p:nvPicPr>
          <p:cNvPr id="17412" name="Picture 3"/>
          <p:cNvPicPr>
            <a:picLocks noChangeAspect="1"/>
          </p:cNvPicPr>
          <p:nvPr/>
        </p:nvPicPr>
        <p:blipFill>
          <a:blip r:embed="rId2"/>
          <a:srcRect/>
          <a:stretch>
            <a:fillRect/>
          </a:stretch>
        </p:blipFill>
        <p:spPr bwMode="auto">
          <a:xfrm>
            <a:off x="1801813" y="666750"/>
            <a:ext cx="92964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66688" y="315309"/>
            <a:ext cx="11625919" cy="857853"/>
          </a:xfrm>
          <a:prstGeom prst="rect">
            <a:avLst/>
          </a:prstGeom>
          <a:noFill/>
          <a:ln w="9525">
            <a:noFill/>
            <a:miter lim="800000"/>
            <a:headEnd/>
            <a:tailEnd/>
          </a:ln>
        </p:spPr>
        <p:txBody>
          <a:bodyPr anchor="ctr"/>
          <a:lstStyle/>
          <a:p>
            <a:pPr algn="ctr">
              <a:lnSpc>
                <a:spcPct val="90000"/>
              </a:lnSpc>
            </a:pPr>
            <a:r>
              <a:rPr lang="en-US" altLang="en-US" sz="3000" b="1" dirty="0">
                <a:latin typeface="Arial" charset="0"/>
              </a:rPr>
              <a:t>TÌNH HÌNH DỊCH BỆNH </a:t>
            </a:r>
            <a:r>
              <a:rPr lang="en-US" altLang="en-US" sz="3000" b="1" dirty="0" smtClean="0">
                <a:latin typeface="Arial" charset="0"/>
              </a:rPr>
              <a:t>TRÊN </a:t>
            </a:r>
            <a:r>
              <a:rPr lang="en-US" altLang="en-US" sz="3000" b="1" dirty="0">
                <a:latin typeface="Arial" charset="0"/>
              </a:rPr>
              <a:t>THẾ GIỚI</a:t>
            </a:r>
          </a:p>
        </p:txBody>
      </p:sp>
      <p:sp>
        <p:nvSpPr>
          <p:cNvPr id="3" name="TextBox 2">
            <a:extLst>
              <a:ext uri="{FF2B5EF4-FFF2-40B4-BE49-F238E27FC236}"/>
            </a:extLst>
          </p:cNvPr>
          <p:cNvSpPr txBox="1"/>
          <p:nvPr/>
        </p:nvSpPr>
        <p:spPr>
          <a:xfrm>
            <a:off x="166688" y="1340069"/>
            <a:ext cx="10806112" cy="2862322"/>
          </a:xfrm>
          <a:prstGeom prst="rect">
            <a:avLst/>
          </a:prstGeom>
          <a:noFill/>
        </p:spPr>
        <p:txBody>
          <a:bodyPr wrap="square">
            <a:spAutoFit/>
          </a:bodyPr>
          <a:lstStyle/>
          <a:p>
            <a:pPr>
              <a:defRPr/>
            </a:pPr>
            <a:r>
              <a:rPr lang="en-US" sz="2800" b="1" dirty="0">
                <a:solidFill>
                  <a:srgbClr val="FF0000"/>
                </a:solidFill>
                <a:latin typeface="Arial" panose="020B0604020202020204" pitchFamily="34" charset="0"/>
                <a:cs typeface="Arial" panose="020B0604020202020204" pitchFamily="34" charset="0"/>
              </a:rPr>
              <a:t>HÀN QUỐC: </a:t>
            </a:r>
          </a:p>
          <a:p>
            <a:pPr>
              <a:defRPr/>
            </a:pPr>
            <a:r>
              <a:rPr lang="vi-VN" sz="2800" dirty="0" smtClean="0">
                <a:latin typeface="Arial" panose="020B0604020202020204" pitchFamily="34" charset="0"/>
                <a:cs typeface="Arial" panose="020B0604020202020204" pitchFamily="34" charset="0"/>
              </a:rPr>
              <a:t>5621</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33</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tử</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giới</a:t>
            </a:r>
            <a:r>
              <a:rPr lang="en-US" sz="2800" dirty="0">
                <a:latin typeface="Arial" panose="020B0604020202020204" pitchFamily="34" charset="0"/>
                <a:cs typeface="Arial" panose="020B0604020202020204" pitchFamily="34" charset="0"/>
              </a:rPr>
              <a:t>)</a:t>
            </a:r>
          </a:p>
          <a:p>
            <a:pPr>
              <a:defRPr/>
            </a:pPr>
            <a:endParaRPr lang="en-US" sz="1050" b="1" dirty="0">
              <a:solidFill>
                <a:srgbClr val="FF0000"/>
              </a:solidFill>
              <a:latin typeface="Arial" panose="020B0604020202020204" pitchFamily="34" charset="0"/>
              <a:cs typeface="Arial" panose="020B0604020202020204" pitchFamily="34" charset="0"/>
            </a:endParaRPr>
          </a:p>
          <a:p>
            <a:pPr>
              <a:defRPr/>
            </a:pPr>
            <a:r>
              <a:rPr lang="en-US" sz="2800" b="1" dirty="0">
                <a:solidFill>
                  <a:srgbClr val="FF0000"/>
                </a:solidFill>
                <a:latin typeface="Arial" panose="020B0604020202020204" pitchFamily="34" charset="0"/>
                <a:cs typeface="Arial" panose="020B0604020202020204" pitchFamily="34" charset="0"/>
              </a:rPr>
              <a:t>2 </a:t>
            </a:r>
            <a:r>
              <a:rPr lang="en-US" sz="2800" b="1" dirty="0" err="1">
                <a:solidFill>
                  <a:srgbClr val="FF0000"/>
                </a:solidFill>
                <a:latin typeface="Arial" panose="020B0604020202020204" pitchFamily="34" charset="0"/>
                <a:cs typeface="Arial" panose="020B0604020202020204" pitchFamily="34" charset="0"/>
              </a:rPr>
              <a:t>khu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vực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dịch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phức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tạp</a:t>
            </a:r>
            <a:r>
              <a:rPr lang="en-US" sz="2800" b="1" dirty="0">
                <a:solidFill>
                  <a:srgbClr val="FF0000"/>
                </a:solidFill>
                <a:latin typeface="Arial" panose="020B0604020202020204" pitchFamily="34" charset="0"/>
                <a:cs typeface="Arial" panose="020B0604020202020204" pitchFamily="34" charset="0"/>
              </a:rPr>
              <a:t>:</a:t>
            </a:r>
          </a:p>
          <a:p>
            <a:pPr marL="457200" indent="-457200">
              <a:buFontTx/>
              <a:buChar char="-"/>
              <a:defRPr/>
            </a:pPr>
            <a:r>
              <a:rPr lang="en-US" sz="2800" dirty="0">
                <a:latin typeface="Arial" panose="020B0604020202020204" pitchFamily="34" charset="0"/>
                <a:cs typeface="Arial" panose="020B0604020202020204" pitchFamily="34" charset="0"/>
              </a:rPr>
              <a:t>TP Daegu</a:t>
            </a:r>
          </a:p>
          <a:p>
            <a:pPr marL="457200" indent="-457200">
              <a:buFontTx/>
              <a:buChar char="-"/>
              <a:defRPr/>
            </a:pPr>
            <a:r>
              <a:rPr lang="en-US" sz="2800" dirty="0" err="1">
                <a:latin typeface="Arial" panose="020B0604020202020204" pitchFamily="34" charset="0"/>
                <a:cs typeface="Arial" panose="020B0604020202020204" pitchFamily="34" charset="0"/>
              </a:rPr>
              <a:t>Tỉnh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Gyeongsang</a:t>
            </a:r>
            <a:endParaRPr lang="en-US" sz="2800" dirty="0">
              <a:latin typeface="Arial" panose="020B0604020202020204" pitchFamily="34" charset="0"/>
              <a:cs typeface="Arial" panose="020B0604020202020204" pitchFamily="34" charset="0"/>
            </a:endParaRPr>
          </a:p>
          <a:p>
            <a:pPr>
              <a:defRPr/>
            </a:pP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61975" y="365125"/>
            <a:ext cx="11293475" cy="1325563"/>
          </a:xfrm>
        </p:spPr>
        <p:txBody>
          <a:bodyPr/>
          <a:lstStyle/>
          <a:p>
            <a:pPr algn="ctr"/>
            <a:r>
              <a:rPr lang="en-US" sz="3200" b="1" dirty="0" smtClean="0">
                <a:solidFill>
                  <a:srgbClr val="FF0000"/>
                </a:solidFill>
                <a:latin typeface="Arial" charset="0"/>
                <a:cs typeface="Arial" charset="0"/>
              </a:rPr>
              <a:t>MỘT SỐ N</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ỚC ĐANG CÓ XU H</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ỚNG DỊCH GIA TĂNG</a:t>
            </a:r>
            <a:br>
              <a:rPr lang="en-US" sz="3200" b="1" dirty="0" smtClean="0">
                <a:solidFill>
                  <a:srgbClr val="FF0000"/>
                </a:solidFill>
                <a:latin typeface="Arial" charset="0"/>
                <a:cs typeface="Arial" charset="0"/>
              </a:rPr>
            </a:br>
            <a:r>
              <a:rPr lang="en-US" sz="3200" b="1" dirty="0" smtClean="0">
                <a:solidFill>
                  <a:srgbClr val="0000FF"/>
                </a:solidFill>
                <a:latin typeface="Arial" charset="0"/>
                <a:cs typeface="Arial" charset="0"/>
              </a:rPr>
              <a:t>(</a:t>
            </a:r>
            <a:r>
              <a:rPr lang="en-US" sz="3200" b="1" dirty="0" err="1" smtClean="0">
                <a:solidFill>
                  <a:srgbClr val="0000FF"/>
                </a:solidFill>
                <a:latin typeface="Arial" charset="0"/>
                <a:cs typeface="Arial" charset="0"/>
              </a:rPr>
              <a:t>cập</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nhật</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đến</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16</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giờ</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30 phút </a:t>
            </a:r>
            <a:r>
              <a:rPr lang="en-US" sz="3200" b="1" dirty="0" err="1" smtClean="0">
                <a:solidFill>
                  <a:srgbClr val="0000FF"/>
                </a:solidFill>
                <a:latin typeface="Arial" charset="0"/>
                <a:cs typeface="Arial" charset="0"/>
              </a:rPr>
              <a:t>ngày</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04</a:t>
            </a:r>
            <a:r>
              <a:rPr lang="en-US" sz="3200" b="1" dirty="0" smtClean="0">
                <a:solidFill>
                  <a:srgbClr val="0000FF"/>
                </a:solidFill>
                <a:latin typeface="Arial" charset="0"/>
                <a:cs typeface="Arial" charset="0"/>
              </a:rPr>
              <a:t>/</a:t>
            </a:r>
            <a:r>
              <a:rPr lang="vi-VN" sz="3200" b="1" dirty="0" smtClean="0">
                <a:solidFill>
                  <a:srgbClr val="0000FF"/>
                </a:solidFill>
                <a:latin typeface="Arial" charset="0"/>
                <a:cs typeface="Arial" charset="0"/>
              </a:rPr>
              <a:t>3</a:t>
            </a:r>
            <a:r>
              <a:rPr lang="en-US" sz="3200" b="1" dirty="0" smtClean="0">
                <a:solidFill>
                  <a:srgbClr val="0000FF"/>
                </a:solidFill>
                <a:latin typeface="Arial" charset="0"/>
                <a:cs typeface="Arial" charset="0"/>
              </a:rPr>
              <a:t>/2020)</a:t>
            </a:r>
          </a:p>
        </p:txBody>
      </p:sp>
      <p:sp>
        <p:nvSpPr>
          <p:cNvPr id="3" name="Content Placeholder 2">
            <a:extLst>
              <a:ext uri="{FF2B5EF4-FFF2-40B4-BE49-F238E27FC236}"/>
            </a:extLst>
          </p:cNvPr>
          <p:cNvSpPr>
            <a:spLocks noGrp="1"/>
          </p:cNvSpPr>
          <p:nvPr>
            <p:ph idx="1"/>
          </p:nvPr>
        </p:nvSpPr>
        <p:spPr/>
        <p:txBody>
          <a:bodyPr/>
          <a:lstStyle/>
          <a:p>
            <a:pPr marL="577850" indent="-577850">
              <a:lnSpc>
                <a:spcPct val="150000"/>
              </a:lnSpc>
              <a:spcBef>
                <a:spcPts val="600"/>
              </a:spcBef>
              <a:buFont typeface="Wingdings" panose="05000000000000000000" pitchFamily="2" charset="2"/>
              <a:buChar char="Ø"/>
              <a:defRPr/>
            </a:pPr>
            <a:r>
              <a:rPr lang="en-US" sz="2600" dirty="0">
                <a:latin typeface="Arial" panose="020B0604020202020204" pitchFamily="34" charset="0"/>
                <a:cs typeface="Arial" panose="020B0604020202020204" pitchFamily="34" charset="0"/>
              </a:rPr>
              <a:t>Ý : </a:t>
            </a:r>
            <a:r>
              <a:rPr lang="vi-VN" sz="2600" dirty="0" smtClean="0">
                <a:latin typeface="Arial" panose="020B0604020202020204" pitchFamily="34" charset="0"/>
                <a:cs typeface="Arial" panose="020B0604020202020204" pitchFamily="34" charset="0"/>
              </a:rPr>
              <a:t>2502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79</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3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en-US" sz="2600" dirty="0" smtClean="0">
                <a:latin typeface="Arial" panose="020B0604020202020204" pitchFamily="34" charset="0"/>
                <a:cs typeface="Arial" panose="020B0604020202020204" pitchFamily="34" charset="0"/>
              </a:rPr>
              <a:t>Iran: </a:t>
            </a:r>
            <a:r>
              <a:rPr lang="vi-VN" sz="2600" dirty="0" smtClean="0">
                <a:latin typeface="Arial" panose="020B0604020202020204" pitchFamily="34" charset="0"/>
                <a:cs typeface="Arial" panose="020B0604020202020204" pitchFamily="34" charset="0"/>
              </a:rPr>
              <a:t>2336</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77</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Nhật Bản: 299</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5</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Pháp</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212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toàn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Đức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240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0</a:t>
            </a:r>
            <a:r>
              <a:rPr lang="vi-VN" sz="2600" dirty="0" smtClean="0">
                <a:latin typeface="Arial" panose="020B0604020202020204" pitchFamily="34" charset="0"/>
                <a:cs typeface="Arial" panose="020B0604020202020204" pitchFamily="34" charset="0"/>
              </a:rPr>
              <a:t>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 toàn</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71463" y="106363"/>
            <a:ext cx="7404100" cy="650875"/>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TẠI VIỆT NAM</a:t>
            </a:r>
          </a:p>
        </p:txBody>
      </p:sp>
      <p:pic>
        <p:nvPicPr>
          <p:cNvPr id="20483" name="Picture 1"/>
          <p:cNvPicPr>
            <a:picLocks noChangeAspect="1"/>
          </p:cNvPicPr>
          <p:nvPr/>
        </p:nvPicPr>
        <p:blipFill>
          <a:blip r:embed="rId2"/>
          <a:srcRect/>
          <a:stretch>
            <a:fillRect/>
          </a:stretch>
        </p:blipFill>
        <p:spPr bwMode="auto">
          <a:xfrm>
            <a:off x="7658100" y="0"/>
            <a:ext cx="4533900" cy="6858000"/>
          </a:xfrm>
          <a:prstGeom prst="rect">
            <a:avLst/>
          </a:prstGeom>
          <a:noFill/>
          <a:ln w="9525">
            <a:noFill/>
            <a:miter lim="800000"/>
            <a:headEnd/>
            <a:tailEnd/>
          </a:ln>
        </p:spPr>
      </p:pic>
      <p:pic>
        <p:nvPicPr>
          <p:cNvPr id="20484" name="Picture 2"/>
          <p:cNvPicPr>
            <a:picLocks noChangeAspect="1"/>
          </p:cNvPicPr>
          <p:nvPr/>
        </p:nvPicPr>
        <p:blipFill>
          <a:blip r:embed="rId3"/>
          <a:srcRect t="11145" b="49454"/>
          <a:stretch>
            <a:fillRect/>
          </a:stretch>
        </p:blipFill>
        <p:spPr bwMode="auto">
          <a:xfrm>
            <a:off x="254000" y="862013"/>
            <a:ext cx="7404100" cy="483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854075"/>
            <a:ext cx="11963400" cy="5322888"/>
          </a:xfrm>
        </p:spPr>
        <p:txBody>
          <a:bodyPr/>
          <a:lstStyle/>
          <a:p>
            <a:pPr eaLnBrk="1" hangingPunct="1">
              <a:lnSpc>
                <a:spcPct val="150000"/>
              </a:lnSpc>
            </a:pPr>
            <a:r>
              <a:rPr lang="en-US" altLang="en-US" sz="2600" dirty="0" smtClean="0">
                <a:latin typeface="Arial" charset="0"/>
                <a:cs typeface="Arial" charset="0"/>
              </a:rPr>
              <a:t>- </a:t>
            </a:r>
            <a:r>
              <a:rPr lang="en-US" altLang="en-US" sz="2600" b="1" dirty="0" err="1" smtClean="0">
                <a:latin typeface="Arial" charset="0"/>
                <a:cs typeface="Arial" charset="0"/>
              </a:rPr>
              <a:t>Tính</a:t>
            </a:r>
            <a:r>
              <a:rPr lang="en-US" altLang="en-US" sz="2600" b="1" dirty="0" smtClean="0">
                <a:latin typeface="Arial" charset="0"/>
                <a:cs typeface="Arial" charset="0"/>
              </a:rPr>
              <a:t> </a:t>
            </a:r>
            <a:r>
              <a:rPr lang="en-US" altLang="en-US" sz="2600" b="1" dirty="0" err="1" smtClean="0">
                <a:latin typeface="Arial" charset="0"/>
                <a:cs typeface="Arial" charset="0"/>
              </a:rPr>
              <a:t>đến</a:t>
            </a:r>
            <a:r>
              <a:rPr lang="en-US" altLang="en-US" sz="2600" b="1" dirty="0" smtClean="0">
                <a:latin typeface="Arial" charset="0"/>
                <a:cs typeface="Arial" charset="0"/>
              </a:rPr>
              <a:t> </a:t>
            </a:r>
            <a:r>
              <a:rPr lang="vi-VN" altLang="en-US" sz="2600" b="1" dirty="0" smtClean="0">
                <a:latin typeface="Arial" charset="0"/>
                <a:cs typeface="Arial" charset="0"/>
              </a:rPr>
              <a:t>1</a:t>
            </a:r>
            <a:r>
              <a:rPr lang="en-US" altLang="en-US" sz="2600" b="1" dirty="0" smtClean="0">
                <a:latin typeface="Arial" charset="0"/>
                <a:cs typeface="Arial" charset="0"/>
              </a:rPr>
              <a:t>8:30 </a:t>
            </a:r>
            <a:r>
              <a:rPr lang="en-US" altLang="en-US" sz="2600" b="1" dirty="0" err="1" smtClean="0">
                <a:latin typeface="Arial" charset="0"/>
                <a:cs typeface="Arial" charset="0"/>
              </a:rPr>
              <a:t>ngày</a:t>
            </a:r>
            <a:r>
              <a:rPr lang="en-US" altLang="en-US" sz="2600" b="1" dirty="0" smtClean="0">
                <a:latin typeface="Arial" charset="0"/>
                <a:cs typeface="Arial" charset="0"/>
              </a:rPr>
              <a:t> </a:t>
            </a:r>
            <a:r>
              <a:rPr lang="vi-VN" altLang="en-US" sz="2600" b="1" dirty="0" smtClean="0">
                <a:latin typeface="Arial" charset="0"/>
                <a:cs typeface="Arial" charset="0"/>
              </a:rPr>
              <a:t>04</a:t>
            </a:r>
            <a:r>
              <a:rPr lang="en-US" altLang="en-US" sz="2600" b="1" dirty="0" smtClean="0">
                <a:latin typeface="Arial" charset="0"/>
                <a:cs typeface="Arial" charset="0"/>
              </a:rPr>
              <a:t>/0</a:t>
            </a:r>
            <a:r>
              <a:rPr lang="vi-VN" altLang="en-US" sz="2600" b="1" dirty="0" smtClean="0">
                <a:latin typeface="Arial" charset="0"/>
                <a:cs typeface="Arial" charset="0"/>
              </a:rPr>
              <a:t>3</a:t>
            </a:r>
            <a:r>
              <a:rPr lang="en-US" altLang="en-US" sz="2600" b="1" dirty="0" smtClean="0">
                <a:latin typeface="Arial" charset="0"/>
                <a:cs typeface="Arial" charset="0"/>
              </a:rPr>
              <a:t>/2020</a:t>
            </a:r>
            <a:br>
              <a:rPr lang="en-US" altLang="en-US" sz="2600" b="1"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99</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nghi</a:t>
            </a:r>
            <a:r>
              <a:rPr lang="en-US" altLang="en-US" sz="2600" dirty="0" smtClean="0">
                <a:latin typeface="Arial" charset="0"/>
                <a:cs typeface="Arial" charset="0"/>
              </a:rPr>
              <a:t> </a:t>
            </a:r>
            <a:r>
              <a:rPr lang="en-US" altLang="en-US" sz="2600" dirty="0" err="1" smtClean="0">
                <a:latin typeface="Arial" charset="0"/>
                <a:cs typeface="Arial" charset="0"/>
              </a:rPr>
              <a:t>ngờ</a:t>
            </a:r>
            <a:r>
              <a:rPr lang="en-US" altLang="en-US" sz="2600" dirty="0" smtClean="0">
                <a:latin typeface="Arial" charset="0"/>
                <a:cs typeface="Arial" charset="0"/>
              </a:rPr>
              <a:t> </a:t>
            </a:r>
            <a:r>
              <a:rPr lang="en-US" altLang="en-US" sz="2600" dirty="0" err="1" smtClean="0">
                <a:latin typeface="Arial" charset="0"/>
                <a:cs typeface="Arial" charset="0"/>
              </a:rPr>
              <a:t>đều</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lấy</a:t>
            </a:r>
            <a:r>
              <a:rPr lang="en-US" altLang="en-US" sz="2600" dirty="0" smtClean="0">
                <a:latin typeface="Arial" charset="0"/>
                <a:cs typeface="Arial" charset="0"/>
              </a:rPr>
              <a:t> </a:t>
            </a:r>
            <a:r>
              <a:rPr lang="en-US" altLang="en-US" sz="2600" dirty="0" err="1" smtClean="0">
                <a:latin typeface="Arial" charset="0"/>
                <a:cs typeface="Arial" charset="0"/>
              </a:rPr>
              <a:t>mẫu</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98</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t>
            </a:r>
            <a:r>
              <a:rPr lang="en-US" altLang="en-US" sz="2600" dirty="0" err="1" smtClean="0">
                <a:latin typeface="Arial" charset="0"/>
                <a:cs typeface="Arial" charset="0"/>
              </a:rPr>
              <a:t>âm</a:t>
            </a:r>
            <a:r>
              <a:rPr lang="en-US" altLang="en-US" sz="2600" dirty="0" smtClean="0">
                <a:latin typeface="Arial" charset="0"/>
                <a:cs typeface="Arial" charset="0"/>
              </a:rPr>
              <a:t> </a:t>
            </a:r>
            <a:r>
              <a:rPr lang="en-US" altLang="en-US" sz="2600" dirty="0" err="1" smtClean="0">
                <a:latin typeface="Arial" charset="0"/>
                <a:cs typeface="Arial" charset="0"/>
              </a:rPr>
              <a:t>tính</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01</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đang</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cách</a:t>
            </a:r>
            <a:r>
              <a:rPr lang="en-US" altLang="en-US" sz="2600" dirty="0" smtClean="0">
                <a:latin typeface="Arial" charset="0"/>
                <a:cs typeface="Arial" charset="0"/>
              </a:rPr>
              <a:t> </a:t>
            </a:r>
            <a:r>
              <a:rPr lang="en-US" altLang="en-US" sz="2600" dirty="0" err="1" smtClean="0">
                <a:latin typeface="Arial" charset="0"/>
                <a:cs typeface="Arial" charset="0"/>
              </a:rPr>
              <a:t>ly</a:t>
            </a:r>
            <a:r>
              <a:rPr lang="en-US" altLang="en-US" sz="2600" dirty="0" smtClean="0">
                <a:latin typeface="Arial" charset="0"/>
                <a:cs typeface="Arial" charset="0"/>
              </a:rPr>
              <a:t>, </a:t>
            </a:r>
            <a:r>
              <a:rPr lang="en-US" altLang="en-US" sz="2600" dirty="0" err="1" smtClean="0">
                <a:latin typeface="Arial" charset="0"/>
                <a:cs typeface="Arial" charset="0"/>
              </a:rPr>
              <a:t>theo</a:t>
            </a:r>
            <a:r>
              <a:rPr lang="en-US" altLang="en-US" sz="2600" dirty="0" smtClean="0">
                <a:latin typeface="Arial" charset="0"/>
                <a:cs typeface="Arial" charset="0"/>
              </a:rPr>
              <a:t> </a:t>
            </a:r>
            <a:r>
              <a:rPr lang="en-US" altLang="en-US" sz="2600" dirty="0" err="1" smtClean="0">
                <a:latin typeface="Arial" charset="0"/>
                <a:cs typeface="Arial" charset="0"/>
              </a:rPr>
              <a:t>dõi</a:t>
            </a:r>
            <a:r>
              <a:rPr lang="vi-VN" altLang="en-US" sz="2600" dirty="0" smtClean="0">
                <a:latin typeface="Arial" charset="0"/>
                <a:cs typeface="Arial" charset="0"/>
              </a:rPr>
              <a:t> (quận Bắc Từ Liêm)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+ 5</a:t>
            </a:r>
            <a:r>
              <a:rPr lang="vi-VN" altLang="en-US" sz="2600" dirty="0" smtClean="0">
                <a:latin typeface="Arial" charset="0"/>
                <a:cs typeface="Arial" charset="0"/>
              </a:rPr>
              <a:t>87</a:t>
            </a:r>
            <a:r>
              <a:rPr lang="en-US" altLang="en-US" sz="2600" dirty="0" smtClean="0">
                <a:latin typeface="Arial" charset="0"/>
                <a:cs typeface="Arial" charset="0"/>
              </a:rPr>
              <a:t> </a:t>
            </a:r>
            <a:r>
              <a:rPr lang="en-US" altLang="en-US" sz="2600" dirty="0" err="1" smtClean="0">
                <a:latin typeface="Arial" charset="0"/>
                <a:cs typeface="Arial" charset="0"/>
              </a:rPr>
              <a:t>người</a:t>
            </a:r>
            <a:r>
              <a:rPr lang="en-US" altLang="en-US" sz="2600" dirty="0" smtClean="0">
                <a:latin typeface="Arial" charset="0"/>
                <a:cs typeface="Arial" charset="0"/>
              </a:rPr>
              <a:t> </a:t>
            </a:r>
            <a:r>
              <a:rPr lang="en-US" altLang="en-US" sz="2600" dirty="0" err="1" smtClean="0">
                <a:latin typeface="Arial" charset="0"/>
                <a:cs typeface="Arial" charset="0"/>
              </a:rPr>
              <a:t>tiếp</a:t>
            </a:r>
            <a:r>
              <a:rPr lang="en-US" altLang="en-US" sz="2600" dirty="0" smtClean="0">
                <a:latin typeface="Arial" charset="0"/>
                <a:cs typeface="Arial" charset="0"/>
              </a:rPr>
              <a:t> </a:t>
            </a:r>
            <a:r>
              <a:rPr lang="en-US" altLang="en-US" sz="2600" dirty="0" err="1" smtClean="0">
                <a:latin typeface="Arial" charset="0"/>
                <a:cs typeface="Arial" charset="0"/>
              </a:rPr>
              <a:t>xúc</a:t>
            </a:r>
            <a:r>
              <a:rPr lang="en-US" altLang="en-US" sz="2600" dirty="0" smtClean="0">
                <a:latin typeface="Arial" charset="0"/>
                <a:cs typeface="Arial" charset="0"/>
              </a:rPr>
              <a:t> </a:t>
            </a:r>
            <a:r>
              <a:rPr lang="en-US" altLang="en-US" sz="2600" dirty="0" err="1" smtClean="0">
                <a:latin typeface="Arial" charset="0"/>
                <a:cs typeface="Arial" charset="0"/>
              </a:rPr>
              <a:t>gần</a:t>
            </a:r>
            <a:r>
              <a:rPr lang="en-US" altLang="en-US" sz="2600" dirty="0" smtClean="0">
                <a:latin typeface="Arial" charset="0"/>
                <a:cs typeface="Arial" charset="0"/>
              </a:rPr>
              <a:t> </a:t>
            </a:r>
            <a:r>
              <a:rPr lang="en-US" altLang="en-US" sz="2600" dirty="0" err="1" smtClean="0">
                <a:latin typeface="Arial" charset="0"/>
                <a:cs typeface="Arial" charset="0"/>
              </a:rPr>
              <a:t>hiện</a:t>
            </a:r>
            <a:r>
              <a:rPr lang="en-US" altLang="en-US" sz="2600" dirty="0" smtClean="0">
                <a:latin typeface="Arial" charset="0"/>
                <a:cs typeface="Arial" charset="0"/>
              </a:rPr>
              <a:t> </a:t>
            </a:r>
            <a:r>
              <a:rPr lang="en-US" altLang="en-US" sz="2600" dirty="0" err="1" smtClean="0">
                <a:latin typeface="Arial" charset="0"/>
                <a:cs typeface="Arial" charset="0"/>
              </a:rPr>
              <a:t>tại</a:t>
            </a:r>
            <a:r>
              <a:rPr lang="en-US" altLang="en-US" sz="2600" dirty="0" smtClean="0">
                <a:latin typeface="Arial" charset="0"/>
                <a:cs typeface="Arial" charset="0"/>
              </a:rPr>
              <a:t> </a:t>
            </a:r>
            <a:r>
              <a:rPr lang="en-US" altLang="en-US" sz="2600" dirty="0" err="1" smtClean="0">
                <a:latin typeface="Arial" charset="0"/>
                <a:cs typeface="Arial" charset="0"/>
              </a:rPr>
              <a:t>không</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triệu</a:t>
            </a:r>
            <a:r>
              <a:rPr lang="en-US" altLang="en-US" sz="2600" dirty="0" smtClean="0">
                <a:latin typeface="Arial" charset="0"/>
                <a:cs typeface="Arial" charset="0"/>
              </a:rPr>
              <a:t> </a:t>
            </a:r>
            <a:r>
              <a:rPr lang="en-US" altLang="en-US" sz="2600" dirty="0" err="1" smtClean="0">
                <a:latin typeface="Arial" charset="0"/>
                <a:cs typeface="Arial" charset="0"/>
              </a:rPr>
              <a:t>chứng</a:t>
            </a:r>
            <a:r>
              <a:rPr lang="en-US" altLang="en-US" sz="2600" dirty="0" smtClean="0">
                <a:latin typeface="Arial" charset="0"/>
                <a:cs typeface="Arial" charset="0"/>
              </a:rPr>
              <a:t>:</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4</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phải</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583</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kết</a:t>
            </a:r>
            <a:r>
              <a:rPr lang="en-US" altLang="en-US" sz="2600" dirty="0" smtClean="0">
                <a:latin typeface="Arial" charset="0"/>
                <a:cs typeface="Arial" charset="0"/>
              </a:rPr>
              <a:t> </a:t>
            </a:r>
            <a:r>
              <a:rPr lang="en-US" altLang="en-US" sz="2600" dirty="0" err="1" smtClean="0">
                <a:latin typeface="Arial" charset="0"/>
                <a:cs typeface="Arial" charset="0"/>
              </a:rPr>
              <a:t>thúc</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endParaRPr lang="en-US" altLang="en-US" sz="2600" dirty="0" smtClean="0">
              <a:latin typeface="Arial" charset="0"/>
              <a:cs typeface="Arial" charset="0"/>
            </a:endParaRPr>
          </a:p>
        </p:txBody>
      </p:sp>
      <p:sp>
        <p:nvSpPr>
          <p:cNvPr id="21507" name="Title 1"/>
          <p:cNvSpPr txBox="1">
            <a:spLocks/>
          </p:cNvSpPr>
          <p:nvPr/>
        </p:nvSpPr>
        <p:spPr bwMode="auto">
          <a:xfrm>
            <a:off x="2605088" y="201613"/>
            <a:ext cx="7415212" cy="652462"/>
          </a:xfrm>
          <a:prstGeom prst="rect">
            <a:avLst/>
          </a:prstGeom>
          <a:noFill/>
          <a:ln w="9525">
            <a:noFill/>
            <a:miter lim="800000"/>
            <a:headEnd/>
            <a:tailEnd/>
          </a:ln>
        </p:spPr>
        <p:txBody>
          <a:bodyPr anchor="ctr"/>
          <a:lstStyle/>
          <a:p>
            <a:pPr algn="ctr">
              <a:lnSpc>
                <a:spcPct val="90000"/>
              </a:lnSpc>
            </a:pPr>
            <a:r>
              <a:rPr lang="en-US" altLang="en-US" sz="3200" b="1">
                <a:solidFill>
                  <a:srgbClr val="FF0000"/>
                </a:solidFill>
                <a:latin typeface="Arial" charset="0"/>
              </a:rPr>
              <a:t>TÌNH HÌNH DỊCH BỆNH TẠI HÀ NỘI</a:t>
            </a:r>
          </a:p>
        </p:txBody>
      </p:sp>
      <p:sp>
        <p:nvSpPr>
          <p:cNvPr id="21508" name="TextBox 3"/>
          <p:cNvSpPr txBox="1">
            <a:spLocks noChangeArrowheads="1"/>
          </p:cNvSpPr>
          <p:nvPr/>
        </p:nvSpPr>
        <p:spPr bwMode="auto">
          <a:xfrm>
            <a:off x="5978525" y="5957888"/>
            <a:ext cx="6127750" cy="585787"/>
          </a:xfrm>
          <a:prstGeom prst="rect">
            <a:avLst/>
          </a:prstGeom>
          <a:noFill/>
          <a:ln w="9525">
            <a:noFill/>
            <a:miter lim="800000"/>
            <a:headEnd/>
            <a:tailEnd/>
          </a:ln>
        </p:spPr>
        <p:txBody>
          <a:bodyPr>
            <a:spAutoFit/>
          </a:bodyPr>
          <a:lstStyle/>
          <a:p>
            <a:r>
              <a:rPr lang="en-US" altLang="en-US" sz="3200" b="1">
                <a:solidFill>
                  <a:srgbClr val="0033CC"/>
                </a:solidFill>
              </a:rPr>
              <a:t>HÀ NỘI CHƯA GHI NHẬN CA BỆNH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220663"/>
            <a:ext cx="10515600" cy="1325562"/>
          </a:xfrm>
        </p:spPr>
        <p:txBody>
          <a:bodyPr/>
          <a:lstStyle/>
          <a:p>
            <a:pPr algn="ctr"/>
            <a:r>
              <a:rPr lang="en-US" sz="3600" b="1" smtClean="0">
                <a:solidFill>
                  <a:srgbClr val="0000FF"/>
                </a:solidFill>
                <a:latin typeface="Arial" charset="0"/>
                <a:cs typeface="Arial" charset="0"/>
              </a:rPr>
              <a:t>ĐÁNH GIÁ NHẬN ĐỊNH TÌNH HÌNH DỊCH </a:t>
            </a:r>
          </a:p>
        </p:txBody>
      </p:sp>
      <p:sp>
        <p:nvSpPr>
          <p:cNvPr id="3" name="Content Placeholder 2">
            <a:extLst>
              <a:ext uri="{FF2B5EF4-FFF2-40B4-BE49-F238E27FC236}"/>
            </a:extLst>
          </p:cNvPr>
          <p:cNvSpPr>
            <a:spLocks noGrp="1"/>
          </p:cNvSpPr>
          <p:nvPr>
            <p:ph idx="1"/>
          </p:nvPr>
        </p:nvSpPr>
        <p:spPr>
          <a:xfrm>
            <a:off x="838200" y="1498600"/>
            <a:ext cx="10515600" cy="4630738"/>
          </a:xfrm>
        </p:spPr>
        <p:txBody>
          <a:bodyPr/>
          <a:lstStyle/>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Thế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trung</a:t>
            </a:r>
            <a:r>
              <a:rPr lang="en-US" sz="2600" dirty="0">
                <a:latin typeface="Arial" panose="020B0604020202020204" pitchFamily="34" charset="0"/>
                <a:cs typeface="Arial" panose="020B0604020202020204" pitchFamily="34" charset="0"/>
              </a:rPr>
              <a:t> Quốc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tăng</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TQ</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liệu</a:t>
            </a:r>
            <a:r>
              <a:rPr lang="en-US" sz="2600" dirty="0">
                <a:latin typeface="Arial" panose="020B0604020202020204" pitchFamily="34" charset="0"/>
                <a:cs typeface="Arial" panose="020B0604020202020204" pitchFamily="34" charset="0"/>
              </a:rPr>
              <a:t> 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ko </a:t>
            </a: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thay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đổi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nghĩa</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đánh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a:t>
            </a:r>
            <a:r>
              <a:rPr lang="en-US" sz="2600" dirty="0">
                <a:latin typeface="Arial" panose="020B0604020202020204" pitchFamily="34" charset="0"/>
                <a:cs typeface="Arial" panose="020B0604020202020204" pitchFamily="34" charset="0"/>
              </a:rPr>
              <a:t>.</a:t>
            </a:r>
          </a:p>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Việt Nam: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trì</a:t>
            </a:r>
            <a:r>
              <a:rPr lang="en-US" sz="2600" dirty="0">
                <a:latin typeface="Arial" panose="020B0604020202020204" pitchFamily="34" charset="0"/>
                <a:cs typeface="Arial" panose="020B0604020202020204" pitchFamily="34" charset="0"/>
              </a:rPr>
              <a:t> ở 16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22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endParaRPr lang="en-US" sz="2600" dirty="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khỏi</a:t>
            </a:r>
            <a:r>
              <a:rPr lang="en-US" sz="2600" dirty="0">
                <a:latin typeface="Arial" panose="020B0604020202020204" pitchFamily="34" charset="0"/>
                <a:cs typeface="Arial" panose="020B0604020202020204" pitchFamily="34" charset="0"/>
              </a:rPr>
              <a:t>.</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Thường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lượng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di </a:t>
            </a:r>
            <a:r>
              <a:rPr lang="en-US" sz="2600" dirty="0" err="1">
                <a:latin typeface="Arial" panose="020B0604020202020204" pitchFamily="34" charset="0"/>
                <a:cs typeface="Arial" panose="020B0604020202020204" pitchFamily="34" charset="0"/>
              </a:rPr>
              <a:t>chuyển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du </a:t>
            </a:r>
            <a:r>
              <a:rPr lang="en-US" sz="2600" dirty="0" err="1">
                <a:latin typeface="Arial" panose="020B0604020202020204" pitchFamily="34" charset="0"/>
                <a:cs typeface="Arial" panose="020B0604020202020204" pitchFamily="34" charset="0"/>
              </a:rPr>
              <a:t>lịch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endParaRPr lang="en-US" sz="2600"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5" name="Rectangle 4">
            <a:extLst>
              <a:ext uri="{FF2B5EF4-FFF2-40B4-BE49-F238E27FC236}"/>
            </a:extLst>
          </p:cNvPr>
          <p:cNvSpPr/>
          <p:nvPr/>
        </p:nvSpPr>
        <p:spPr>
          <a:xfrm>
            <a:off x="1122363" y="5405438"/>
            <a:ext cx="10231437" cy="1231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en-US" sz="2800" b="1">
                <a:solidFill>
                  <a:srgbClr val="FF0000"/>
                </a:solidFill>
                <a:latin typeface="Arial" panose="020B0604020202020204" pitchFamily="34" charset="0"/>
                <a:cs typeface="Arial" panose="020B0604020202020204" pitchFamily="34" charset="0"/>
              </a:rPr>
              <a:t>Nguy cơ dịch bệnh tiếp tục xâm nhập từ các nước trên là hoàn toàn có khả năng.</a:t>
            </a: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9250" y="1882775"/>
            <a:ext cx="11685588" cy="2649538"/>
          </a:xfrm>
        </p:spPr>
        <p:txBody>
          <a:bodyPr/>
          <a:lstStyle/>
          <a:p>
            <a:pPr algn="ctr" eaLnBrk="1" hangingPunct="1"/>
            <a:r>
              <a:rPr lang="en-US" altLang="en-US" sz="3200" b="1" smtClean="0">
                <a:latin typeface="Arial" charset="0"/>
                <a:cs typeface="Arial" charset="0"/>
              </a:rPr>
              <a:t>PHẦN 2. </a:t>
            </a:r>
            <a:br>
              <a:rPr lang="en-US" altLang="en-US" sz="3200" b="1" smtClean="0">
                <a:latin typeface="Arial" charset="0"/>
                <a:cs typeface="Arial" charset="0"/>
              </a:rPr>
            </a:br>
            <a:r>
              <a:rPr lang="en-US" altLang="en-US" sz="3200" b="1" smtClean="0">
                <a:latin typeface="Arial" charset="0"/>
                <a:cs typeface="Arial" charset="0"/>
              </a:rPr>
              <a:t>HƯỚNG DẪN PHÒNG CHỐNG BỆNH COVID -19</a:t>
            </a:r>
            <a:br>
              <a:rPr lang="en-US" altLang="en-US" sz="3200" b="1" smtClean="0">
                <a:latin typeface="Arial" charset="0"/>
                <a:cs typeface="Arial" charset="0"/>
              </a:rPr>
            </a:br>
            <a:r>
              <a:rPr lang="en-US" altLang="en-US" sz="3200" b="1" smtClean="0">
                <a:latin typeface="Arial" charset="0"/>
                <a:cs typeface="Arial" charset="0"/>
              </a:rPr>
              <a:t>(</a:t>
            </a:r>
            <a:r>
              <a:rPr lang="en-US" altLang="en-US" sz="3200" b="1" smtClean="0">
                <a:solidFill>
                  <a:srgbClr val="0000FF"/>
                </a:solidFill>
                <a:latin typeface="Arial" charset="0"/>
                <a:cs typeface="Arial" charset="0"/>
              </a:rPr>
              <a:t>CV 787/HDLN/ YT – GDĐT-LĐTBXH ngày 21/2/2020</a:t>
            </a:r>
            <a:r>
              <a:rPr lang="en-US" altLang="en-US" sz="3200" b="1" smtClean="0">
                <a:latin typeface="Arial" charset="0"/>
                <a:cs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extLst>
          </p:cNvPr>
          <p:cNvSpPr>
            <a:spLocks noGrp="1"/>
          </p:cNvSpPr>
          <p:nvPr>
            <p:ph idx="1"/>
          </p:nvPr>
        </p:nvSpPr>
        <p:spPr>
          <a:xfrm>
            <a:off x="773113" y="760413"/>
            <a:ext cx="10621962" cy="5438775"/>
          </a:xfrm>
        </p:spPr>
        <p:txBody>
          <a:bodyPr>
            <a:normAutofit/>
          </a:bodyPr>
          <a:lstStyle/>
          <a:p>
            <a:pPr marL="0" indent="0" algn="justLow">
              <a:lnSpc>
                <a:spcPct val="150000"/>
              </a:lnSpc>
              <a:spcAft>
                <a:spcPts val="450"/>
              </a:spcAft>
              <a:buFont typeface="Arial" panose="020B0604020202020204" pitchFamily="34" charset="0"/>
              <a:buNone/>
              <a:defRPr/>
            </a:pPr>
            <a:endParaRPr lang="en-US" altLang="en-US" sz="2250" b="1"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0" indent="0" algn="justLow">
              <a:lnSpc>
                <a:spcPct val="150000"/>
              </a:lnSpc>
              <a:spcAft>
                <a:spcPts val="450"/>
              </a:spcAft>
              <a:buFont typeface="Arial" panose="020B0604020202020204" pitchFamily="34" charset="0"/>
              <a:buNone/>
              <a:defRPr/>
            </a:pPr>
            <a:endParaRPr lang="en-US" altLang="en-US" sz="2250" dirty="0">
              <a:cs typeface="Arial" panose="020B0604020202020204" pitchFamily="34" charset="0"/>
            </a:endParaRPr>
          </a:p>
        </p:txBody>
      </p:sp>
      <p:sp>
        <p:nvSpPr>
          <p:cNvPr id="2" name="Rectangle 1">
            <a:extLst>
              <a:ext uri="{FF2B5EF4-FFF2-40B4-BE49-F238E27FC236}"/>
            </a:extLst>
          </p:cNvPr>
          <p:cNvSpPr/>
          <p:nvPr/>
        </p:nvSpPr>
        <p:spPr>
          <a:xfrm>
            <a:off x="896938" y="509588"/>
            <a:ext cx="4505325" cy="134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extLst>
          </p:cNvPr>
          <p:cNvSpPr/>
          <p:nvPr/>
        </p:nvSpPr>
        <p:spPr>
          <a:xfrm>
            <a:off x="5907088" y="525463"/>
            <a:ext cx="5046662" cy="135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3" name="Down Arrow 2">
            <a:extLst>
              <a:ext uri="{FF2B5EF4-FFF2-40B4-BE49-F238E27FC236}"/>
            </a:extLst>
          </p:cNvPr>
          <p:cNvSpPr/>
          <p:nvPr/>
        </p:nvSpPr>
        <p:spPr>
          <a:xfrm>
            <a:off x="3286125" y="1876425"/>
            <a:ext cx="107950" cy="44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a:extLst>
              <a:ext uri="{FF2B5EF4-FFF2-40B4-BE49-F238E27FC236}"/>
            </a:extLst>
          </p:cNvPr>
          <p:cNvSpPr/>
          <p:nvPr/>
        </p:nvSpPr>
        <p:spPr>
          <a:xfrm>
            <a:off x="8429625" y="1909763"/>
            <a:ext cx="1285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p:nvPr/>
        </p:nvSpPr>
        <p:spPr>
          <a:xfrm>
            <a:off x="1101725" y="2397125"/>
            <a:ext cx="4505325"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extLst>
          </p:cNvPr>
          <p:cNvSpPr/>
          <p:nvPr/>
        </p:nvSpPr>
        <p:spPr>
          <a:xfrm>
            <a:off x="6084888" y="2284413"/>
            <a:ext cx="4783137" cy="21955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a:t>
            </a: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GV, </a:t>
            </a:r>
            <a:r>
              <a:rPr lang="en-US" altLang="en-US" sz="2800" dirty="0" err="1">
                <a:solidFill>
                  <a:srgbClr val="FF0000"/>
                </a:solidFill>
                <a:latin typeface="Times New Roman" panose="02020603050405020304" pitchFamily="18" charset="0"/>
                <a:cs typeface="Times New Roman" panose="02020603050405020304" pitchFamily="18" charset="0"/>
              </a:rPr>
              <a:t>người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động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học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sinh</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Explosion 1 7">
            <a:extLst>
              <a:ext uri="{FF2B5EF4-FFF2-40B4-BE49-F238E27FC236}"/>
            </a:extLst>
          </p:cNvPr>
          <p:cNvSpPr/>
          <p:nvPr/>
        </p:nvSpPr>
        <p:spPr>
          <a:xfrm>
            <a:off x="1101725" y="4306888"/>
            <a:ext cx="9852025" cy="25511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bg1"/>
                </a:solidFill>
                <a:latin typeface="Times New Roman" panose="02020603050405020304" pitchFamily="18" charset="0"/>
                <a:cs typeface="Times New Roman" panose="02020603050405020304" pitchFamily="18" charset="0"/>
              </a:rPr>
              <a:t>Tình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huống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ứng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khỏe</a:t>
            </a:r>
            <a:endParaRPr 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8800" y="2057400"/>
            <a:ext cx="8229600" cy="1981200"/>
          </a:xfrm>
        </p:spPr>
        <p:txBody>
          <a:bodyPr/>
          <a:lstStyle/>
          <a:p>
            <a:pPr algn="ctr"/>
            <a:r>
              <a:rPr lang="en-US" altLang="en-US" sz="3200" b="1" smtClean="0">
                <a:solidFill>
                  <a:srgbClr val="0070C0"/>
                </a:solidFill>
                <a:latin typeface="Arial" charset="0"/>
                <a:cs typeface="Arial" charset="0"/>
              </a:rPr>
              <a:t/>
            </a:r>
            <a:br>
              <a:rPr lang="en-US" altLang="en-US" sz="3200" b="1" smtClean="0">
                <a:solidFill>
                  <a:srgbClr val="0070C0"/>
                </a:solidFill>
                <a:latin typeface="Arial" charset="0"/>
                <a:cs typeface="Arial" charset="0"/>
              </a:rPr>
            </a:br>
            <a:r>
              <a:rPr lang="en-US" altLang="en-US" sz="3200" b="1" smtClean="0">
                <a:solidFill>
                  <a:srgbClr val="0070C0"/>
                </a:solidFill>
                <a:latin typeface="Arial" charset="0"/>
                <a:cs typeface="Arial" charset="0"/>
              </a:rPr>
              <a:t>CHUẨN BỊ GÌ TRƯỚC KHI HỌC SINH QUAY TRỞ LẠI TRƯỜNG HỌC</a:t>
            </a:r>
            <a:br>
              <a:rPr lang="en-US" altLang="en-US" sz="3200" b="1" smtClean="0">
                <a:solidFill>
                  <a:srgbClr val="0070C0"/>
                </a:solidFill>
                <a:latin typeface="Arial" charset="0"/>
                <a:cs typeface="Arial" charset="0"/>
              </a:rPr>
            </a:br>
            <a:endParaRPr lang="en-US" altLang="en-US" sz="3200" smtClean="0">
              <a:solidFill>
                <a:srgbClr val="0070C0"/>
              </a:solidFill>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49300" y="438150"/>
            <a:ext cx="10515600" cy="757238"/>
          </a:xfrm>
        </p:spPr>
        <p:txBody>
          <a:bodyPr/>
          <a:lstStyle/>
          <a:p>
            <a:pPr algn="ctr" eaLnBrk="1" hangingPunct="1"/>
            <a:r>
              <a:rPr lang="en-US" altLang="en-US" sz="4000" b="1" smtClean="0">
                <a:latin typeface="Arial" charset="0"/>
                <a:cs typeface="Arial" charset="0"/>
              </a:rPr>
              <a:t>NỘI DUNG</a:t>
            </a:r>
            <a:endParaRPr lang="en-GB" altLang="en-US" sz="4000" b="1" smtClean="0">
              <a:latin typeface="Arial" charset="0"/>
              <a:cs typeface="Arial" charset="0"/>
            </a:endParaRPr>
          </a:p>
        </p:txBody>
      </p:sp>
      <p:sp>
        <p:nvSpPr>
          <p:cNvPr id="7171" name="Content Placeholder 2"/>
          <p:cNvSpPr>
            <a:spLocks noGrp="1"/>
          </p:cNvSpPr>
          <p:nvPr>
            <p:ph idx="1"/>
          </p:nvPr>
        </p:nvSpPr>
        <p:spPr>
          <a:xfrm>
            <a:off x="176213" y="1827213"/>
            <a:ext cx="11661775" cy="3209925"/>
          </a:xfrm>
        </p:spPr>
        <p:txBody>
          <a:bodyPr/>
          <a:lstStyle/>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1. Thông tin chung về bệnh CoVid – 19</a:t>
            </a:r>
          </a:p>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2. Hướng dẫn phòng chống bệnh viêm đ</a:t>
            </a:r>
            <a:r>
              <a:rPr lang="vi-VN" altLang="en-US" sz="3000" b="1" smtClean="0">
                <a:cs typeface="Arial" charset="0"/>
              </a:rPr>
              <a:t>ư</a:t>
            </a:r>
            <a:r>
              <a:rPr lang="en-US" altLang="en-US" sz="3000" b="1" smtClean="0">
                <a:latin typeface="Arial" charset="0"/>
                <a:cs typeface="Arial" charset="0"/>
              </a:rPr>
              <a:t>ờng hô hấp cấp do       chủng mới Corona vi rút (nCoV) trong trường học.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extLst>
          </p:cNvPr>
          <p:cNvGraphicFramePr>
            <a:graphicFrameLocks noGrp="1"/>
          </p:cNvGraphicFramePr>
          <p:nvPr>
            <p:ph idx="1"/>
          </p:nvPr>
        </p:nvGraphicFramePr>
        <p:xfrm>
          <a:off x="520505" y="647114"/>
          <a:ext cx="11169747" cy="590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altLang="en-US" sz="3600" b="1" smtClean="0">
                <a:solidFill>
                  <a:srgbClr val="0000FF"/>
                </a:solidFill>
                <a:latin typeface="Arial" charset="0"/>
                <a:cs typeface="Arial" charset="0"/>
              </a:rPr>
              <a:t>CÁN BỘ Y TẾ</a:t>
            </a:r>
          </a:p>
        </p:txBody>
      </p:sp>
      <p:sp>
        <p:nvSpPr>
          <p:cNvPr id="3" name="Content Placeholder 2">
            <a:extLst>
              <a:ext uri="{FF2B5EF4-FFF2-40B4-BE49-F238E27FC236}"/>
            </a:extLst>
          </p:cNvPr>
          <p:cNvSpPr>
            <a:spLocks noGrp="1"/>
          </p:cNvSpPr>
          <p:nvPr>
            <p:ph idx="1"/>
          </p:nvPr>
        </p:nvSpPr>
        <p:spPr/>
        <p:txBody>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Tham</a:t>
            </a:r>
            <a:r>
              <a:rPr lang="en-US" sz="2600" dirty="0">
                <a:latin typeface="Arial" panose="020B0604020202020204" pitchFamily="34" charset="0"/>
                <a:cs typeface="Arial" panose="020B0604020202020204" pitchFamily="34" charset="0"/>
              </a:rPr>
              <a:t> m</a:t>
            </a:r>
            <a:r>
              <a:rPr lang="vi-VN" sz="2600" dirty="0">
                <a:cs typeface="Arial" panose="020B0604020202020204" pitchFamily="34" charset="0"/>
              </a:rPr>
              <a:t>ư</a:t>
            </a:r>
            <a:r>
              <a:rPr lang="en-US" sz="2600" dirty="0">
                <a:latin typeface="Arial" panose="020B0604020202020204" pitchFamily="34" charset="0"/>
                <a:cs typeface="Arial" panose="020B0604020202020204" pitchFamily="34" charset="0"/>
              </a:rPr>
              <a:t>u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BGH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đủ</a:t>
            </a:r>
            <a:r>
              <a:rPr lang="en-US" sz="2600" dirty="0">
                <a:latin typeface="Arial" panose="020B0604020202020204" pitchFamily="34" charset="0"/>
                <a:cs typeface="Arial" panose="020B0604020202020204" pitchFamily="34" charset="0"/>
              </a:rPr>
              <a:t> c</a:t>
            </a:r>
            <a:r>
              <a:rPr lang="vi-VN" sz="2600" dirty="0">
                <a:cs typeface="Arial" panose="020B0604020202020204" pitchFamily="34" charset="0"/>
              </a:rPr>
              <a:t>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chính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thống</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Phối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dõi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khỏe</a:t>
            </a:r>
            <a:r>
              <a:rPr lang="en-US" sz="2600" dirty="0">
                <a:latin typeface="Arial" panose="020B0604020202020204" pitchFamily="34" charset="0"/>
                <a:cs typeface="Arial" panose="020B0604020202020204" pitchFamily="34" charset="0"/>
              </a:rPr>
              <a:t> HS, </a:t>
            </a:r>
            <a:r>
              <a:rPr lang="en-US" sz="2600" dirty="0" err="1">
                <a:latin typeface="Arial" panose="020B0604020202020204" pitchFamily="34" charset="0"/>
                <a:cs typeface="Arial" panose="020B0604020202020204" pitchFamily="34" charset="0"/>
              </a:rPr>
              <a:t>GV</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ng</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kịp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2" name="Rectangle 1">
            <a:extLst>
              <a:ext uri="{FF2B5EF4-FFF2-40B4-BE49-F238E27FC236}"/>
            </a:extLst>
          </p:cNvPr>
          <p:cNvSpPr/>
          <p:nvPr/>
        </p:nvSpPr>
        <p:spPr>
          <a:xfrm>
            <a:off x="1843088" y="4418013"/>
            <a:ext cx="8721725" cy="1743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KHÔNG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CÓ</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HỌC</a:t>
            </a:r>
            <a:r>
              <a:rPr lang="en-US" sz="3000" dirty="0">
                <a:solidFill>
                  <a:srgbClr val="FF0000"/>
                </a:solidFill>
                <a:latin typeface="Arial" panose="020B0604020202020204" pitchFamily="34" charset="0"/>
                <a:cs typeface="Arial" panose="020B0604020202020204" pitchFamily="34" charset="0"/>
              </a:rPr>
              <a:t>?</a:t>
            </a:r>
          </a:p>
          <a:p>
            <a:pPr algn="ctr">
              <a:buFont typeface="Arial" panose="020B0604020202020204" pitchFamily="34" charset="0"/>
              <a:buNone/>
              <a:defRPr/>
            </a:pPr>
            <a:r>
              <a:rPr lang="en-US" sz="3000" dirty="0">
                <a:solidFill>
                  <a:srgbClr val="FF0000"/>
                </a:solidFill>
                <a:latin typeface="Arial" panose="020B0604020202020204" pitchFamily="34" charset="0"/>
                <a:cs typeface="Arial" panose="020B0604020202020204" pitchFamily="34" charset="0"/>
              </a:rPr>
              <a:t>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với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TYT</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xã</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ph</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thị</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trấn</a:t>
            </a:r>
            <a:r>
              <a:rPr lang="en-US" sz="3000" dirty="0">
                <a:solidFill>
                  <a:srgbClr val="FF0000"/>
                </a:solidFill>
                <a:latin typeface="Arial" panose="020B0604020202020204" pitchFamily="34" charset="0"/>
                <a:cs typeface="Arial" panose="020B0604020202020204" pitchFamily="34" charset="0"/>
              </a:rPr>
              <a:t> </a:t>
            </a:r>
          </a:p>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Tên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điện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thoại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sẵn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sàng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hỗ</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trợ</a:t>
            </a:r>
            <a:endParaRPr lang="en-US" sz="3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66700" y="1219200"/>
            <a:ext cx="11353800" cy="5486400"/>
          </a:xfrm>
        </p:spPr>
        <p:txBody>
          <a:bodyPr>
            <a:noAutofit/>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toàn</a:t>
            </a:r>
            <a:r>
              <a:rPr lang="en-US" sz="2600" dirty="0">
                <a:latin typeface="Arial" panose="020B0604020202020204" pitchFamily="34" charset="0"/>
                <a:cs typeface="Arial" panose="020B0604020202020204" pitchFamily="34" charset="0"/>
              </a:rPr>
              <a:t> Ban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endParaRPr lang="en-US" sz="2600" dirty="0">
              <a:latin typeface="Arial" panose="020B0604020202020204" pitchFamily="34" charset="0"/>
              <a:cs typeface="Arial" panose="020B0604020202020204" pitchFamily="34" charset="0"/>
            </a:endParaRPr>
          </a:p>
          <a:p>
            <a:pPr marL="514350" indent="-514350">
              <a:buFont typeface="+mj-lt"/>
              <a:buAutoNum type="arabicPeriod"/>
              <a:defRPr/>
            </a:pPr>
            <a:r>
              <a:rPr lang="en-US" sz="2600" dirty="0">
                <a:latin typeface="Arial" panose="020B0604020202020204" pitchFamily="34" charset="0"/>
                <a:cs typeface="Arial" panose="020B0604020202020204" pitchFamily="34" charset="0"/>
              </a:rPr>
              <a:t>XD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hoạch phòng chống bệnh viêm đường hô hấp cấp do Covid-19 (</a:t>
            </a:r>
            <a:r>
              <a:rPr lang="en-US" sz="2600" dirty="0" err="1">
                <a:latin typeface="Arial" panose="020B0604020202020204" pitchFamily="34" charset="0"/>
                <a:cs typeface="Arial" panose="020B0604020202020204" pitchFamily="34" charset="0"/>
              </a:rPr>
              <a:t>nội</a:t>
            </a:r>
            <a:r>
              <a:rPr lang="en-US" sz="2600" dirty="0">
                <a:latin typeface="Arial" panose="020B0604020202020204" pitchFamily="34" charset="0"/>
                <a:cs typeface="Arial" panose="020B0604020202020204" pitchFamily="34" charset="0"/>
              </a:rPr>
              <a:t> dung, </a:t>
            </a:r>
            <a:r>
              <a:rPr lang="en-US" sz="2600" dirty="0" err="1">
                <a:latin typeface="Arial" panose="020B0604020202020204" pitchFamily="34" charset="0"/>
                <a:cs typeface="Arial" panose="020B0604020202020204" pitchFamily="34" charset="0"/>
              </a:rPr>
              <a:t>giải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tổ</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do Covid-19: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TOT, </a:t>
            </a:r>
            <a:r>
              <a:rPr lang="vi-VN" sz="2600" dirty="0">
                <a:solidFill>
                  <a:srgbClr val="FF0000"/>
                </a:solidFill>
                <a:cs typeface="Arial" panose="020B0604020202020204" pitchFamily="34" charset="0"/>
              </a:rPr>
              <a:t>Ư</a:t>
            </a:r>
            <a:r>
              <a:rPr lang="en-US" sz="2600" dirty="0">
                <a:solidFill>
                  <a:srgbClr val="FF0000"/>
                </a:solidFill>
                <a:latin typeface="Arial" panose="020B0604020202020204" pitchFamily="34" charset="0"/>
                <a:cs typeface="Arial" panose="020B0604020202020204" pitchFamily="34" charset="0"/>
              </a:rPr>
              <a:t>U </a:t>
            </a:r>
            <a:r>
              <a:rPr lang="en-US" sz="2600" dirty="0" err="1">
                <a:solidFill>
                  <a:srgbClr val="FF0000"/>
                </a:solidFill>
                <a:latin typeface="Arial" panose="020B0604020202020204" pitchFamily="34" charset="0"/>
                <a:cs typeface="Arial" panose="020B0604020202020204" pitchFamily="34" charset="0"/>
              </a:rPr>
              <a:t>TIÊN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TUYẾN</a:t>
            </a:r>
            <a:endParaRPr lang="en-US" sz="2600"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600" dirty="0" err="1">
                <a:solidFill>
                  <a:srgbClr val="0000FF"/>
                </a:solidFill>
                <a:latin typeface="Arial" panose="020B0604020202020204" pitchFamily="34" charset="0"/>
                <a:cs typeface="Arial" panose="020B0604020202020204" pitchFamily="34" charset="0"/>
              </a:rPr>
              <a:t>Trung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tâm</a:t>
            </a:r>
            <a:r>
              <a:rPr lang="en-US" sz="2600" dirty="0">
                <a:solidFill>
                  <a:srgbClr val="0000FF"/>
                </a:solidFill>
                <a:latin typeface="Arial" panose="020B0604020202020204" pitchFamily="34" charset="0"/>
                <a:cs typeface="Arial" panose="020B0604020202020204" pitchFamily="34" charset="0"/>
              </a:rPr>
              <a:t> KSBT TP HN </a:t>
            </a:r>
            <a:r>
              <a:rPr lang="en-US" sz="2600" dirty="0">
                <a:solidFill>
                  <a:srgbClr val="0000FF"/>
                </a:solidFill>
                <a:latin typeface="Arial" panose="020B0604020202020204" pitchFamily="34" charset="0"/>
                <a:cs typeface="Arial" panose="020B0604020202020204" pitchFamily="34" charset="0"/>
                <a:sym typeface="Wingdings" pitchFamily="2" charset="2"/>
              </a:rPr>
              <a:t> TTYT </a:t>
            </a:r>
            <a:r>
              <a:rPr lang="en-US" sz="2600" dirty="0" err="1">
                <a:solidFill>
                  <a:srgbClr val="0000FF"/>
                </a:solidFill>
                <a:latin typeface="Arial" panose="020B0604020202020204" pitchFamily="34" charset="0"/>
                <a:cs typeface="Arial" panose="020B0604020202020204" pitchFamily="34" charset="0"/>
                <a:sym typeface="Wingdings" pitchFamily="2" charset="2"/>
              </a:rPr>
              <a:t>Quận</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huyện</a:t>
            </a:r>
            <a:r>
              <a:rPr lang="en-US" sz="2600" dirty="0">
                <a:solidFill>
                  <a:srgbClr val="0000FF"/>
                </a:solidFill>
                <a:latin typeface="Arial" panose="020B0604020202020204" pitchFamily="34" charset="0"/>
                <a:cs typeface="Arial" panose="020B0604020202020204" pitchFamily="34" charset="0"/>
                <a:sym typeface="Wingdings" pitchFamily="2" charset="2"/>
              </a:rPr>
              <a:t>  CBYT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học</a:t>
            </a:r>
            <a:r>
              <a:rPr lang="en-US" sz="2600" dirty="0">
                <a:solidFill>
                  <a:srgbClr val="0000FF"/>
                </a:solidFill>
                <a:latin typeface="Arial" panose="020B0604020202020204" pitchFamily="34" charset="0"/>
                <a:cs typeface="Arial" panose="020B0604020202020204" pitchFamily="34" charset="0"/>
                <a:sym typeface="Wingdings" pitchFamily="2" charset="2"/>
              </a:rPr>
              <a:t>, CBYT XP  CB, GV, NLĐ </a:t>
            </a:r>
            <a:r>
              <a:rPr lang="en-US" sz="2600" dirty="0" err="1">
                <a:solidFill>
                  <a:srgbClr val="0000FF"/>
                </a:solidFill>
                <a:latin typeface="Arial" panose="020B0604020202020204" pitchFamily="34" charset="0"/>
                <a:cs typeface="Arial" panose="020B0604020202020204" pitchFamily="34" charset="0"/>
                <a:sym typeface="Wingdings" pitchFamily="2" charset="2"/>
              </a:rPr>
              <a:t>trong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endParaRPr lang="en-US" sz="2600" dirty="0">
              <a:solidFill>
                <a:srgbClr val="0000FF"/>
              </a:solidFill>
              <a:latin typeface="Arial" panose="020B0604020202020204" pitchFamily="34" charset="0"/>
              <a:cs typeface="Arial" panose="020B0604020202020204" pitchFamily="34" charset="0"/>
            </a:endParaRPr>
          </a:p>
          <a:p>
            <a:pPr marL="514350" indent="-514350">
              <a:buFont typeface="+mj-lt"/>
              <a:buAutoNum type="arabicPeriod" startAt="4"/>
              <a:defRPr/>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TT 13</a:t>
            </a:r>
            <a:r>
              <a:rPr lang="en-US" sz="2600" dirty="0">
                <a:latin typeface="Arial" panose="020B0604020202020204" pitchFamily="34" charset="0"/>
                <a:cs typeface="Arial" panose="020B0604020202020204" pitchFamily="34" charset="0"/>
              </a:rPr>
              <a:t>/2016/TTLT-BYT-BGDĐT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12/5/2016; </a:t>
            </a:r>
            <a:r>
              <a:rPr lang="en-US" sz="2600" dirty="0" err="1">
                <a:latin typeface="Arial" panose="020B0604020202020204" pitchFamily="34" charset="0"/>
                <a:cs typeface="Arial" panose="020B0604020202020204" pitchFamily="34" charset="0"/>
              </a:rPr>
              <a:t>Quyết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827/QĐ- SYT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6/5/2015, 3586/SYT-NVY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23/7/2015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HN. </a:t>
            </a: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p:txBody>
      </p:sp>
      <p:sp>
        <p:nvSpPr>
          <p:cNvPr id="28675" name="Title 1"/>
          <p:cNvSpPr>
            <a:spLocks noGrp="1"/>
          </p:cNvSpPr>
          <p:nvPr>
            <p:ph type="title"/>
          </p:nvPr>
        </p:nvSpPr>
        <p:spPr>
          <a:xfrm>
            <a:off x="1981200" y="384175"/>
            <a:ext cx="8229600" cy="590550"/>
          </a:xfrm>
        </p:spPr>
        <p:txBody>
          <a:bodyPr/>
          <a:lstStyle/>
          <a:p>
            <a:pPr algn="ctr"/>
            <a:r>
              <a:rPr lang="en-US" sz="2800" b="1" smtClean="0">
                <a:solidFill>
                  <a:srgbClr val="FF0000"/>
                </a:solidFill>
                <a:latin typeface="Arial" charset="0"/>
                <a:cs typeface="Arial" charset="0"/>
              </a:rPr>
              <a:t>I. CÔNG TÁC CHUẨN BỊ CỦA NHÀ TRƯỜNG</a:t>
            </a:r>
          </a:p>
        </p:txBody>
      </p:sp>
      <p:sp>
        <p:nvSpPr>
          <p:cNvPr id="5" name="Rectangle 4">
            <a:extLst>
              <a:ext uri="{FF2B5EF4-FFF2-40B4-BE49-F238E27FC236}"/>
            </a:extLst>
          </p:cNvPr>
          <p:cNvSpPr/>
          <p:nvPr/>
        </p:nvSpPr>
        <p:spPr>
          <a:xfrm>
            <a:off x="3505200" y="5859463"/>
            <a:ext cx="6858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CHUẨN BỊ NHIỆT KẾ ĐIỆN TỬ </a:t>
            </a:r>
          </a:p>
          <a:p>
            <a:pPr algn="ctr">
              <a:defRPr/>
            </a:pP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ĐO THÂN NHIỆT TẠI TRƯỜNG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1219200"/>
            <a:ext cx="6108700" cy="5486400"/>
          </a:xfrm>
        </p:spPr>
        <p:txBody>
          <a:bodyPr>
            <a:noAutofit/>
          </a:bodyPr>
          <a:lstStyle/>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Hình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thức</a:t>
            </a:r>
            <a:r>
              <a:rPr lang="en-US" sz="2600" dirty="0">
                <a:solidFill>
                  <a:srgbClr val="FF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Video clip, </a:t>
            </a:r>
            <a:r>
              <a:rPr lang="en-US" sz="2600" dirty="0" err="1">
                <a:latin typeface="Arial" panose="020B0604020202020204" pitchFamily="34" charset="0"/>
                <a:cs typeface="Arial" panose="020B0604020202020204" pitchFamily="34" charset="0"/>
              </a:rPr>
              <a:t>tờ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rơi</a:t>
            </a:r>
            <a:r>
              <a:rPr lang="en-US" sz="2600" dirty="0">
                <a:latin typeface="Arial" panose="020B0604020202020204" pitchFamily="34" charset="0"/>
                <a:cs typeface="Arial" panose="020B0604020202020204" pitchFamily="34" charset="0"/>
              </a:rPr>
              <a:t>, poster…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Nội</a:t>
            </a:r>
            <a:r>
              <a:rPr lang="en-US" sz="2600" dirty="0">
                <a:solidFill>
                  <a:srgbClr val="FF0000"/>
                </a:solidFill>
                <a:latin typeface="Arial" panose="020B0604020202020204" pitchFamily="34" charset="0"/>
                <a:cs typeface="Arial" panose="020B0604020202020204" pitchFamily="34" charset="0"/>
              </a:rPr>
              <a:t> dung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hướng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link: </a:t>
            </a:r>
            <a:r>
              <a:rPr lang="en-US" sz="2600" u="sng" dirty="0">
                <a:latin typeface="Arial" panose="020B0604020202020204" pitchFamily="34" charset="0"/>
                <a:cs typeface="Arial" panose="020B0604020202020204" pitchFamily="34" charset="0"/>
                <a:hlinkClick r:id="rId2"/>
              </a:rPr>
              <a:t>Https://infographics.Vn/y-te-cong-dong-7/trang-1.Vna</a:t>
            </a:r>
            <a:r>
              <a:rPr lang="en-US" sz="2600" dirty="0">
                <a:latin typeface="Arial" panose="020B0604020202020204" pitchFamily="34" charset="0"/>
                <a:cs typeface="Arial" panose="020B0604020202020204" pitchFamily="34" charset="0"/>
              </a:rPr>
              <a:t>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Vị</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trí</a:t>
            </a:r>
            <a:r>
              <a:rPr lang="en-US" sz="2600" dirty="0">
                <a:solidFill>
                  <a:srgbClr val="FF0000"/>
                </a:solidFill>
                <a:latin typeface="Arial" panose="020B0604020202020204" pitchFamily="34" charset="0"/>
                <a:cs typeface="Arial" panose="020B0604020202020204" pitchFamily="34" charset="0"/>
              </a:rPr>
              <a:t>: </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Hành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p:txBody>
      </p:sp>
      <p:sp>
        <p:nvSpPr>
          <p:cNvPr id="29699" name="Title 1"/>
          <p:cNvSpPr>
            <a:spLocks noGrp="1"/>
          </p:cNvSpPr>
          <p:nvPr>
            <p:ph type="title"/>
          </p:nvPr>
        </p:nvSpPr>
        <p:spPr>
          <a:xfrm>
            <a:off x="393700" y="581025"/>
            <a:ext cx="6464300" cy="457200"/>
          </a:xfrm>
        </p:spPr>
        <p:txBody>
          <a:bodyPr/>
          <a:lstStyle/>
          <a:p>
            <a:pPr algn="ctr"/>
            <a:r>
              <a:rPr lang="en-US" sz="2800" smtClean="0">
                <a:latin typeface="Arial" charset="0"/>
                <a:cs typeface="Arial" charset="0"/>
              </a:rPr>
              <a:t>5. Chuẩn bị công tác tuyên truyền</a:t>
            </a:r>
          </a:p>
        </p:txBody>
      </p:sp>
      <p:pic>
        <p:nvPicPr>
          <p:cNvPr id="29700" name="Picture 2" descr="Kết quả hình ảnh cho POSTER phòng chống covid 19 tại trường học"/>
          <p:cNvPicPr>
            <a:picLocks noChangeAspect="1" noChangeArrowheads="1"/>
          </p:cNvPicPr>
          <p:nvPr/>
        </p:nvPicPr>
        <p:blipFill>
          <a:blip r:embed="rId3"/>
          <a:srcRect/>
          <a:stretch>
            <a:fillRect/>
          </a:stretch>
        </p:blipFill>
        <p:spPr bwMode="auto">
          <a:xfrm>
            <a:off x="6777038" y="2487613"/>
            <a:ext cx="2314575" cy="3629025"/>
          </a:xfrm>
          <a:prstGeom prst="rect">
            <a:avLst/>
          </a:prstGeom>
          <a:noFill/>
          <a:ln w="9525">
            <a:noFill/>
            <a:miter lim="800000"/>
            <a:headEnd/>
            <a:tailEnd/>
          </a:ln>
        </p:spPr>
      </p:pic>
      <p:pic>
        <p:nvPicPr>
          <p:cNvPr id="29701" name="Picture 9"/>
          <p:cNvPicPr>
            <a:picLocks noChangeAspect="1"/>
          </p:cNvPicPr>
          <p:nvPr/>
        </p:nvPicPr>
        <p:blipFill>
          <a:blip r:embed="rId4"/>
          <a:srcRect/>
          <a:stretch>
            <a:fillRect/>
          </a:stretch>
        </p:blipFill>
        <p:spPr bwMode="auto">
          <a:xfrm>
            <a:off x="9398000" y="333375"/>
            <a:ext cx="2273300" cy="3629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95388" y="463550"/>
            <a:ext cx="9861550" cy="908050"/>
          </a:xfrm>
        </p:spPr>
        <p:txBody>
          <a:bodyPr/>
          <a:lstStyle/>
          <a:p>
            <a:pPr algn="ctr"/>
            <a:r>
              <a:rPr lang="en-US" altLang="en-US" sz="3200" b="1" smtClean="0">
                <a:solidFill>
                  <a:srgbClr val="0070C0"/>
                </a:solidFill>
                <a:latin typeface="Arial" charset="0"/>
                <a:cs typeface="Arial" charset="0"/>
              </a:rPr>
              <a:t>NGUỒN THÔNG TIN DỊCH BỆNH, BIỆN PHÁP PHÒNG CHỐNG CHÍNH THỐNG</a:t>
            </a:r>
          </a:p>
        </p:txBody>
      </p:sp>
      <p:sp>
        <p:nvSpPr>
          <p:cNvPr id="43011" name="Content Placeholder 2">
            <a:extLst>
              <a:ext uri="{FF2B5EF4-FFF2-40B4-BE49-F238E27FC236}"/>
            </a:extLst>
          </p:cNvPr>
          <p:cNvSpPr>
            <a:spLocks noGrp="1"/>
          </p:cNvSpPr>
          <p:nvPr>
            <p:ph idx="1"/>
          </p:nvPr>
        </p:nvSpPr>
        <p:spPr>
          <a:xfrm>
            <a:off x="982663" y="1622425"/>
            <a:ext cx="10707687" cy="4389438"/>
          </a:xfrm>
        </p:spPr>
        <p:txBody>
          <a:bodyPr/>
          <a:lstStyle/>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2"/>
              </a:rPr>
              <a:t>https://ncov.moh.gov.vn/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3"/>
              </a:rPr>
              <a:t>https://suckhoedoisong.vn/Dich-nCoV-cap-nhat-moi-nhat-lien-tuc-n168210.html</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4"/>
              </a:rPr>
              <a:t>http://vncdc.gov.vn/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5"/>
              </a:rPr>
              <a:t>https://soyte.hanoi.gov.vn/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dirty="0">
                <a:cs typeface="Times New Roman" panose="02020603050405020304" pitchFamily="18" charset="0"/>
              </a:rPr>
              <a:t>Apps cho điện thoại thông minh: Sức khỏe Việt Nam</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en-US" altLang="en-US" sz="2600" dirty="0" err="1">
                <a:cs typeface="Times New Roman" panose="02020603050405020304" pitchFamily="18" charset="0"/>
              </a:rPr>
              <a:t>Zalo</a:t>
            </a:r>
            <a:r>
              <a:rPr lang="en-US" altLang="en-US" sz="2600" dirty="0">
                <a:cs typeface="Times New Roman" panose="02020603050405020304" pitchFamily="18" charset="0"/>
              </a:rPr>
              <a:t>: Anti </a:t>
            </a:r>
            <a:r>
              <a:rPr lang="en-US" altLang="en-US" sz="2600" dirty="0" err="1">
                <a:cs typeface="Times New Roman" panose="02020603050405020304" pitchFamily="18" charset="0"/>
              </a:rPr>
              <a:t>nCoV</a:t>
            </a:r>
            <a:r>
              <a:rPr lang="en-US" altLang="en-US" sz="2600" dirty="0">
                <a:cs typeface="Times New Roman" panose="02020603050405020304" pitchFamily="18" charset="0"/>
              </a:rPr>
              <a:t> (</a:t>
            </a:r>
            <a:r>
              <a:rPr lang="en-US" altLang="en-US" sz="2600" dirty="0" err="1">
                <a:cs typeface="Times New Roman" panose="02020603050405020304" pitchFamily="18" charset="0"/>
              </a:rPr>
              <a:t>Phòng</a:t>
            </a:r>
            <a:r>
              <a:rPr lang="en-US" altLang="en-US" sz="2600" dirty="0">
                <a:cs typeface="Times New Roman" panose="02020603050405020304" pitchFamily="18" charset="0"/>
              </a:rPr>
              <a:t> </a:t>
            </a:r>
            <a:r>
              <a:rPr lang="en-US" altLang="en-US" sz="2600" dirty="0" err="1">
                <a:cs typeface="Times New Roman" panose="02020603050405020304" pitchFamily="18" charset="0"/>
              </a:rPr>
              <a:t>chống</a:t>
            </a:r>
            <a:r>
              <a:rPr lang="en-US" altLang="en-US" sz="2600" dirty="0">
                <a:cs typeface="Times New Roman" panose="02020603050405020304" pitchFamily="18" charset="0"/>
              </a:rPr>
              <a:t> vi </a:t>
            </a:r>
            <a:r>
              <a:rPr lang="en-US" altLang="en-US" sz="2600" dirty="0" err="1">
                <a:cs typeface="Times New Roman" panose="02020603050405020304" pitchFamily="18" charset="0"/>
              </a:rPr>
              <a:t>rút</a:t>
            </a:r>
            <a:r>
              <a:rPr lang="en-US" altLang="en-US" sz="2600" dirty="0">
                <a:cs typeface="Times New Roman" panose="02020603050405020304" pitchFamily="18" charset="0"/>
              </a:rPr>
              <a:t> Corona)</a:t>
            </a:r>
          </a:p>
          <a:p>
            <a:pPr marL="576263" indent="-576263" algn="just">
              <a:lnSpc>
                <a:spcPct val="115000"/>
              </a:lnSpc>
              <a:buFont typeface="Wingdings" panose="05000000000000000000" pitchFamily="2" charset="2"/>
              <a:buChar char="Ø"/>
              <a:defRPr/>
            </a:pPr>
            <a:r>
              <a:rPr lang="en-US" altLang="en-US" sz="2600" dirty="0">
                <a:latin typeface="Arial" panose="020B0604020202020204" pitchFamily="34" charset="0"/>
                <a:cs typeface="Arial" panose="020B0604020202020204" pitchFamily="34" charset="0"/>
              </a:rPr>
              <a:t>Đ</a:t>
            </a:r>
            <a:r>
              <a:rPr lang="vi-VN" altLang="en-US" sz="2600" dirty="0">
                <a:cs typeface="Arial" panose="020B0604020202020204" pitchFamily="34" charset="0"/>
              </a:rPr>
              <a:t>ư</a:t>
            </a:r>
            <a:r>
              <a:rPr lang="en-US" altLang="en-US" sz="2600" dirty="0" err="1">
                <a:latin typeface="Arial" panose="020B0604020202020204" pitchFamily="34" charset="0"/>
                <a:cs typeface="Arial" panose="020B0604020202020204" pitchFamily="34" charset="0"/>
              </a:rPr>
              <a:t>ờng</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dây</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nóng</a:t>
            </a:r>
            <a:r>
              <a:rPr lang="en-US" altLang="en-US" sz="2600" dirty="0">
                <a:latin typeface="Arial" panose="020B0604020202020204" pitchFamily="34" charset="0"/>
                <a:cs typeface="Arial" panose="020B0604020202020204" pitchFamily="34" charset="0"/>
              </a:rPr>
              <a:t> 0969082115; 0949396115; </a:t>
            </a:r>
          </a:p>
          <a:p>
            <a:pPr marL="0" indent="0" algn="just">
              <a:lnSpc>
                <a:spcPct val="115000"/>
              </a:lnSpc>
              <a:buFont typeface="Arial" panose="020B0604020202020204" pitchFamily="34" charset="0"/>
              <a:buNone/>
              <a:defRPr/>
            </a:pPr>
            <a:r>
              <a:rPr lang="en-US" altLang="en-US" sz="2600" dirty="0">
                <a:latin typeface="Arial" panose="020B0604020202020204" pitchFamily="34" charset="0"/>
                <a:cs typeface="Arial" panose="020B0604020202020204" pitchFamily="34" charset="0"/>
              </a:rPr>
              <a:t>                    email: </a:t>
            </a:r>
            <a:r>
              <a:rPr lang="en-US" altLang="en-US" sz="2600" dirty="0" err="1">
                <a:latin typeface="Arial" panose="020B0604020202020204" pitchFamily="34" charset="0"/>
                <a:cs typeface="Arial" panose="020B0604020202020204" pitchFamily="34" charset="0"/>
              </a:rPr>
              <a:t>gsdich2020@gmail.com</a:t>
            </a:r>
            <a:endParaRPr lang="en-US" altLang="en-US" sz="26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692150" y="1200150"/>
            <a:ext cx="6677025" cy="5657850"/>
          </a:xfrm>
        </p:spPr>
        <p:txBody>
          <a:bodyPr/>
          <a:lstStyle/>
          <a:p>
            <a:pPr marL="0" indent="0">
              <a:buFont typeface="Arial" charset="0"/>
              <a:buNone/>
            </a:pPr>
            <a:r>
              <a:rPr lang="en-US" altLang="en-US" sz="2600" smtClean="0">
                <a:solidFill>
                  <a:srgbClr val="0070C0"/>
                </a:solidFill>
                <a:latin typeface="Times New Roman" pitchFamily="18" charset="0"/>
                <a:cs typeface="Times New Roman" pitchFamily="18" charset="0"/>
              </a:rPr>
              <a:t>6.1. </a:t>
            </a:r>
            <a:r>
              <a:rPr lang="en-US" altLang="en-US" sz="2600" smtClean="0">
                <a:solidFill>
                  <a:srgbClr val="0070C0"/>
                </a:solidFill>
                <a:latin typeface="Arial" charset="0"/>
                <a:cs typeface="Arial" charset="0"/>
              </a:rPr>
              <a:t>Rửa tay bằng xà phòng và n</a:t>
            </a:r>
            <a:r>
              <a:rPr lang="vi-VN" altLang="en-US" sz="2600" smtClean="0">
                <a:solidFill>
                  <a:srgbClr val="0070C0"/>
                </a:solidFill>
                <a:cs typeface="Arial" charset="0"/>
              </a:rPr>
              <a:t>ư</a:t>
            </a:r>
            <a:r>
              <a:rPr lang="en-US" altLang="en-US" sz="2600" smtClean="0">
                <a:solidFill>
                  <a:srgbClr val="0070C0"/>
                </a:solidFill>
                <a:latin typeface="Arial" charset="0"/>
                <a:cs typeface="Arial" charset="0"/>
              </a:rPr>
              <a:t>ớc sạch:</a:t>
            </a:r>
          </a:p>
          <a:p>
            <a:pPr marL="0" indent="0">
              <a:buFont typeface="Arial" charset="0"/>
              <a:buNone/>
            </a:pPr>
            <a:endParaRPr lang="en-US" altLang="en-US" sz="2400" smtClean="0">
              <a:latin typeface="Times New Roman" pitchFamily="18" charset="0"/>
              <a:cs typeface="Times New Roman" pitchFamily="18" charset="0"/>
            </a:endParaRPr>
          </a:p>
          <a:p>
            <a:pPr marL="0" indent="0">
              <a:buFont typeface="Arial" charset="0"/>
              <a:buNone/>
            </a:pPr>
            <a:endParaRPr lang="en-US" altLang="en-US" sz="2400" smtClean="0"/>
          </a:p>
        </p:txBody>
      </p:sp>
      <p:sp>
        <p:nvSpPr>
          <p:cNvPr id="31747" name="Title 1"/>
          <p:cNvSpPr>
            <a:spLocks noGrp="1"/>
          </p:cNvSpPr>
          <p:nvPr>
            <p:ph type="title"/>
          </p:nvPr>
        </p:nvSpPr>
        <p:spPr>
          <a:xfrm>
            <a:off x="561975" y="57150"/>
            <a:ext cx="6677025" cy="735013"/>
          </a:xfrm>
        </p:spPr>
        <p:txBody>
          <a:bodyPr/>
          <a:lstStyle/>
          <a:p>
            <a:pPr algn="ctr"/>
            <a:r>
              <a:rPr lang="en-US" altLang="en-US" sz="2800" smtClean="0">
                <a:latin typeface="Arial" charset="0"/>
                <a:cs typeface="Arial" charset="0"/>
              </a:rPr>
              <a:t>6. Chuẩn bị điều kiện vệ sinh cá nhân</a:t>
            </a:r>
          </a:p>
        </p:txBody>
      </p:sp>
      <p:pic>
        <p:nvPicPr>
          <p:cNvPr id="31748" name="Picture 2" descr="Kết quả hình ảnh cho rửa tay vơi xà phòng ở trường học"/>
          <p:cNvPicPr>
            <a:picLocks noChangeAspect="1" noChangeArrowheads="1"/>
          </p:cNvPicPr>
          <p:nvPr/>
        </p:nvPicPr>
        <p:blipFill>
          <a:blip r:embed="rId2"/>
          <a:srcRect/>
          <a:stretch>
            <a:fillRect/>
          </a:stretch>
        </p:blipFill>
        <p:spPr bwMode="auto">
          <a:xfrm>
            <a:off x="7689850" y="742950"/>
            <a:ext cx="3276600" cy="2767013"/>
          </a:xfrm>
          <a:prstGeom prst="rect">
            <a:avLst/>
          </a:prstGeom>
          <a:noFill/>
          <a:ln w="9525">
            <a:noFill/>
            <a:miter lim="800000"/>
            <a:headEnd/>
            <a:tailEnd/>
          </a:ln>
        </p:spPr>
      </p:pic>
      <p:sp>
        <p:nvSpPr>
          <p:cNvPr id="31749" name="AutoShape 4" descr="Kết quả hình ảnh cho hộp đựng giấy khăn giấy sạch lau tay sau khi vệ sinh"/>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1750" name="AutoShape 6" descr="Kết quả hình ảnh cho hộp đựng giấy khăn giấy sạch lau tay sau khi vệ sinh"/>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1751" name="AutoShape 8" descr="Kết quả hình ảnh cho hộp đựng giấy khăn giấy sạch lau tay sau khi vệ sinh"/>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pic>
        <p:nvPicPr>
          <p:cNvPr id="31752" name="Picture 10" descr="Kết quả hình ảnh cho hộp đựng giấy khăn giấy sạch lau tay sau khi vệ sinh"/>
          <p:cNvPicPr>
            <a:picLocks noChangeAspect="1" noChangeArrowheads="1"/>
          </p:cNvPicPr>
          <p:nvPr/>
        </p:nvPicPr>
        <p:blipFill>
          <a:blip r:embed="rId3"/>
          <a:srcRect/>
          <a:stretch>
            <a:fillRect/>
          </a:stretch>
        </p:blipFill>
        <p:spPr bwMode="auto">
          <a:xfrm>
            <a:off x="4408488" y="4340225"/>
            <a:ext cx="2282825" cy="2541588"/>
          </a:xfrm>
          <a:prstGeom prst="rect">
            <a:avLst/>
          </a:prstGeom>
          <a:noFill/>
          <a:ln w="9525">
            <a:noFill/>
            <a:miter lim="800000"/>
            <a:headEnd/>
            <a:tailEnd/>
          </a:ln>
        </p:spPr>
      </p:pic>
      <p:pic>
        <p:nvPicPr>
          <p:cNvPr id="31753" name="Picture 12" descr="Kết quả hình ảnh cho thùng rác nắp lật"/>
          <p:cNvPicPr>
            <a:picLocks noChangeAspect="1" noChangeArrowheads="1"/>
          </p:cNvPicPr>
          <p:nvPr/>
        </p:nvPicPr>
        <p:blipFill>
          <a:blip r:embed="rId4"/>
          <a:srcRect/>
          <a:stretch>
            <a:fillRect/>
          </a:stretch>
        </p:blipFill>
        <p:spPr bwMode="auto">
          <a:xfrm>
            <a:off x="7689850" y="3889375"/>
            <a:ext cx="3267075" cy="2857500"/>
          </a:xfrm>
          <a:prstGeom prst="rect">
            <a:avLst/>
          </a:prstGeom>
          <a:noFill/>
          <a:ln w="9525">
            <a:noFill/>
            <a:miter lim="800000"/>
            <a:headEnd/>
            <a:tailEnd/>
          </a:ln>
        </p:spPr>
      </p:pic>
      <p:pic>
        <p:nvPicPr>
          <p:cNvPr id="31754" name="Picture 14" descr="Kết quả hình ảnh cho xà phòng rửa tay"/>
          <p:cNvPicPr>
            <a:picLocks noChangeAspect="1" noChangeArrowheads="1"/>
          </p:cNvPicPr>
          <p:nvPr/>
        </p:nvPicPr>
        <p:blipFill>
          <a:blip r:embed="rId5"/>
          <a:srcRect/>
          <a:stretch>
            <a:fillRect/>
          </a:stretch>
        </p:blipFill>
        <p:spPr bwMode="auto">
          <a:xfrm>
            <a:off x="1581150" y="4321175"/>
            <a:ext cx="2543175" cy="2543175"/>
          </a:xfrm>
          <a:prstGeom prst="rect">
            <a:avLst/>
          </a:prstGeom>
          <a:noFill/>
          <a:ln w="9525">
            <a:noFill/>
            <a:miter lim="800000"/>
            <a:headEnd/>
            <a:tailEnd/>
          </a:ln>
        </p:spPr>
      </p:pic>
      <p:sp>
        <p:nvSpPr>
          <p:cNvPr id="7" name="Rectangle 6">
            <a:extLst>
              <a:ext uri="{FF2B5EF4-FFF2-40B4-BE49-F238E27FC236}"/>
            </a:extLst>
          </p:cNvPr>
          <p:cNvSpPr/>
          <p:nvPr/>
        </p:nvSpPr>
        <p:spPr>
          <a:xfrm>
            <a:off x="8105775" y="60325"/>
            <a:ext cx="2435225" cy="6048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Khu</a:t>
            </a:r>
            <a:r>
              <a:rPr lang="en-US" sz="2000" b="1" dirty="0">
                <a:solidFill>
                  <a:srgbClr val="FF0000"/>
                </a:solidFill>
              </a:rPr>
              <a:t> </a:t>
            </a:r>
            <a:r>
              <a:rPr lang="en-US" sz="2000" b="1" dirty="0" err="1">
                <a:solidFill>
                  <a:srgbClr val="FF0000"/>
                </a:solidFill>
              </a:rPr>
              <a:t>vực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pic>
        <p:nvPicPr>
          <p:cNvPr id="31756" name="Picture 16" descr="Kết quả hình ảnh cho bánh xà phòng rửa tay"/>
          <p:cNvPicPr>
            <a:picLocks noChangeAspect="1" noChangeArrowheads="1"/>
          </p:cNvPicPr>
          <p:nvPr/>
        </p:nvPicPr>
        <p:blipFill>
          <a:blip r:embed="rId6"/>
          <a:srcRect/>
          <a:stretch>
            <a:fillRect/>
          </a:stretch>
        </p:blipFill>
        <p:spPr bwMode="auto">
          <a:xfrm>
            <a:off x="2579688" y="2513013"/>
            <a:ext cx="1828800" cy="1827212"/>
          </a:xfrm>
          <a:prstGeom prst="rect">
            <a:avLst/>
          </a:prstGeom>
          <a:noFill/>
          <a:ln w="9525">
            <a:noFill/>
            <a:miter lim="800000"/>
            <a:headEnd/>
            <a:tailEnd/>
          </a:ln>
        </p:spPr>
      </p:pic>
      <p:sp>
        <p:nvSpPr>
          <p:cNvPr id="13" name="Rectangle 12">
            <a:extLst>
              <a:ext uri="{FF2B5EF4-FFF2-40B4-BE49-F238E27FC236}"/>
            </a:extLst>
          </p:cNvPr>
          <p:cNvSpPr/>
          <p:nvPr/>
        </p:nvSpPr>
        <p:spPr>
          <a:xfrm>
            <a:off x="1627188" y="1963738"/>
            <a:ext cx="1905000" cy="10588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Xà</a:t>
            </a:r>
            <a:r>
              <a:rPr lang="en-US" sz="2000" b="1" dirty="0">
                <a:solidFill>
                  <a:srgbClr val="FF0000"/>
                </a:solidFill>
              </a:rPr>
              <a:t> </a:t>
            </a:r>
            <a:r>
              <a:rPr lang="en-US" sz="2000" b="1" dirty="0" err="1">
                <a:solidFill>
                  <a:srgbClr val="FF0000"/>
                </a:solidFill>
              </a:rPr>
              <a:t>phòng</a:t>
            </a:r>
            <a:r>
              <a:rPr lang="en-US" sz="2000" b="1" dirty="0">
                <a:solidFill>
                  <a:srgbClr val="FF0000"/>
                </a:solidFill>
              </a:rPr>
              <a:t>/ </a:t>
            </a:r>
          </a:p>
          <a:p>
            <a:pPr algn="ctr">
              <a:defRPr/>
            </a:pPr>
            <a:r>
              <a:rPr lang="en-US" sz="2000" b="1" dirty="0" err="1">
                <a:solidFill>
                  <a:srgbClr val="FF0000"/>
                </a:solidFill>
              </a:rPr>
              <a:t>nước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sp>
        <p:nvSpPr>
          <p:cNvPr id="14" name="Rectangle 13">
            <a:extLst>
              <a:ext uri="{FF2B5EF4-FFF2-40B4-BE49-F238E27FC236}"/>
            </a:extLst>
          </p:cNvPr>
          <p:cNvSpPr/>
          <p:nvPr/>
        </p:nvSpPr>
        <p:spPr>
          <a:xfrm>
            <a:off x="8043863" y="3508375"/>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Thùng</a:t>
            </a:r>
            <a:r>
              <a:rPr lang="en-US" sz="2000" b="1" dirty="0">
                <a:solidFill>
                  <a:srgbClr val="FF0000"/>
                </a:solidFill>
              </a:rPr>
              <a:t> </a:t>
            </a:r>
            <a:r>
              <a:rPr lang="en-US" sz="2000" b="1" dirty="0" err="1">
                <a:solidFill>
                  <a:srgbClr val="FF0000"/>
                </a:solidFill>
              </a:rPr>
              <a:t>rác</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nắp</a:t>
            </a:r>
            <a:r>
              <a:rPr lang="en-US" sz="2000" b="1" dirty="0">
                <a:solidFill>
                  <a:srgbClr val="FF0000"/>
                </a:solidFill>
              </a:rPr>
              <a:t> </a:t>
            </a:r>
            <a:r>
              <a:rPr lang="en-US" sz="2000" b="1" dirty="0" err="1">
                <a:solidFill>
                  <a:srgbClr val="FF0000"/>
                </a:solidFill>
              </a:rPr>
              <a:t>lật</a:t>
            </a:r>
            <a:endParaRPr lang="en-US" sz="2000" b="1" dirty="0">
              <a:solidFill>
                <a:srgbClr val="FF0000"/>
              </a:solidFill>
            </a:endParaRPr>
          </a:p>
        </p:txBody>
      </p:sp>
      <p:sp>
        <p:nvSpPr>
          <p:cNvPr id="15" name="Rectangle 14">
            <a:extLst>
              <a:ext uri="{FF2B5EF4-FFF2-40B4-BE49-F238E27FC236}"/>
            </a:extLst>
          </p:cNvPr>
          <p:cNvSpPr/>
          <p:nvPr/>
        </p:nvSpPr>
        <p:spPr>
          <a:xfrm>
            <a:off x="4408488" y="3786188"/>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Giấy</a:t>
            </a:r>
            <a:r>
              <a:rPr lang="en-US" sz="2000" b="1" dirty="0">
                <a:solidFill>
                  <a:srgbClr val="FF0000"/>
                </a:solidFill>
              </a:rPr>
              <a:t> </a:t>
            </a:r>
            <a:r>
              <a:rPr lang="en-US" sz="2000" b="1" dirty="0" err="1">
                <a:solidFill>
                  <a:srgbClr val="FF0000"/>
                </a:solidFill>
              </a:rPr>
              <a:t>sach</a:t>
            </a:r>
            <a:r>
              <a:rPr lang="en-US" sz="2000" b="1" dirty="0">
                <a:solidFill>
                  <a:srgbClr val="FF0000"/>
                </a:solidFill>
              </a:rPr>
              <a:t>/</a:t>
            </a:r>
            <a:r>
              <a:rPr lang="en-US" sz="2000" b="1" dirty="0" err="1">
                <a:solidFill>
                  <a:srgbClr val="FF0000"/>
                </a:solidFill>
              </a:rPr>
              <a:t>Khăn</a:t>
            </a:r>
            <a:r>
              <a:rPr lang="en-US" sz="2000" b="1" dirty="0">
                <a:solidFill>
                  <a:srgbClr val="FF0000"/>
                </a:solidFill>
              </a:rPr>
              <a:t> </a:t>
            </a:r>
            <a:r>
              <a:rPr lang="en-US" sz="2000" b="1" dirty="0" err="1">
                <a:solidFill>
                  <a:srgbClr val="FF0000"/>
                </a:solidFill>
              </a:rPr>
              <a:t>sạch</a:t>
            </a:r>
            <a:r>
              <a:rPr lang="en-US" sz="2000" b="1" dirty="0">
                <a:solidFill>
                  <a:srgbClr val="FF0000"/>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323850"/>
            <a:ext cx="7480300" cy="3886200"/>
          </a:xfrm>
        </p:spPr>
        <p:txBody>
          <a:bodyPr>
            <a:noAutofit/>
          </a:bodyPr>
          <a:lstStyle/>
          <a:p>
            <a:pPr marL="0" indent="0">
              <a:buFont typeface="Arial" panose="020B0604020202020204" pitchFamily="34" charset="0"/>
              <a:buNone/>
              <a:defRPr/>
            </a:pPr>
            <a:r>
              <a:rPr lang="en-US" sz="2400" dirty="0">
                <a:solidFill>
                  <a:srgbClr val="0070C0"/>
                </a:solidFill>
                <a:latin typeface="Arial" panose="020B0604020202020204" pitchFamily="34" charset="0"/>
                <a:cs typeface="Arial" panose="020B0604020202020204" pitchFamily="34" charset="0"/>
              </a:rPr>
              <a:t>6.2. </a:t>
            </a:r>
            <a:r>
              <a:rPr lang="en-US" sz="2400" dirty="0" err="1">
                <a:solidFill>
                  <a:srgbClr val="0070C0"/>
                </a:solidFill>
                <a:latin typeface="Arial" panose="020B0604020202020204" pitchFamily="34" charset="0"/>
                <a:cs typeface="Arial" panose="020B0604020202020204" pitchFamily="34" charset="0"/>
              </a:rPr>
              <a:t>Rửa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bằng</a:t>
            </a:r>
            <a:r>
              <a:rPr lang="en-US" sz="2400" dirty="0">
                <a:solidFill>
                  <a:srgbClr val="0070C0"/>
                </a:solidFill>
                <a:latin typeface="Arial" panose="020B0604020202020204" pitchFamily="34" charset="0"/>
                <a:cs typeface="Arial" panose="020B0604020202020204" pitchFamily="34" charset="0"/>
              </a:rPr>
              <a:t> dung </a:t>
            </a:r>
            <a:r>
              <a:rPr lang="en-US" sz="2400" dirty="0" err="1">
                <a:solidFill>
                  <a:srgbClr val="0070C0"/>
                </a:solidFill>
                <a:latin typeface="Arial" panose="020B0604020202020204" pitchFamily="34" charset="0"/>
                <a:cs typeface="Arial" panose="020B0604020202020204" pitchFamily="34" charset="0"/>
              </a:rPr>
              <a:t>dịch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sát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khuẩn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nhanh</a:t>
            </a:r>
            <a:r>
              <a:rPr lang="en-US" sz="2400" dirty="0">
                <a:solidFill>
                  <a:srgbClr val="0070C0"/>
                </a:solidFill>
                <a:latin typeface="Arial" panose="020B0604020202020204" pitchFamily="34" charset="0"/>
                <a:cs typeface="Arial" panose="020B0604020202020204" pitchFamily="34" charset="0"/>
              </a:rPr>
              <a:t> </a:t>
            </a:r>
          </a:p>
          <a:p>
            <a:pPr marL="393700" indent="-393700">
              <a:buFont typeface="Wingdings" panose="05000000000000000000" pitchFamily="2" charset="2"/>
              <a:buChar char="Ø"/>
              <a:defRPr/>
            </a:pPr>
            <a:r>
              <a:rPr lang="en-US" sz="2500" dirty="0">
                <a:latin typeface="Arial" panose="020B0604020202020204" pitchFamily="34" charset="0"/>
                <a:cs typeface="Arial" panose="020B0604020202020204" pitchFamily="34" charset="0"/>
              </a:rPr>
              <a:t>Dung </a:t>
            </a:r>
            <a:r>
              <a:rPr lang="en-US" sz="2500" dirty="0" err="1">
                <a:latin typeface="Arial" panose="020B0604020202020204" pitchFamily="34" charset="0"/>
                <a:cs typeface="Arial" panose="020B0604020202020204" pitchFamily="34" charset="0"/>
              </a:rPr>
              <a:t>dịch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thiểu</a:t>
            </a:r>
            <a:r>
              <a:rPr lang="en-US" sz="2500" dirty="0">
                <a:latin typeface="Arial" panose="020B0604020202020204" pitchFamily="34" charset="0"/>
                <a:cs typeface="Arial" panose="020B0604020202020204" pitchFamily="34" charset="0"/>
              </a:rPr>
              <a:t> 60%</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kệ</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báo</a:t>
            </a:r>
            <a:r>
              <a:rPr lang="en-US" sz="2500" dirty="0">
                <a:latin typeface="Arial" panose="020B0604020202020204" pitchFamily="34" charset="0"/>
                <a:cs typeface="Arial" panose="020B0604020202020204" pitchFamily="34" charset="0"/>
              </a:rPr>
              <a:t>: </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“DUNG DỊCH SÁT KHUẨN TAY NHANH”</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đặt</a:t>
            </a:r>
            <a:r>
              <a:rPr lang="en-US" sz="2500" dirty="0">
                <a:latin typeface="Arial" panose="020B0604020202020204" pitchFamily="34" charset="0"/>
                <a:cs typeface="Arial" panose="020B0604020202020204" pitchFamily="34" charset="0"/>
              </a:rPr>
              <a:t>:</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cửa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lớp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học</a:t>
            </a:r>
            <a:r>
              <a:rPr lang="en-US" sz="25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thang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xe</a:t>
            </a:r>
            <a:r>
              <a:rPr lang="en-US" sz="2500" dirty="0">
                <a:latin typeface="Arial" panose="020B0604020202020204" pitchFamily="34" charset="0"/>
                <a:cs typeface="Arial" panose="020B0604020202020204" pitchFamily="34" charset="0"/>
              </a:rPr>
              <a:t> ô </a:t>
            </a:r>
            <a:r>
              <a:rPr lang="en-US" sz="2500" dirty="0" err="1">
                <a:latin typeface="Arial" panose="020B0604020202020204" pitchFamily="34" charset="0"/>
                <a:cs typeface="Arial" panose="020B0604020202020204" pitchFamily="34" charset="0"/>
              </a:rPr>
              <a:t>tô</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đưa</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đón</a:t>
            </a:r>
            <a:r>
              <a:rPr lang="en-US" sz="2500" dirty="0">
                <a:latin typeface="Arial" panose="020B0604020202020204" pitchFamily="34" charset="0"/>
                <a:cs typeface="Arial" panose="020B0604020202020204" pitchFamily="34" charset="0"/>
              </a:rPr>
              <a:t> HS</a:t>
            </a: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pic>
        <p:nvPicPr>
          <p:cNvPr id="32771" name="Picture 2" descr="Kết quả hình ảnh cho bình xịt dung dịch sat khuân tay"/>
          <p:cNvPicPr>
            <a:picLocks noChangeAspect="1" noChangeArrowheads="1"/>
          </p:cNvPicPr>
          <p:nvPr/>
        </p:nvPicPr>
        <p:blipFill>
          <a:blip r:embed="rId2"/>
          <a:srcRect/>
          <a:stretch>
            <a:fillRect/>
          </a:stretch>
        </p:blipFill>
        <p:spPr bwMode="auto">
          <a:xfrm>
            <a:off x="6738938" y="893763"/>
            <a:ext cx="4429125" cy="3886200"/>
          </a:xfrm>
          <a:prstGeom prst="rect">
            <a:avLst/>
          </a:prstGeom>
          <a:noFill/>
          <a:ln w="9525">
            <a:noFill/>
            <a:miter lim="800000"/>
            <a:headEnd/>
            <a:tailEnd/>
          </a:ln>
        </p:spPr>
      </p:pic>
      <p:sp>
        <p:nvSpPr>
          <p:cNvPr id="6" name="Rectangle 5">
            <a:extLst>
              <a:ext uri="{FF2B5EF4-FFF2-40B4-BE49-F238E27FC236}"/>
            </a:extLst>
          </p:cNvPr>
          <p:cNvSpPr/>
          <p:nvPr/>
        </p:nvSpPr>
        <p:spPr>
          <a:xfrm>
            <a:off x="8001000" y="155575"/>
            <a:ext cx="2563813" cy="738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Dung </a:t>
            </a:r>
            <a:r>
              <a:rPr lang="en-US" sz="2000" b="1" dirty="0" err="1">
                <a:solidFill>
                  <a:srgbClr val="FF0000"/>
                </a:solidFill>
              </a:rPr>
              <a:t>dịch</a:t>
            </a:r>
            <a:r>
              <a:rPr lang="en-US" sz="2000" b="1" dirty="0">
                <a:solidFill>
                  <a:srgbClr val="FF0000"/>
                </a:solidFill>
              </a:rPr>
              <a:t> </a:t>
            </a:r>
            <a:r>
              <a:rPr lang="en-US" sz="2000" b="1" dirty="0" err="1">
                <a:solidFill>
                  <a:srgbClr val="FF0000"/>
                </a:solidFill>
              </a:rPr>
              <a:t>sát</a:t>
            </a:r>
            <a:r>
              <a:rPr lang="en-US" sz="2000" b="1" dirty="0">
                <a:solidFill>
                  <a:srgbClr val="FF0000"/>
                </a:solidFill>
              </a:rPr>
              <a:t> </a:t>
            </a:r>
            <a:r>
              <a:rPr lang="en-US" sz="2000" b="1" dirty="0" err="1">
                <a:solidFill>
                  <a:srgbClr val="FF0000"/>
                </a:solidFill>
              </a:rPr>
              <a:t>khuẩn</a:t>
            </a:r>
            <a:r>
              <a:rPr lang="en-US" sz="2000" b="1" dirty="0">
                <a:solidFill>
                  <a:srgbClr val="FF0000"/>
                </a:solidFill>
              </a:rPr>
              <a:t> </a:t>
            </a:r>
            <a:r>
              <a:rPr lang="en-US" sz="2000" b="1" dirty="0" err="1">
                <a:solidFill>
                  <a:srgbClr val="FF0000"/>
                </a:solidFill>
              </a:rPr>
              <a:t>tay</a:t>
            </a:r>
            <a:r>
              <a:rPr lang="en-US" sz="2000" b="1" dirty="0">
                <a:solidFill>
                  <a:srgbClr val="FF0000"/>
                </a:solidFill>
              </a:rPr>
              <a:t> </a:t>
            </a:r>
            <a:r>
              <a:rPr lang="en-US" sz="2000" b="1" dirty="0" err="1">
                <a:solidFill>
                  <a:srgbClr val="FF0000"/>
                </a:solidFill>
              </a:rPr>
              <a:t>nhanh</a:t>
            </a:r>
            <a:endParaRPr lang="en-US" sz="2000" b="1" dirty="0">
              <a:solidFill>
                <a:srgbClr val="FF0000"/>
              </a:solidFill>
            </a:endParaRPr>
          </a:p>
        </p:txBody>
      </p:sp>
      <p:pic>
        <p:nvPicPr>
          <p:cNvPr id="32773" name="Picture 4" descr="Kết quả hình ảnh cho phòng chống dịch tay chung cư"/>
          <p:cNvPicPr>
            <a:picLocks noChangeAspect="1" noChangeArrowheads="1"/>
          </p:cNvPicPr>
          <p:nvPr/>
        </p:nvPicPr>
        <p:blipFill>
          <a:blip r:embed="rId3"/>
          <a:srcRect/>
          <a:stretch>
            <a:fillRect/>
          </a:stretch>
        </p:blipFill>
        <p:spPr bwMode="auto">
          <a:xfrm>
            <a:off x="7524750" y="4391025"/>
            <a:ext cx="2857500" cy="2143125"/>
          </a:xfrm>
          <a:prstGeom prst="rect">
            <a:avLst/>
          </a:prstGeom>
          <a:noFill/>
          <a:ln w="9525">
            <a:noFill/>
            <a:miter lim="800000"/>
            <a:headEnd/>
            <a:tailEnd/>
          </a:ln>
        </p:spPr>
      </p:pic>
      <p:pic>
        <p:nvPicPr>
          <p:cNvPr id="32774" name="Picture 5"/>
          <p:cNvPicPr>
            <a:picLocks noChangeAspect="1" noChangeArrowheads="1"/>
          </p:cNvPicPr>
          <p:nvPr/>
        </p:nvPicPr>
        <p:blipFill>
          <a:blip r:embed="rId4"/>
          <a:srcRect/>
          <a:stretch>
            <a:fillRect/>
          </a:stretch>
        </p:blipFill>
        <p:spPr bwMode="auto">
          <a:xfrm>
            <a:off x="2757488" y="4559300"/>
            <a:ext cx="319563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95275" y="1371600"/>
            <a:ext cx="6967538" cy="2438400"/>
          </a:xfrm>
        </p:spPr>
        <p:txBody>
          <a:bodyPr>
            <a:noAutofit/>
          </a:bodyPr>
          <a:lstStyle/>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Sử</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dụng</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biểu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hô</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r>
              <a:rPr lang="en-US" sz="2600" dirty="0">
                <a:latin typeface="Arial" panose="020B0604020202020204" pitchFamily="34" charset="0"/>
                <a:cs typeface="Arial" panose="020B0604020202020204" pitchFamily="34" charset="0"/>
              </a:rPr>
              <a:t> (ho, </a:t>
            </a:r>
            <a:r>
              <a:rPr lang="en-US" sz="2600" dirty="0" err="1">
                <a:latin typeface="Arial" panose="020B0604020202020204" pitchFamily="34" charset="0"/>
                <a:cs typeface="Arial" panose="020B0604020202020204" pitchFamily="34" charset="0"/>
              </a:rPr>
              <a:t>sốt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thở</a:t>
            </a:r>
            <a:r>
              <a:rPr lang="en-US" sz="2600" dirty="0">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được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phát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hiện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trong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trường</a:t>
            </a:r>
            <a:r>
              <a:rPr lang="en-US" sz="2600" dirty="0">
                <a:solidFill>
                  <a:srgbClr val="0000FF"/>
                </a:solidFill>
                <a:latin typeface="Arial" panose="020B0604020202020204" pitchFamily="34" charset="0"/>
                <a:cs typeface="Arial" panose="020B0604020202020204" pitchFamily="34" charset="0"/>
              </a:rPr>
              <a:t>. </a:t>
            </a:r>
          </a:p>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Khu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để</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khẩu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trang</a:t>
            </a:r>
            <a:r>
              <a:rPr lang="en-US" sz="2600" dirty="0">
                <a:solidFill>
                  <a:srgbClr val="FF0000"/>
                </a:solidFill>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sp>
        <p:nvSpPr>
          <p:cNvPr id="46083" name="Title 1">
            <a:extLst>
              <a:ext uri="{FF2B5EF4-FFF2-40B4-BE49-F238E27FC236}"/>
            </a:extLst>
          </p:cNvPr>
          <p:cNvSpPr>
            <a:spLocks noGrp="1"/>
          </p:cNvSpPr>
          <p:nvPr>
            <p:ph type="title"/>
          </p:nvPr>
        </p:nvSpPr>
        <p:spPr>
          <a:xfrm>
            <a:off x="787400" y="609600"/>
            <a:ext cx="9423400" cy="590550"/>
          </a:xfrm>
        </p:spPr>
        <p:txBody>
          <a:bodyPr/>
          <a:lstStyle/>
          <a:p>
            <a:pPr>
              <a:defRPr/>
            </a:pPr>
            <a:r>
              <a:rPr lang="en-US" altLang="en-US" sz="2800" dirty="0">
                <a:solidFill>
                  <a:schemeClr val="accent1">
                    <a:lumMod val="75000"/>
                  </a:schemeClr>
                </a:solidFill>
                <a:latin typeface="Arial" panose="020B0604020202020204" pitchFamily="34" charset="0"/>
                <a:cs typeface="Arial" panose="020B0604020202020204" pitchFamily="34" charset="0"/>
              </a:rPr>
              <a:t>6.3. </a:t>
            </a:r>
            <a:r>
              <a:rPr lang="en-US" altLang="en-US" sz="2800" dirty="0" err="1">
                <a:solidFill>
                  <a:schemeClr val="accent1">
                    <a:lumMod val="75000"/>
                  </a:schemeClr>
                </a:solidFill>
                <a:latin typeface="Arial" panose="020B0604020202020204" pitchFamily="34" charset="0"/>
                <a:cs typeface="Arial" panose="020B0604020202020204" pitchFamily="34" charset="0"/>
              </a:rPr>
              <a:t>Khẩu</a:t>
            </a:r>
            <a:r>
              <a:rPr lang="en-US" altLang="en-US" sz="2800" dirty="0">
                <a:solidFill>
                  <a:schemeClr val="accent1">
                    <a:lumMod val="75000"/>
                  </a:schemeClr>
                </a:solidFill>
                <a:latin typeface="Arial" panose="020B0604020202020204" pitchFamily="34" charset="0"/>
                <a:cs typeface="Arial" panose="020B0604020202020204" pitchFamily="34" charset="0"/>
              </a:rPr>
              <a:t> </a:t>
            </a:r>
            <a:r>
              <a:rPr lang="en-US" altLang="en-US" sz="2800" dirty="0" err="1">
                <a:solidFill>
                  <a:schemeClr val="accent1">
                    <a:lumMod val="75000"/>
                  </a:schemeClr>
                </a:solidFill>
                <a:latin typeface="Arial" panose="020B0604020202020204" pitchFamily="34" charset="0"/>
                <a:cs typeface="Arial" panose="020B0604020202020204" pitchFamily="34" charset="0"/>
              </a:rPr>
              <a:t>trang</a:t>
            </a:r>
            <a:r>
              <a:rPr lang="en-US" altLang="en-US" sz="2800" dirty="0">
                <a:solidFill>
                  <a:schemeClr val="accent1">
                    <a:lumMod val="75000"/>
                  </a:schemeClr>
                </a:solidFill>
                <a:latin typeface="Arial" panose="020B0604020202020204" pitchFamily="34" charset="0"/>
                <a:cs typeface="Arial" panose="020B0604020202020204" pitchFamily="34" charset="0"/>
              </a:rPr>
              <a:t> y </a:t>
            </a:r>
            <a:r>
              <a:rPr lang="en-US" altLang="en-US" sz="2800" dirty="0" err="1">
                <a:solidFill>
                  <a:schemeClr val="accent1">
                    <a:lumMod val="75000"/>
                  </a:schemeClr>
                </a:solidFill>
                <a:latin typeface="Arial" panose="020B0604020202020204" pitchFamily="34" charset="0"/>
                <a:cs typeface="Arial" panose="020B0604020202020204" pitchFamily="34" charset="0"/>
              </a:rPr>
              <a:t>tế</a:t>
            </a:r>
            <a:endParaRPr lang="en-US" altLang="en-US" sz="2800" dirty="0">
              <a:solidFill>
                <a:schemeClr val="accent1">
                  <a:lumMod val="75000"/>
                </a:schemeClr>
              </a:solidFill>
              <a:latin typeface="Arial" panose="020B0604020202020204" pitchFamily="34" charset="0"/>
              <a:cs typeface="Arial" panose="020B0604020202020204" pitchFamily="34" charset="0"/>
            </a:endParaRPr>
          </a:p>
        </p:txBody>
      </p:sp>
      <p:pic>
        <p:nvPicPr>
          <p:cNvPr id="33796" name="Picture 2" descr="Kết quả hình ảnh cho khẩu trang y tế"/>
          <p:cNvPicPr>
            <a:picLocks noChangeAspect="1" noChangeArrowheads="1"/>
          </p:cNvPicPr>
          <p:nvPr/>
        </p:nvPicPr>
        <p:blipFill>
          <a:blip r:embed="rId2"/>
          <a:srcRect/>
          <a:stretch>
            <a:fillRect/>
          </a:stretch>
        </p:blipFill>
        <p:spPr bwMode="auto">
          <a:xfrm>
            <a:off x="8477250" y="0"/>
            <a:ext cx="3467100" cy="1782763"/>
          </a:xfrm>
          <a:prstGeom prst="rect">
            <a:avLst/>
          </a:prstGeom>
          <a:noFill/>
          <a:ln w="9525">
            <a:noFill/>
            <a:miter lim="800000"/>
            <a:headEnd/>
            <a:tailEnd/>
          </a:ln>
        </p:spPr>
      </p:pic>
      <p:sp>
        <p:nvSpPr>
          <p:cNvPr id="7" name="Rectangle 6">
            <a:extLst>
              <a:ext uri="{FF2B5EF4-FFF2-40B4-BE49-F238E27FC236}"/>
            </a:extLst>
          </p:cNvPr>
          <p:cNvSpPr/>
          <p:nvPr/>
        </p:nvSpPr>
        <p:spPr>
          <a:xfrm>
            <a:off x="9431338" y="2162175"/>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2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798" name="Picture 4" descr="Kết quả hình ảnh cho khẩu trang y tế"/>
          <p:cNvPicPr>
            <a:picLocks noChangeAspect="1" noChangeArrowheads="1"/>
          </p:cNvPicPr>
          <p:nvPr/>
        </p:nvPicPr>
        <p:blipFill>
          <a:blip r:embed="rId3"/>
          <a:srcRect/>
          <a:stretch>
            <a:fillRect/>
          </a:stretch>
        </p:blipFill>
        <p:spPr bwMode="auto">
          <a:xfrm>
            <a:off x="7126288" y="1687513"/>
            <a:ext cx="2079625" cy="2079625"/>
          </a:xfrm>
          <a:prstGeom prst="rect">
            <a:avLst/>
          </a:prstGeom>
          <a:noFill/>
          <a:ln w="9525">
            <a:noFill/>
            <a:miter lim="800000"/>
            <a:headEnd/>
            <a:tailEnd/>
          </a:ln>
        </p:spPr>
      </p:pic>
      <p:sp>
        <p:nvSpPr>
          <p:cNvPr id="9" name="Rectangle 8">
            <a:extLst>
              <a:ext uri="{FF2B5EF4-FFF2-40B4-BE49-F238E27FC236}"/>
            </a:extLst>
          </p:cNvPr>
          <p:cNvSpPr/>
          <p:nvPr/>
        </p:nvSpPr>
        <p:spPr>
          <a:xfrm>
            <a:off x="8842375" y="3048000"/>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3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800" name="Picture 6" descr="Kết quả hình ảnh cho phòng y tế"/>
          <p:cNvPicPr>
            <a:picLocks noChangeAspect="1" noChangeArrowheads="1"/>
          </p:cNvPicPr>
          <p:nvPr/>
        </p:nvPicPr>
        <p:blipFill>
          <a:blip r:embed="rId4"/>
          <a:srcRect/>
          <a:stretch>
            <a:fillRect/>
          </a:stretch>
        </p:blipFill>
        <p:spPr bwMode="auto">
          <a:xfrm>
            <a:off x="1676400" y="4662488"/>
            <a:ext cx="3252788" cy="2179637"/>
          </a:xfrm>
          <a:prstGeom prst="rect">
            <a:avLst/>
          </a:prstGeom>
          <a:noFill/>
          <a:ln w="9525">
            <a:noFill/>
            <a:miter lim="800000"/>
            <a:headEnd/>
            <a:tailEnd/>
          </a:ln>
        </p:spPr>
      </p:pic>
      <p:pic>
        <p:nvPicPr>
          <p:cNvPr id="33801" name="Picture 8" descr="Kết quả hình ảnh cho ban ghe phòng học"/>
          <p:cNvPicPr>
            <a:picLocks noChangeAspect="1" noChangeArrowheads="1"/>
          </p:cNvPicPr>
          <p:nvPr/>
        </p:nvPicPr>
        <p:blipFill>
          <a:blip r:embed="rId5"/>
          <a:srcRect/>
          <a:stretch>
            <a:fillRect/>
          </a:stretch>
        </p:blipFill>
        <p:spPr bwMode="auto">
          <a:xfrm>
            <a:off x="5181600" y="4884738"/>
            <a:ext cx="3216275" cy="1855787"/>
          </a:xfrm>
          <a:prstGeom prst="rect">
            <a:avLst/>
          </a:prstGeom>
          <a:noFill/>
          <a:ln w="9525">
            <a:noFill/>
            <a:miter lim="800000"/>
            <a:headEnd/>
            <a:tailEnd/>
          </a:ln>
        </p:spPr>
      </p:pic>
      <p:sp>
        <p:nvSpPr>
          <p:cNvPr id="2" name="Down Arrow 1">
            <a:extLst>
              <a:ext uri="{FF2B5EF4-FFF2-40B4-BE49-F238E27FC236}"/>
            </a:extLst>
          </p:cNvPr>
          <p:cNvSpPr/>
          <p:nvPr/>
        </p:nvSpPr>
        <p:spPr>
          <a:xfrm>
            <a:off x="3532188" y="3429000"/>
            <a:ext cx="292100" cy="1200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Bent-Up Arrow 7">
            <a:extLst>
              <a:ext uri="{FF2B5EF4-FFF2-40B4-BE49-F238E27FC236}"/>
            </a:extLst>
          </p:cNvPr>
          <p:cNvSpPr/>
          <p:nvPr/>
        </p:nvSpPr>
        <p:spPr>
          <a:xfrm flipV="1">
            <a:off x="3756025" y="3429000"/>
            <a:ext cx="3506788" cy="13001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extLst>
          </p:cNvPr>
          <p:cNvSpPr/>
          <p:nvPr/>
        </p:nvSpPr>
        <p:spPr>
          <a:xfrm>
            <a:off x="568325" y="4056063"/>
            <a:ext cx="1776413"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Phòng</a:t>
            </a:r>
            <a:r>
              <a:rPr lang="en-US" sz="2000" b="1" dirty="0">
                <a:solidFill>
                  <a:srgbClr val="FF0000"/>
                </a:solidFill>
                <a:latin typeface="Times New Roman" pitchFamily="18" charset="0"/>
                <a:cs typeface="Times New Roman" pitchFamily="18" charset="0"/>
              </a:rPr>
              <a:t> y </a:t>
            </a:r>
            <a:r>
              <a:rPr lang="en-US" sz="2000" b="1" dirty="0" err="1">
                <a:solidFill>
                  <a:srgbClr val="FF0000"/>
                </a:solidFill>
                <a:latin typeface="Times New Roman" pitchFamily="18" charset="0"/>
                <a:cs typeface="Times New Roman" pitchFamily="18" charset="0"/>
              </a:rPr>
              <a:t>tế</a:t>
            </a:r>
            <a:endParaRPr lang="en-US" sz="2000" b="1" dirty="0">
              <a:solidFill>
                <a:srgbClr val="FF0000"/>
              </a:solidFill>
              <a:latin typeface="Times New Roman" pitchFamily="18" charset="0"/>
              <a:cs typeface="Times New Roman" pitchFamily="18" charset="0"/>
            </a:endParaRPr>
          </a:p>
        </p:txBody>
      </p:sp>
      <p:sp>
        <p:nvSpPr>
          <p:cNvPr id="33805" name="AutoShape 10" descr="Kết quả hình ảnh cho khăn mặt trưuơngf mẫ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14" name="Rectangle 13">
            <a:extLst>
              <a:ext uri="{FF2B5EF4-FFF2-40B4-BE49-F238E27FC236}"/>
            </a:extLst>
          </p:cNvPr>
          <p:cNvSpPr/>
          <p:nvPr/>
        </p:nvSpPr>
        <p:spPr>
          <a:xfrm>
            <a:off x="7383463" y="4111625"/>
            <a:ext cx="1776412"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Lớp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học</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4164013" y="1836738"/>
            <a:ext cx="3154362" cy="1676400"/>
          </a:xfrm>
        </p:spPr>
        <p:txBody>
          <a:bodyPr>
            <a:normAutofit/>
          </a:bodyPr>
          <a:lstStyle/>
          <a:p>
            <a:pPr marL="0" indent="0">
              <a:buFont typeface="Arial" panose="020B0604020202020204" pitchFamily="34" charset="0"/>
              <a:buNone/>
              <a:defRPr/>
            </a:pP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học sinh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a:t>
            </a:r>
          </a:p>
          <a:p>
            <a:pPr>
              <a:buFont typeface="Wingdings" pitchFamily="2" charset="2"/>
              <a:buChar char="Ø"/>
              <a:defRPr/>
            </a:pPr>
            <a:r>
              <a:rPr lang="en-US" sz="2400" dirty="0" err="1">
                <a:latin typeface="Arial" panose="020B0604020202020204" pitchFamily="34" charset="0"/>
                <a:cs typeface="Arial" panose="020B0604020202020204" pitchFamily="34" charset="0"/>
              </a:rPr>
              <a:t>Ca</a:t>
            </a:r>
            <a:r>
              <a:rPr lang="en-US" sz="2400" dirty="0">
                <a:latin typeface="Arial" panose="020B0604020202020204" pitchFamily="34" charset="0"/>
                <a:cs typeface="Arial" panose="020B0604020202020204" pitchFamily="34" charset="0"/>
              </a:rPr>
              <a:t>, cốc hoặc bình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r>
              <a:rPr lang="en-US" sz="2400" dirty="0" err="1">
                <a:latin typeface="Arial" panose="020B0604020202020204" pitchFamily="34" charset="0"/>
                <a:cs typeface="Arial" panose="020B0604020202020204" pitchFamily="34" charset="0"/>
              </a:rPr>
              <a:t>Khăn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endParaRPr lang="en-US" sz="2200" dirty="0">
              <a:latin typeface="Arial" panose="020B0604020202020204" pitchFamily="34" charset="0"/>
              <a:cs typeface="Arial" panose="020B0604020202020204" pitchFamily="34" charset="0"/>
            </a:endParaRPr>
          </a:p>
        </p:txBody>
      </p:sp>
      <p:sp>
        <p:nvSpPr>
          <p:cNvPr id="34819" name="Title 1"/>
          <p:cNvSpPr>
            <a:spLocks noGrp="1"/>
          </p:cNvSpPr>
          <p:nvPr>
            <p:ph type="title"/>
          </p:nvPr>
        </p:nvSpPr>
        <p:spPr>
          <a:xfrm>
            <a:off x="914400" y="617538"/>
            <a:ext cx="9677400" cy="590550"/>
          </a:xfrm>
        </p:spPr>
        <p:txBody>
          <a:bodyPr/>
          <a:lstStyle/>
          <a:p>
            <a:r>
              <a:rPr lang="en-US" altLang="en-US" sz="2600" smtClean="0">
                <a:solidFill>
                  <a:srgbClr val="0070C0"/>
                </a:solidFill>
                <a:latin typeface="Arial" charset="0"/>
                <a:cs typeface="Arial" charset="0"/>
              </a:rPr>
              <a:t>6.4. Dụng cụ, đồ dùng cá nhân</a:t>
            </a:r>
          </a:p>
        </p:txBody>
      </p:sp>
      <p:pic>
        <p:nvPicPr>
          <p:cNvPr id="34820" name="Picture 2" descr="Kết quả hình ảnh cho ca côc truong mâu giáo"/>
          <p:cNvPicPr>
            <a:picLocks noChangeAspect="1" noChangeArrowheads="1"/>
          </p:cNvPicPr>
          <p:nvPr/>
        </p:nvPicPr>
        <p:blipFill>
          <a:blip r:embed="rId2"/>
          <a:srcRect/>
          <a:stretch>
            <a:fillRect/>
          </a:stretch>
        </p:blipFill>
        <p:spPr bwMode="auto">
          <a:xfrm>
            <a:off x="382588" y="1930400"/>
            <a:ext cx="3508375" cy="3700463"/>
          </a:xfrm>
          <a:prstGeom prst="rect">
            <a:avLst/>
          </a:prstGeom>
          <a:noFill/>
          <a:ln w="9525">
            <a:noFill/>
            <a:miter lim="800000"/>
            <a:headEnd/>
            <a:tailEnd/>
          </a:ln>
        </p:spPr>
      </p:pic>
      <p:sp>
        <p:nvSpPr>
          <p:cNvPr id="34821"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4822"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4823"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sp>
        <p:nvSpPr>
          <p:cNvPr id="34824"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p>
        </p:txBody>
      </p:sp>
      <p:sp>
        <p:nvSpPr>
          <p:cNvPr id="34825"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p>
        </p:txBody>
      </p:sp>
      <p:sp>
        <p:nvSpPr>
          <p:cNvPr id="34826"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p>
        </p:txBody>
      </p:sp>
      <p:sp>
        <p:nvSpPr>
          <p:cNvPr id="34827"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p>
        </p:txBody>
      </p:sp>
      <p:sp>
        <p:nvSpPr>
          <p:cNvPr id="34828"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p>
        </p:txBody>
      </p:sp>
      <p:sp>
        <p:nvSpPr>
          <p:cNvPr id="34829"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p>
        </p:txBody>
      </p:sp>
      <p:sp>
        <p:nvSpPr>
          <p:cNvPr id="34830"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p>
        </p:txBody>
      </p:sp>
      <p:sp>
        <p:nvSpPr>
          <p:cNvPr id="34831"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p>
        </p:txBody>
      </p:sp>
      <p:sp>
        <p:nvSpPr>
          <p:cNvPr id="34832"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p>
        </p:txBody>
      </p:sp>
      <p:pic>
        <p:nvPicPr>
          <p:cNvPr id="34833" name="Picture 28" descr="Kết quả hình ảnh cho khăn mặt trưuơngf mẫu giáo"/>
          <p:cNvPicPr>
            <a:picLocks noChangeAspect="1" noChangeArrowheads="1"/>
          </p:cNvPicPr>
          <p:nvPr/>
        </p:nvPicPr>
        <p:blipFill>
          <a:blip r:embed="rId3"/>
          <a:srcRect/>
          <a:stretch>
            <a:fillRect/>
          </a:stretch>
        </p:blipFill>
        <p:spPr bwMode="auto">
          <a:xfrm>
            <a:off x="7591425" y="1531938"/>
            <a:ext cx="3441700" cy="4111625"/>
          </a:xfrm>
          <a:prstGeom prst="rect">
            <a:avLst/>
          </a:prstGeom>
          <a:noFill/>
          <a:ln w="9525">
            <a:noFill/>
            <a:miter lim="800000"/>
            <a:headEnd/>
            <a:tailEnd/>
          </a:ln>
        </p:spPr>
      </p:pic>
      <p:sp>
        <p:nvSpPr>
          <p:cNvPr id="18" name="Rectangle 17">
            <a:extLst>
              <a:ext uri="{FF2B5EF4-FFF2-40B4-BE49-F238E27FC236}"/>
            </a:extLst>
          </p:cNvPr>
          <p:cNvSpPr/>
          <p:nvPr/>
        </p:nvSpPr>
        <p:spPr>
          <a:xfrm>
            <a:off x="3971925" y="3902075"/>
            <a:ext cx="3619500" cy="1474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Vệ</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hằng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ngày</a:t>
            </a:r>
            <a:r>
              <a:rPr lang="en-US" sz="2400" b="1" dirty="0">
                <a:solidFill>
                  <a:srgbClr val="FF0000"/>
                </a:solidFill>
                <a:latin typeface="Arial" panose="020B0604020202020204" pitchFamily="34" charset="0"/>
                <a:cs typeface="Arial" panose="020B0604020202020204" pitchFamily="34" charset="0"/>
              </a:rPr>
              <a:t>: </a:t>
            </a:r>
          </a:p>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Rửa</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giặt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hấp</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sấy</a:t>
            </a:r>
            <a:r>
              <a:rPr lang="en-US" sz="2400" b="1"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379413" y="1379538"/>
            <a:ext cx="10134600" cy="5478462"/>
          </a:xfrm>
        </p:spPr>
        <p:txBody>
          <a:bodyPr>
            <a:noAutofit/>
          </a:bodyPr>
          <a:lstStyle/>
          <a:p>
            <a:pPr marL="0" indent="0">
              <a:buClr>
                <a:srgbClr val="002060"/>
              </a:buClr>
              <a:buFont typeface="Arial" panose="020B0604020202020204" pitchFamily="34" charset="0"/>
              <a:buNone/>
              <a:defRPr/>
            </a:pP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HS,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a:t>
            </a: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đúng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từ</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vùng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vòng</a:t>
            </a:r>
            <a:r>
              <a:rPr lang="en-US" sz="2600" dirty="0">
                <a:latin typeface="Arial" panose="020B0604020202020204" pitchFamily="34" charset="0"/>
                <a:cs typeface="Arial" panose="020B0604020202020204" pitchFamily="34" charset="0"/>
              </a:rPr>
              <a:t> 14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/ở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ổ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Báo</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cho</a:t>
            </a:r>
            <a:r>
              <a:rPr lang="en-US" sz="2600" dirty="0">
                <a:solidFill>
                  <a:srgbClr val="FF0000"/>
                </a:solidFill>
                <a:latin typeface="Arial" panose="020B0604020202020204" pitchFamily="34" charset="0"/>
                <a:cs typeface="Arial" panose="020B0604020202020204" pitchFamily="34" charset="0"/>
                <a:sym typeface="Wingdings" pitchFamily="2" charset="2"/>
              </a:rPr>
              <a:t> y </a:t>
            </a:r>
            <a:r>
              <a:rPr lang="en-US" sz="2600" dirty="0" err="1">
                <a:solidFill>
                  <a:srgbClr val="FF0000"/>
                </a:solidFill>
                <a:latin typeface="Arial" panose="020B0604020202020204" pitchFamily="34" charset="0"/>
                <a:cs typeface="Arial" panose="020B0604020202020204" pitchFamily="34" charset="0"/>
                <a:sym typeface="Wingdings" pitchFamily="2" charset="2"/>
              </a:rPr>
              <a:t>tế</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địa</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phương</a:t>
            </a:r>
            <a:endParaRPr lang="en-US" sz="2600" dirty="0">
              <a:solidFill>
                <a:srgbClr val="FF0000"/>
              </a:solidFill>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r>
              <a:rPr lang="en-US" sz="2600" dirty="0">
                <a:solidFill>
                  <a:srgbClr val="0000FF"/>
                </a:solidFill>
                <a:latin typeface="Arial" panose="020B0604020202020204" pitchFamily="34" charset="0"/>
                <a:cs typeface="Arial" panose="020B0604020202020204" pitchFamily="34" charset="0"/>
              </a:rPr>
              <a:t>Trung Quốc, </a:t>
            </a:r>
            <a:r>
              <a:rPr lang="en-US" sz="2600" dirty="0" err="1">
                <a:solidFill>
                  <a:srgbClr val="0000FF"/>
                </a:solidFill>
                <a:latin typeface="Arial" panose="020B0604020202020204" pitchFamily="34" charset="0"/>
                <a:cs typeface="Arial" panose="020B0604020202020204" pitchFamily="34" charset="0"/>
              </a:rPr>
              <a:t>Hàn</a:t>
            </a:r>
            <a:r>
              <a:rPr lang="en-US" sz="2600" dirty="0">
                <a:solidFill>
                  <a:srgbClr val="0000FF"/>
                </a:solidFill>
                <a:latin typeface="Arial" panose="020B0604020202020204" pitchFamily="34" charset="0"/>
                <a:cs typeface="Arial" panose="020B0604020202020204" pitchFamily="34" charset="0"/>
              </a:rPr>
              <a:t> Quốc (Daegu, </a:t>
            </a:r>
            <a:r>
              <a:rPr lang="en-US" sz="2600" dirty="0" err="1">
                <a:solidFill>
                  <a:srgbClr val="0000FF"/>
                </a:solidFill>
                <a:latin typeface="Arial" panose="020B0604020202020204" pitchFamily="34" charset="0"/>
                <a:cs typeface="Arial" panose="020B0604020202020204" pitchFamily="34" charset="0"/>
              </a:rPr>
              <a:t>khu</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Gyeongsang</a:t>
            </a:r>
            <a:r>
              <a:rPr lang="en-US" sz="2600" dirty="0">
                <a:solidFill>
                  <a:srgbClr val="0000FF"/>
                </a:solidFill>
                <a:latin typeface="Arial" panose="020B0604020202020204" pitchFamily="34" charset="0"/>
                <a:cs typeface="Arial" panose="020B0604020202020204" pitchFamily="34" charset="0"/>
              </a:rPr>
              <a:t>), ổ </a:t>
            </a:r>
            <a:r>
              <a:rPr lang="en-US" sz="2600" dirty="0" err="1">
                <a:solidFill>
                  <a:srgbClr val="0000FF"/>
                </a:solidFill>
                <a:latin typeface="Arial" panose="020B0604020202020204" pitchFamily="34" charset="0"/>
                <a:cs typeface="Arial" panose="020B0604020202020204" pitchFamily="34" charset="0"/>
              </a:rPr>
              <a:t>dịch</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xã</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Việt Nam; </a:t>
            </a:r>
            <a:r>
              <a:rPr lang="en-US" sz="2600" dirty="0" err="1">
                <a:solidFill>
                  <a:srgbClr val="0000FF"/>
                </a:solidFill>
                <a:latin typeface="Arial" panose="020B0604020202020204" pitchFamily="34" charset="0"/>
                <a:cs typeface="Arial" panose="020B0604020202020204" pitchFamily="34" charset="0"/>
              </a:rPr>
              <a:t>những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người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tiếp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xúc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với</a:t>
            </a:r>
            <a:r>
              <a:rPr lang="en-US" sz="2600" dirty="0">
                <a:solidFill>
                  <a:srgbClr val="0000FF"/>
                </a:solidFill>
                <a:latin typeface="Arial" panose="020B0604020202020204" pitchFamily="34" charset="0"/>
                <a:cs typeface="Arial" panose="020B0604020202020204" pitchFamily="34" charset="0"/>
              </a:rPr>
              <a:t> ng</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a:t>
            </a:r>
            <a:r>
              <a:rPr lang="en-US" sz="2600" dirty="0" err="1">
                <a:solidFill>
                  <a:srgbClr val="0000FF"/>
                </a:solidFill>
                <a:latin typeface="Arial" panose="020B0604020202020204" pitchFamily="34" charset="0"/>
                <a:cs typeface="Arial" panose="020B0604020202020204" pitchFamily="34" charset="0"/>
              </a:rPr>
              <a:t>nghi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COVID</a:t>
            </a:r>
            <a:r>
              <a:rPr lang="en-US" sz="2600" dirty="0">
                <a:solidFill>
                  <a:srgbClr val="0000FF"/>
                </a:solidFill>
                <a:latin typeface="Arial" panose="020B0604020202020204" pitchFamily="34" charset="0"/>
                <a:cs typeface="Arial" panose="020B0604020202020204" pitchFamily="34" charset="0"/>
              </a:rPr>
              <a:t>-19 (</a:t>
            </a:r>
            <a:r>
              <a:rPr lang="en-US" sz="2600" dirty="0" err="1">
                <a:solidFill>
                  <a:srgbClr val="0000FF"/>
                </a:solidFill>
                <a:latin typeface="Arial" panose="020B0604020202020204" pitchFamily="34" charset="0"/>
                <a:cs typeface="Arial" panose="020B0604020202020204" pitchFamily="34" charset="0"/>
              </a:rPr>
              <a:t>xem</a:t>
            </a:r>
            <a:r>
              <a:rPr lang="en-US" sz="2600" dirty="0">
                <a:solidFill>
                  <a:srgbClr val="0000FF"/>
                </a:solidFill>
                <a:latin typeface="Arial" panose="020B0604020202020204" pitchFamily="34" charset="0"/>
                <a:cs typeface="Arial" panose="020B0604020202020204" pitchFamily="34" charset="0"/>
              </a:rPr>
              <a:t> h</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ớng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dẫn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343/</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BYT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ngày</a:t>
            </a:r>
            <a:r>
              <a:rPr lang="en-US" sz="2600" dirty="0">
                <a:solidFill>
                  <a:srgbClr val="0000FF"/>
                </a:solidFill>
                <a:latin typeface="Arial" panose="020B0604020202020204" pitchFamily="34" charset="0"/>
                <a:cs typeface="Arial" panose="020B0604020202020204" pitchFamily="34" charset="0"/>
              </a:rPr>
              <a:t> 7/2/2020). L</a:t>
            </a:r>
            <a:r>
              <a:rPr lang="vi-VN" sz="2600" dirty="0">
                <a:solidFill>
                  <a:srgbClr val="0000FF"/>
                </a:solidFill>
                <a:cs typeface="Arial" panose="020B0604020202020204" pitchFamily="34" charset="0"/>
              </a:rPr>
              <a:t>ư</a:t>
            </a:r>
            <a:r>
              <a:rPr lang="en-US" sz="2600" dirty="0">
                <a:solidFill>
                  <a:srgbClr val="0000FF"/>
                </a:solidFill>
                <a:latin typeface="Arial" panose="020B0604020202020204" pitchFamily="34" charset="0"/>
                <a:cs typeface="Arial" panose="020B0604020202020204" pitchFamily="34" charset="0"/>
              </a:rPr>
              <a:t>u ý </a:t>
            </a:r>
            <a:r>
              <a:rPr lang="en-US" sz="2600" dirty="0" err="1">
                <a:solidFill>
                  <a:srgbClr val="0000FF"/>
                </a:solidFill>
                <a:latin typeface="Arial" panose="020B0604020202020204" pitchFamily="34" charset="0"/>
                <a:cs typeface="Arial" panose="020B0604020202020204" pitchFamily="34" charset="0"/>
              </a:rPr>
              <a:t>cập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nhật</a:t>
            </a:r>
            <a:endParaRPr lang="en-US" sz="2600" dirty="0">
              <a:solidFill>
                <a:srgbClr val="0000FF"/>
              </a:solidFill>
              <a:latin typeface="Arial" panose="020B0604020202020204" pitchFamily="34" charset="0"/>
              <a:cs typeface="Arial" panose="020B0604020202020204" pitchFamily="34" charset="0"/>
            </a:endParaRPr>
          </a:p>
        </p:txBody>
      </p:sp>
      <p:sp>
        <p:nvSpPr>
          <p:cNvPr id="35843" name="Title 1"/>
          <p:cNvSpPr>
            <a:spLocks noGrp="1"/>
          </p:cNvSpPr>
          <p:nvPr>
            <p:ph type="title"/>
          </p:nvPr>
        </p:nvSpPr>
        <p:spPr>
          <a:xfrm>
            <a:off x="379413" y="501650"/>
            <a:ext cx="10134600" cy="590550"/>
          </a:xfrm>
        </p:spPr>
        <p:txBody>
          <a:bodyPr/>
          <a:lstStyle/>
          <a:p>
            <a:r>
              <a:rPr lang="en-US" altLang="en-US" sz="2800" smtClean="0">
                <a:latin typeface="Arial" charset="0"/>
                <a:cs typeface="Arial" charset="0"/>
              </a:rPr>
              <a:t>7. Rà soát trường hợp nghi ngờ, cách ly y tế, tiếp xúc gần</a:t>
            </a:r>
          </a:p>
        </p:txBody>
      </p:sp>
      <p:sp>
        <p:nvSpPr>
          <p:cNvPr id="35844"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5845"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6"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7"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8"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9"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0"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1"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2"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3"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4"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5"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22288" y="1881188"/>
            <a:ext cx="7720012" cy="4592637"/>
          </a:xfrm>
        </p:spPr>
        <p:txBody>
          <a:bodyPr anchor="t"/>
          <a:lstStyle/>
          <a:p>
            <a:pPr eaLnBrk="1" hangingPunct="1">
              <a:lnSpc>
                <a:spcPct val="100000"/>
              </a:lnSpc>
              <a:spcBef>
                <a:spcPts val="1200"/>
              </a:spcBef>
              <a:spcAft>
                <a:spcPts val="1200"/>
              </a:spcAft>
            </a:pPr>
            <a:r>
              <a:rPr lang="en-US" altLang="en-US" sz="3000" b="1" smtClean="0">
                <a:latin typeface="Arial" charset="0"/>
                <a:cs typeface="Arial" charset="0"/>
              </a:rPr>
              <a:t>Tên gọi Bệnh</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Bệnh viêm phổi lạ</a:t>
            </a:r>
            <a:br>
              <a:rPr lang="en-US" altLang="en-US" sz="3000" smtClean="0">
                <a:latin typeface="Arial" charset="0"/>
                <a:cs typeface="Arial" charset="0"/>
              </a:rPr>
            </a:br>
            <a:r>
              <a:rPr lang="en-US" altLang="en-US" sz="3000" smtClean="0">
                <a:latin typeface="Arial" charset="0"/>
                <a:cs typeface="Arial" charset="0"/>
              </a:rPr>
              <a:t>- Bệnh viêm phổi Vũ Hán</a:t>
            </a:r>
            <a:br>
              <a:rPr lang="en-US" altLang="en-US" sz="3000" smtClean="0">
                <a:latin typeface="Arial" charset="0"/>
                <a:cs typeface="Arial" charset="0"/>
              </a:rPr>
            </a:br>
            <a:r>
              <a:rPr lang="en-US" altLang="en-US" sz="3000" smtClean="0">
                <a:latin typeface="Arial" charset="0"/>
                <a:cs typeface="Arial" charset="0"/>
              </a:rPr>
              <a:t>- Bệnh Viêm đường hô hấp cấp do chủng mới của vi rút Corona </a:t>
            </a:r>
            <a:r>
              <a:rPr lang="en-US" altLang="en-US" sz="3000" smtClean="0">
                <a:solidFill>
                  <a:srgbClr val="FF0000"/>
                </a:solidFill>
                <a:latin typeface="Arial" charset="0"/>
                <a:cs typeface="Arial" charset="0"/>
              </a:rPr>
              <a:t>(nCoV).</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sym typeface="Wingdings" pitchFamily="2" charset="2"/>
              </a:rPr>
              <a:t> 11/2/2020 WHO thống nhất</a:t>
            </a:r>
            <a:r>
              <a:rPr lang="en-US" altLang="en-US" sz="3000" smtClean="0">
                <a:latin typeface="Arial" charset="0"/>
                <a:cs typeface="Arial" charset="0"/>
              </a:rPr>
              <a:t>: </a:t>
            </a:r>
            <a:r>
              <a:rPr lang="en-US" altLang="en-US" sz="3000" b="1" smtClean="0">
                <a:solidFill>
                  <a:srgbClr val="FF0000"/>
                </a:solidFill>
                <a:latin typeface="Arial" charset="0"/>
                <a:cs typeface="Arial" charset="0"/>
              </a:rPr>
              <a:t>COVID-19</a:t>
            </a:r>
            <a:br>
              <a:rPr lang="en-US" altLang="en-US" sz="3000" b="1" smtClean="0">
                <a:solidFill>
                  <a:srgbClr val="FF0000"/>
                </a:solidFill>
                <a:latin typeface="Arial" charset="0"/>
                <a:cs typeface="Arial" charset="0"/>
              </a:rPr>
            </a:br>
            <a:r>
              <a:rPr lang="en-US" altLang="en-US" sz="3000" b="1" smtClean="0">
                <a:solidFill>
                  <a:srgbClr val="FF0000"/>
                </a:solidFill>
                <a:latin typeface="Arial" charset="0"/>
                <a:cs typeface="Arial" charset="0"/>
              </a:rPr>
              <a:t>tác nhân SARS-CoV-2</a:t>
            </a:r>
          </a:p>
        </p:txBody>
      </p:sp>
      <p:sp>
        <p:nvSpPr>
          <p:cNvPr id="8195" name="Title 1"/>
          <p:cNvSpPr txBox="1">
            <a:spLocks/>
          </p:cNvSpPr>
          <p:nvPr/>
        </p:nvSpPr>
        <p:spPr bwMode="auto">
          <a:xfrm>
            <a:off x="131763" y="320675"/>
            <a:ext cx="6486525" cy="714375"/>
          </a:xfrm>
          <a:prstGeom prst="rect">
            <a:avLst/>
          </a:prstGeom>
          <a:noFill/>
          <a:ln w="9525">
            <a:noFill/>
            <a:miter lim="800000"/>
            <a:headEnd/>
            <a:tailEnd/>
          </a:ln>
        </p:spPr>
        <p:txBody>
          <a:bodyPr anchor="ctr"/>
          <a:lstStyle/>
          <a:p>
            <a:pPr algn="ctr">
              <a:spcBef>
                <a:spcPts val="600"/>
              </a:spcBef>
              <a:spcAft>
                <a:spcPts val="600"/>
              </a:spcAft>
            </a:pPr>
            <a:r>
              <a:rPr lang="en-US" altLang="en-US" sz="3200" b="1">
                <a:latin typeface="Arial" charset="0"/>
              </a:rPr>
              <a:t>1. THÔNG TIN CHUNG</a:t>
            </a:r>
          </a:p>
        </p:txBody>
      </p:sp>
      <p:pic>
        <p:nvPicPr>
          <p:cNvPr id="8196" name="Picture 1"/>
          <p:cNvPicPr>
            <a:picLocks noChangeAspect="1"/>
          </p:cNvPicPr>
          <p:nvPr/>
        </p:nvPicPr>
        <p:blipFill>
          <a:blip r:embed="rId2"/>
          <a:srcRect/>
          <a:stretch>
            <a:fillRect/>
          </a:stretch>
        </p:blipFill>
        <p:spPr bwMode="auto">
          <a:xfrm>
            <a:off x="9745663" y="3163888"/>
            <a:ext cx="2228850" cy="2220912"/>
          </a:xfrm>
          <a:prstGeom prst="rect">
            <a:avLst/>
          </a:prstGeom>
          <a:noFill/>
          <a:ln w="9525">
            <a:noFill/>
            <a:miter lim="800000"/>
            <a:headEnd/>
            <a:tailEnd/>
          </a:ln>
        </p:spPr>
      </p:pic>
      <p:pic>
        <p:nvPicPr>
          <p:cNvPr id="8197" name="Picture 1"/>
          <p:cNvPicPr>
            <a:picLocks noChangeAspect="1"/>
          </p:cNvPicPr>
          <p:nvPr/>
        </p:nvPicPr>
        <p:blipFill>
          <a:blip r:embed="rId3"/>
          <a:srcRect/>
          <a:stretch>
            <a:fillRect/>
          </a:stretch>
        </p:blipFill>
        <p:spPr bwMode="auto">
          <a:xfrm>
            <a:off x="6618288" y="107950"/>
            <a:ext cx="5356225" cy="278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647700" y="1493838"/>
            <a:ext cx="8035925" cy="2697162"/>
          </a:xfrm>
        </p:spPr>
        <p:txBody>
          <a:bodyPr>
            <a:noAutofit/>
          </a:bodyPr>
          <a:lstStyle/>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Nước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uống</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Vê</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 an </a:t>
            </a:r>
            <a:r>
              <a:rPr lang="en-US" dirty="0" err="1">
                <a:latin typeface="Arial" panose="020B0604020202020204" pitchFamily="34" charset="0"/>
                <a:cs typeface="Arial" panose="020B0604020202020204" pitchFamily="34" charset="0"/>
                <a:sym typeface="Wingdings" pitchFamily="2" charset="2"/>
              </a:rPr>
              <a:t>toàn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thực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phẩm</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Phòng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cách</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ly</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tạm</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thời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trường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hợp</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học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a:t>
            </a:r>
            <a:r>
              <a:rPr lang="en-US" dirty="0" err="1">
                <a:latin typeface="Arial" panose="020B0604020202020204" pitchFamily="34" charset="0"/>
                <a:cs typeface="Arial" panose="020B0604020202020204" pitchFamily="34" charset="0"/>
                <a:sym typeface="Wingdings" pitchFamily="2" charset="2"/>
              </a:rPr>
              <a:t>cán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bộ</a:t>
            </a:r>
            <a:r>
              <a:rPr lang="en-US" dirty="0">
                <a:latin typeface="Arial" panose="020B0604020202020204" pitchFamily="34" charset="0"/>
                <a:cs typeface="Arial" panose="020B0604020202020204" pitchFamily="34" charset="0"/>
                <a:sym typeface="Wingdings" pitchFamily="2" charset="2"/>
              </a:rPr>
              <a:t>, GV/</a:t>
            </a:r>
            <a:r>
              <a:rPr lang="en-US" dirty="0" err="1">
                <a:latin typeface="Arial" panose="020B0604020202020204" pitchFamily="34" charset="0"/>
                <a:cs typeface="Arial" panose="020B0604020202020204" pitchFamily="34" charset="0"/>
                <a:sym typeface="Wingdings" pitchFamily="2" charset="2"/>
              </a:rPr>
              <a:t>người</a:t>
            </a:r>
            <a:r>
              <a:rPr lang="en-US" dirty="0">
                <a:latin typeface="Arial" panose="020B0604020202020204" pitchFamily="34" charset="0"/>
                <a:cs typeface="Arial" panose="020B0604020202020204" pitchFamily="34" charset="0"/>
                <a:sym typeface="Wingdings" pitchFamily="2" charset="2"/>
              </a:rPr>
              <a:t> lao </a:t>
            </a:r>
            <a:r>
              <a:rPr lang="en-US" dirty="0" err="1">
                <a:latin typeface="Arial" panose="020B0604020202020204" pitchFamily="34" charset="0"/>
                <a:cs typeface="Arial" panose="020B0604020202020204" pitchFamily="34" charset="0"/>
                <a:sym typeface="Wingdings" pitchFamily="2" charset="2"/>
              </a:rPr>
              <a:t>động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sốt</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ho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thở</a:t>
            </a: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sp>
        <p:nvSpPr>
          <p:cNvPr id="36867" name="Title 1"/>
          <p:cNvSpPr>
            <a:spLocks noGrp="1"/>
          </p:cNvSpPr>
          <p:nvPr>
            <p:ph type="title"/>
          </p:nvPr>
        </p:nvSpPr>
        <p:spPr>
          <a:xfrm>
            <a:off x="647700" y="684213"/>
            <a:ext cx="10020300" cy="590550"/>
          </a:xfrm>
        </p:spPr>
        <p:txBody>
          <a:bodyPr/>
          <a:lstStyle/>
          <a:p>
            <a:r>
              <a:rPr lang="en-US" altLang="en-US" sz="2800" smtClean="0">
                <a:solidFill>
                  <a:srgbClr val="0070C0"/>
                </a:solidFill>
                <a:latin typeface="Arial" charset="0"/>
                <a:cs typeface="Arial" charset="0"/>
              </a:rPr>
              <a:t>8. Chuẩn bị điều kiện khác</a:t>
            </a:r>
          </a:p>
        </p:txBody>
      </p:sp>
      <p:sp>
        <p:nvSpPr>
          <p:cNvPr id="36868"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6869"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0"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1"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2"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3"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4"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5"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6"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7"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8"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9"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pic>
        <p:nvPicPr>
          <p:cNvPr id="36880" name="Picture 2" descr="Kết quả hình ảnh cho đo thân nhiệt trong truòng học"/>
          <p:cNvPicPr>
            <a:picLocks noChangeAspect="1" noChangeArrowheads="1"/>
          </p:cNvPicPr>
          <p:nvPr/>
        </p:nvPicPr>
        <p:blipFill>
          <a:blip r:embed="rId2"/>
          <a:srcRect/>
          <a:stretch>
            <a:fillRect/>
          </a:stretch>
        </p:blipFill>
        <p:spPr bwMode="auto">
          <a:xfrm>
            <a:off x="1831975" y="4343400"/>
            <a:ext cx="3662363" cy="2439988"/>
          </a:xfrm>
          <a:prstGeom prst="rect">
            <a:avLst/>
          </a:prstGeom>
          <a:noFill/>
          <a:ln w="9525">
            <a:noFill/>
            <a:miter lim="800000"/>
            <a:headEnd/>
            <a:tailEnd/>
          </a:ln>
        </p:spPr>
      </p:pic>
      <p:pic>
        <p:nvPicPr>
          <p:cNvPr id="36881" name="Picture 4" descr="Kết quả hình ảnh cho đo thân nhiệt trong truòng học"/>
          <p:cNvPicPr>
            <a:picLocks noChangeAspect="1" noChangeArrowheads="1"/>
          </p:cNvPicPr>
          <p:nvPr/>
        </p:nvPicPr>
        <p:blipFill>
          <a:blip r:embed="rId3"/>
          <a:srcRect/>
          <a:stretch>
            <a:fillRect/>
          </a:stretch>
        </p:blipFill>
        <p:spPr bwMode="auto">
          <a:xfrm>
            <a:off x="5911850" y="4191000"/>
            <a:ext cx="4191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noChangeArrowheads="1"/>
          </p:cNvSpPr>
          <p:nvPr/>
        </p:nvSpPr>
        <p:spPr bwMode="auto">
          <a:xfrm>
            <a:off x="463550" y="139700"/>
            <a:ext cx="11150600" cy="736600"/>
          </a:xfrm>
          <a:prstGeom prst="rect">
            <a:avLst/>
          </a:prstGeom>
          <a:solidFill>
            <a:schemeClr val="bg1"/>
          </a:solidFill>
          <a:ln w="9525">
            <a:noFill/>
            <a:miter lim="800000"/>
            <a:headEnd/>
            <a:tailEnd/>
          </a:ln>
        </p:spPr>
        <p:txBody>
          <a:bodyPr lIns="0" rIns="0" bIns="0" anchor="b"/>
          <a:lstStyle/>
          <a:p>
            <a:pPr eaLnBrk="1" hangingPunct="1"/>
            <a:r>
              <a:rPr lang="en-US" altLang="en-US" sz="2800">
                <a:latin typeface="Arial" charset="0"/>
              </a:rPr>
              <a:t>9. Tổng Vệ sinh môi trường, khử khuẩn trong trường học</a:t>
            </a:r>
          </a:p>
        </p:txBody>
      </p:sp>
      <p:sp>
        <p:nvSpPr>
          <p:cNvPr id="37891" name="Rectangle 3"/>
          <p:cNvSpPr>
            <a:spLocks noChangeArrowheads="1"/>
          </p:cNvSpPr>
          <p:nvPr/>
        </p:nvSpPr>
        <p:spPr bwMode="auto">
          <a:xfrm>
            <a:off x="1266825" y="1100138"/>
            <a:ext cx="9850438" cy="954087"/>
          </a:xfrm>
          <a:prstGeom prst="rect">
            <a:avLst/>
          </a:prstGeom>
          <a:noFill/>
          <a:ln w="9525">
            <a:noFill/>
            <a:miter lim="800000"/>
            <a:headEnd/>
            <a:tailEnd/>
          </a:ln>
        </p:spPr>
        <p:txBody>
          <a:bodyPr>
            <a:spAutoFit/>
          </a:bodyPr>
          <a:lstStyle/>
          <a:p>
            <a:pPr algn="ctr" eaLnBrk="1" hangingPunct="1"/>
            <a:r>
              <a:rPr lang="en-US" altLang="en-US" sz="2800">
                <a:solidFill>
                  <a:srgbClr val="FF0000"/>
                </a:solidFill>
                <a:latin typeface="Arial" charset="0"/>
              </a:rPr>
              <a:t>(Xem hướng dẫn tr</a:t>
            </a:r>
            <a:r>
              <a:rPr lang="vi-VN" altLang="en-US" sz="2800">
                <a:solidFill>
                  <a:srgbClr val="FF0000"/>
                </a:solidFill>
                <a:latin typeface="Arial" charset="0"/>
              </a:rPr>
              <a:t>ư</a:t>
            </a:r>
            <a:r>
              <a:rPr lang="en-US" altLang="en-US" sz="2800">
                <a:solidFill>
                  <a:srgbClr val="FF0000"/>
                </a:solidFill>
                <a:latin typeface="Arial" charset="0"/>
              </a:rPr>
              <a:t>ớc và tại h</a:t>
            </a:r>
            <a:r>
              <a:rPr lang="vi-VN" altLang="en-US" sz="2800">
                <a:solidFill>
                  <a:srgbClr val="FF0000"/>
                </a:solidFill>
                <a:latin typeface="Arial" charset="0"/>
              </a:rPr>
              <a:t>ư</a:t>
            </a:r>
            <a:r>
              <a:rPr lang="en-US" altLang="en-US" sz="2800">
                <a:solidFill>
                  <a:srgbClr val="FF0000"/>
                </a:solidFill>
                <a:latin typeface="Arial" charset="0"/>
              </a:rPr>
              <a:t>ớng dẫn 787/HDLN/ YT – GDĐT-LĐTBXH ngày 21/2/2020)</a:t>
            </a:r>
          </a:p>
        </p:txBody>
      </p:sp>
      <p:pic>
        <p:nvPicPr>
          <p:cNvPr id="37892" name="Picture 1"/>
          <p:cNvPicPr>
            <a:picLocks noChangeAspect="1"/>
          </p:cNvPicPr>
          <p:nvPr/>
        </p:nvPicPr>
        <p:blipFill>
          <a:blip r:embed="rId2"/>
          <a:srcRect/>
          <a:stretch>
            <a:fillRect/>
          </a:stretch>
        </p:blipFill>
        <p:spPr bwMode="auto">
          <a:xfrm>
            <a:off x="7620000" y="3586163"/>
            <a:ext cx="4300538" cy="2638425"/>
          </a:xfrm>
          <a:prstGeom prst="rect">
            <a:avLst/>
          </a:prstGeom>
          <a:noFill/>
          <a:ln w="9525">
            <a:noFill/>
            <a:miter lim="800000"/>
            <a:headEnd/>
            <a:tailEnd/>
          </a:ln>
        </p:spPr>
      </p:pic>
      <p:sp>
        <p:nvSpPr>
          <p:cNvPr id="37893" name="Title 1"/>
          <p:cNvSpPr txBox="1">
            <a:spLocks/>
          </p:cNvSpPr>
          <p:nvPr/>
        </p:nvSpPr>
        <p:spPr bwMode="auto">
          <a:xfrm>
            <a:off x="8069263" y="2747963"/>
            <a:ext cx="3402012" cy="735012"/>
          </a:xfrm>
          <a:prstGeom prst="rect">
            <a:avLst/>
          </a:prstGeom>
          <a:noFill/>
          <a:ln w="9525">
            <a:noFill/>
            <a:miter lim="800000"/>
            <a:headEnd/>
            <a:tailEnd/>
          </a:ln>
        </p:spPr>
        <p:txBody>
          <a:bodyPr anchor="ctr"/>
          <a:lstStyle/>
          <a:p>
            <a:pPr algn="ctr" eaLnBrk="1" hangingPunct="1">
              <a:lnSpc>
                <a:spcPct val="90000"/>
              </a:lnSpc>
            </a:pPr>
            <a:r>
              <a:rPr lang="pt-BR" altLang="vi-VN" b="1">
                <a:latin typeface="Arial" charset="0"/>
              </a:rPr>
              <a:t>THÔNG THOÁNG LỚP HỌC</a:t>
            </a:r>
            <a:endParaRPr lang="en-US" altLang="vi-VN" b="1">
              <a:latin typeface="Arial" charset="0"/>
            </a:endParaRPr>
          </a:p>
        </p:txBody>
      </p:sp>
      <p:pic>
        <p:nvPicPr>
          <p:cNvPr id="37894" name="Picture 2"/>
          <p:cNvPicPr>
            <a:picLocks noChangeAspect="1"/>
          </p:cNvPicPr>
          <p:nvPr/>
        </p:nvPicPr>
        <p:blipFill>
          <a:blip r:embed="rId3"/>
          <a:srcRect/>
          <a:stretch>
            <a:fillRect/>
          </a:stretch>
        </p:blipFill>
        <p:spPr bwMode="auto">
          <a:xfrm>
            <a:off x="720725" y="2054225"/>
            <a:ext cx="2906713" cy="1933575"/>
          </a:xfrm>
          <a:prstGeom prst="rect">
            <a:avLst/>
          </a:prstGeom>
          <a:noFill/>
          <a:ln w="9525">
            <a:noFill/>
            <a:miter lim="800000"/>
            <a:headEnd/>
            <a:tailEnd/>
          </a:ln>
        </p:spPr>
      </p:pic>
      <p:pic>
        <p:nvPicPr>
          <p:cNvPr id="37895" name="Picture 9"/>
          <p:cNvPicPr>
            <a:picLocks noChangeAspect="1"/>
          </p:cNvPicPr>
          <p:nvPr/>
        </p:nvPicPr>
        <p:blipFill>
          <a:blip r:embed="rId4"/>
          <a:srcRect/>
          <a:stretch>
            <a:fillRect/>
          </a:stretch>
        </p:blipFill>
        <p:spPr bwMode="auto">
          <a:xfrm>
            <a:off x="4572000" y="2406650"/>
            <a:ext cx="2749550" cy="3832225"/>
          </a:xfrm>
          <a:prstGeom prst="rect">
            <a:avLst/>
          </a:prstGeom>
          <a:noFill/>
          <a:ln w="9525">
            <a:noFill/>
            <a:miter lim="800000"/>
            <a:headEnd/>
            <a:tailEnd/>
          </a:ln>
        </p:spPr>
      </p:pic>
      <p:pic>
        <p:nvPicPr>
          <p:cNvPr id="37896" name="Picture 2" descr="Kết quả hình ảnh cho rửa tay vơi xà phòng ở trường học"/>
          <p:cNvPicPr>
            <a:picLocks noChangeAspect="1" noChangeArrowheads="1"/>
          </p:cNvPicPr>
          <p:nvPr/>
        </p:nvPicPr>
        <p:blipFill>
          <a:blip r:embed="rId5"/>
          <a:srcRect/>
          <a:stretch>
            <a:fillRect/>
          </a:stretch>
        </p:blipFill>
        <p:spPr bwMode="auto">
          <a:xfrm>
            <a:off x="795338" y="4564063"/>
            <a:ext cx="3276600" cy="1933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sz="4000" b="1" smtClean="0">
                <a:solidFill>
                  <a:srgbClr val="0033CC"/>
                </a:solidFill>
                <a:latin typeface="Arial" charset="0"/>
                <a:cs typeface="Arial" charset="0"/>
              </a:rPr>
              <a:t>KHI HỌC SINH HỌC TẠI TR</a:t>
            </a:r>
            <a:r>
              <a:rPr lang="vi-VN" sz="4000" b="1" smtClean="0">
                <a:solidFill>
                  <a:srgbClr val="0033CC"/>
                </a:solidFill>
                <a:latin typeface="Arial" charset="0"/>
                <a:cs typeface="Arial" charset="0"/>
              </a:rPr>
              <a:t>Ư</a:t>
            </a:r>
            <a:r>
              <a:rPr lang="en-US" sz="4000" b="1" smtClean="0">
                <a:solidFill>
                  <a:srgbClr val="0033CC"/>
                </a:solidFill>
                <a:latin typeface="Arial" charset="0"/>
                <a:cs typeface="Arial" charset="0"/>
              </a:rPr>
              <a:t>ỜNG</a:t>
            </a:r>
          </a:p>
        </p:txBody>
      </p:sp>
      <p:sp>
        <p:nvSpPr>
          <p:cNvPr id="3" name="Content Placeholder 2">
            <a:extLst>
              <a:ext uri="{FF2B5EF4-FFF2-40B4-BE49-F238E27FC236}"/>
            </a:extLst>
          </p:cNvPr>
          <p:cNvSpPr>
            <a:spLocks noGrp="1"/>
          </p:cNvSpPr>
          <p:nvPr>
            <p:ph idx="1"/>
          </p:nvPr>
        </p:nvSpPr>
        <p:spPr/>
        <p:txBody>
          <a:bodyPr/>
          <a:lstStyle/>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ngành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r>
              <a:rPr lang="en-US" sz="2600" dirty="0" err="1">
                <a:solidFill>
                  <a:srgbClr val="FF0000"/>
                </a:solidFill>
                <a:latin typeface="Arial" panose="020B0604020202020204" pitchFamily="34" charset="0"/>
                <a:cs typeface="Arial" panose="020B0604020202020204" pitchFamily="34" charset="0"/>
              </a:rPr>
              <a:t>Phối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hợp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đo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thân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nhiệt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theo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dõi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ngày</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HS: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sinh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biểu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hiện</a:t>
            </a:r>
            <a:r>
              <a:rPr lang="en-US" sz="2600" dirty="0">
                <a:solidFill>
                  <a:srgbClr val="FF0000"/>
                </a:solidFill>
                <a:latin typeface="Arial" panose="020B0604020202020204" pitchFamily="34" charset="0"/>
                <a:cs typeface="Arial" panose="020B0604020202020204" pitchFamily="34" charset="0"/>
              </a:rPr>
              <a:t> ho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sốt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thở</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vấn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đề</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con </a:t>
            </a:r>
            <a:r>
              <a:rPr lang="en-US" sz="2600" dirty="0" err="1">
                <a:solidFill>
                  <a:srgbClr val="FF0000"/>
                </a:solidFill>
                <a:latin typeface="Arial" panose="020B0604020202020204" pitchFamily="34" charset="0"/>
                <a:cs typeface="Arial" panose="020B0604020202020204" pitchFamily="34" charset="0"/>
              </a:rPr>
              <a:t>nghỉ</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giáo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viên</a:t>
            </a:r>
            <a:endParaRPr lang="en-US" sz="2600" dirty="0">
              <a:solidFill>
                <a:srgbClr val="FF0000"/>
              </a:solidFill>
              <a:latin typeface="Arial" panose="020B0604020202020204" pitchFamily="34" charset="0"/>
              <a:cs typeface="Arial" panose="020B0604020202020204" pitchFamily="34" charset="0"/>
            </a:endParaRP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a:t>
            </a: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endParaRPr lang="en-US" sz="2600" dirty="0">
              <a:latin typeface="Arial" panose="020B0604020202020204" pitchFamily="34" charset="0"/>
              <a:cs typeface="Arial" panose="020B0604020202020204" pitchFamily="34" charset="0"/>
            </a:endParaRP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365125"/>
            <a:ext cx="10515600" cy="1131888"/>
          </a:xfrm>
        </p:spPr>
        <p:txBody>
          <a:bodyPr/>
          <a:lstStyle/>
          <a:p>
            <a:pPr algn="ctr"/>
            <a:r>
              <a:rPr lang="en-US" smtClean="0">
                <a:latin typeface="Times New Roman" pitchFamily="18" charset="0"/>
                <a:cs typeface="Times New Roman" pitchFamily="18" charset="0"/>
              </a:rPr>
              <a:t>Các loại nhiệt kế thường dùng </a:t>
            </a:r>
            <a:endParaRPr lang="en-US" smtClean="0"/>
          </a:p>
        </p:txBody>
      </p:sp>
      <p:sp>
        <p:nvSpPr>
          <p:cNvPr id="3" name="Content Placeholder 2"/>
          <p:cNvSpPr>
            <a:spLocks noGrp="1"/>
          </p:cNvSpPr>
          <p:nvPr>
            <p:ph idx="1"/>
          </p:nvPr>
        </p:nvSpPr>
        <p:spPr>
          <a:xfrm>
            <a:off x="838200" y="1419225"/>
            <a:ext cx="10515600" cy="5202238"/>
          </a:xfrm>
        </p:spPr>
        <p:txBody>
          <a:bodyPr/>
          <a:lstStyle/>
          <a:p>
            <a:pPr marL="0" indent="0">
              <a:lnSpc>
                <a:spcPct val="100000"/>
              </a:lnSpc>
              <a:buFont typeface="Arial" charset="0"/>
              <a:buNone/>
              <a:defRPr/>
            </a:pPr>
            <a:r>
              <a:rPr lang="en-US" sz="2600" dirty="0" smtClean="0"/>
              <a:t>1.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ngoại</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tai.</a:t>
            </a: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cần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xúc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da </a:t>
            </a:r>
            <a:r>
              <a:rPr lang="en-US" sz="2600" dirty="0" err="1" smtClean="0">
                <a:latin typeface="Times New Roman" panose="02020603050405020304" pitchFamily="18" charset="0"/>
                <a:cs typeface="Times New Roman" panose="02020603050405020304" pitchFamily="18" charset="0"/>
              </a:rPr>
              <a:t>hoặc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phận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nhanh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chóng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3 - 5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2.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tử</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miệng</a:t>
            </a:r>
            <a:r>
              <a:rPr lang="en-US" sz="2600" dirty="0" smtClean="0">
                <a:latin typeface="Times New Roman" panose="02020603050405020304" pitchFamily="18" charset="0"/>
                <a:cs typeface="Times New Roman" panose="02020603050405020304" pitchFamily="18" charset="0"/>
              </a:rPr>
              <a:t>, tai,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60 - 120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3.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thủy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ngân</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bẹn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5 - 7 </a:t>
            </a:r>
            <a:r>
              <a:rPr lang="en-US" sz="2600" dirty="0" err="1" smtClean="0">
                <a:latin typeface="Times New Roman" panose="02020603050405020304" pitchFamily="18" charset="0"/>
                <a:cs typeface="Times New Roman" panose="02020603050405020304" pitchFamily="18" charset="0"/>
              </a:rPr>
              <a:t>phút</a:t>
            </a:r>
            <a:endParaRPr lang="en-US" sz="2600" dirty="0" smtClean="0">
              <a:latin typeface="Times New Roman" panose="02020603050405020304" pitchFamily="18" charset="0"/>
              <a:cs typeface="Times New Roman" panose="02020603050405020304" pitchFamily="18" charset="0"/>
            </a:endParaRPr>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38200" y="301625"/>
            <a:ext cx="10515600" cy="709613"/>
          </a:xfrm>
        </p:spPr>
        <p:txBody>
          <a:bodyPr/>
          <a:lstStyle/>
          <a:p>
            <a:pPr algn="ctr"/>
            <a:r>
              <a:rPr lang="en-US" sz="3200" b="1" smtClean="0">
                <a:solidFill>
                  <a:srgbClr val="0033CC"/>
                </a:solidFill>
                <a:latin typeface="Arial" charset="0"/>
                <a:cs typeface="Arial" charset="0"/>
              </a:rPr>
              <a:t>ĐO NHIỆT ĐỘ</a:t>
            </a:r>
          </a:p>
        </p:txBody>
      </p:sp>
      <p:sp>
        <p:nvSpPr>
          <p:cNvPr id="3" name="Content Placeholder 2">
            <a:extLst>
              <a:ext uri="{FF2B5EF4-FFF2-40B4-BE49-F238E27FC236}"/>
            </a:extLst>
          </p:cNvPr>
          <p:cNvSpPr>
            <a:spLocks noGrp="1"/>
          </p:cNvSpPr>
          <p:nvPr>
            <p:ph idx="1"/>
          </p:nvPr>
        </p:nvSpPr>
        <p:spPr>
          <a:xfrm>
            <a:off x="838200" y="992188"/>
            <a:ext cx="11161713" cy="4351337"/>
          </a:xfrm>
        </p:spPr>
        <p:txBody>
          <a:bodyPr/>
          <a:lstStyle/>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Loại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hoặc</a:t>
            </a:r>
            <a:r>
              <a:rPr lang="en-US" sz="2500" dirty="0">
                <a:latin typeface="Arial" panose="020B0604020202020204" pitchFamily="34" charset="0"/>
                <a:cs typeface="Arial" panose="020B0604020202020204" pitchFamily="34" charset="0"/>
              </a:rPr>
              <a:t> tai</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đủ</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giấy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tờ</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tem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xuất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xứ</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nguồn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gốc</a:t>
            </a:r>
            <a:r>
              <a:rPr lang="en-US" sz="2500" dirty="0">
                <a:latin typeface="Arial" panose="020B0604020202020204" pitchFamily="34" charset="0"/>
                <a:cs typeface="Arial" panose="020B0604020202020204" pitchFamily="34" charset="0"/>
              </a:rPr>
              <a:t> CO, </a:t>
            </a:r>
            <a:r>
              <a:rPr lang="en-US" sz="2500" dirty="0" err="1">
                <a:latin typeface="Arial" panose="020B0604020202020204" pitchFamily="34" charset="0"/>
                <a:cs typeface="Arial" panose="020B0604020202020204" pitchFamily="34" charset="0"/>
              </a:rPr>
              <a:t>chất</a:t>
            </a:r>
            <a:r>
              <a:rPr lang="en-US" sz="2500" dirty="0">
                <a:latin typeface="Arial" panose="020B0604020202020204" pitchFamily="34" charset="0"/>
                <a:cs typeface="Arial" panose="020B0604020202020204" pitchFamily="34" charset="0"/>
              </a:rPr>
              <a:t> l</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ợng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CQ</a:t>
            </a:r>
            <a:endParaRPr lang="en-US" sz="2500" dirty="0">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h</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dẫn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Việt</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B1</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Bật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B2</a:t>
            </a:r>
            <a:r>
              <a:rPr lang="en-US" sz="2500" dirty="0">
                <a:latin typeface="Arial" panose="020B0604020202020204" pitchFamily="34" charset="0"/>
                <a:cs typeface="Arial" panose="020B0604020202020204" pitchFamily="34" charset="0"/>
              </a:rPr>
              <a:t>: Đ</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a </a:t>
            </a: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1-3 cm (l</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u ý </a:t>
            </a:r>
            <a:r>
              <a:rPr lang="en-US" sz="2500" dirty="0" err="1">
                <a:latin typeface="Arial" panose="020B0604020202020204" pitchFamily="34" charset="0"/>
                <a:cs typeface="Arial" panose="020B0604020202020204" pitchFamily="34" charset="0"/>
              </a:rPr>
              <a:t>nếu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trẻ</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mồ</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hôi</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lau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a:t>
            </a:r>
            <a:r>
              <a:rPr lang="en-US" sz="2500" dirty="0">
                <a:latin typeface="Arial" panose="020B0604020202020204" pitchFamily="34" charset="0"/>
                <a:cs typeface="Arial" panose="020B0604020202020204" pitchFamily="34" charset="0"/>
              </a:rPr>
              <a:t> tr</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B3</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Bấm</a:t>
            </a:r>
            <a:r>
              <a:rPr lang="en-US" sz="2500" dirty="0">
                <a:latin typeface="Arial" panose="020B0604020202020204" pitchFamily="34" charset="0"/>
                <a:cs typeface="Arial" panose="020B0604020202020204" pitchFamily="34" charset="0"/>
              </a:rPr>
              <a:t> start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B4</a:t>
            </a:r>
            <a:r>
              <a:rPr lang="en-US" sz="2500" dirty="0">
                <a:latin typeface="Arial" panose="020B0604020202020204" pitchFamily="34" charset="0"/>
                <a:cs typeface="Arial" panose="020B0604020202020204" pitchFamily="34" charset="0"/>
              </a:rPr>
              <a:t>: Nghe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Bíp</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B5</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Đọc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quả</a:t>
            </a:r>
            <a:endParaRPr lang="en-US" sz="2500" dirty="0">
              <a:latin typeface="Arial" panose="020B0604020202020204" pitchFamily="34" charset="0"/>
              <a:cs typeface="Arial" panose="020B0604020202020204" pitchFamily="34" charset="0"/>
            </a:endParaRPr>
          </a:p>
          <a:p>
            <a:pPr marL="0" indent="0" algn="ctr">
              <a:buFont typeface="Arial" panose="020B0604020202020204" pitchFamily="34" charset="0"/>
              <a:buNone/>
              <a:defRPr/>
            </a:pPr>
            <a:r>
              <a:rPr lang="en-US" sz="2500" b="1" dirty="0" err="1">
                <a:solidFill>
                  <a:srgbClr val="FF0000"/>
                </a:solidFill>
                <a:latin typeface="Arial" panose="020B0604020202020204" pitchFamily="34" charset="0"/>
                <a:cs typeface="Arial" panose="020B0604020202020204" pitchFamily="34" charset="0"/>
              </a:rPr>
              <a:t>Chờ</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có</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tiếng</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bíp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nhắc</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lại</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từ</a:t>
            </a:r>
            <a:r>
              <a:rPr lang="en-US" sz="2500" b="1" dirty="0">
                <a:solidFill>
                  <a:srgbClr val="FF0000"/>
                </a:solidFill>
                <a:latin typeface="Arial" panose="020B0604020202020204" pitchFamily="34" charset="0"/>
                <a:cs typeface="Arial" panose="020B0604020202020204" pitchFamily="34" charset="0"/>
              </a:rPr>
              <a:t> b</a:t>
            </a:r>
            <a:r>
              <a:rPr lang="vi-VN" sz="2500" b="1" dirty="0">
                <a:solidFill>
                  <a:srgbClr val="FF0000"/>
                </a:solidFill>
                <a:cs typeface="Arial" panose="020B0604020202020204" pitchFamily="34" charset="0"/>
              </a:rPr>
              <a:t>ư</a:t>
            </a:r>
            <a:r>
              <a:rPr lang="en-US" sz="2500" b="1" dirty="0" err="1" smtClean="0">
                <a:solidFill>
                  <a:srgbClr val="FF0000"/>
                </a:solidFill>
                <a:latin typeface="Arial" panose="020B0604020202020204" pitchFamily="34" charset="0"/>
                <a:cs typeface="Arial" panose="020B0604020202020204" pitchFamily="34" charset="0"/>
              </a:rPr>
              <a:t>ớc</a:t>
            </a:r>
            <a:r>
              <a:rPr lang="en-US" sz="2500" b="1" dirty="0" smtClean="0">
                <a:solidFill>
                  <a:srgbClr val="FF0000"/>
                </a:solidFill>
                <a:latin typeface="Arial" panose="020B0604020202020204" pitchFamily="34" charset="0"/>
                <a:cs typeface="Arial" panose="020B0604020202020204" pitchFamily="34" charset="0"/>
              </a:rPr>
              <a:t> </a:t>
            </a:r>
            <a:r>
              <a:rPr lang="en-US" sz="2500" b="1" dirty="0">
                <a:solidFill>
                  <a:srgbClr val="FF0000"/>
                </a:solidFill>
                <a:latin typeface="Arial" panose="020B0604020202020204" pitchFamily="34" charset="0"/>
                <a:cs typeface="Arial" panose="020B0604020202020204" pitchFamily="34" charset="0"/>
              </a:rPr>
              <a:t>2 </a:t>
            </a:r>
            <a:r>
              <a:rPr lang="en-US" sz="2500" b="1" dirty="0" err="1">
                <a:solidFill>
                  <a:srgbClr val="FF0000"/>
                </a:solidFill>
                <a:latin typeface="Arial" panose="020B0604020202020204" pitchFamily="34" charset="0"/>
                <a:cs typeface="Arial" panose="020B0604020202020204" pitchFamily="34" charset="0"/>
              </a:rPr>
              <a:t>cho</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trẻ</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theo</a:t>
            </a:r>
            <a:endParaRPr lang="en-US" sz="2500" b="1" dirty="0">
              <a:solidFill>
                <a:srgbClr val="FF0000"/>
              </a:solidFill>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Đánh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sốt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 </a:t>
            </a:r>
            <a:r>
              <a:rPr lang="en-US" sz="2500" dirty="0" err="1">
                <a:latin typeface="Arial" panose="020B0604020202020204" pitchFamily="34" charset="0"/>
                <a:cs typeface="Arial" panose="020B0604020202020204" pitchFamily="34" charset="0"/>
              </a:rPr>
              <a:t>37,5</a:t>
            </a:r>
            <a:r>
              <a:rPr lang="en-US" sz="2500" baseline="30000" dirty="0" err="1">
                <a:latin typeface="Arial" panose="020B0604020202020204" pitchFamily="34" charset="0"/>
                <a:cs typeface="Arial" panose="020B0604020202020204" pitchFamily="34" charset="0"/>
              </a:rPr>
              <a:t>o</a:t>
            </a:r>
            <a:r>
              <a:rPr lang="en-US" sz="2500" dirty="0" err="1">
                <a:latin typeface="Arial" panose="020B0604020202020204" pitchFamily="34" charset="0"/>
                <a:cs typeface="Arial" panose="020B0604020202020204" pitchFamily="34" charset="0"/>
              </a:rPr>
              <a:t>C</a:t>
            </a:r>
            <a:endParaRPr lang="en-US" sz="25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hồng ngoại</a:t>
            </a:r>
            <a:endParaRPr lang="en-US" smtClean="0"/>
          </a:p>
        </p:txBody>
      </p:sp>
      <p:sp>
        <p:nvSpPr>
          <p:cNvPr id="41987" name="Content Placeholder 2"/>
          <p:cNvSpPr>
            <a:spLocks noGrp="1"/>
          </p:cNvSpPr>
          <p:nvPr>
            <p:ph idx="1"/>
          </p:nvPr>
        </p:nvSpPr>
        <p:spPr>
          <a:xfrm>
            <a:off x="5715000" y="1001713"/>
            <a:ext cx="6248400" cy="2198687"/>
          </a:xfrm>
        </p:spPr>
        <p:txBody>
          <a:bodyPr/>
          <a:lstStyle/>
          <a:p>
            <a:pPr marL="0" indent="0">
              <a:buFont typeface="Arial" charset="0"/>
              <a:buNone/>
            </a:pPr>
            <a:r>
              <a:rPr lang="en-US" smtClean="0">
                <a:latin typeface="Times New Roman" pitchFamily="18" charset="0"/>
                <a:cs typeface="Times New Roman" pitchFamily="18" charset="0"/>
              </a:rPr>
              <a:t>Đo thân nhiệt ở tai: Người được đo ở </a:t>
            </a:r>
            <a:r>
              <a:rPr lang="vi-VN" smtClean="0">
                <a:latin typeface="Times New Roman" pitchFamily="18" charset="0"/>
                <a:cs typeface="Times New Roman" pitchFamily="18" charset="0"/>
              </a:rPr>
              <a:t>tư thế ngồi thẳng đứng</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K</a:t>
            </a:r>
            <a:r>
              <a:rPr lang="vi-VN" smtClean="0">
                <a:latin typeface="Times New Roman" pitchFamily="18" charset="0"/>
                <a:cs typeface="Times New Roman" pitchFamily="18" charset="0"/>
              </a:rPr>
              <a:t>éo </a:t>
            </a:r>
            <a:r>
              <a:rPr lang="en-US" smtClean="0">
                <a:latin typeface="Times New Roman" pitchFamily="18" charset="0"/>
                <a:cs typeface="Times New Roman" pitchFamily="18" charset="0"/>
              </a:rPr>
              <a:t>nhẹ </a:t>
            </a:r>
            <a:r>
              <a:rPr lang="vi-VN" smtClean="0">
                <a:latin typeface="Times New Roman" pitchFamily="18" charset="0"/>
                <a:cs typeface="Times New Roman" pitchFamily="18" charset="0"/>
              </a:rPr>
              <a:t>vành tai lên trên</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Đặt đầu nhiệt kế vào phía trong lỗ tai  bấm nút đo  đọc kết quả </a:t>
            </a:r>
            <a:endParaRPr lang="en-US" smtClean="0">
              <a:latin typeface="Times New Roman" pitchFamily="18" charset="0"/>
              <a:cs typeface="Times New Roman" pitchFamily="18" charset="0"/>
            </a:endParaRPr>
          </a:p>
          <a:p>
            <a:pPr marL="0" indent="0">
              <a:buFont typeface="Arial" charset="0"/>
              <a:buNone/>
            </a:pPr>
            <a:endParaRPr lang="en-US" smtClean="0">
              <a:latin typeface="Times New Roman" pitchFamily="18" charset="0"/>
              <a:cs typeface="Times New Roman" pitchFamily="18" charset="0"/>
            </a:endParaRPr>
          </a:p>
        </p:txBody>
      </p:sp>
      <p:sp>
        <p:nvSpPr>
          <p:cNvPr id="41988" name="Content Placeholder 2"/>
          <p:cNvSpPr txBox="1">
            <a:spLocks/>
          </p:cNvSpPr>
          <p:nvPr/>
        </p:nvSpPr>
        <p:spPr bwMode="auto">
          <a:xfrm>
            <a:off x="150813" y="914400"/>
            <a:ext cx="5410200" cy="2486025"/>
          </a:xfrm>
          <a:prstGeom prst="rect">
            <a:avLst/>
          </a:prstGeom>
          <a:noFill/>
          <a:ln w="9525">
            <a:noFill/>
            <a:miter lim="800000"/>
            <a:headEnd/>
            <a:tailEnd/>
          </a:ln>
        </p:spPr>
        <p:txBody>
          <a:bodyPr/>
          <a:lstStyle/>
          <a:p>
            <a:pPr eaLnBrk="1" hangingPunct="1">
              <a:spcBef>
                <a:spcPts val="600"/>
              </a:spcBef>
              <a:buFont typeface="Euphemia" pitchFamily="34" charset="0"/>
              <a:buNone/>
            </a:pPr>
            <a:r>
              <a:rPr lang="en-US" sz="2800">
                <a:latin typeface="Times New Roman" pitchFamily="18" charset="0"/>
                <a:cs typeface="Times New Roman" pitchFamily="18" charset="0"/>
              </a:rPr>
              <a:t>Đo thân nhiệt ở trán: Đ</a:t>
            </a:r>
            <a:r>
              <a:rPr lang="vi-VN" sz="2800">
                <a:latin typeface="Times New Roman" pitchFamily="18" charset="0"/>
                <a:cs typeface="Times New Roman" pitchFamily="18" charset="0"/>
              </a:rPr>
              <a:t>ưa đầu dò hồng ngoại vào giữa trán</a:t>
            </a:r>
            <a:r>
              <a:rPr lang="en-US" sz="2800">
                <a:latin typeface="Times New Roman" pitchFamily="18" charset="0"/>
                <a:cs typeface="Times New Roman" pitchFamily="18" charset="0"/>
              </a:rPr>
              <a:t>, đ</a:t>
            </a:r>
            <a:r>
              <a:rPr lang="vi-VN" sz="2800">
                <a:latin typeface="Times New Roman" pitchFamily="18" charset="0"/>
                <a:cs typeface="Times New Roman" pitchFamily="18" charset="0"/>
              </a:rPr>
              <a:t>ể đầu dò cách trán khoảng 1 - 3 cm </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a:t>
            </a:r>
            <a:r>
              <a:rPr lang="vi-VN" sz="2800">
                <a:latin typeface="Times New Roman" pitchFamily="18" charset="0"/>
                <a:cs typeface="Times New Roman" pitchFamily="18" charset="0"/>
              </a:rPr>
              <a:t>bấm nút đo</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đ</a:t>
            </a:r>
            <a:r>
              <a:rPr lang="en-US" sz="2800">
                <a:latin typeface="Times New Roman" pitchFamily="18" charset="0"/>
                <a:cs typeface="Times New Roman" pitchFamily="18" charset="0"/>
              </a:rPr>
              <a:t>ọc </a:t>
            </a:r>
            <a:r>
              <a:rPr lang="vi-VN" sz="2800">
                <a:latin typeface="Times New Roman" pitchFamily="18" charset="0"/>
                <a:cs typeface="Times New Roman" pitchFamily="18" charset="0"/>
              </a:rPr>
              <a:t>kết quả sau khoảng </a:t>
            </a:r>
            <a:r>
              <a:rPr lang="en-US" sz="2800">
                <a:latin typeface="Times New Roman" pitchFamily="18" charset="0"/>
                <a:cs typeface="Times New Roman" pitchFamily="18" charset="0"/>
              </a:rPr>
              <a:t>3 </a:t>
            </a:r>
            <a:r>
              <a:rPr lang="vi-VN" sz="2800">
                <a:latin typeface="Times New Roman" pitchFamily="18" charset="0"/>
                <a:cs typeface="Times New Roman" pitchFamily="18" charset="0"/>
              </a:rPr>
              <a:t>-</a:t>
            </a:r>
            <a:r>
              <a:rPr lang="en-US" sz="2800">
                <a:latin typeface="Times New Roman" pitchFamily="18" charset="0"/>
                <a:cs typeface="Times New Roman" pitchFamily="18" charset="0"/>
              </a:rPr>
              <a:t> 5</a:t>
            </a:r>
            <a:r>
              <a:rPr lang="vi-VN" sz="2800">
                <a:latin typeface="Times New Roman" pitchFamily="18" charset="0"/>
                <a:cs typeface="Times New Roman" pitchFamily="18" charset="0"/>
              </a:rPr>
              <a:t> giây.</a:t>
            </a:r>
            <a:endParaRPr lang="en-US" sz="2800">
              <a:latin typeface="Times New Roman" pitchFamily="18" charset="0"/>
              <a:cs typeface="Times New Roman" pitchFamily="18" charset="0"/>
            </a:endParaRPr>
          </a:p>
        </p:txBody>
      </p:sp>
      <p:pic>
        <p:nvPicPr>
          <p:cNvPr id="41989" name="Picture 7"/>
          <p:cNvPicPr>
            <a:picLocks noChangeAspect="1"/>
          </p:cNvPicPr>
          <p:nvPr/>
        </p:nvPicPr>
        <p:blipFill>
          <a:blip r:embed="rId2"/>
          <a:srcRect/>
          <a:stretch>
            <a:fillRect/>
          </a:stretch>
        </p:blipFill>
        <p:spPr bwMode="auto">
          <a:xfrm>
            <a:off x="231775" y="3733800"/>
            <a:ext cx="4829175" cy="3005138"/>
          </a:xfrm>
          <a:prstGeom prst="rect">
            <a:avLst/>
          </a:prstGeom>
          <a:noFill/>
          <a:ln w="9525">
            <a:noFill/>
            <a:miter lim="800000"/>
            <a:headEnd/>
            <a:tailEnd/>
          </a:ln>
        </p:spPr>
      </p:pic>
      <p:cxnSp>
        <p:nvCxnSpPr>
          <p:cNvPr id="10" name="Straight Connector 9"/>
          <p:cNvCxnSpPr/>
          <p:nvPr/>
        </p:nvCxnSpPr>
        <p:spPr>
          <a:xfrm flipH="1">
            <a:off x="5567363" y="1004888"/>
            <a:ext cx="11112" cy="5791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1991" name="Picture 11"/>
          <p:cNvPicPr>
            <a:picLocks noChangeAspect="1"/>
          </p:cNvPicPr>
          <p:nvPr/>
        </p:nvPicPr>
        <p:blipFill>
          <a:blip r:embed="rId3"/>
          <a:srcRect/>
          <a:stretch>
            <a:fillRect/>
          </a:stretch>
        </p:blipFill>
        <p:spPr bwMode="auto">
          <a:xfrm>
            <a:off x="6324600" y="3124200"/>
            <a:ext cx="5259388" cy="35131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09750" y="152400"/>
            <a:ext cx="7932738" cy="736600"/>
          </a:xfrm>
        </p:spPr>
        <p:txBody>
          <a:bodyPr/>
          <a:lstStyle/>
          <a:p>
            <a:r>
              <a:rPr lang="en-US" smtClean="0">
                <a:latin typeface="Times New Roman" pitchFamily="18" charset="0"/>
                <a:cs typeface="Times New Roman" pitchFamily="18" charset="0"/>
              </a:rPr>
              <a:t>Nhiệt kế điện tử</a:t>
            </a:r>
            <a:endParaRPr lang="en-US" smtClean="0"/>
          </a:p>
        </p:txBody>
      </p:sp>
      <p:sp>
        <p:nvSpPr>
          <p:cNvPr id="43011" name="Content Placeholder 2"/>
          <p:cNvSpPr>
            <a:spLocks noGrp="1"/>
          </p:cNvSpPr>
          <p:nvPr>
            <p:ph idx="1"/>
          </p:nvPr>
        </p:nvSpPr>
        <p:spPr>
          <a:xfrm>
            <a:off x="379413" y="1255713"/>
            <a:ext cx="6249987" cy="4738687"/>
          </a:xfrm>
        </p:spPr>
        <p:txBody>
          <a:bodyPr/>
          <a:lstStyle/>
          <a:p>
            <a:pPr marL="0" indent="0">
              <a:spcBef>
                <a:spcPct val="0"/>
              </a:spcBef>
              <a:buFont typeface="Arial" charset="0"/>
              <a:buNone/>
            </a:pPr>
            <a:r>
              <a:rPr lang="vi-VN" smtClean="0">
                <a:latin typeface="Times New Roman" pitchFamily="18" charset="0"/>
                <a:cs typeface="Times New Roman" pitchFamily="18" charset="0"/>
              </a:rPr>
              <a:t>1. Ấn phím bật/tắt.</a:t>
            </a:r>
          </a:p>
          <a:p>
            <a:pPr marL="0" indent="0">
              <a:spcBef>
                <a:spcPct val="0"/>
              </a:spcBef>
              <a:buFont typeface="Arial" charset="0"/>
              <a:buNone/>
            </a:pPr>
            <a:r>
              <a:rPr lang="vi-VN" smtClean="0">
                <a:latin typeface="Times New Roman" pitchFamily="18" charset="0"/>
                <a:cs typeface="Times New Roman" pitchFamily="18" charset="0"/>
              </a:rPr>
              <a:t>2. Đặt nhiệt kế vào vị trí cần đo.</a:t>
            </a:r>
          </a:p>
          <a:p>
            <a:pPr marL="0" indent="0">
              <a:spcBef>
                <a:spcPct val="0"/>
              </a:spcBef>
              <a:buFont typeface="Arial" charset="0"/>
              <a:buNone/>
            </a:pPr>
            <a:r>
              <a:rPr lang="vi-VN" smtClean="0">
                <a:latin typeface="Times New Roman" pitchFamily="18" charset="0"/>
                <a:cs typeface="Times New Roman" pitchFamily="18" charset="0"/>
              </a:rPr>
              <a:t>3. Khi kết quả hiển thị, nhiệt kế phát ra </a:t>
            </a:r>
            <a:r>
              <a:rPr lang="en-US" smtClean="0">
                <a:latin typeface="Times New Roman" pitchFamily="18" charset="0"/>
                <a:cs typeface="Times New Roman" pitchFamily="18" charset="0"/>
              </a:rPr>
              <a:t>âm thanh báo hiệu</a:t>
            </a:r>
            <a:r>
              <a:rPr lang="vi-VN"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0" indent="0">
              <a:spcBef>
                <a:spcPct val="0"/>
              </a:spcBef>
              <a:buFont typeface="Arial" charset="0"/>
              <a:buNone/>
            </a:pPr>
            <a:r>
              <a:rPr lang="en-US" smtClean="0">
                <a:latin typeface="Times New Roman" pitchFamily="18" charset="0"/>
                <a:cs typeface="Times New Roman" pitchFamily="18" charset="0"/>
              </a:rPr>
              <a:t>4. Đ</a:t>
            </a:r>
            <a:r>
              <a:rPr lang="vi-VN" smtClean="0">
                <a:latin typeface="Times New Roman" pitchFamily="18" charset="0"/>
                <a:cs typeface="Times New Roman" pitchFamily="18" charset="0"/>
              </a:rPr>
              <a:t>ọc kết quả.</a:t>
            </a:r>
          </a:p>
          <a:p>
            <a:pPr marL="0" indent="0">
              <a:spcBef>
                <a:spcPct val="0"/>
              </a:spcBef>
              <a:buFont typeface="Arial" charset="0"/>
              <a:buNone/>
            </a:pPr>
            <a:endParaRPr lang="vi-VN" smtClean="0">
              <a:latin typeface="Times New Roman" pitchFamily="18" charset="0"/>
              <a:cs typeface="Times New Roman" pitchFamily="18" charset="0"/>
            </a:endParaRPr>
          </a:p>
        </p:txBody>
      </p:sp>
      <p:sp>
        <p:nvSpPr>
          <p:cNvPr id="43012"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3013" name="Picture 10"/>
          <p:cNvPicPr>
            <a:picLocks noChangeAspect="1"/>
          </p:cNvPicPr>
          <p:nvPr/>
        </p:nvPicPr>
        <p:blipFill>
          <a:blip r:embed="rId2"/>
          <a:srcRect/>
          <a:stretch>
            <a:fillRect/>
          </a:stretch>
        </p:blipFill>
        <p:spPr bwMode="auto">
          <a:xfrm>
            <a:off x="6858000" y="852488"/>
            <a:ext cx="5248275" cy="3048000"/>
          </a:xfrm>
          <a:prstGeom prst="rect">
            <a:avLst/>
          </a:prstGeom>
          <a:noFill/>
          <a:ln w="9525">
            <a:noFill/>
            <a:miter lim="800000"/>
            <a:headEnd/>
            <a:tailEnd/>
          </a:ln>
        </p:spPr>
      </p:pic>
      <p:pic>
        <p:nvPicPr>
          <p:cNvPr id="43014" name="Picture 6"/>
          <p:cNvPicPr>
            <a:picLocks noChangeAspect="1"/>
          </p:cNvPicPr>
          <p:nvPr/>
        </p:nvPicPr>
        <p:blipFill>
          <a:blip r:embed="rId3"/>
          <a:srcRect/>
          <a:stretch>
            <a:fillRect/>
          </a:stretch>
        </p:blipFill>
        <p:spPr bwMode="auto">
          <a:xfrm>
            <a:off x="6858000" y="3933825"/>
            <a:ext cx="5297488" cy="29241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thủy ngân</a:t>
            </a:r>
            <a:endParaRPr lang="en-US" smtClean="0"/>
          </a:p>
        </p:txBody>
      </p:sp>
      <p:sp>
        <p:nvSpPr>
          <p:cNvPr id="3" name="Content Placeholder 2"/>
          <p:cNvSpPr>
            <a:spLocks noGrp="1"/>
          </p:cNvSpPr>
          <p:nvPr>
            <p:ph idx="1"/>
          </p:nvPr>
        </p:nvSpPr>
        <p:spPr>
          <a:xfrm>
            <a:off x="379413" y="914400"/>
            <a:ext cx="11661775" cy="2590800"/>
          </a:xfrm>
        </p:spPr>
        <p:txBody>
          <a:bodyPr>
            <a:noAutofit/>
          </a:bodyPr>
          <a:lstStyle/>
          <a:p>
            <a:pPr>
              <a:buFont typeface="Wingdings" pitchFamily="2" charset="2"/>
              <a:buChar char="Ø"/>
              <a:defRPr/>
            </a:pPr>
            <a:r>
              <a:rPr lang="vi-VN" dirty="0" smtClean="0">
                <a:latin typeface="Times New Roman" pitchFamily="18" charset="0"/>
                <a:cs typeface="Times New Roman" pitchFamily="18" charset="0"/>
              </a:rPr>
              <a:t>Cầm </a:t>
            </a:r>
            <a:r>
              <a:rPr lang="vi-VN" dirty="0">
                <a:latin typeface="Times New Roman" pitchFamily="18" charset="0"/>
                <a:cs typeface="Times New Roman" pitchFamily="18" charset="0"/>
              </a:rPr>
              <a:t>chắc đuôi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 dùng lực cổ tay vẩy mạnh </a:t>
            </a:r>
            <a:r>
              <a:rPr lang="vi-VN" b="1" dirty="0">
                <a:latin typeface="Times New Roman" pitchFamily="18" charset="0"/>
                <a:cs typeface="Times New Roman" pitchFamily="18" charset="0"/>
              </a:rPr>
              <a:t>nhiệt </a:t>
            </a:r>
            <a:r>
              <a:rPr lang="vi-VN" b="1" dirty="0" smtClean="0">
                <a:latin typeface="Times New Roman" pitchFamily="18" charset="0"/>
                <a:cs typeface="Times New Roman" pitchFamily="18" charset="0"/>
              </a:rPr>
              <a:t>kế</a:t>
            </a:r>
            <a:r>
              <a:rPr lang="vi-VN" dirty="0" smtClean="0">
                <a:latin typeface="Times New Roman" pitchFamily="18" charset="0"/>
                <a:cs typeface="Times New Roman" pitchFamily="18" charset="0"/>
              </a:rPr>
              <a:t> cho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xuống dưới mức 35 độ C.</a:t>
            </a:r>
            <a:endParaRPr lang="vi-VN" dirty="0">
              <a:latin typeface="Times New Roman" pitchFamily="18" charset="0"/>
              <a:cs typeface="Times New Roman" pitchFamily="18" charset="0"/>
            </a:endParaRPr>
          </a:p>
          <a:p>
            <a:pPr>
              <a:buFont typeface="Wingdings" pitchFamily="2" charset="2"/>
              <a:buChar char="Ø"/>
              <a:defRPr/>
            </a:pPr>
            <a:r>
              <a:rPr lang="en-US" dirty="0" err="1" smtClean="0">
                <a:latin typeface="Times New Roman" pitchFamily="18" charset="0"/>
                <a:cs typeface="Times New Roman" pitchFamily="18" charset="0"/>
              </a:rPr>
              <a:t>Đưa</a:t>
            </a:r>
            <a:r>
              <a:rPr lang="vi-VN" dirty="0">
                <a:latin typeface="Times New Roman" pitchFamily="18" charset="0"/>
                <a:cs typeface="Times New Roman" pitchFamily="18" charset="0"/>
              </a:rPr>
              <a:t>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vào vị trí </a:t>
            </a:r>
            <a:r>
              <a:rPr lang="vi-VN" b="1" dirty="0">
                <a:latin typeface="Times New Roman" pitchFamily="18" charset="0"/>
                <a:cs typeface="Times New Roman" pitchFamily="18" charset="0"/>
              </a:rPr>
              <a:t>đo</a:t>
            </a:r>
            <a:r>
              <a:rPr lang="vi-VN" dirty="0">
                <a:latin typeface="Times New Roman" pitchFamily="18" charset="0"/>
                <a:cs typeface="Times New Roman" pitchFamily="18" charset="0"/>
              </a:rPr>
              <a:t> và giữ nguyên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ở vị trí đó ít nhất từ 5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7 phút.</a:t>
            </a:r>
          </a:p>
          <a:p>
            <a:pPr>
              <a:buFont typeface="Wingdings" pitchFamily="2" charset="2"/>
              <a:buChar char="Ø"/>
              <a:defRPr/>
            </a:pPr>
            <a:r>
              <a:rPr lang="vi-VN" dirty="0" smtClean="0">
                <a:latin typeface="Times New Roman" pitchFamily="18" charset="0"/>
                <a:cs typeface="Times New Roman" pitchFamily="18" charset="0"/>
              </a:rPr>
              <a:t>Rút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và </a:t>
            </a:r>
            <a:r>
              <a:rPr lang="vi-VN" dirty="0">
                <a:latin typeface="Times New Roman" pitchFamily="18" charset="0"/>
                <a:cs typeface="Times New Roman" pitchFamily="18" charset="0"/>
              </a:rPr>
              <a:t>đọc kết quả hiển thị trên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a:t>
            </a:r>
          </a:p>
          <a:p>
            <a:pPr marL="0" indent="0">
              <a:buFont typeface="Arial" charset="0"/>
              <a:buNone/>
              <a:defRPr/>
            </a:pP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4036"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4037" name="Picture 6"/>
          <p:cNvPicPr>
            <a:picLocks noChangeAspect="1"/>
          </p:cNvPicPr>
          <p:nvPr/>
        </p:nvPicPr>
        <p:blipFill>
          <a:blip r:embed="rId2"/>
          <a:srcRect/>
          <a:stretch>
            <a:fillRect/>
          </a:stretch>
        </p:blipFill>
        <p:spPr bwMode="auto">
          <a:xfrm>
            <a:off x="6762750" y="3309938"/>
            <a:ext cx="5126038" cy="3417887"/>
          </a:xfrm>
          <a:prstGeom prst="rect">
            <a:avLst/>
          </a:prstGeom>
          <a:noFill/>
          <a:ln w="9525">
            <a:noFill/>
            <a:miter lim="800000"/>
            <a:headEnd/>
            <a:tailEnd/>
          </a:ln>
        </p:spPr>
      </p:pic>
      <p:pic>
        <p:nvPicPr>
          <p:cNvPr id="44038" name="Picture 8"/>
          <p:cNvPicPr>
            <a:picLocks noChangeAspect="1"/>
          </p:cNvPicPr>
          <p:nvPr/>
        </p:nvPicPr>
        <p:blipFill>
          <a:blip r:embed="rId3"/>
          <a:srcRect/>
          <a:stretch>
            <a:fillRect/>
          </a:stretch>
        </p:blipFill>
        <p:spPr bwMode="auto">
          <a:xfrm>
            <a:off x="608013" y="3248025"/>
            <a:ext cx="4867275" cy="33670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8200" y="107950"/>
            <a:ext cx="10515600" cy="598488"/>
          </a:xfrm>
        </p:spPr>
        <p:txBody>
          <a:bodyPr/>
          <a:lstStyle/>
          <a:p>
            <a:pPr algn="ctr"/>
            <a:r>
              <a:rPr lang="en-US" sz="4800" b="1" baseline="-25000" smtClean="0">
                <a:latin typeface="Arial" charset="0"/>
                <a:cs typeface="Arial" charset="0"/>
              </a:rPr>
              <a:t>TÌNH HUỐNG 1</a:t>
            </a:r>
          </a:p>
        </p:txBody>
      </p:sp>
      <p:sp>
        <p:nvSpPr>
          <p:cNvPr id="3" name="Content Placeholder 2">
            <a:extLst>
              <a:ext uri="{FF2B5EF4-FFF2-40B4-BE49-F238E27FC236}"/>
            </a:extLst>
          </p:cNvPr>
          <p:cNvSpPr>
            <a:spLocks noGrp="1"/>
          </p:cNvSpPr>
          <p:nvPr>
            <p:ph idx="1"/>
          </p:nvPr>
        </p:nvSpPr>
        <p:spPr>
          <a:xfrm>
            <a:off x="561975" y="863600"/>
            <a:ext cx="11517313" cy="4351338"/>
          </a:xfrm>
        </p:spPr>
        <p:txBody>
          <a:bodyPr/>
          <a:lstStyle/>
          <a:p>
            <a:pPr marL="0" indent="0">
              <a:buFont typeface="Arial" panose="020B0604020202020204" pitchFamily="34" charset="0"/>
              <a:buNone/>
              <a:defRPr/>
            </a:pP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1 HS Nguyễn Văn A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4,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B, </a:t>
            </a:r>
            <a:r>
              <a:rPr lang="en-US" altLang="en-US" dirty="0" err="1">
                <a:solidFill>
                  <a:srgbClr val="0033CC"/>
                </a:solidFill>
                <a:latin typeface="Arial" panose="020B0604020202020204" pitchFamily="34" charset="0"/>
                <a:cs typeface="Arial" panose="020B0604020202020204" pitchFamily="34" charset="0"/>
              </a:rPr>
              <a:t>quận</a:t>
            </a:r>
            <a:r>
              <a:rPr lang="en-US" altLang="en-US" dirty="0">
                <a:solidFill>
                  <a:srgbClr val="0033CC"/>
                </a:solidFill>
                <a:latin typeface="Arial" panose="020B0604020202020204" pitchFamily="34" charset="0"/>
                <a:cs typeface="Arial" panose="020B0604020202020204" pitchFamily="34" charset="0"/>
              </a:rPr>
              <a:t> C </a:t>
            </a:r>
            <a:r>
              <a:rPr lang="en-US" altLang="en-US" dirty="0" err="1">
                <a:solidFill>
                  <a:srgbClr val="0033CC"/>
                </a:solidFill>
                <a:latin typeface="Arial" panose="020B0604020202020204" pitchFamily="34" charset="0"/>
                <a:cs typeface="Arial" panose="020B0604020202020204" pitchFamily="34" charset="0"/>
              </a:rPr>
              <a:t>được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mẹ</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đưa</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đến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cổng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rồi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làm</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Trước</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k</a:t>
            </a:r>
            <a:r>
              <a:rPr lang="en-US" altLang="en-US" dirty="0" err="1">
                <a:solidFill>
                  <a:srgbClr val="0033CC"/>
                </a:solidFill>
                <a:latin typeface="Arial" panose="020B0604020202020204" pitchFamily="34" charset="0"/>
                <a:cs typeface="Arial" panose="020B0604020202020204" pitchFamily="34" charset="0"/>
              </a:rPr>
              <a:t>hi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vào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Giáo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viên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nhiệt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phát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biểu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sốt</a:t>
            </a:r>
            <a:r>
              <a:rPr lang="en-US" altLang="en-US" dirty="0">
                <a:solidFill>
                  <a:srgbClr val="0033CC"/>
                </a:solidFill>
                <a:latin typeface="Arial" panose="020B0604020202020204" pitchFamily="34" charset="0"/>
                <a:cs typeface="Arial" panose="020B0604020202020204" pitchFamily="34" charset="0"/>
              </a:rPr>
              <a:t> 37,5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C. Trường </a:t>
            </a:r>
            <a:r>
              <a:rPr lang="en-US" altLang="en-US" dirty="0" err="1">
                <a:solidFill>
                  <a:srgbClr val="0033CC"/>
                </a:solidFill>
                <a:latin typeface="Arial" panose="020B0604020202020204" pitchFamily="34" charset="0"/>
                <a:cs typeface="Arial" panose="020B0604020202020204" pitchFamily="34" charset="0"/>
              </a:rPr>
              <a:t>hợp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này</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cần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xử</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lý</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như</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thế</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nào</a:t>
            </a:r>
            <a:r>
              <a:rPr lang="en-US" altLang="en-US" dirty="0">
                <a:solidFill>
                  <a:srgbClr val="0033CC"/>
                </a:solidFill>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B1</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B2</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vào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phòng</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B3</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Hỏi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có</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yếu</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tố</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dịch</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tễ</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hoặc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TQ</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Hàn</a:t>
            </a:r>
            <a:r>
              <a:rPr lang="en-US" altLang="en-US" dirty="0">
                <a:latin typeface="Arial" panose="020B0604020202020204" pitchFamily="34" charset="0"/>
                <a:cs typeface="Arial" panose="020B0604020202020204" pitchFamily="34" charset="0"/>
              </a:rPr>
              <a:t> Quốc, </a:t>
            </a:r>
            <a:r>
              <a:rPr lang="en-US" altLang="en-US" dirty="0" err="1">
                <a:latin typeface="Arial" panose="020B0604020202020204" pitchFamily="34" charset="0"/>
                <a:cs typeface="Arial" panose="020B0604020202020204" pitchFamily="34" charset="0"/>
              </a:rPr>
              <a:t>Vĩnh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tiếp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ng</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COVID</a:t>
            </a:r>
            <a:r>
              <a:rPr lang="en-US" altLang="en-US" dirty="0">
                <a:latin typeface="Arial" panose="020B0604020202020204" pitchFamily="34" charset="0"/>
                <a:cs typeface="Arial" panose="020B0604020202020204" pitchFamily="34" charset="0"/>
              </a:rPr>
              <a:t> -19?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gọi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cho</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trạm</a:t>
            </a:r>
            <a:r>
              <a:rPr lang="en-US" altLang="en-US" dirty="0">
                <a:solidFill>
                  <a:srgbClr val="FF0000"/>
                </a:solidFill>
                <a:latin typeface="Arial" panose="020B0604020202020204" pitchFamily="34" charset="0"/>
                <a:cs typeface="Arial" panose="020B0604020202020204" pitchFamily="34" charset="0"/>
              </a:rPr>
              <a:t> y </a:t>
            </a:r>
            <a:r>
              <a:rPr lang="en-US" altLang="en-US" dirty="0" err="1">
                <a:solidFill>
                  <a:srgbClr val="FF0000"/>
                </a:solidFill>
                <a:latin typeface="Arial" panose="020B0604020202020204" pitchFamily="34" charset="0"/>
                <a:cs typeface="Arial" panose="020B0604020202020204" pitchFamily="34" charset="0"/>
              </a:rPr>
              <a:t>tế</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hệ</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thống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trẻ</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chuyển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B4</a:t>
            </a:r>
            <a:endParaRPr lang="en-US" altLang="en-US" dirty="0">
              <a:latin typeface="Arial" panose="020B0604020202020204" pitchFamily="34" charset="0"/>
              <a:cs typeface="Arial" panose="020B0604020202020204" pitchFamily="34" charset="0"/>
            </a:endParaRP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B4</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đón</a:t>
            </a:r>
            <a:r>
              <a:rPr lang="en-US" altLang="en-US" dirty="0">
                <a:latin typeface="Arial" panose="020B0604020202020204" pitchFamily="34" charset="0"/>
                <a:cs typeface="Arial" panose="020B0604020202020204" pitchFamily="34" charset="0"/>
              </a:rPr>
              <a:t> con,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khám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tư</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vấn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điều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trị</a:t>
            </a:r>
            <a:r>
              <a:rPr lang="en-US" altLang="en-US" dirty="0">
                <a:latin typeface="Arial" panose="020B0604020202020204" pitchFamily="34" charset="0"/>
                <a:cs typeface="Arial" panose="020B0604020202020204" pitchFamily="34" charset="0"/>
              </a:rPr>
              <a:t>. Cho con </a:t>
            </a:r>
            <a:r>
              <a:rPr lang="en-US" altLang="en-US" dirty="0" err="1">
                <a:latin typeface="Arial" panose="020B0604020202020204" pitchFamily="34" charset="0"/>
                <a:cs typeface="Arial" panose="020B0604020202020204" pitchFamily="34" charset="0"/>
              </a:rPr>
              <a:t>nghỉ</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học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Giữ</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đê</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sức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khỏe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của</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tr</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hợp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ngờ</a:t>
            </a:r>
            <a:r>
              <a:rPr lang="en-US" altLang="en-US" dirty="0">
                <a:latin typeface="Arial" panose="020B0604020202020204" pitchFamily="34" charset="0"/>
                <a:cs typeface="Arial" panose="020B0604020202020204" pitchFamily="34" charset="0"/>
              </a:rPr>
              <a:t>.</a:t>
            </a: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85813" y="1492250"/>
            <a:ext cx="10567987" cy="2197100"/>
          </a:xfrm>
        </p:spPr>
        <p:txBody>
          <a:bodyPr/>
          <a:lstStyle/>
          <a:p>
            <a:pPr>
              <a:lnSpc>
                <a:spcPct val="150000"/>
              </a:lnSpc>
            </a:pPr>
            <a:r>
              <a:rPr lang="en-US" sz="2600" smtClean="0">
                <a:latin typeface="Arial" charset="0"/>
                <a:cs typeface="Arial" charset="0"/>
              </a:rPr>
              <a:t/>
            </a:r>
            <a:br>
              <a:rPr lang="en-US" sz="2600" smtClean="0">
                <a:latin typeface="Arial" charset="0"/>
                <a:cs typeface="Arial" charset="0"/>
              </a:rPr>
            </a:br>
            <a:r>
              <a:rPr lang="en-US" altLang="en-US" sz="2600" smtClean="0">
                <a:latin typeface="Arial" charset="0"/>
                <a:cs typeface="Arial" charset="0"/>
              </a:rPr>
              <a:t>Có 1 HS Nguyễn Văn A lớp 5 tuổi, trường Mẫu giáo B, huyện C được mẹ đưa đến cổng trường rồi đi làm. </a:t>
            </a:r>
            <a:r>
              <a:rPr lang="en-US" altLang="en-US" sz="2600" smtClean="0">
                <a:solidFill>
                  <a:srgbClr val="FF0000"/>
                </a:solidFill>
                <a:latin typeface="Arial" charset="0"/>
                <a:cs typeface="Arial" charset="0"/>
              </a:rPr>
              <a:t>Trong giờ </a:t>
            </a:r>
            <a:r>
              <a:rPr lang="en-US" altLang="en-US" sz="2600" smtClean="0">
                <a:latin typeface="Arial" charset="0"/>
                <a:cs typeface="Arial" charset="0"/>
              </a:rPr>
              <a:t>học buổi sáng cố giáo phát hiên thấy có biểu hiện mệt mỏi, đo thân nhiệt 37,8 độ C, ho. Trường hợp này trường học cần xử lý như thế nào?</a:t>
            </a:r>
            <a:br>
              <a:rPr lang="en-US" altLang="en-US" sz="2600" smtClean="0">
                <a:latin typeface="Arial" charset="0"/>
                <a:cs typeface="Arial" charset="0"/>
              </a:rPr>
            </a:br>
            <a:r>
              <a:rPr lang="en-US" altLang="en-US" sz="2600" b="1" smtClean="0">
                <a:solidFill>
                  <a:srgbClr val="FF0000"/>
                </a:solidFill>
                <a:latin typeface="Arial" charset="0"/>
                <a:cs typeface="Arial" charset="0"/>
              </a:rPr>
              <a:t>Thực hiện các b</a:t>
            </a:r>
            <a:r>
              <a:rPr lang="vi-VN" altLang="en-US" sz="2600" b="1" smtClean="0">
                <a:solidFill>
                  <a:srgbClr val="FF0000"/>
                </a:solidFill>
                <a:latin typeface="Arial" charset="0"/>
                <a:cs typeface="Arial" charset="0"/>
              </a:rPr>
              <a:t>ư</a:t>
            </a:r>
            <a:r>
              <a:rPr lang="en-US" altLang="en-US" sz="2600" b="1" smtClean="0">
                <a:solidFill>
                  <a:srgbClr val="FF0000"/>
                </a:solidFill>
                <a:latin typeface="Arial" charset="0"/>
                <a:cs typeface="Arial" charset="0"/>
              </a:rPr>
              <a:t>ớc giống tình huống 1</a:t>
            </a:r>
            <a:r>
              <a:rPr lang="en-US" altLang="en-US" sz="2600" smtClean="0">
                <a:latin typeface="Arial" charset="0"/>
                <a:cs typeface="Arial" charset="0"/>
              </a:rPr>
              <a:t/>
            </a:r>
            <a:br>
              <a:rPr lang="en-US" altLang="en-US" sz="2600" smtClean="0">
                <a:latin typeface="Arial" charset="0"/>
                <a:cs typeface="Arial" charset="0"/>
              </a:rPr>
            </a:br>
            <a:endParaRPr lang="en-US" sz="2600" smtClean="0">
              <a:latin typeface="Arial" charset="0"/>
              <a:cs typeface="Arial" charset="0"/>
            </a:endParaRPr>
          </a:p>
        </p:txBody>
      </p:sp>
      <p:sp>
        <p:nvSpPr>
          <p:cNvPr id="46083" name="Content Placeholder 2"/>
          <p:cNvSpPr>
            <a:spLocks noGrp="1"/>
          </p:cNvSpPr>
          <p:nvPr>
            <p:ph idx="1"/>
          </p:nvPr>
        </p:nvSpPr>
        <p:spPr>
          <a:xfrm>
            <a:off x="838200" y="4573588"/>
            <a:ext cx="10515600" cy="2389187"/>
          </a:xfrm>
        </p:spPr>
        <p:txBody>
          <a:bodyPr/>
          <a:lstStyle/>
          <a:p>
            <a:pPr marL="0" indent="0">
              <a:buFont typeface="Arial" charset="0"/>
              <a:buNone/>
            </a:pPr>
            <a:r>
              <a:rPr lang="en-US" b="1" smtClean="0">
                <a:solidFill>
                  <a:srgbClr val="0033CC"/>
                </a:solidFill>
                <a:latin typeface="Arial" charset="0"/>
                <a:cs typeface="Arial" charset="0"/>
              </a:rPr>
              <a:t>Lưu ý: </a:t>
            </a:r>
            <a:r>
              <a:rPr lang="en-US" smtClean="0">
                <a:solidFill>
                  <a:srgbClr val="0033CC"/>
                </a:solidFill>
                <a:latin typeface="Arial" charset="0"/>
                <a:cs typeface="Arial" charset="0"/>
              </a:rPr>
              <a:t>Tất cả các biểu hiện: sốt hoặc ho hoặc khó thở hoặc có biểu hiện bất th</a:t>
            </a:r>
            <a:r>
              <a:rPr lang="vi-VN" smtClean="0">
                <a:solidFill>
                  <a:srgbClr val="0033CC"/>
                </a:solidFill>
                <a:cs typeface="Arial" charset="0"/>
              </a:rPr>
              <a:t>ư</a:t>
            </a:r>
            <a:r>
              <a:rPr lang="en-US" smtClean="0">
                <a:solidFill>
                  <a:srgbClr val="0033CC"/>
                </a:solidFill>
                <a:latin typeface="Arial" charset="0"/>
                <a:cs typeface="Arial" charset="0"/>
              </a:rPr>
              <a:t>ờng về sức khỏe. Thực hiện nh</a:t>
            </a:r>
            <a:r>
              <a:rPr lang="vi-VN" smtClean="0">
                <a:solidFill>
                  <a:srgbClr val="0033CC"/>
                </a:solidFill>
                <a:cs typeface="Arial" charset="0"/>
              </a:rPr>
              <a:t>ư</a:t>
            </a:r>
            <a:r>
              <a:rPr lang="en-US" smtClean="0">
                <a:solidFill>
                  <a:srgbClr val="0033CC"/>
                </a:solidFill>
                <a:latin typeface="Arial" charset="0"/>
                <a:cs typeface="Arial" charset="0"/>
              </a:rPr>
              <a:t> các b</a:t>
            </a:r>
            <a:r>
              <a:rPr lang="vi-VN" smtClean="0">
                <a:solidFill>
                  <a:srgbClr val="0033CC"/>
                </a:solidFill>
                <a:cs typeface="Arial" charset="0"/>
              </a:rPr>
              <a:t>ư</a:t>
            </a:r>
            <a:r>
              <a:rPr lang="en-US" smtClean="0">
                <a:solidFill>
                  <a:srgbClr val="0033CC"/>
                </a:solidFill>
                <a:latin typeface="Arial" charset="0"/>
                <a:cs typeface="Arial" charset="0"/>
              </a:rPr>
              <a:t>ớc trên.</a:t>
            </a:r>
          </a:p>
          <a:p>
            <a:pPr marL="0" indent="0">
              <a:buFont typeface="Arial" charset="0"/>
              <a:buNone/>
            </a:pPr>
            <a:r>
              <a:rPr lang="en-US" smtClean="0">
                <a:solidFill>
                  <a:srgbClr val="FF0000"/>
                </a:solidFill>
                <a:latin typeface="Arial" charset="0"/>
                <a:cs typeface="Arial" charset="0"/>
              </a:rPr>
              <a:t>THÔNG TIN DỊCH TỄ LÀ VÔ CÙNG QUAN TRỌNG</a:t>
            </a: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46085" name="Rectangle 4"/>
          <p:cNvSpPr>
            <a:spLocks noChangeArrowheads="1"/>
          </p:cNvSpPr>
          <p:nvPr/>
        </p:nvSpPr>
        <p:spPr bwMode="auto">
          <a:xfrm>
            <a:off x="4059238" y="212725"/>
            <a:ext cx="5597525" cy="646113"/>
          </a:xfrm>
          <a:prstGeom prst="rect">
            <a:avLst/>
          </a:prstGeom>
          <a:noFill/>
          <a:ln w="9525">
            <a:noFill/>
            <a:miter lim="800000"/>
            <a:headEnd/>
            <a:tailEnd/>
          </a:ln>
        </p:spPr>
        <p:txBody>
          <a:bodyPr>
            <a:spAutoFit/>
          </a:bodyPr>
          <a:lstStyle/>
          <a:p>
            <a:r>
              <a:rPr lang="en-US" sz="3600" b="1">
                <a:latin typeface="Arial" charset="0"/>
              </a:rPr>
              <a:t>TÌNH HUỐNG 2</a:t>
            </a:r>
            <a:endParaRPr lang="en-US"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25488" y="898525"/>
            <a:ext cx="10909300" cy="5518150"/>
          </a:xfrm>
        </p:spPr>
        <p:txBody>
          <a:bodyPr/>
          <a:lstStyle/>
          <a:p>
            <a:pPr>
              <a:lnSpc>
                <a:spcPct val="100000"/>
              </a:lnSpc>
            </a:pPr>
            <a:r>
              <a:rPr lang="en-US" smtClean="0"/>
              <a:t>Vi rút corona là một họ vi rút lớn gây bệnh từ cảm lạnh thông thường đến bệnh nặng, đe dọa tính mạng của con người như Hội chứng hô hấp cấp tính nặng (SARS-CoV) </a:t>
            </a:r>
            <a:r>
              <a:rPr lang="vi-VN" smtClean="0">
                <a:latin typeface="Calibri" pitchFamily="34" charset="0"/>
                <a:cs typeface="Calibri" pitchFamily="34" charset="0"/>
              </a:rPr>
              <a:t>năm 2020 </a:t>
            </a:r>
            <a:r>
              <a:rPr lang="vi-VN" smtClean="0">
                <a:cs typeface="Calibri" pitchFamily="34" charset="0"/>
              </a:rPr>
              <a:t>và </a:t>
            </a:r>
            <a:r>
              <a:rPr lang="en-US" smtClean="0"/>
              <a:t>Hội chứng hô hấp Trung Đông (MERS-CoV) </a:t>
            </a:r>
            <a:r>
              <a:rPr lang="vi-VN" smtClean="0">
                <a:latin typeface="Calibri" pitchFamily="34" charset="0"/>
                <a:cs typeface="Calibri" pitchFamily="34" charset="0"/>
              </a:rPr>
              <a:t>năm 2012. Tuy nhiên từ tháng 12 năm 2019, một chủng vi rút corona mới (nCoV) </a:t>
            </a:r>
            <a:r>
              <a:rPr lang="en-US" smtClean="0"/>
              <a:t>gây viêm phổi tại tỉnh Vũ Hán Trung Quốc đã được xác định và có nguy cơ lan rộng.</a:t>
            </a:r>
          </a:p>
          <a:p>
            <a:pPr>
              <a:lnSpc>
                <a:spcPct val="100000"/>
              </a:lnSpc>
            </a:pPr>
            <a:r>
              <a:rPr lang="en-US" smtClean="0"/>
              <a:t>Người nhiễm nCoV có các triệu chứng cấp tính: ho, sốt, khó thở, có thể diễn biến đến viêm phổi nặng, suy hô hấp tiến triển và tử vong, đặc biệt ở những người bệnh mạn tính, suy giảm miễn dịch.</a:t>
            </a:r>
          </a:p>
          <a:p>
            <a:pPr>
              <a:lnSpc>
                <a:spcPct val="100000"/>
              </a:lnSpc>
            </a:pPr>
            <a:r>
              <a:rPr lang="en-US" smtClean="0"/>
              <a:t>Hiện chưa có thuốc điều trị đặc hiệu và chưa có vắc xin phòng bệnh.</a:t>
            </a:r>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1981200" y="838200"/>
            <a:ext cx="8229600" cy="3657600"/>
          </a:xfrm>
          <a:extLst/>
        </p:spPr>
        <p:txBody>
          <a:bodyPr anchor="ctr">
            <a:normAutofit/>
          </a:bodyPr>
          <a:lstStyle/>
          <a:p>
            <a:pPr marL="0" lvl="6" indent="0" algn="ctr">
              <a:buFont typeface="Arial" panose="020B0604020202020204" pitchFamily="34" charset="0"/>
              <a:buNone/>
              <a:defRPr/>
            </a:pPr>
            <a:r>
              <a:rPr lang="en-US" sz="4000" b="1" dirty="0" err="1">
                <a:solidFill>
                  <a:srgbClr val="FF0000"/>
                </a:solidFill>
                <a:latin typeface="Times New Roman" pitchFamily="18" charset="0"/>
                <a:cs typeface="Times New Roman" pitchFamily="18" charset="0"/>
              </a:rPr>
              <a:t>Đường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nóng</a:t>
            </a:r>
            <a:endParaRPr lang="en-US" sz="4000" dirty="0">
              <a:solidFill>
                <a:srgbClr val="FF0000"/>
              </a:solidFill>
              <a:latin typeface="Times New Roman" pitchFamily="18" charset="0"/>
              <a:cs typeface="Times New Roman" pitchFamily="18" charset="0"/>
            </a:endParaRPr>
          </a:p>
          <a:p>
            <a:pPr marL="0" indent="0">
              <a:buFont typeface="Arial" panose="020B0604020202020204" pitchFamily="34" charset="0"/>
              <a:buNone/>
              <a:defRPr/>
            </a:pPr>
            <a:r>
              <a:rPr lang="en-US" b="1" i="1" dirty="0">
                <a:latin typeface="Times New Roman" pitchFamily="18" charset="0"/>
                <a:cs typeface="Times New Roman" pitchFamily="18" charset="0"/>
              </a:rPr>
              <a:t> </a:t>
            </a:r>
          </a:p>
          <a:p>
            <a:pPr marL="0" indent="0">
              <a:buFont typeface="Arial" panose="020B0604020202020204" pitchFamily="34" charset="0"/>
              <a:buNone/>
              <a:defRPr/>
            </a:pPr>
            <a:r>
              <a:rPr lang="en-US" b="1" i="1" dirty="0" err="1">
                <a:latin typeface="Times New Roman" pitchFamily="18" charset="0"/>
                <a:cs typeface="Times New Roman" pitchFamily="18" charset="0"/>
              </a:rPr>
              <a:t>Bộ</a:t>
            </a:r>
            <a:r>
              <a:rPr lang="en-US" b="1" i="1" dirty="0">
                <a:latin typeface="Times New Roman" pitchFamily="18" charset="0"/>
                <a:cs typeface="Times New Roman" pitchFamily="18" charset="0"/>
              </a:rPr>
              <a:t> Y </a:t>
            </a:r>
            <a:r>
              <a:rPr lang="en-US" b="1" i="1" dirty="0" err="1">
                <a:latin typeface="Times New Roman" pitchFamily="18" charset="0"/>
                <a:cs typeface="Times New Roman" pitchFamily="18" charset="0"/>
              </a:rPr>
              <a:t>tế</a:t>
            </a:r>
            <a:r>
              <a:rPr lang="en-US" b="1" i="1" dirty="0">
                <a:latin typeface="Times New Roman" pitchFamily="18" charset="0"/>
                <a:cs typeface="Times New Roman" pitchFamily="18" charset="0"/>
              </a:rPr>
              <a:t>: </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1900 -9095; 1900-3228 </a:t>
            </a:r>
          </a:p>
          <a:p>
            <a:pPr marL="53975" lvl="1" indent="0">
              <a:buFont typeface="Arial" panose="020B0604020202020204" pitchFamily="34" charset="0"/>
              <a:buNone/>
              <a:tabLst>
                <a:tab pos="53975" algn="l"/>
              </a:tabLst>
              <a:defRPr/>
            </a:pPr>
            <a:r>
              <a:rPr lang="en-US" sz="2800" b="1" i="1" dirty="0" err="1">
                <a:latin typeface="Times New Roman" pitchFamily="18" charset="0"/>
                <a:cs typeface="Times New Roman" pitchFamily="18" charset="0"/>
              </a:rPr>
              <a:t>Sở</a:t>
            </a:r>
            <a:r>
              <a:rPr lang="en-US" sz="2800" b="1" i="1" dirty="0">
                <a:latin typeface="Times New Roman" pitchFamily="18" charset="0"/>
                <a:cs typeface="Times New Roman" pitchFamily="18" charset="0"/>
              </a:rPr>
              <a:t> Y </a:t>
            </a:r>
            <a:r>
              <a:rPr lang="en-US" sz="2800" b="1" i="1" dirty="0" err="1">
                <a:latin typeface="Times New Roman" pitchFamily="18" charset="0"/>
                <a:cs typeface="Times New Roman" pitchFamily="18" charset="0"/>
              </a:rPr>
              <a:t>tế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Nội</a:t>
            </a:r>
            <a:r>
              <a:rPr lang="en-US" sz="2800" b="1" i="1" dirty="0">
                <a:latin typeface="Times New Roman" pitchFamily="18" charset="0"/>
                <a:cs typeface="Times New Roman" pitchFamily="18" charset="0"/>
              </a:rPr>
              <a:t>:</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0969082115; 0949396115. </a:t>
            </a:r>
          </a:p>
          <a:p>
            <a:pPr marL="393192" lvl="1" indent="0">
              <a:buFont typeface="Arial" panose="020B0604020202020204" pitchFamily="34" charset="0"/>
              <a:buNone/>
              <a:defRPr/>
            </a:pPr>
            <a:r>
              <a:rPr lang="en-US" sz="2800" b="1" i="1" dirty="0">
                <a:latin typeface="Times New Roman" pitchFamily="18" charset="0"/>
                <a:cs typeface="Times New Roman" pitchFamily="18" charset="0"/>
              </a:rPr>
              <a:t>Email: </a:t>
            </a:r>
            <a:r>
              <a:rPr lang="en-US" sz="2800" b="1" i="1" u="sng" dirty="0">
                <a:solidFill>
                  <a:srgbClr val="00B0F0"/>
                </a:solidFill>
                <a:latin typeface="Times New Roman" pitchFamily="18" charset="0"/>
                <a:cs typeface="Times New Roman" pitchFamily="18" charset="0"/>
                <a:hlinkClick r:id="rId2"/>
              </a:rPr>
              <a:t>gsdich2020@gmail.com</a:t>
            </a:r>
            <a:endParaRPr lang="en-US" sz="2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creen Clipping"/>
          <p:cNvPicPr>
            <a:picLocks noChangeAspect="1"/>
          </p:cNvPicPr>
          <p:nvPr/>
        </p:nvPicPr>
        <p:blipFill>
          <a:blip r:embed="rId2"/>
          <a:srcRect/>
          <a:stretch>
            <a:fillRect/>
          </a:stretch>
        </p:blipFill>
        <p:spPr bwMode="auto">
          <a:xfrm>
            <a:off x="1266825" y="458788"/>
            <a:ext cx="9637713" cy="613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635125" y="2679700"/>
            <a:ext cx="8769350" cy="1616075"/>
          </a:xfrm>
        </p:spPr>
        <p:txBody>
          <a:bodyPr/>
          <a:lstStyle/>
          <a:p>
            <a:pPr marL="0" indent="0" algn="ctr" eaLnBrk="1" hangingPunct="1">
              <a:buFont typeface="Arial" charset="0"/>
              <a:buNone/>
              <a:defRPr/>
            </a:pPr>
            <a:r>
              <a:rPr lang="en-US" altLang="en-US" sz="4800" b="1" dirty="0" smtClean="0">
                <a:solidFill>
                  <a:schemeClr val="accent5"/>
                </a:solidFill>
                <a:latin typeface="Arial" charset="0"/>
                <a:cs typeface="Arial" charset="0"/>
              </a:rPr>
              <a:t>TRÂN TRỌNG CẢM ƠN!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738" y="598488"/>
            <a:ext cx="10660062" cy="5578475"/>
          </a:xfrm>
        </p:spPr>
        <p:txBody>
          <a:bodyPr/>
          <a:lstStyle/>
          <a:p>
            <a:pPr marL="0" indent="0">
              <a:lnSpc>
                <a:spcPct val="100000"/>
              </a:lnSpc>
              <a:spcBef>
                <a:spcPts val="600"/>
              </a:spcBef>
              <a:buFont typeface="Arial" charset="0"/>
              <a:buNone/>
              <a:defRPr/>
            </a:pPr>
            <a:r>
              <a:rPr lang="en-US" b="1" dirty="0" err="1" smtClean="0">
                <a:latin typeface="Times New Roman" pitchFamily="18" charset="0"/>
                <a:cs typeface="Times New Roman" pitchFamily="18" charset="0"/>
              </a:rPr>
              <a:t>Chẩn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đoán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a:t>
            </a: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nghi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ngờ</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sàng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t>yếu</a:t>
            </a:r>
            <a:r>
              <a:rPr lang="en-US" dirty="0" smtClean="0"/>
              <a:t> </a:t>
            </a:r>
            <a:r>
              <a:rPr lang="en-US" dirty="0" err="1" smtClean="0"/>
              <a:t>tố</a:t>
            </a:r>
            <a:r>
              <a:rPr lang="en-US" dirty="0" smtClean="0"/>
              <a:t> </a:t>
            </a:r>
            <a:r>
              <a:rPr lang="en-US" dirty="0" err="1" smtClean="0"/>
              <a:t>dịch</a:t>
            </a:r>
            <a:r>
              <a:rPr lang="en-US" dirty="0" smtClean="0"/>
              <a:t> </a:t>
            </a:r>
            <a:r>
              <a:rPr lang="en-US" dirty="0" err="1" smtClean="0"/>
              <a:t>tễ</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xác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định</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a:latin typeface="Times New Roman" pitchFamily="18" charset="0"/>
                <a:cs typeface="Times New Roman" pitchFamily="18" charset="0"/>
              </a:rPr>
              <a:t> </a:t>
            </a:r>
            <a:r>
              <a:rPr lang="en-US" dirty="0" err="1" smtClean="0">
                <a:latin typeface="Times New Roman" pitchFamily="18" charset="0"/>
                <a:cs typeface="Times New Roman" pitchFamily="18" charset="0"/>
              </a:rPr>
              <a:t>Căn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Real time RT – PCR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nCoV</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Chẩn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đoán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biệt</a:t>
            </a:r>
            <a:r>
              <a:rPr lang="en-US" b="1" i="1" dirty="0" smtClean="0">
                <a:latin typeface="Times New Roman" pitchFamily="18" charset="0"/>
                <a:cs typeface="Times New Roman" pitchFamily="18" charset="0"/>
              </a:rPr>
              <a:t>:</a:t>
            </a:r>
          </a:p>
          <a:p>
            <a:pPr>
              <a:lnSpc>
                <a:spcPct val="100000"/>
              </a:lnSpc>
              <a:spcBef>
                <a:spcPts val="600"/>
              </a:spcBef>
              <a:buFontTx/>
              <a:buChar char="-"/>
              <a:defRPr/>
            </a:pPr>
            <a:r>
              <a:rPr lang="en-US" dirty="0" err="1" smtClean="0">
                <a:latin typeface="Times New Roman" pitchFamily="18" charset="0"/>
                <a:cs typeface="Times New Roman" pitchFamily="18" charset="0"/>
              </a:rPr>
              <a:t>Cúm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nặng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smtClean="0">
                <a:latin typeface="Times New Roman" pitchFamily="18" charset="0"/>
                <a:cs typeface="Times New Roman" pitchFamily="18" charset="0"/>
              </a:rPr>
              <a:t>SARS-</a:t>
            </a:r>
            <a:r>
              <a:rPr lang="en-US" dirty="0" err="1" smtClean="0">
                <a:latin typeface="Times New Roman" pitchFamily="18" charset="0"/>
                <a:cs typeface="Times New Roman" pitchFamily="18" charset="0"/>
              </a:rPr>
              <a:t>CoV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MER-</a:t>
            </a:r>
            <a:r>
              <a:rPr lang="en-US" dirty="0" err="1" smtClean="0">
                <a:latin typeface="Times New Roman" pitchFamily="18" charset="0"/>
                <a:cs typeface="Times New Roman" pitchFamily="18" charset="0"/>
              </a:rPr>
              <a:t>CoV</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a:t>
            </a:r>
          </a:p>
          <a:p>
            <a:pPr marL="0" indent="0">
              <a:lnSpc>
                <a:spcPct val="100000"/>
              </a:lnSpc>
              <a:buFont typeface="Arial" charset="0"/>
              <a:buNone/>
              <a:defRPr/>
            </a:pPr>
            <a:r>
              <a:rPr lang="en-US" b="1" dirty="0" err="1" smtClean="0">
                <a:latin typeface="Times New Roman" pitchFamily="18" charset="0"/>
                <a:cs typeface="Times New Roman" pitchFamily="18" charset="0"/>
              </a:rPr>
              <a:t>Điều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chứng</a:t>
            </a:r>
            <a:r>
              <a:rPr lang="en-US" b="1" dirty="0" smtClean="0">
                <a:latin typeface="Times New Roman" pitchFamily="18" charset="0"/>
                <a:cs typeface="Times New Roman" pitchFamily="18" charset="0"/>
              </a:rPr>
              <a:t>:</a:t>
            </a:r>
          </a:p>
          <a:p>
            <a:pPr marL="0" indent="0">
              <a:lnSpc>
                <a:spcPct val="100000"/>
              </a:lnSpc>
              <a:buFont typeface="Arial" charset="0"/>
              <a:buNone/>
              <a:defRPr/>
            </a:pPr>
            <a:endParaRPr lang="en-US" dirty="0" smtClean="0"/>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noChangeArrowheads="1"/>
          </p:cNvSpPr>
          <p:nvPr/>
        </p:nvSpPr>
        <p:spPr bwMode="auto">
          <a:xfrm>
            <a:off x="1524000" y="123825"/>
            <a:ext cx="10142538" cy="928688"/>
          </a:xfrm>
          <a:prstGeom prst="rect">
            <a:avLst/>
          </a:prstGeom>
          <a:noFill/>
          <a:ln w="9525">
            <a:noFill/>
            <a:miter lim="800000"/>
            <a:headEnd/>
            <a:tailEnd/>
          </a:ln>
        </p:spPr>
        <p:txBody>
          <a:bodyPr/>
          <a:lstStyle/>
          <a:p>
            <a:pPr marL="342900" indent="-342900" algn="ctr"/>
            <a:r>
              <a:rPr lang="en-GB" altLang="en-US" sz="3000" b="1">
                <a:solidFill>
                  <a:srgbClr val="0000FF"/>
                </a:solidFill>
                <a:latin typeface="Arial" charset="0"/>
              </a:rPr>
              <a:t>Novel Coronavirus (2019-nCoV        SARS CoV -2   ) </a:t>
            </a:r>
            <a:endParaRPr lang="vi-VN" altLang="en-US" sz="3000" b="1">
              <a:solidFill>
                <a:srgbClr val="0000FF"/>
              </a:solidFill>
              <a:latin typeface="Arial" charset="0"/>
            </a:endParaRPr>
          </a:p>
          <a:p>
            <a:pPr marL="742950" lvl="1" indent="-285750" algn="ctr"/>
            <a:r>
              <a:rPr lang="vi-VN" altLang="en-US" sz="2800" b="1"/>
              <a:t>(</a:t>
            </a:r>
            <a:r>
              <a:rPr lang="en-US" altLang="en-US" sz="2800" b="1"/>
              <a:t>Viêm đường hô hấp cấp do nCoV,</a:t>
            </a:r>
            <a:r>
              <a:rPr lang="vi-VN" altLang="en-US" sz="2800"/>
              <a:t> </a:t>
            </a:r>
            <a:r>
              <a:rPr lang="vi-VN" altLang="en-US" sz="2800" b="1"/>
              <a:t>viêm phổi Vũ Hán</a:t>
            </a:r>
            <a:r>
              <a:rPr lang="en-US" altLang="en-US" sz="2800" b="1">
                <a:solidFill>
                  <a:srgbClr val="FF0000"/>
                </a:solidFill>
              </a:rPr>
              <a:t>, CoViD-19</a:t>
            </a:r>
            <a:r>
              <a:rPr lang="en-US" altLang="en-US" sz="2800" b="1"/>
              <a:t>)</a:t>
            </a:r>
            <a:endParaRPr lang="en-GB" altLang="en-US" sz="2600">
              <a:latin typeface="Arial" charset="0"/>
            </a:endParaRPr>
          </a:p>
        </p:txBody>
      </p:sp>
      <p:sp>
        <p:nvSpPr>
          <p:cNvPr id="11267" name="TextBox 5"/>
          <p:cNvSpPr txBox="1">
            <a:spLocks noChangeArrowheads="1"/>
          </p:cNvSpPr>
          <p:nvPr/>
        </p:nvSpPr>
        <p:spPr bwMode="auto">
          <a:xfrm>
            <a:off x="185738" y="1455738"/>
            <a:ext cx="10979150" cy="3889375"/>
          </a:xfrm>
          <a:prstGeom prst="rect">
            <a:avLst/>
          </a:prstGeom>
          <a:noFill/>
          <a:ln w="9525">
            <a:noFill/>
            <a:miter lim="800000"/>
            <a:headEnd/>
            <a:tailEnd/>
          </a:ln>
        </p:spPr>
        <p:txBody>
          <a:bodyPr>
            <a:spAutoFit/>
          </a:bodyPr>
          <a:lstStyle/>
          <a:p>
            <a:pPr marL="457200" indent="-457200">
              <a:lnSpc>
                <a:spcPct val="120000"/>
              </a:lnSpc>
              <a:buFontTx/>
              <a:buChar char="-"/>
            </a:pPr>
            <a:r>
              <a:rPr lang="en-GB" sz="2600">
                <a:latin typeface="Arial" charset="0"/>
              </a:rPr>
              <a:t>Tác nhân: </a:t>
            </a:r>
            <a:r>
              <a:rPr lang="en-US" sz="2600">
                <a:latin typeface="Arial" charset="0"/>
              </a:rPr>
              <a:t>2019-CoV             </a:t>
            </a:r>
            <a:r>
              <a:rPr lang="en-GB" altLang="en-US" sz="2600">
                <a:latin typeface="Arial" charset="0"/>
              </a:rPr>
              <a:t>SARS CoV -2 </a:t>
            </a:r>
          </a:p>
          <a:p>
            <a:pPr marL="457200" indent="-457200">
              <a:lnSpc>
                <a:spcPct val="120000"/>
              </a:lnSpc>
              <a:buFontTx/>
              <a:buChar char="-"/>
            </a:pPr>
            <a:r>
              <a:rPr lang="en-US" sz="2600">
                <a:latin typeface="Arial" charset="0"/>
              </a:rPr>
              <a:t>Nguồn gốc?: Độ t</a:t>
            </a:r>
            <a:r>
              <a:rPr lang="vi-VN" sz="2600">
                <a:latin typeface="Arial" charset="0"/>
              </a:rPr>
              <a:t>ư</a:t>
            </a:r>
            <a:r>
              <a:rPr lang="en-US" sz="2600">
                <a:latin typeface="Arial" charset="0"/>
              </a:rPr>
              <a:t>ơng đồng cao về trình tự Nt CoV d</a:t>
            </a:r>
            <a:r>
              <a:rPr lang="vi-VN" sz="2600">
                <a:latin typeface="Arial" charset="0"/>
              </a:rPr>
              <a:t>ơ</a:t>
            </a:r>
            <a:r>
              <a:rPr lang="en-US" sz="2600">
                <a:latin typeface="Arial" charset="0"/>
              </a:rPr>
              <a:t>i, tuy nhiên Protein bề mặt SARS CoV-2 chỉ có 75% giống CoV d</a:t>
            </a:r>
            <a:r>
              <a:rPr lang="vi-VN" sz="2600">
                <a:latin typeface="Arial" charset="0"/>
              </a:rPr>
              <a:t>ơ</a:t>
            </a:r>
            <a:r>
              <a:rPr lang="en-US" sz="2600">
                <a:latin typeface="Arial" charset="0"/>
              </a:rPr>
              <a:t>i.</a:t>
            </a:r>
          </a:p>
          <a:p>
            <a:pPr marL="457200" indent="-457200">
              <a:lnSpc>
                <a:spcPct val="120000"/>
              </a:lnSpc>
              <a:buFontTx/>
              <a:buChar char="-"/>
            </a:pPr>
            <a:r>
              <a:rPr lang="en-US" sz="2600">
                <a:latin typeface="Arial" charset="0"/>
              </a:rPr>
              <a:t>Lây từ ng</a:t>
            </a:r>
            <a:r>
              <a:rPr lang="vi-VN" sz="2600">
                <a:latin typeface="Arial" charset="0"/>
              </a:rPr>
              <a:t>ư</a:t>
            </a:r>
            <a:r>
              <a:rPr lang="en-US" sz="2600">
                <a:latin typeface="Arial" charset="0"/>
              </a:rPr>
              <a:t>ời sang ng</a:t>
            </a:r>
            <a:r>
              <a:rPr lang="vi-VN" sz="2600">
                <a:latin typeface="Arial" charset="0"/>
              </a:rPr>
              <a:t>ư</a:t>
            </a:r>
            <a:r>
              <a:rPr lang="en-US" sz="2600">
                <a:latin typeface="Arial" charset="0"/>
              </a:rPr>
              <a:t>ời: </a:t>
            </a:r>
          </a:p>
          <a:p>
            <a:pPr marL="914400" lvl="1" indent="-457200">
              <a:lnSpc>
                <a:spcPct val="120000"/>
              </a:lnSpc>
              <a:buFont typeface="Arial" charset="0"/>
              <a:buChar char="+"/>
            </a:pPr>
            <a:r>
              <a:rPr lang="en-US" sz="2600">
                <a:latin typeface="Arial" charset="0"/>
              </a:rPr>
              <a:t>Trực tiếp chất tiết qua giọt bắn chứa vi rút (ho, hắt h</a:t>
            </a:r>
            <a:r>
              <a:rPr lang="vi-VN" sz="2600">
                <a:latin typeface="Arial" charset="0"/>
              </a:rPr>
              <a:t>ơ</a:t>
            </a:r>
            <a:r>
              <a:rPr lang="en-US" sz="2600">
                <a:latin typeface="Arial" charset="0"/>
              </a:rPr>
              <a:t>i,..)</a:t>
            </a:r>
          </a:p>
          <a:p>
            <a:pPr marL="914400" lvl="1" indent="-457200">
              <a:lnSpc>
                <a:spcPct val="120000"/>
              </a:lnSpc>
              <a:buFont typeface="Arial" charset="0"/>
              <a:buChar char="+"/>
            </a:pPr>
            <a:r>
              <a:rPr lang="en-US" sz="2600">
                <a:latin typeface="Arial" charset="0"/>
              </a:rPr>
              <a:t>Tay – tay.</a:t>
            </a:r>
          </a:p>
          <a:p>
            <a:pPr marL="914400" lvl="1" indent="-457200">
              <a:lnSpc>
                <a:spcPct val="120000"/>
              </a:lnSpc>
              <a:buFont typeface="Arial" charset="0"/>
              <a:buChar char="+"/>
            </a:pPr>
            <a:r>
              <a:rPr lang="en-US" sz="2600">
                <a:latin typeface="Arial" charset="0"/>
              </a:rPr>
              <a:t>Gián tiếp: nắm cửa, vịn cầu thang…</a:t>
            </a:r>
          </a:p>
          <a:p>
            <a:pPr marL="914400" lvl="1" indent="-457200">
              <a:lnSpc>
                <a:spcPct val="120000"/>
              </a:lnSpc>
              <a:buFont typeface="Arial" charset="0"/>
              <a:buChar char="+"/>
            </a:pPr>
            <a:r>
              <a:rPr lang="en-US" sz="2600">
                <a:latin typeface="Arial" charset="0"/>
              </a:rPr>
              <a:t>Không khí: ???</a:t>
            </a:r>
          </a:p>
        </p:txBody>
      </p:sp>
      <p:pic>
        <p:nvPicPr>
          <p:cNvPr id="11268" name="Picture 2"/>
          <p:cNvPicPr>
            <a:picLocks noChangeAspect="1" noChangeArrowheads="1"/>
          </p:cNvPicPr>
          <p:nvPr/>
        </p:nvPicPr>
        <p:blipFill>
          <a:blip r:embed="rId3"/>
          <a:srcRect/>
          <a:stretch>
            <a:fillRect/>
          </a:stretch>
        </p:blipFill>
        <p:spPr bwMode="auto">
          <a:xfrm>
            <a:off x="8845550" y="4178300"/>
            <a:ext cx="2532063" cy="2333625"/>
          </a:xfrm>
          <a:prstGeom prst="rect">
            <a:avLst/>
          </a:prstGeom>
          <a:noFill/>
          <a:ln w="9525">
            <a:noFill/>
            <a:miter lim="800000"/>
            <a:headEnd/>
            <a:tailEnd/>
          </a:ln>
        </p:spPr>
      </p:pic>
      <p:cxnSp>
        <p:nvCxnSpPr>
          <p:cNvPr id="5" name="Straight Arrow Connector 4">
            <a:extLst>
              <a:ext uri="{FF2B5EF4-FFF2-40B4-BE49-F238E27FC236}"/>
            </a:extLst>
          </p:cNvPr>
          <p:cNvCxnSpPr>
            <a:cxnSpLocks/>
          </p:cNvCxnSpPr>
          <p:nvPr/>
        </p:nvCxnSpPr>
        <p:spPr>
          <a:xfrm>
            <a:off x="7694613" y="476250"/>
            <a:ext cx="577850"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extLst>
          </p:cNvPr>
          <p:cNvCxnSpPr>
            <a:cxnSpLocks/>
          </p:cNvCxnSpPr>
          <p:nvPr/>
        </p:nvCxnSpPr>
        <p:spPr>
          <a:xfrm>
            <a:off x="4127500" y="1784350"/>
            <a:ext cx="576263"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838200" y="461963"/>
            <a:ext cx="10515600" cy="6099175"/>
          </a:xfrm>
        </p:spPr>
        <p:txBody>
          <a:bodyPr/>
          <a:lstStyle/>
          <a:p>
            <a:pPr marL="457200" indent="-457200">
              <a:lnSpc>
                <a:spcPct val="120000"/>
              </a:lnSpc>
              <a:buFontTx/>
              <a:buChar char="-"/>
              <a:defRPr/>
            </a:pP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từ</a:t>
            </a:r>
            <a:r>
              <a:rPr lang="en-US" sz="2600" dirty="0">
                <a:latin typeface="Arial" panose="020B0604020202020204" pitchFamily="34" charset="0"/>
              </a:rPr>
              <a:t> ng</a:t>
            </a:r>
            <a:r>
              <a:rPr lang="vi-VN" sz="2600" dirty="0"/>
              <a:t>ư</a:t>
            </a:r>
            <a:r>
              <a:rPr lang="en-US" sz="2600" dirty="0" err="1">
                <a:latin typeface="Arial" panose="020B0604020202020204" pitchFamily="34" charset="0"/>
              </a:rPr>
              <a:t>ời</a:t>
            </a:r>
            <a:r>
              <a:rPr lang="en-US" sz="2600" dirty="0">
                <a:latin typeface="Arial" panose="020B0604020202020204" pitchFamily="34" charset="0"/>
              </a:rPr>
              <a:t> </a:t>
            </a:r>
            <a:r>
              <a:rPr lang="en-US" sz="2600" dirty="0" err="1">
                <a:latin typeface="Arial" panose="020B0604020202020204" pitchFamily="34" charset="0"/>
              </a:rPr>
              <a:t>không</a:t>
            </a:r>
            <a:r>
              <a:rPr lang="en-US" sz="2600" dirty="0">
                <a:latin typeface="Arial" panose="020B0604020202020204" pitchFamily="34" charset="0"/>
              </a:rPr>
              <a:t>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triệu</a:t>
            </a:r>
            <a:r>
              <a:rPr lang="en-US" sz="2600" dirty="0">
                <a:latin typeface="Arial" panose="020B0604020202020204" pitchFamily="34" charset="0"/>
              </a:rPr>
              <a:t> </a:t>
            </a:r>
            <a:r>
              <a:rPr lang="en-US" sz="2600" dirty="0" err="1">
                <a:latin typeface="Arial" panose="020B0604020202020204" pitchFamily="34" charset="0"/>
              </a:rPr>
              <a:t>chứng</a:t>
            </a:r>
            <a:r>
              <a:rPr lang="en-US" sz="2600" dirty="0">
                <a:latin typeface="Arial" panose="020B0604020202020204" pitchFamily="34" charset="0"/>
              </a:rPr>
              <a:t>?: </a:t>
            </a:r>
            <a:r>
              <a:rPr lang="en-US" sz="2600" dirty="0" err="1">
                <a:latin typeface="Arial" panose="020B0604020202020204" pitchFamily="34" charset="0"/>
              </a:rPr>
              <a:t>Ít</a:t>
            </a:r>
            <a:r>
              <a:rPr lang="en-US" sz="2600" dirty="0">
                <a:latin typeface="Arial" panose="020B0604020202020204" pitchFamily="34" charset="0"/>
              </a:rPr>
              <a:t> (do </a:t>
            </a:r>
            <a:r>
              <a:rPr lang="en-US" sz="2600" dirty="0" err="1">
                <a:latin typeface="Arial" panose="020B0604020202020204" pitchFamily="34" charset="0"/>
              </a:rPr>
              <a:t>bệnh</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tiếp</a:t>
            </a:r>
            <a:r>
              <a:rPr lang="en-US" sz="2600" dirty="0">
                <a:latin typeface="Arial" panose="020B0604020202020204" pitchFamily="34" charset="0"/>
              </a:rPr>
              <a:t> </a:t>
            </a:r>
            <a:r>
              <a:rPr lang="en-US" sz="2600" dirty="0" err="1">
                <a:latin typeface="Arial" panose="020B0604020202020204" pitchFamily="34" charset="0"/>
              </a:rPr>
              <a:t>xúc</a:t>
            </a:r>
            <a:r>
              <a:rPr lang="en-US" sz="2600" dirty="0">
                <a:latin typeface="Arial" panose="020B0604020202020204" pitchFamily="34" charset="0"/>
              </a:rPr>
              <a:t> </a:t>
            </a:r>
            <a:r>
              <a:rPr lang="en-US" sz="2600" dirty="0" err="1">
                <a:latin typeface="Arial" panose="020B0604020202020204" pitchFamily="34" charset="0"/>
              </a:rPr>
              <a:t>với</a:t>
            </a:r>
            <a:r>
              <a:rPr lang="en-US" sz="2600" dirty="0">
                <a:latin typeface="Arial" panose="020B0604020202020204" pitchFamily="34" charset="0"/>
              </a:rPr>
              <a:t> </a:t>
            </a:r>
            <a:r>
              <a:rPr lang="en-US" sz="2600" dirty="0" err="1">
                <a:latin typeface="Arial" panose="020B0604020202020204" pitchFamily="34" charset="0"/>
              </a:rPr>
              <a:t>giọt</a:t>
            </a:r>
            <a:r>
              <a:rPr lang="en-US" sz="2600" dirty="0">
                <a:latin typeface="Arial" panose="020B0604020202020204" pitchFamily="34" charset="0"/>
              </a:rPr>
              <a:t> </a:t>
            </a:r>
            <a:r>
              <a:rPr lang="en-US" sz="2600" dirty="0" err="1">
                <a:latin typeface="Arial" panose="020B0604020202020204" pitchFamily="34" charset="0"/>
              </a:rPr>
              <a:t>bắn</a:t>
            </a:r>
            <a:r>
              <a:rPr lang="en-US" sz="2600" dirty="0">
                <a:latin typeface="Arial" panose="020B0604020202020204" pitchFamily="34" charset="0"/>
              </a:rPr>
              <a:t> </a:t>
            </a:r>
            <a:r>
              <a:rPr lang="en-US" sz="2600" dirty="0" err="1">
                <a:latin typeface="Arial" panose="020B0604020202020204" pitchFamily="34" charset="0"/>
              </a:rPr>
              <a:t>khi</a:t>
            </a:r>
            <a:r>
              <a:rPr lang="en-US" sz="2600" dirty="0">
                <a:latin typeface="Arial" panose="020B0604020202020204" pitchFamily="34" charset="0"/>
              </a:rPr>
              <a:t> </a:t>
            </a:r>
            <a:r>
              <a:rPr lang="en-US" sz="2600" dirty="0">
                <a:solidFill>
                  <a:srgbClr val="FF0000"/>
                </a:solidFill>
                <a:latin typeface="Arial" panose="020B0604020202020204" pitchFamily="34" charset="0"/>
              </a:rPr>
              <a:t>ho, </a:t>
            </a:r>
            <a:r>
              <a:rPr lang="en-US" sz="2600" dirty="0" err="1">
                <a:solidFill>
                  <a:srgbClr val="FF0000"/>
                </a:solidFill>
                <a:latin typeface="Arial" panose="020B0604020202020204" pitchFamily="34" charset="0"/>
              </a:rPr>
              <a:t>hắt</a:t>
            </a:r>
            <a:r>
              <a:rPr lang="en-US" sz="2600" dirty="0">
                <a:solidFill>
                  <a:srgbClr val="FF0000"/>
                </a:solidFill>
                <a:latin typeface="Arial" panose="020B0604020202020204" pitchFamily="34" charset="0"/>
              </a:rPr>
              <a:t> h</a:t>
            </a:r>
            <a:r>
              <a:rPr lang="vi-VN" sz="2600" dirty="0">
                <a:solidFill>
                  <a:srgbClr val="FF0000"/>
                </a:solidFill>
              </a:rPr>
              <a:t>ơ</a:t>
            </a:r>
            <a:r>
              <a:rPr lang="en-US" sz="2600" dirty="0" err="1">
                <a:solidFill>
                  <a:srgbClr val="FF0000"/>
                </a:solidFill>
                <a:latin typeface="Arial" panose="020B0604020202020204" pitchFamily="34" charset="0"/>
              </a:rPr>
              <a:t>i</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Khả</a:t>
            </a:r>
            <a:r>
              <a:rPr lang="en-US" sz="2600" dirty="0">
                <a:latin typeface="Arial" panose="020B0604020202020204" pitchFamily="34" charset="0"/>
              </a:rPr>
              <a:t> </a:t>
            </a:r>
            <a:r>
              <a:rPr lang="en-US" sz="2600" dirty="0" err="1">
                <a:latin typeface="Arial" panose="020B0604020202020204" pitchFamily="34" charset="0"/>
              </a:rPr>
              <a:t>năng</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Dễ</a:t>
            </a:r>
            <a:r>
              <a:rPr lang="en-US" sz="2600" dirty="0">
                <a:latin typeface="Arial" panose="020B0604020202020204" pitchFamily="34" charset="0"/>
              </a:rPr>
              <a:t> h</a:t>
            </a:r>
            <a:r>
              <a:rPr lang="vi-VN" sz="2600" dirty="0"/>
              <a:t>ơ</a:t>
            </a:r>
            <a:r>
              <a:rPr lang="en-US" sz="2600" dirty="0">
                <a:latin typeface="Arial" panose="020B0604020202020204" pitchFamily="34" charset="0"/>
              </a:rPr>
              <a:t>n SARS </a:t>
            </a:r>
            <a:r>
              <a:rPr lang="en-US" sz="2600" dirty="0" err="1">
                <a:latin typeface="Arial" panose="020B0604020202020204" pitchFamily="34" charset="0"/>
              </a:rPr>
              <a:t>và</a:t>
            </a:r>
            <a:r>
              <a:rPr lang="en-US" sz="2600" dirty="0">
                <a:latin typeface="Arial" panose="020B0604020202020204" pitchFamily="34" charset="0"/>
              </a:rPr>
              <a:t> MERS. </a:t>
            </a:r>
            <a:r>
              <a:rPr lang="en-US" sz="2600" dirty="0" err="1">
                <a:latin typeface="Arial" panose="020B0604020202020204" pitchFamily="34" charset="0"/>
              </a:rPr>
              <a:t>Xác</a:t>
            </a:r>
            <a:r>
              <a:rPr lang="en-US" sz="2600" dirty="0">
                <a:latin typeface="Arial" panose="020B0604020202020204" pitchFamily="34" charset="0"/>
              </a:rPr>
              <a:t> </a:t>
            </a:r>
            <a:r>
              <a:rPr lang="en-US" sz="2600" dirty="0" err="1">
                <a:latin typeface="Arial" panose="020B0604020202020204" pitchFamily="34" charset="0"/>
              </a:rPr>
              <a:t>định</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ợc</a:t>
            </a:r>
            <a:r>
              <a:rPr lang="en-US" sz="2600" dirty="0">
                <a:latin typeface="Arial" panose="020B0604020202020204" pitchFamily="34" charset="0"/>
              </a:rPr>
              <a:t> vi </a:t>
            </a:r>
            <a:r>
              <a:rPr lang="en-US" sz="2600" dirty="0" err="1">
                <a:latin typeface="Arial" panose="020B0604020202020204" pitchFamily="34" charset="0"/>
              </a:rPr>
              <a:t>rút</a:t>
            </a:r>
            <a:r>
              <a:rPr lang="en-US" sz="2600" dirty="0">
                <a:latin typeface="Arial" panose="020B0604020202020204" pitchFamily="34" charset="0"/>
              </a:rPr>
              <a:t> </a:t>
            </a:r>
            <a:r>
              <a:rPr lang="en-US" sz="2600" dirty="0" err="1">
                <a:solidFill>
                  <a:srgbClr val="FF0000"/>
                </a:solidFill>
                <a:latin typeface="Arial" panose="020B0604020202020204" pitchFamily="34" charset="0"/>
              </a:rPr>
              <a:t>chất</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tiết</a:t>
            </a:r>
            <a:r>
              <a:rPr lang="en-US" sz="2600" dirty="0">
                <a:solidFill>
                  <a:srgbClr val="FF0000"/>
                </a:solidFill>
                <a:latin typeface="Arial" panose="020B0604020202020204" pitchFamily="34" charset="0"/>
              </a:rPr>
              <a:t> đ</a:t>
            </a:r>
            <a:r>
              <a:rPr lang="vi-VN" sz="2600" dirty="0">
                <a:solidFill>
                  <a:srgbClr val="FF0000"/>
                </a:solidFill>
              </a:rPr>
              <a:t>ư</a:t>
            </a:r>
            <a:r>
              <a:rPr lang="en-US" sz="2600" dirty="0" err="1">
                <a:solidFill>
                  <a:srgbClr val="FF0000"/>
                </a:solidFill>
                <a:latin typeface="Arial" panose="020B0604020202020204" pitchFamily="34" charset="0"/>
              </a:rPr>
              <a:t>ờng</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hô</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máu</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tiểu</a:t>
            </a:r>
            <a:r>
              <a:rPr lang="en-US" sz="2600" dirty="0">
                <a:latin typeface="Arial" panose="020B0604020202020204" pitchFamily="34" charset="0"/>
              </a:rPr>
              <a:t>, </a:t>
            </a:r>
            <a:r>
              <a:rPr lang="en-US" sz="2600" dirty="0" err="1">
                <a:latin typeface="Arial" panose="020B0604020202020204" pitchFamily="34" charset="0"/>
              </a:rPr>
              <a:t>phân</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Thời</a:t>
            </a:r>
            <a:r>
              <a:rPr lang="en-US" sz="2600" dirty="0">
                <a:latin typeface="Arial" panose="020B0604020202020204" pitchFamily="34" charset="0"/>
              </a:rPr>
              <a:t> </a:t>
            </a:r>
            <a:r>
              <a:rPr lang="en-US" sz="2600" dirty="0" err="1">
                <a:latin typeface="Arial" panose="020B0604020202020204" pitchFamily="34" charset="0"/>
              </a:rPr>
              <a:t>gian</a:t>
            </a:r>
            <a:r>
              <a:rPr lang="en-US" sz="2600" dirty="0">
                <a:latin typeface="Arial" panose="020B0604020202020204" pitchFamily="34" charset="0"/>
              </a:rPr>
              <a:t> ủ </a:t>
            </a:r>
            <a:r>
              <a:rPr lang="en-US" sz="2600" dirty="0" err="1">
                <a:latin typeface="Arial" panose="020B0604020202020204" pitchFamily="34" charset="0"/>
              </a:rPr>
              <a:t>bệnh</a:t>
            </a:r>
            <a:r>
              <a:rPr lang="en-US" sz="2600" dirty="0">
                <a:latin typeface="Arial" panose="020B0604020202020204" pitchFamily="34" charset="0"/>
              </a:rPr>
              <a:t>: 1-14 </a:t>
            </a:r>
            <a:r>
              <a:rPr lang="en-US" sz="2600" dirty="0" err="1">
                <a:latin typeface="Arial" panose="020B0604020202020204" pitchFamily="34" charset="0"/>
              </a:rPr>
              <a:t>ngày</a:t>
            </a:r>
            <a:r>
              <a:rPr lang="en-US" sz="2600" dirty="0">
                <a:latin typeface="Arial" panose="020B0604020202020204" pitchFamily="34" charset="0"/>
              </a:rPr>
              <a:t> ( </a:t>
            </a:r>
            <a:r>
              <a:rPr lang="en-US" sz="2600" dirty="0" err="1">
                <a:latin typeface="Arial" panose="020B0604020202020204" pitchFamily="34" charset="0"/>
              </a:rPr>
              <a:t>đa</a:t>
            </a:r>
            <a:r>
              <a:rPr lang="en-US" sz="2600" dirty="0">
                <a:latin typeface="Arial" panose="020B0604020202020204" pitchFamily="34" charset="0"/>
              </a:rPr>
              <a:t> </a:t>
            </a:r>
            <a:r>
              <a:rPr lang="en-US" sz="2600" dirty="0" err="1">
                <a:latin typeface="Arial" panose="020B0604020202020204" pitchFamily="34" charset="0"/>
              </a:rPr>
              <a:t>số</a:t>
            </a:r>
            <a:r>
              <a:rPr lang="en-US" sz="2600" dirty="0">
                <a:latin typeface="Arial" panose="020B0604020202020204" pitchFamily="34" charset="0"/>
              </a:rPr>
              <a:t>: 3-10 </a:t>
            </a:r>
            <a:r>
              <a:rPr lang="en-US" sz="2600" dirty="0" err="1">
                <a:latin typeface="Arial" panose="020B0604020202020204" pitchFamily="34" charset="0"/>
              </a:rPr>
              <a:t>ngày</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p>
          <a:p>
            <a:pPr lvl="1">
              <a:lnSpc>
                <a:spcPct val="120000"/>
              </a:lnSpc>
              <a:buFont typeface="Arial" panose="020B0604020202020204" pitchFamily="34" charset="0"/>
              <a:buChar char="+"/>
              <a:defRPr/>
            </a:pPr>
            <a:r>
              <a:rPr lang="en-US" sz="2600" dirty="0">
                <a:solidFill>
                  <a:srgbClr val="FF0000"/>
                </a:solidFill>
                <a:latin typeface="Arial" panose="020B0604020202020204" pitchFamily="34" charset="0"/>
              </a:rPr>
              <a:t>80%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nhẹ</a:t>
            </a:r>
            <a:r>
              <a:rPr lang="en-US" sz="2600" dirty="0">
                <a:latin typeface="Arial" panose="020B0604020202020204" pitchFamily="34" charset="0"/>
              </a:rPr>
              <a:t>: </a:t>
            </a:r>
            <a:r>
              <a:rPr lang="en-US" sz="2600" dirty="0" err="1">
                <a:latin typeface="Arial" panose="020B0604020202020204" pitchFamily="34" charset="0"/>
              </a:rPr>
              <a:t>cảm</a:t>
            </a:r>
            <a:r>
              <a:rPr lang="en-US" sz="2600" dirty="0">
                <a:latin typeface="Arial" panose="020B0604020202020204" pitchFamily="34" charset="0"/>
              </a:rPr>
              <a:t> </a:t>
            </a:r>
            <a:r>
              <a:rPr lang="en-US" sz="2600" dirty="0" err="1">
                <a:latin typeface="Arial" panose="020B0604020202020204" pitchFamily="34" charset="0"/>
              </a:rPr>
              <a:t>cúm</a:t>
            </a:r>
            <a:r>
              <a:rPr lang="en-US" sz="2600" dirty="0">
                <a:latin typeface="Arial" panose="020B0604020202020204" pitchFamily="34" charset="0"/>
              </a:rPr>
              <a:t> (</a:t>
            </a:r>
            <a:r>
              <a:rPr lang="en-US" sz="2600" dirty="0" err="1">
                <a:latin typeface="Arial" panose="020B0604020202020204" pitchFamily="34" charset="0"/>
              </a:rPr>
              <a:t>sốt</a:t>
            </a:r>
            <a:r>
              <a:rPr lang="en-US" sz="2600" dirty="0">
                <a:latin typeface="Arial" panose="020B0604020202020204" pitchFamily="34" charset="0"/>
              </a:rPr>
              <a:t>, ho, </a:t>
            </a:r>
            <a:r>
              <a:rPr lang="en-US" sz="2600" dirty="0" err="1">
                <a:latin typeface="Arial" panose="020B0604020202020204" pitchFamily="34" charset="0"/>
              </a:rPr>
              <a:t>mệt</a:t>
            </a:r>
            <a:r>
              <a:rPr lang="en-US" sz="2600" dirty="0">
                <a:latin typeface="Arial" panose="020B0604020202020204" pitchFamily="34" charset="0"/>
              </a:rPr>
              <a:t> </a:t>
            </a:r>
            <a:r>
              <a:rPr lang="en-US" sz="2600" dirty="0" err="1">
                <a:latin typeface="Arial" panose="020B0604020202020204" pitchFamily="34" charset="0"/>
              </a:rPr>
              <a:t>mỏi</a:t>
            </a:r>
            <a:r>
              <a:rPr lang="en-US" sz="2600" dirty="0">
                <a:latin typeface="Arial" panose="020B0604020202020204" pitchFamily="34" charset="0"/>
              </a:rPr>
              <a:t>, </a:t>
            </a:r>
            <a:r>
              <a:rPr lang="en-US" sz="2600" dirty="0" err="1">
                <a:latin typeface="Arial" panose="020B0604020202020204" pitchFamily="34" charset="0"/>
              </a:rPr>
              <a:t>chảy</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mũi</a:t>
            </a:r>
            <a:r>
              <a:rPr lang="en-US" sz="2600" dirty="0">
                <a:latin typeface="Arial" panose="020B0604020202020204" pitchFamily="34" charset="0"/>
              </a:rPr>
              <a:t>…)</a:t>
            </a:r>
          </a:p>
          <a:p>
            <a:pPr lvl="1">
              <a:lnSpc>
                <a:spcPct val="120000"/>
              </a:lnSpc>
              <a:buFont typeface="Arial" panose="020B0604020202020204" pitchFamily="34" charset="0"/>
              <a:buChar char="+"/>
              <a:defRPr/>
            </a:pPr>
            <a:r>
              <a:rPr lang="en-US" sz="2600" dirty="0">
                <a:latin typeface="Arial" panose="020B0604020202020204" pitchFamily="34" charset="0"/>
              </a:rPr>
              <a:t>1/6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nặng</a:t>
            </a:r>
            <a:r>
              <a:rPr lang="en-US" sz="2600" dirty="0">
                <a:latin typeface="Arial" panose="020B0604020202020204" pitchFamily="34" charset="0"/>
              </a:rPr>
              <a:t>: </a:t>
            </a:r>
            <a:r>
              <a:rPr lang="en-US" sz="2600" dirty="0" err="1">
                <a:latin typeface="Arial" panose="020B0604020202020204" pitchFamily="34" charset="0"/>
              </a:rPr>
              <a:t>Khó</a:t>
            </a:r>
            <a:r>
              <a:rPr lang="en-US" sz="2600" dirty="0">
                <a:latin typeface="Arial" panose="020B0604020202020204" pitchFamily="34" charset="0"/>
              </a:rPr>
              <a:t> </a:t>
            </a:r>
            <a:r>
              <a:rPr lang="en-US" sz="2600" dirty="0" err="1">
                <a:latin typeface="Arial" panose="020B0604020202020204" pitchFamily="34" charset="0"/>
              </a:rPr>
              <a:t>thở</a:t>
            </a:r>
            <a:r>
              <a:rPr lang="en-US" sz="2600" dirty="0">
                <a:latin typeface="Arial" panose="020B0604020202020204" pitchFamily="34" charset="0"/>
              </a:rPr>
              <a:t>, </a:t>
            </a:r>
            <a:r>
              <a:rPr lang="en-US" sz="2600" dirty="0" err="1">
                <a:latin typeface="Arial" panose="020B0604020202020204" pitchFamily="34" charset="0"/>
              </a:rPr>
              <a:t>viêm</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ờng</a:t>
            </a:r>
            <a:r>
              <a:rPr lang="en-US" sz="2600" dirty="0">
                <a:latin typeface="Arial" panose="020B0604020202020204" pitchFamily="34" charset="0"/>
              </a:rPr>
              <a:t> </a:t>
            </a:r>
            <a:r>
              <a:rPr lang="en-US" sz="2600" dirty="0" err="1">
                <a:latin typeface="Arial" panose="020B0604020202020204" pitchFamily="34" charset="0"/>
              </a:rPr>
              <a:t>hô</a:t>
            </a:r>
            <a:r>
              <a:rPr lang="en-US" sz="2600" dirty="0">
                <a:latin typeface="Arial" panose="020B0604020202020204" pitchFamily="34" charset="0"/>
              </a:rPr>
              <a:t> </a:t>
            </a:r>
            <a:r>
              <a:rPr lang="en-US" sz="2600" dirty="0" err="1">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cấp</a:t>
            </a:r>
            <a:r>
              <a:rPr lang="en-US" sz="2600" dirty="0">
                <a:latin typeface="Arial" panose="020B0604020202020204" pitchFamily="34" charset="0"/>
              </a:rPr>
              <a:t> </a:t>
            </a:r>
            <a:r>
              <a:rPr lang="en-US" sz="2600" dirty="0" err="1">
                <a:latin typeface="Arial" panose="020B0604020202020204" pitchFamily="34" charset="0"/>
              </a:rPr>
              <a:t>nặng</a:t>
            </a:r>
            <a:endParaRPr lang="en-US" sz="2600" dirty="0">
              <a:latin typeface="Arial" panose="020B0604020202020204" pitchFamily="34" charset="0"/>
            </a:endParaRPr>
          </a:p>
          <a:p>
            <a:pPr lvl="1">
              <a:lnSpc>
                <a:spcPct val="120000"/>
              </a:lnSpc>
              <a:buFont typeface="Arial" panose="020B0604020202020204" pitchFamily="34" charset="0"/>
              <a:buChar char="+"/>
              <a:defRPr/>
            </a:pPr>
            <a:r>
              <a:rPr lang="en-US" sz="2600" dirty="0" err="1">
                <a:latin typeface="Arial" panose="020B0604020202020204" pitchFamily="34" charset="0"/>
              </a:rPr>
              <a:t>Tử</a:t>
            </a:r>
            <a:r>
              <a:rPr lang="en-US" sz="2600" dirty="0">
                <a:latin typeface="Arial" panose="020B0604020202020204" pitchFamily="34" charset="0"/>
              </a:rPr>
              <a:t> </a:t>
            </a:r>
            <a:r>
              <a:rPr lang="en-US" sz="2600" dirty="0" err="1">
                <a:latin typeface="Arial" panose="020B0604020202020204" pitchFamily="34" charset="0"/>
              </a:rPr>
              <a:t>vong</a:t>
            </a:r>
            <a:r>
              <a:rPr lang="en-US" sz="2600" dirty="0">
                <a:latin typeface="Arial" panose="020B0604020202020204" pitchFamily="34" charset="0"/>
              </a:rPr>
              <a:t>: &lt; 3% (SARS ~10% </a:t>
            </a:r>
            <a:r>
              <a:rPr lang="en-US" sz="2600" dirty="0" err="1">
                <a:latin typeface="Arial" panose="020B0604020202020204" pitchFamily="34" charset="0"/>
              </a:rPr>
              <a:t>và</a:t>
            </a:r>
            <a:r>
              <a:rPr lang="en-US" sz="2600" dirty="0">
                <a:latin typeface="Arial" panose="020B0604020202020204" pitchFamily="34" charset="0"/>
              </a:rPr>
              <a:t> MERS  ~ 40%).</a:t>
            </a:r>
          </a:p>
          <a:p>
            <a:pPr>
              <a:buFont typeface="Arial" panose="020B0604020202020204" pitchFamily="34" charset="0"/>
              <a:buChar char="•"/>
              <a:defRPr/>
            </a:pPr>
            <a:endParaRPr lang="en-US" sz="2600"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961697" y="418500"/>
            <a:ext cx="10728160" cy="637790"/>
          </a:xfrm>
          <a:prstGeom prst="rect">
            <a:avLst/>
          </a:prstGeom>
          <a:noFill/>
          <a:ln w="9525">
            <a:noFill/>
            <a:miter lim="800000"/>
            <a:headEnd/>
            <a:tailEnd/>
          </a:ln>
        </p:spPr>
        <p:txBody>
          <a:bodyPr anchor="ctr"/>
          <a:lstStyle/>
          <a:p>
            <a:pPr algn="ctr">
              <a:lnSpc>
                <a:spcPct val="90000"/>
              </a:lnSpc>
            </a:pPr>
            <a:r>
              <a:rPr lang="en-US" altLang="en-US" sz="2800" b="1" dirty="0">
                <a:latin typeface="Arial" charset="0"/>
              </a:rPr>
              <a:t>TÌNH HÌNH DỊCH BỆNH TRÊN THẾ GIỚI</a:t>
            </a:r>
          </a:p>
        </p:txBody>
      </p:sp>
      <p:sp>
        <p:nvSpPr>
          <p:cNvPr id="14341" name="Title 1"/>
          <p:cNvSpPr>
            <a:spLocks noGrp="1"/>
          </p:cNvSpPr>
          <p:nvPr>
            <p:ph type="title"/>
          </p:nvPr>
        </p:nvSpPr>
        <p:spPr>
          <a:xfrm>
            <a:off x="179388" y="1277007"/>
            <a:ext cx="11029895" cy="5988762"/>
          </a:xfrm>
        </p:spPr>
        <p:txBody>
          <a:bodyPr anchor="t"/>
          <a:lstStyle/>
          <a:p>
            <a:pPr eaLnBrk="1" hangingPunct="1">
              <a:lnSpc>
                <a:spcPct val="100000"/>
              </a:lnSpc>
            </a:pP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Tính</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đến</a:t>
            </a:r>
            <a:r>
              <a:rPr lang="en-US" altLang="en-US" sz="2800" b="1" dirty="0" smtClean="0">
                <a:solidFill>
                  <a:srgbClr val="FF0000"/>
                </a:solidFill>
                <a:latin typeface="Arial" charset="0"/>
                <a:cs typeface="Arial" charset="0"/>
              </a:rPr>
              <a:t> 16h30 </a:t>
            </a:r>
            <a:r>
              <a:rPr lang="en-US" altLang="en-US" sz="2800" b="1" dirty="0" err="1" smtClean="0">
                <a:solidFill>
                  <a:srgbClr val="FF0000"/>
                </a:solidFill>
                <a:latin typeface="Arial" charset="0"/>
                <a:cs typeface="Arial" charset="0"/>
              </a:rPr>
              <a:t>ngày</a:t>
            </a:r>
            <a:r>
              <a:rPr lang="en-US" altLang="en-US" sz="2800" b="1" dirty="0" smtClean="0">
                <a:solidFill>
                  <a:srgbClr val="FF0000"/>
                </a:solidFill>
                <a:latin typeface="Arial" charset="0"/>
                <a:cs typeface="Arial" charset="0"/>
              </a:rPr>
              <a:t> 04/03/2020: </a:t>
            </a:r>
            <a:r>
              <a:rPr lang="en-US" altLang="en-US" sz="2800" b="1" dirty="0" err="1" smtClean="0">
                <a:latin typeface="Arial" charset="0"/>
                <a:cs typeface="Arial" charset="0"/>
              </a:rPr>
              <a:t>thế</a:t>
            </a:r>
            <a:r>
              <a:rPr lang="en-US" altLang="en-US" sz="2800" b="1" dirty="0" smtClean="0">
                <a:latin typeface="Arial" charset="0"/>
                <a:cs typeface="Arial" charset="0"/>
              </a:rPr>
              <a:t> </a:t>
            </a:r>
            <a:r>
              <a:rPr lang="en-US" altLang="en-US" sz="2800" b="1" dirty="0" err="1" smtClean="0">
                <a:latin typeface="Arial" charset="0"/>
                <a:cs typeface="Arial" charset="0"/>
              </a:rPr>
              <a:t>giới</a:t>
            </a:r>
            <a:r>
              <a:rPr lang="en-US" altLang="en-US" sz="2800" b="1" dirty="0" smtClean="0">
                <a:latin typeface="Arial" charset="0"/>
                <a:cs typeface="Arial" charset="0"/>
              </a:rPr>
              <a:t> </a:t>
            </a:r>
            <a:r>
              <a:rPr lang="en-US" altLang="en-US" sz="2800" b="1" dirty="0" err="1" smtClean="0">
                <a:latin typeface="Arial" charset="0"/>
                <a:cs typeface="Arial" charset="0"/>
              </a:rPr>
              <a:t>đã</a:t>
            </a:r>
            <a:r>
              <a:rPr lang="en-US" altLang="en-US" sz="2800" b="1" dirty="0" smtClean="0">
                <a:latin typeface="Arial" charset="0"/>
                <a:cs typeface="Arial" charset="0"/>
              </a:rPr>
              <a:t> </a:t>
            </a:r>
            <a:r>
              <a:rPr lang="en-US" altLang="en-US" sz="2800" b="1" dirty="0" err="1" smtClean="0">
                <a:latin typeface="Arial" charset="0"/>
                <a:cs typeface="Arial" charset="0"/>
              </a:rPr>
              <a:t>ghi</a:t>
            </a:r>
            <a:r>
              <a:rPr lang="en-US" altLang="en-US" sz="2800" b="1" dirty="0" smtClean="0">
                <a:latin typeface="Arial" charset="0"/>
                <a:cs typeface="Arial" charset="0"/>
              </a:rPr>
              <a:t> </a:t>
            </a:r>
            <a:r>
              <a:rPr lang="en-US" altLang="en-US" sz="2800" b="1" dirty="0" err="1" smtClean="0">
                <a:latin typeface="Arial" charset="0"/>
                <a:cs typeface="Arial" charset="0"/>
              </a:rPr>
              <a:t>nhận</a:t>
            </a:r>
            <a:r>
              <a:rPr lang="en-US" altLang="en-US" sz="2800" b="1" dirty="0" smtClean="0">
                <a:latin typeface="Arial" charset="0"/>
                <a:cs typeface="Arial" charset="0"/>
              </a:rPr>
              <a:t> 93.528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mắc</a:t>
            </a:r>
            <a:r>
              <a:rPr lang="en-US" altLang="en-US" sz="2800" b="1" dirty="0" smtClean="0">
                <a:latin typeface="Arial" charset="0"/>
                <a:cs typeface="Arial" charset="0"/>
              </a:rPr>
              <a:t> </a:t>
            </a:r>
            <a:r>
              <a:rPr lang="en-US" altLang="en-US" sz="2800" b="1" dirty="0" err="1" smtClean="0">
                <a:latin typeface="Arial" charset="0"/>
                <a:cs typeface="Arial" charset="0"/>
              </a:rPr>
              <a:t>bệnh</a:t>
            </a:r>
            <a:r>
              <a:rPr lang="en-US" altLang="en-US" sz="2800" b="1" dirty="0" smtClean="0">
                <a:latin typeface="Arial" charset="0"/>
                <a:cs typeface="Arial" charset="0"/>
              </a:rPr>
              <a:t> </a:t>
            </a:r>
            <a:r>
              <a:rPr lang="en-US" altLang="en-US" sz="2800" b="1" dirty="0" err="1" smtClean="0">
                <a:latin typeface="Arial" charset="0"/>
                <a:cs typeface="Arial" charset="0"/>
              </a:rPr>
              <a:t>viêm</a:t>
            </a:r>
            <a:r>
              <a:rPr lang="en-US" altLang="en-US" sz="2800" b="1" dirty="0" smtClean="0">
                <a:latin typeface="Arial" charset="0"/>
                <a:cs typeface="Arial" charset="0"/>
              </a:rPr>
              <a:t> </a:t>
            </a:r>
            <a:r>
              <a:rPr lang="en-US" altLang="en-US" sz="2800" b="1" dirty="0" err="1" smtClean="0">
                <a:latin typeface="Arial" charset="0"/>
                <a:cs typeface="Arial" charset="0"/>
              </a:rPr>
              <a:t>đường</a:t>
            </a:r>
            <a:r>
              <a:rPr lang="en-US" altLang="en-US" sz="2800" b="1" dirty="0" smtClean="0">
                <a:latin typeface="Arial" charset="0"/>
                <a:cs typeface="Arial" charset="0"/>
              </a:rPr>
              <a:t> </a:t>
            </a:r>
            <a:r>
              <a:rPr lang="en-US" altLang="en-US" sz="2800" b="1" dirty="0" err="1" smtClean="0">
                <a:latin typeface="Arial" charset="0"/>
                <a:cs typeface="Arial" charset="0"/>
              </a:rPr>
              <a:t>hô</a:t>
            </a:r>
            <a:r>
              <a:rPr lang="en-US" altLang="en-US" sz="2800" b="1" dirty="0" smtClean="0">
                <a:latin typeface="Arial" charset="0"/>
                <a:cs typeface="Arial" charset="0"/>
              </a:rPr>
              <a:t> </a:t>
            </a:r>
            <a:r>
              <a:rPr lang="en-US" altLang="en-US" sz="2800" b="1" dirty="0" err="1" smtClean="0">
                <a:latin typeface="Arial" charset="0"/>
                <a:cs typeface="Arial" charset="0"/>
              </a:rPr>
              <a:t>hấp</a:t>
            </a:r>
            <a:r>
              <a:rPr lang="en-US" altLang="en-US" sz="2800" b="1" dirty="0" smtClean="0">
                <a:latin typeface="Arial" charset="0"/>
                <a:cs typeface="Arial" charset="0"/>
              </a:rPr>
              <a:t> </a:t>
            </a:r>
            <a:r>
              <a:rPr lang="en-US" altLang="en-US" sz="2800" b="1" dirty="0" err="1" smtClean="0">
                <a:latin typeface="Arial" charset="0"/>
                <a:cs typeface="Arial" charset="0"/>
              </a:rPr>
              <a:t>cấp</a:t>
            </a:r>
            <a:r>
              <a:rPr lang="en-US" altLang="en-US" sz="2800" b="1" dirty="0" smtClean="0">
                <a:latin typeface="Arial" charset="0"/>
                <a:cs typeface="Arial" charset="0"/>
              </a:rPr>
              <a:t> do Covid-19 </a:t>
            </a:r>
            <a:r>
              <a:rPr lang="en-US" altLang="en-US" sz="2800" b="1" dirty="0" err="1" smtClean="0">
                <a:latin typeface="Arial" charset="0"/>
                <a:cs typeface="Arial" charset="0"/>
              </a:rPr>
              <a:t>tại</a:t>
            </a:r>
            <a:r>
              <a:rPr lang="en-US" altLang="en-US" sz="2800" b="1" dirty="0" smtClean="0">
                <a:latin typeface="Arial" charset="0"/>
                <a:cs typeface="Arial" charset="0"/>
              </a:rPr>
              <a:t> 81 </a:t>
            </a:r>
            <a:r>
              <a:rPr lang="en-US" altLang="en-US" sz="2800" b="1" dirty="0" err="1" smtClean="0">
                <a:latin typeface="Arial" charset="0"/>
                <a:cs typeface="Arial" charset="0"/>
              </a:rPr>
              <a:t>quốc</a:t>
            </a:r>
            <a:r>
              <a:rPr lang="en-US" altLang="en-US" sz="2800" b="1" dirty="0" smtClean="0">
                <a:latin typeface="Arial" charset="0"/>
                <a:cs typeface="Arial" charset="0"/>
              </a:rPr>
              <a:t> </a:t>
            </a:r>
            <a:r>
              <a:rPr lang="en-US" altLang="en-US" sz="2800" b="1" dirty="0" err="1" smtClean="0">
                <a:latin typeface="Arial" charset="0"/>
                <a:cs typeface="Arial" charset="0"/>
              </a:rPr>
              <a:t>gia</a:t>
            </a:r>
            <a:r>
              <a:rPr lang="en-US" altLang="en-US" sz="2800" b="1" dirty="0" smtClean="0">
                <a:latin typeface="Arial" charset="0"/>
                <a:cs typeface="Arial" charset="0"/>
              </a:rPr>
              <a:t> </a:t>
            </a:r>
            <a:r>
              <a:rPr lang="en-US" altLang="en-US" sz="2800" b="1" dirty="0" err="1" smtClean="0">
                <a:latin typeface="Arial" charset="0"/>
                <a:cs typeface="Arial" charset="0"/>
              </a:rPr>
              <a:t>và</a:t>
            </a:r>
            <a:r>
              <a:rPr lang="en-US" altLang="en-US" sz="2800" b="1" dirty="0" smtClean="0">
                <a:latin typeface="Arial" charset="0"/>
                <a:cs typeface="Arial" charset="0"/>
              </a:rPr>
              <a:t> </a:t>
            </a:r>
            <a:r>
              <a:rPr lang="en-US" altLang="en-US" sz="2800" b="1" dirty="0" err="1" smtClean="0">
                <a:latin typeface="Arial" charset="0"/>
                <a:cs typeface="Arial" charset="0"/>
              </a:rPr>
              <a:t>vùng</a:t>
            </a:r>
            <a:r>
              <a:rPr lang="en-US" altLang="en-US" sz="2800" b="1" dirty="0" smtClean="0">
                <a:latin typeface="Arial" charset="0"/>
                <a:cs typeface="Arial" charset="0"/>
              </a:rPr>
              <a:t> </a:t>
            </a:r>
            <a:r>
              <a:rPr lang="en-US" altLang="en-US" sz="2800" b="1" dirty="0" err="1" smtClean="0">
                <a:latin typeface="Arial" charset="0"/>
                <a:cs typeface="Arial" charset="0"/>
              </a:rPr>
              <a:t>lãnh</a:t>
            </a:r>
            <a:r>
              <a:rPr lang="en-US" altLang="en-US" sz="2800" b="1" dirty="0" smtClean="0">
                <a:latin typeface="Arial" charset="0"/>
                <a:cs typeface="Arial" charset="0"/>
              </a:rPr>
              <a:t> </a:t>
            </a:r>
            <a:r>
              <a:rPr lang="en-US" altLang="en-US" sz="2800" b="1" dirty="0" err="1" smtClean="0">
                <a:latin typeface="Arial" charset="0"/>
                <a:cs typeface="Arial" charset="0"/>
              </a:rPr>
              <a:t>thổ</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latin typeface="Arial" charset="0"/>
                <a:cs typeface="Arial" charset="0"/>
              </a:rPr>
              <a:t> </a:t>
            </a:r>
            <a:r>
              <a:rPr lang="en-US" altLang="en-US" sz="2800" b="1" dirty="0" err="1" smtClean="0">
                <a:latin typeface="Arial" charset="0"/>
                <a:cs typeface="Arial" charset="0"/>
              </a:rPr>
              <a:t>có</a:t>
            </a:r>
            <a:r>
              <a:rPr lang="en-US" altLang="en-US" sz="2800" b="1" dirty="0" smtClean="0">
                <a:latin typeface="Arial" charset="0"/>
                <a:cs typeface="Arial" charset="0"/>
              </a:rPr>
              <a:t> 3.203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Trung</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Quốc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77.150 </a:t>
            </a:r>
            <a:r>
              <a:rPr lang="en-US" altLang="en-US" sz="2800" b="1" dirty="0" err="1" smtClean="0">
                <a:latin typeface="Arial" charset="0"/>
                <a:cs typeface="Arial" charset="0"/>
              </a:rPr>
              <a:t>mắc</a:t>
            </a:r>
            <a:r>
              <a:rPr lang="en-US" altLang="en-US" sz="2800" b="1" dirty="0" smtClean="0">
                <a:latin typeface="Arial" charset="0"/>
                <a:cs typeface="Arial" charset="0"/>
              </a:rPr>
              <a:t>, 2.592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các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nước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khác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7931 </a:t>
            </a:r>
            <a:r>
              <a:rPr lang="en-US" altLang="en-US" sz="2800" b="1" dirty="0" err="1" smtClean="0">
                <a:latin typeface="Arial" charset="0"/>
                <a:cs typeface="Arial" charset="0"/>
              </a:rPr>
              <a:t>mắc</a:t>
            </a:r>
            <a:r>
              <a:rPr lang="en-US" altLang="en-US" sz="2800" b="1" dirty="0" smtClean="0">
                <a:latin typeface="Arial" charset="0"/>
                <a:cs typeface="Arial" charset="0"/>
              </a:rPr>
              <a:t>, 189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endParaRPr lang="en-US" altLang="en-US" sz="2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0" y="261938"/>
            <a:ext cx="12192000" cy="604837"/>
          </a:xfrm>
          <a:prstGeom prst="rect">
            <a:avLst/>
          </a:prstGeom>
          <a:noFill/>
          <a:ln w="9525">
            <a:noFill/>
            <a:miter lim="800000"/>
            <a:headEnd/>
            <a:tailEnd/>
          </a:ln>
        </p:spPr>
        <p:txBody>
          <a:bodyPr anchor="ctr"/>
          <a:lstStyle/>
          <a:p>
            <a:pPr algn="ctr">
              <a:lnSpc>
                <a:spcPct val="90000"/>
              </a:lnSpc>
            </a:pPr>
            <a:r>
              <a:rPr lang="en-US" altLang="en-US" sz="3000" b="1">
                <a:latin typeface="Arial" charset="0"/>
              </a:rPr>
              <a:t>SỰ LÂY TRUYỀN COVID-19 TRÊN THẾ GIỚI</a:t>
            </a:r>
          </a:p>
        </p:txBody>
      </p:sp>
      <p:pic>
        <p:nvPicPr>
          <p:cNvPr id="15363" name="Picture 2" descr="Screen Clipping"/>
          <p:cNvPicPr>
            <a:picLocks noChangeAspect="1"/>
          </p:cNvPicPr>
          <p:nvPr/>
        </p:nvPicPr>
        <p:blipFill>
          <a:blip r:embed="rId2"/>
          <a:srcRect/>
          <a:stretch>
            <a:fillRect/>
          </a:stretch>
        </p:blipFill>
        <p:spPr bwMode="auto">
          <a:xfrm>
            <a:off x="677863" y="1131888"/>
            <a:ext cx="10836275"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16506</TotalTime>
  <Words>2705</Words>
  <Application>Microsoft Office PowerPoint</Application>
  <PresentationFormat>Custom</PresentationFormat>
  <Paragraphs>238</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SỞ Y TẾ HÀ NỘI TRUNG TÂM Y TẾ GIA  LÂM</vt:lpstr>
      <vt:lpstr>NỘI DUNG</vt:lpstr>
      <vt:lpstr>Tên gọi Bệnh - Bệnh viêm phổi lạ - Bệnh viêm phổi Vũ Hán - Bệnh Viêm đường hô hấp cấp do chủng mới của vi rút Corona (nCoV).   11/2/2020 WHO thống nhất: COVID-19 tác nhân SARS-CoV-2</vt:lpstr>
      <vt:lpstr>PowerPoint Presentation</vt:lpstr>
      <vt:lpstr>PowerPoint Presentation</vt:lpstr>
      <vt:lpstr>PowerPoint Presentation</vt:lpstr>
      <vt:lpstr>PowerPoint Presentation</vt:lpstr>
      <vt:lpstr>- Tính đến 16h30 ngày 04/03/2020: thế giới đã ghi nhận 93.528 trường hợp mắc bệnh viêm đường hô hấp cấp do Covid-19 tại 81 quốc gia và vùng lãnh thổ. Trong đó có 3.203 trường hợp tử vong. Trong đó  + Tại Trung Quốc: 77.150 mắc, 2.592 tử vong  + Tại các nước khác: 7931 mắc, 189 tử vong</vt:lpstr>
      <vt:lpstr>PowerPoint Presentation</vt:lpstr>
      <vt:lpstr>PowerPoint Presentation</vt:lpstr>
      <vt:lpstr>PowerPoint Presentation</vt:lpstr>
      <vt:lpstr>PowerPoint Presentation</vt:lpstr>
      <vt:lpstr>MỘT SỐ NƯỚC ĐANG CÓ XU HƯỚNG DỊCH GIA TĂNG (cập nhật đến 16 giờ 30 phút ngày 04/3/2020)</vt:lpstr>
      <vt:lpstr>PowerPoint Presentation</vt:lpstr>
      <vt:lpstr>- Tính đến 18:30 ngày 04/03/2020 + 99 trường hợp nghi ngờ đều được lấy mẫu xét nghiệm  98 trường hợp có xét nghiệm âm tính  01 trường hợp đang được cách ly, theo dõi (quận Bắc Từ Liêm) + 587 người tiếp xúc gần hiện tại không có triệu chứng:  4 trường hợp phải giám sát y tế  583 trường hợp kết thúc giám sát y tế </vt:lpstr>
      <vt:lpstr>ĐÁNH GIÁ NHẬN ĐỊNH TÌNH HÌNH DỊCH </vt:lpstr>
      <vt:lpstr>PHẦN 2.  HƯỚNG DẪN PHÒNG CHỐNG BỆNH COVID -19 (CV 787/HDLN/ YT – GDĐT-LĐTBXH ngày 21/2/2020)</vt:lpstr>
      <vt:lpstr>PowerPoint Presentation</vt:lpstr>
      <vt:lpstr> CHUẨN BỊ GÌ TRƯỚC KHI HỌC SINH QUAY TRỞ LẠI TRƯỜNG HỌC </vt:lpstr>
      <vt:lpstr>PowerPoint Presentation</vt:lpstr>
      <vt:lpstr>CÁN BỘ Y TẾ</vt:lpstr>
      <vt:lpstr>I. CÔNG TÁC CHUẨN BỊ CỦA NHÀ TRƯỜNG</vt:lpstr>
      <vt:lpstr>5. Chuẩn bị công tác tuyên truyền</vt:lpstr>
      <vt:lpstr>NGUỒN THÔNG TIN DỊCH BỆNH, BIỆN PHÁP PHÒNG CHỐNG CHÍNH THỐNG</vt:lpstr>
      <vt:lpstr>6. Chuẩn bị điều kiện vệ sinh cá nhân</vt:lpstr>
      <vt:lpstr>PowerPoint Presentation</vt:lpstr>
      <vt:lpstr>6.3. Khẩu trang y tế</vt:lpstr>
      <vt:lpstr>6.4. Dụng cụ, đồ dùng cá nhân</vt:lpstr>
      <vt:lpstr>7. Rà soát trường hợp nghi ngờ, cách ly y tế, tiếp xúc gần</vt:lpstr>
      <vt:lpstr>8. Chuẩn bị điều kiện khác</vt:lpstr>
      <vt:lpstr>PowerPoint Presentation</vt:lpstr>
      <vt:lpstr>KHI HỌC SINH HỌC TẠI TRƯỜNG</vt:lpstr>
      <vt:lpstr>Các loại nhiệt kế thường dùng </vt:lpstr>
      <vt:lpstr>ĐO NHIỆT ĐỘ</vt:lpstr>
      <vt:lpstr>Nhiệt kế hồng ngoại</vt:lpstr>
      <vt:lpstr>Nhiệt kế điện tử</vt:lpstr>
      <vt:lpstr>Nhiệt kế thủy ngân</vt:lpstr>
      <vt:lpstr>TÌNH HUỐNG 1</vt:lpstr>
      <vt:lpstr> Có 1 HS Nguyễn Văn A lớp 5 tuổi, trường Mẫu giáo B, huyện C được mẹ đưa đến cổng trường rồi đi làm. Trong giờ học buổi sáng cố giáo phát hiên thấy có biểu hiện mệt mỏi, đo thân nhiệt 37,8 độ C, ho. Trường hợp này trường học cần xử lý như thế nào? Thực hiện các bước giống tình huống 1 </vt:lpstr>
      <vt:lpstr>PowerPoint Presentation</vt:lpstr>
      <vt:lpstr>PowerPoint Presentation</vt:lpstr>
      <vt:lpstr>PowerPoint Presentation</vt:lpstr>
    </vt:vector>
  </TitlesOfParts>
  <Company>KSBTN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BAN MÀNG LƯỚI DỊCH TỄ THÁNG 11.2017</dc:title>
  <dc:creator>Hoang Ngoc Son</dc:creator>
  <cp:lastModifiedBy>Nothing1010</cp:lastModifiedBy>
  <cp:revision>1000</cp:revision>
  <cp:lastPrinted>2020-02-25T12:53:42Z</cp:lastPrinted>
  <dcterms:created xsi:type="dcterms:W3CDTF">2017-11-07T10:55:20Z</dcterms:created>
  <dcterms:modified xsi:type="dcterms:W3CDTF">2020-04-06T03:44:10Z</dcterms:modified>
</cp:coreProperties>
</file>