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0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4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95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" t="28519"/>
          <a:stretch/>
        </p:blipFill>
        <p:spPr>
          <a:xfrm>
            <a:off x="1" y="-12700"/>
            <a:ext cx="9142485" cy="6857031"/>
          </a:xfrm>
          <a:prstGeom prst="rect">
            <a:avLst/>
          </a:prstGeom>
        </p:spPr>
      </p:pic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/>
              <a:t>2020/7/12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474141" y="3178255"/>
            <a:ext cx="6196624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474141" y="1341122"/>
            <a:ext cx="6196624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单击此处添加您的标题文字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1829238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4294967295" pos="4967">
          <p15:clr>
            <a:srgbClr val="FBAE40"/>
          </p15:clr>
        </p15:guide>
        <p15:guide id="4294967295" orient="horz" pos="2160">
          <p15:clr>
            <a:srgbClr val="FBAE40"/>
          </p15:clr>
        </p15:guide>
        <p15:guide id="4294967295" pos="662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" t="28519"/>
          <a:stretch/>
        </p:blipFill>
        <p:spPr>
          <a:xfrm>
            <a:off x="1" y="-12700"/>
            <a:ext cx="9142485" cy="6857031"/>
          </a:xfrm>
          <a:prstGeom prst="rect">
            <a:avLst/>
          </a:prstGeom>
        </p:spPr>
      </p:pic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474141" y="3178255"/>
            <a:ext cx="6196624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474141" y="1341122"/>
            <a:ext cx="6196624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单击此处添加您的标题文字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612180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4294967295" pos="4967">
          <p15:clr>
            <a:srgbClr val="FBAE40"/>
          </p15:clr>
        </p15:guide>
        <p15:guide id="4294967295" orient="horz" pos="2160">
          <p15:clr>
            <a:srgbClr val="FBAE40"/>
          </p15:clr>
        </p15:guide>
        <p15:guide id="4294967295" pos="662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880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1574008" y="2108203"/>
            <a:ext cx="5995988" cy="1235075"/>
          </a:xfrm>
        </p:spPr>
        <p:txBody>
          <a:bodyPr anchor="b"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此处添加您的标题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3038171" y="3400425"/>
            <a:ext cx="3067663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单击此处添加您的副标题</a:t>
            </a:r>
            <a:endParaRPr lang="en-US" altLang="zh-CN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4027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049867" y="1244603"/>
            <a:ext cx="381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889501" y="1244603"/>
            <a:ext cx="3820587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859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8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8" y="2200274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5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5" y="2200274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159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593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3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4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5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10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858444" y="533402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4115992" y="1063632"/>
            <a:ext cx="462915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858444" y="2133602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646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934644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4082125" y="987430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934644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34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9640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628469" y="365125"/>
            <a:ext cx="886883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1585383" y="365125"/>
            <a:ext cx="5949952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1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7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9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3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2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4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6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0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AFC91-AD84-4775-B669-206FCC46DF8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2C305-4350-4210-A622-23469B9B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9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0" t="23989" r="6148" b="3235"/>
          <a:stretch/>
        </p:blipFill>
        <p:spPr>
          <a:xfrm>
            <a:off x="1" y="0"/>
            <a:ext cx="9142485" cy="6858000"/>
          </a:xfrm>
          <a:prstGeom prst="rect">
            <a:avLst/>
          </a:prstGeom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23700-D2F0-4E3A-A777-D3760E40E04A}" type="datetimeFigureOut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2020/7/12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D90D7-01B4-4AF1-B54D-18436DA97069}" type="slidenum">
              <a:rPr lang="zh-CN" altLang="en-US" smtClean="0">
                <a:solidFill>
                  <a:srgbClr val="5F5F5F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728663" y="76620"/>
            <a:ext cx="7708106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idx="1"/>
          </p:nvPr>
        </p:nvSpPr>
        <p:spPr>
          <a:xfrm>
            <a:off x="728663" y="1047750"/>
            <a:ext cx="7708106" cy="4863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257362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accent1">
              <a:lumMod val="75000"/>
            </a:schemeClr>
          </a:solidFill>
          <a:effectLst/>
          <a:latin typeface="+mj-ea"/>
          <a:ea typeface="+mj-ea"/>
          <a:cs typeface="+mj-cs"/>
        </a:defRPr>
      </a:lvl1pPr>
    </p:titleStyle>
    <p:bodyStyle>
      <a:lvl1pPr marL="361950" indent="-361950" algn="just" defTabSz="685800" rtl="0" eaLnBrk="1" latinLnBrk="0" hangingPunct="1">
        <a:lnSpc>
          <a:spcPct val="110000"/>
        </a:lnSpc>
        <a:spcBef>
          <a:spcPts val="450"/>
        </a:spcBef>
        <a:spcAft>
          <a:spcPts val="0"/>
        </a:spcAft>
        <a:buClr>
          <a:schemeClr val="accent1"/>
        </a:buClr>
        <a:buSzPct val="80000"/>
        <a:buFont typeface="Wingdings" panose="05000000000000000000" pitchFamily="2" charset="2"/>
        <a:buChar char=""/>
        <a:defRPr lang="zh-CN" altLang="en-US" sz="2400" kern="1200" baseline="0" dirty="0" smtClean="0">
          <a:solidFill>
            <a:schemeClr val="accent1">
              <a:lumMod val="75000"/>
            </a:schemeClr>
          </a:solidFill>
          <a:latin typeface="+mn-ea"/>
          <a:ea typeface="+mn-ea"/>
          <a:cs typeface="+mn-cs"/>
        </a:defRPr>
      </a:lvl1pPr>
      <a:lvl2pPr marL="361950" indent="-361950" algn="just" defTabSz="685800" rtl="0" eaLnBrk="1" latinLnBrk="0" hangingPunct="1">
        <a:lnSpc>
          <a:spcPct val="120000"/>
        </a:lnSpc>
        <a:spcBef>
          <a:spcPts val="0"/>
        </a:spcBef>
        <a:spcAft>
          <a:spcPts val="45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1800" kern="1200" baseline="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0188" y="1522274"/>
            <a:ext cx="78808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smtClean="0">
                <a:ln w="10541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/>
              </a:rPr>
              <a:t>CHÀO MỪNG QUÝ PHỤ HUYNH ĐẾN DỰ</a:t>
            </a:r>
          </a:p>
          <a:p>
            <a:pPr algn="ctr"/>
            <a:r>
              <a:rPr lang="en-US" sz="3600" b="1" smtClean="0">
                <a:ln w="10541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BUỔI HỌP PHHS CUỐI NĂM </a:t>
            </a:r>
          </a:p>
          <a:p>
            <a:pPr algn="ctr"/>
            <a:r>
              <a:rPr lang="en-US" sz="3600" b="1" smtClean="0">
                <a:ln w="10541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2019-2020</a:t>
            </a:r>
            <a:endParaRPr lang="en-US" sz="3600" b="1" cap="none" spc="0">
              <a:ln w="10541" cmpd="sng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9534" y="3429000"/>
            <a:ext cx="232826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LỚP 6A4</a:t>
            </a:r>
            <a:endParaRPr lang="en-US" sz="4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214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927892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ea"/>
                <a:ea typeface="+mn-ea"/>
              </a:rPr>
              <a:t>II: Kết quả học tập, rèn luyện của HS lớp 6A4:</a:t>
            </a:r>
            <a:endParaRPr lang="en-US">
              <a:solidFill>
                <a:schemeClr val="accent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828490"/>
            <a:ext cx="5915402" cy="10525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*Sĩ số: Đầu năm: 50 HS ( 32 nam, 18 nữ);</a:t>
            </a:r>
          </a:p>
          <a:p>
            <a:pPr>
              <a:lnSpc>
                <a:spcPct val="130000"/>
              </a:lnSpc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         Cuối năm: 48HS ( 31 nam, 17 nữ).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9040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927892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ea"/>
                <a:ea typeface="+mn-ea"/>
              </a:rPr>
              <a:t>II: Kết quả học tập, rèn luyện của HS lớp 6A4:</a:t>
            </a:r>
            <a:endParaRPr lang="en-US">
              <a:solidFill>
                <a:schemeClr val="accent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5806" y="830022"/>
            <a:ext cx="1877437" cy="5224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u="sng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1: Học lực</a:t>
            </a: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endParaRPr lang="en-US" sz="24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81513"/>
              </p:ext>
            </p:extLst>
          </p:nvPr>
        </p:nvGraphicFramePr>
        <p:xfrm>
          <a:off x="703288" y="1600200"/>
          <a:ext cx="775491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4694"/>
                <a:gridCol w="1262018"/>
                <a:gridCol w="1143000"/>
                <a:gridCol w="2295796"/>
                <a:gridCol w="120940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GIỎI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KHÁ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TRUNG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BÌNH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YẾU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CHỈ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TIÊU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5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5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HỌC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KỲ I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10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29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10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1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HỌC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KỲ II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12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27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8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1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CẢ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NĂM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9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31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7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1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99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927892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ea"/>
                <a:ea typeface="+mn-ea"/>
              </a:rPr>
              <a:t>II: Kết quả học tập, rèn luyện của HS lớp 6A4:</a:t>
            </a:r>
            <a:endParaRPr lang="en-US">
              <a:solidFill>
                <a:schemeClr val="accent1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5806" y="830022"/>
            <a:ext cx="2287806" cy="5724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u="sng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1: Hạnh kiểm</a:t>
            </a: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endParaRPr lang="en-US" sz="24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58072"/>
              </p:ext>
            </p:extLst>
          </p:nvPr>
        </p:nvGraphicFramePr>
        <p:xfrm>
          <a:off x="703288" y="1600200"/>
          <a:ext cx="7754912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4694"/>
                <a:gridCol w="1262018"/>
                <a:gridCol w="1143000"/>
                <a:gridCol w="2295796"/>
                <a:gridCol w="120940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TỐT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KHÁ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TRUNG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BÌNH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YẾU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CHỈ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TIÊU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40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8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HỌC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KỲ I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46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4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HỌC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KỲ II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46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2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CẢ</a:t>
                      </a:r>
                      <a:r>
                        <a:rPr lang="en-US" sz="2400" b="1" baseline="0" smtClean="0">
                          <a:latin typeface="+mn-ea"/>
                          <a:ea typeface="+mn-ea"/>
                        </a:rPr>
                        <a:t> NĂM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46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2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+mn-ea"/>
                          <a:ea typeface="+mn-ea"/>
                        </a:rPr>
                        <a:t>0</a:t>
                      </a:r>
                      <a:endParaRPr lang="en-US" sz="2400" b="1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44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NỘI DUNG TRIỂN KHAI:</a:t>
            </a:r>
            <a:endParaRPr lang="zh-CN" alt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>
                <a:solidFill>
                  <a:schemeClr val="accent1">
                    <a:lumMod val="50000"/>
                  </a:schemeClr>
                </a:solidFill>
              </a:rPr>
              <a:t>Thông báo kết quả các hoạt động nhà trường trong Học kỳ II năm học 2019-2020.</a:t>
            </a:r>
          </a:p>
          <a:p>
            <a:r>
              <a:rPr lang="en-US" altLang="zh-CN" smtClean="0">
                <a:solidFill>
                  <a:schemeClr val="accent1">
                    <a:lumMod val="50000"/>
                  </a:schemeClr>
                </a:solidFill>
              </a:rPr>
              <a:t>Thông báo kết quả học tập, rèn luyện trong Học kỳ II và cả năm của HS lớp 6A4.</a:t>
            </a:r>
          </a:p>
          <a:p>
            <a:r>
              <a:rPr lang="en-US" altLang="zh-CN" smtClean="0">
                <a:solidFill>
                  <a:schemeClr val="accent1">
                    <a:lumMod val="50000"/>
                  </a:schemeClr>
                </a:solidFill>
              </a:rPr>
              <a:t>Triển khai một số công việc trong hè, đầu năm học 2020-2021.</a:t>
            </a:r>
          </a:p>
          <a:p>
            <a:pPr marL="0" indent="0">
              <a:buNone/>
            </a:pPr>
            <a:endParaRPr lang="en-US" altLang="zh-CN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47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620"/>
            <a:ext cx="8208169" cy="796011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334000"/>
          </a:xfrm>
        </p:spPr>
        <p:txBody>
          <a:bodyPr/>
          <a:lstStyle/>
          <a:p>
            <a:pPr marL="0" indent="0" algn="l">
              <a:buNone/>
            </a:pPr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*Sĩ số toàn trường: 940 HS/ 22 lớp.</a:t>
            </a:r>
          </a:p>
          <a:p>
            <a:pPr marL="0" indent="0" algn="l">
              <a:buNone/>
            </a:pPr>
            <a:r>
              <a:rPr lang="en-US" b="1" smtClean="0">
                <a:solidFill>
                  <a:schemeClr val="accent1">
                    <a:lumMod val="50000"/>
                  </a:schemeClr>
                </a:solidFill>
              </a:rPr>
              <a:t>1: Công tác dạy và học:</a:t>
            </a:r>
          </a:p>
          <a:p>
            <a:pPr marL="0" indent="0" algn="l">
              <a:buNone/>
            </a:pP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a) Về phía thầy cô:</a:t>
            </a:r>
            <a:endParaRPr lang="en-US" altLang="en-US">
              <a:solidFill>
                <a:schemeClr val="accent1">
                  <a:lumMod val="50000"/>
                </a:schemeClr>
              </a:solidFill>
            </a:endParaRPr>
          </a:p>
          <a:p>
            <a:pPr marL="688975" indent="0" algn="l">
              <a:buNone/>
            </a:pP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Phong trào </a:t>
            </a: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thi GV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giỏi: Được PGD xếp </a:t>
            </a: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loại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Tốt, </a:t>
            </a: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đứng thứ 7/23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toàn huyện.</a:t>
            </a:r>
          </a:p>
          <a:p>
            <a:pPr marL="0" indent="0" algn="l">
              <a:buNone/>
            </a:pP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b) Về phía học sinh:</a:t>
            </a:r>
          </a:p>
          <a:p>
            <a:pPr marL="688975" indent="0" algn="l">
              <a:buNone/>
            </a:pP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Được PGD xếp loại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Tốt</a:t>
            </a: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, đứng thứ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4/23 </a:t>
            </a:r>
            <a:r>
              <a:rPr lang="en-US" altLang="en-US">
                <a:solidFill>
                  <a:schemeClr val="accent1">
                    <a:lumMod val="50000"/>
                  </a:schemeClr>
                </a:solidFill>
              </a:rPr>
              <a:t>toàn </a:t>
            </a:r>
            <a:r>
              <a:rPr lang="en-US" altLang="en-US" smtClean="0">
                <a:solidFill>
                  <a:schemeClr val="accent1">
                    <a:lumMod val="50000"/>
                  </a:schemeClr>
                </a:solidFill>
              </a:rPr>
              <a:t>huyện.</a:t>
            </a:r>
          </a:p>
        </p:txBody>
      </p:sp>
    </p:spTree>
    <p:extLst>
      <p:ext uri="{BB962C8B-B14F-4D97-AF65-F5344CB8AC3E}">
        <p14:creationId xmlns:p14="http://schemas.microsoft.com/office/powerpoint/2010/main" val="72284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76620"/>
            <a:ext cx="8208169" cy="796011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  <a:latin typeface="+mn-lt"/>
              </a:rPr>
              <a:t>I</a:t>
            </a: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2268" y="1066800"/>
            <a:ext cx="8791731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u="sng">
                <a:solidFill>
                  <a:schemeClr val="accent1">
                    <a:lumMod val="50000"/>
                  </a:schemeClr>
                </a:solidFill>
                <a:latin typeface="+mn-ea"/>
              </a:rPr>
              <a:t>Xếp loại văn hóa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: Vượt chỉ tiêu của PGD giao cho.</a:t>
            </a:r>
          </a:p>
          <a:p>
            <a:pPr marL="225425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+ Giỏi: 362/940 HS đạt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38,5%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(</a:t>
            </a:r>
            <a:r>
              <a:rPr lang="en-US" sz="2400" i="1" spc="-1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tăng </a:t>
            </a:r>
            <a:r>
              <a:rPr lang="en-US" sz="2400" i="1" spc="-100">
                <a:solidFill>
                  <a:schemeClr val="accent1">
                    <a:lumMod val="50000"/>
                  </a:schemeClr>
                </a:solidFill>
                <a:latin typeface="+mn-ea"/>
              </a:rPr>
              <a:t>1,2% so với năm học trước</a:t>
            </a:r>
            <a:r>
              <a:rPr lang="en-US" sz="2400" spc="-100">
                <a:solidFill>
                  <a:schemeClr val="accent1">
                    <a:lumMod val="50000"/>
                  </a:schemeClr>
                </a:solidFill>
                <a:latin typeface="+mn-ea"/>
              </a:rPr>
              <a:t>)</a:t>
            </a:r>
          </a:p>
          <a:p>
            <a:pPr marL="225425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+ Tiên tiến: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415/940 HS đạt 44,1%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(</a:t>
            </a:r>
            <a:r>
              <a:rPr lang="en-US" sz="2400" i="1" spc="-1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giảm </a:t>
            </a:r>
            <a:r>
              <a:rPr lang="en-US" sz="2400" i="1" spc="-100">
                <a:solidFill>
                  <a:schemeClr val="accent1">
                    <a:lumMod val="50000"/>
                  </a:schemeClr>
                </a:solidFill>
                <a:latin typeface="+mn-ea"/>
              </a:rPr>
              <a:t>0,7</a:t>
            </a:r>
            <a:r>
              <a:rPr lang="en-US" sz="2400" i="1" spc="-1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% so với năm học trước</a:t>
            </a:r>
            <a:r>
              <a:rPr lang="en-US" sz="2400" i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)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en-US" sz="2400" b="1" u="sng">
                <a:solidFill>
                  <a:schemeClr val="accent1">
                    <a:lumMod val="50000"/>
                  </a:schemeClr>
                </a:solidFill>
                <a:latin typeface="+mn-ea"/>
              </a:rPr>
              <a:t>Công tác đạo </a:t>
            </a:r>
            <a:r>
              <a:rPr lang="en-US" sz="2400" b="1" u="sng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đức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</a:t>
            </a:r>
          </a:p>
          <a:p>
            <a:pPr marL="225425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+ Tốt: 874/940 HS đạt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93%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(</a:t>
            </a:r>
            <a:r>
              <a:rPr lang="en-US" sz="2400" i="1" spc="-1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tăng </a:t>
            </a:r>
            <a:r>
              <a:rPr lang="en-US" sz="2400" i="1" spc="-100">
                <a:solidFill>
                  <a:schemeClr val="accent1">
                    <a:lumMod val="50000"/>
                  </a:schemeClr>
                </a:solidFill>
                <a:latin typeface="+mn-ea"/>
              </a:rPr>
              <a:t>0,6</a:t>
            </a:r>
            <a:r>
              <a:rPr lang="en-US" sz="2400" i="1" spc="-1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% so với năm học trước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) 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465138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Không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có HS đạt hạnh kiểm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Yếu.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en-US" sz="2400" b="1" u="sng">
                <a:solidFill>
                  <a:schemeClr val="accent1">
                    <a:lumMod val="50000"/>
                  </a:schemeClr>
                </a:solidFill>
                <a:latin typeface="+mn-ea"/>
              </a:rPr>
              <a:t>Tỉ lệ lên lớp thẳng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928/940 HS (98,7%). 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en-US" sz="2400" b="1" u="sng">
                <a:solidFill>
                  <a:schemeClr val="accent1">
                    <a:lumMod val="50000"/>
                  </a:schemeClr>
                </a:solidFill>
                <a:latin typeface="+mn-ea"/>
              </a:rPr>
              <a:t>Tỉ lệ tốt </a:t>
            </a:r>
            <a:r>
              <a:rPr lang="en-US" sz="2400" b="1" u="sng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nghiệp: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128/128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HS (100%).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0656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208169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2268" y="1066800"/>
            <a:ext cx="879173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u="sng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Danh hiệu thi đua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</a:t>
            </a:r>
          </a:p>
          <a:p>
            <a:pPr marL="2398713" indent="-1993900">
              <a:spcAft>
                <a:spcPts val="1200"/>
              </a:spcAft>
            </a:pP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Lớp tiên tiến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6A1, 6A2, </a:t>
            </a:r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+mn-ea"/>
              </a:rPr>
              <a:t>6A4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, 7A1, 7A2, 7A3, 7A5, 7A6, 8A1, 8A2, 8A4,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9A1.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3208338" indent="-2803525">
              <a:spcAft>
                <a:spcPts val="1200"/>
              </a:spcAft>
            </a:pPr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+mn-ea"/>
              </a:rPr>
              <a:t>Lớp tuyên </a:t>
            </a: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dương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8A5, 7A4, 6A3, 8A3, 6A5, 8A6, 9A2, 9A3, 7A7,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6A6.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9920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208169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2268" y="1066800"/>
            <a:ext cx="856313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2. Phong trào TDTT và các hoạt động khác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- Chạy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giải báo Hà Nội mới: Trường được tặng giấy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khen.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569913" lvl="0" indent="-569913"/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 - Hội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khỏe Phù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Đổng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cấp huyện: 2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giải nhất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, 3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giải nhì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,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3 giải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ba , giải nhất môn bóng đá nam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509588" lvl="0" indent="-225425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-  Phong trào </a:t>
            </a: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công tác Đội, xây dựng quỹ từ thiện đạt kết quả tốt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.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57388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208169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042" y="813500"/>
            <a:ext cx="8563131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+mn-ea"/>
              </a:rPr>
              <a:t>3</a:t>
            </a: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. Các hoạt động ngoại khóa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- Tổ chức sinh hoạt dưới cờ thứ Hai.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569913" lvl="0" indent="-569913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 - Phối hợp tổ chức chương trình “Điều ước đêm trung thu”.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Tổ chức các hoạt động chào mừng các ngày lễ lớn, kết hợp các hoạt động: Giáo dục kỹ năng sống, truyền thống đạo đức, pháp luật, kiến thức văn hóa … 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Tham quan kết hợp tìm hiểu lịch sử.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Làm tốt công tác phòng chống dịch Covid-19.</a:t>
            </a:r>
          </a:p>
        </p:txBody>
      </p:sp>
    </p:spTree>
    <p:extLst>
      <p:ext uri="{BB962C8B-B14F-4D97-AF65-F5344CB8AC3E}">
        <p14:creationId xmlns:p14="http://schemas.microsoft.com/office/powerpoint/2010/main" val="188034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208169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42" y="813500"/>
            <a:ext cx="8563131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+mn-ea"/>
              </a:rPr>
              <a:t>3</a:t>
            </a: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. Các hoạt động ngoại khóa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- Tổ chức sinh hoạt dưới cờ thứ Hai.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569913" lvl="0" indent="-569913">
              <a:spcBef>
                <a:spcPts val="600"/>
              </a:spcBef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  - Phối hợp tổ chức chương trình “Điều ước đêm trung thu”.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Tổ chức các hoạt động chào mừng các ngày lễ lớn, kết hợp các hoạt động: Giáo dục kỹ năng sống, truyền thống đạo đức, pháp luật, kiến thức văn hóa … 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Tham quan kết hợp tìm hiểu lịch sử.</a:t>
            </a:r>
          </a:p>
          <a:p>
            <a:pPr marL="509588" lvl="0" indent="-165100">
              <a:spcBef>
                <a:spcPts val="600"/>
              </a:spcBef>
              <a:buFontTx/>
              <a:buChar char="-"/>
            </a:pP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Làm tốt công tác phòng chống dịch Covid-19.</a:t>
            </a:r>
          </a:p>
        </p:txBody>
      </p:sp>
    </p:spTree>
    <p:extLst>
      <p:ext uri="{BB962C8B-B14F-4D97-AF65-F5344CB8AC3E}">
        <p14:creationId xmlns:p14="http://schemas.microsoft.com/office/powerpoint/2010/main" val="367943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6108" y="0"/>
            <a:ext cx="8208169" cy="7960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chemeClr val="accent1">
                    <a:lumMod val="75000"/>
                  </a:schemeClr>
                </a:solidFill>
                <a:effectLst/>
                <a:latin typeface="+mj-ea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I: Kết quả hoạt động của nhà trường:</a:t>
            </a:r>
            <a:endParaRPr lang="en-US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042" y="813500"/>
            <a:ext cx="856313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4. Công tác xã hội hóa giáo dục đã đạt hiệu quả tốt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5. Công tác quản lí: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b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6: Danh hiệu thi đua đề nghị công nhận: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- Tập thể lao động xuất sắc cấp thành phố.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- Cờ thi đua đơn vị dẫn đầu.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- Công đoàn vững mạnh cấp huyện.</a:t>
            </a:r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 - Liên đội mạnh cấp thành phố, tặng cờ thi đua dẫn đầu khối huyện, tặng bằng khen của Trung ương Đoàn.</a:t>
            </a:r>
            <a:endParaRPr lang="en-US" sz="240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7235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000120140530A99PPBG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846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A000120140530A99PPBG</vt:lpstr>
      <vt:lpstr>PowerPoint Presentation</vt:lpstr>
      <vt:lpstr>NỘI DUNG TRIỂN KHAI:</vt:lpstr>
      <vt:lpstr>I: Kết quả hoạt động của nhà trường:</vt:lpstr>
      <vt:lpstr>I: Kết quả hoạt động của nhà trường: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Phương Thảo</dc:creator>
  <cp:lastModifiedBy>Phương Thảo</cp:lastModifiedBy>
  <cp:revision>15</cp:revision>
  <dcterms:created xsi:type="dcterms:W3CDTF">2020-07-11T13:57:05Z</dcterms:created>
  <dcterms:modified xsi:type="dcterms:W3CDTF">2020-07-11T19:37:24Z</dcterms:modified>
</cp:coreProperties>
</file>