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3"/>
    <p:sldId id="269" r:id="rId4"/>
    <p:sldId id="292" r:id="rId5"/>
    <p:sldId id="270" r:id="rId6"/>
    <p:sldId id="257" r:id="rId7"/>
    <p:sldId id="282" r:id="rId8"/>
    <p:sldId id="271" r:id="rId9"/>
    <p:sldId id="293" r:id="rId10"/>
    <p:sldId id="294" r:id="rId11"/>
    <p:sldId id="259" r:id="rId12"/>
    <p:sldId id="295" r:id="rId13"/>
    <p:sldId id="296" r:id="rId14"/>
    <p:sldId id="299" r:id="rId15"/>
    <p:sldId id="260" r:id="rId16"/>
    <p:sldId id="285" r:id="rId17"/>
    <p:sldId id="300" r:id="rId18"/>
    <p:sldId id="272" r:id="rId19"/>
    <p:sldId id="298" r:id="rId20"/>
    <p:sldId id="273" r:id="rId21"/>
    <p:sldId id="283" r:id="rId22"/>
    <p:sldId id="286" r:id="rId23"/>
    <p:sldId id="290" r:id="rId24"/>
    <p:sldId id="289" r:id="rId26"/>
    <p:sldId id="288" r:id="rId27"/>
    <p:sldId id="279" r:id="rId28"/>
    <p:sldId id="277" r:id="rId29"/>
    <p:sldId id="301" r:id="rId30"/>
    <p:sldId id="268" r:id="rId31"/>
    <p:sldId id="284" r:id="rId32"/>
    <p:sldId id="306" r:id="rId33"/>
    <p:sldId id="307" r:id="rId34"/>
    <p:sldId id="308" r:id="rId35"/>
    <p:sldId id="309" r:id="rId36"/>
    <p:sldId id="303" r:id="rId37"/>
    <p:sldId id="291" r:id="rId38"/>
    <p:sldId id="30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86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6D930-33F1-4CF4-95B3-45973446975D}"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087A2-8BD2-499C-A63C-9ED2D19C9D7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087A2-8BD2-499C-A63C-9ED2D19C9D73}"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p:spPr>
      </p:sp>
      <p:sp>
        <p:nvSpPr>
          <p:cNvPr id="59395" name="Notes Placeholder 2"/>
          <p:cNvSpPr>
            <a:spLocks noGrp="1"/>
          </p:cNvSpPr>
          <p:nvPr>
            <p:ph type="body" idx="1"/>
          </p:nvPr>
        </p:nvSpPr>
        <p:spPr bwMode="auto">
          <a:noFill/>
        </p:spPr>
        <p:txBody>
          <a:bodyPr wrap="square" numCol="1" anchor="t" anchorCtr="0" compatLnSpc="1"/>
          <a:lstStyle/>
          <a:p>
            <a:endParaRPr lang="en-US" smtClean="0"/>
          </a:p>
        </p:txBody>
      </p:sp>
      <p:sp>
        <p:nvSpPr>
          <p:cNvPr id="4" name="Slide Number Placeholder 3"/>
          <p:cNvSpPr>
            <a:spLocks noGrp="1"/>
          </p:cNvSpPr>
          <p:nvPr>
            <p:ph type="sldNum" sz="quarter" idx="5"/>
          </p:nvPr>
        </p:nvSpPr>
        <p:spPr/>
        <p:txBody>
          <a:bodyPr/>
          <a:lstStyle/>
          <a:p>
            <a:pPr>
              <a:defRPr/>
            </a:pPr>
            <a:fld id="{8C297D70-D048-4A74-AE25-E8AC9271BF58}"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67AEFB-B4F1-4A0A-95D1-2E620240C7A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F67AEFB-B4F1-4A0A-95D1-2E620240C7A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F67AEFB-B4F1-4A0A-95D1-2E620240C7A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004AF41-F68D-4512-B7A0-DDF58AFA0D39}"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F67AEFB-B4F1-4A0A-95D1-2E620240C7A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F67AEFB-B4F1-4A0A-95D1-2E620240C7A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F67AEFB-B4F1-4A0A-95D1-2E620240C7A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AC1C-6575-4195-8796-A505CF3F631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F67AEFB-B4F1-4A0A-95D1-2E620240C7A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2AC1C-6575-4195-8796-A505CF3F631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67AEFB-B4F1-4A0A-95D1-2E620240C7A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2AC1C-6575-4195-8796-A505CF3F631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AEFB-B4F1-4A0A-95D1-2E620240C7A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2AC1C-6575-4195-8796-A505CF3F631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F67AEFB-B4F1-4A0A-95D1-2E620240C7A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AC1C-6575-4195-8796-A505CF3F631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F67AEFB-B4F1-4A0A-95D1-2E620240C7A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AC1C-6575-4195-8796-A505CF3F631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AEFB-B4F1-4A0A-95D1-2E620240C7A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2AC1C-6575-4195-8796-A505CF3F631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8.png"/><Relationship Id="rId6" Type="http://schemas.openxmlformats.org/officeDocument/2006/relationships/image" Target="../media/image37.wmf"/><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3.wmf"/><Relationship Id="rId6" Type="http://schemas.openxmlformats.org/officeDocument/2006/relationships/image" Target="../media/image32.wmf"/><Relationship Id="rId5" Type="http://schemas.openxmlformats.org/officeDocument/2006/relationships/image" Target="../media/image42.png"/><Relationship Id="rId4" Type="http://schemas.openxmlformats.org/officeDocument/2006/relationships/image" Target="../media/image41.wmf"/><Relationship Id="rId3" Type="http://schemas.openxmlformats.org/officeDocument/2006/relationships/image" Target="../media/image37.wmf"/><Relationship Id="rId2" Type="http://schemas.openxmlformats.org/officeDocument/2006/relationships/image" Target="../media/image40.png"/><Relationship Id="rId1"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9.jpeg"/><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image" Target="../media/image33.wmf"/><Relationship Id="rId7" Type="http://schemas.openxmlformats.org/officeDocument/2006/relationships/image" Target="../media/image34.wmf"/><Relationship Id="rId6" Type="http://schemas.openxmlformats.org/officeDocument/2006/relationships/image" Target="../media/image51.wmf"/><Relationship Id="rId5" Type="http://schemas.openxmlformats.org/officeDocument/2006/relationships/image" Target="../media/image37.wmf"/><Relationship Id="rId4" Type="http://schemas.openxmlformats.org/officeDocument/2006/relationships/image" Target="../media/image43.wmf"/><Relationship Id="rId3" Type="http://schemas.openxmlformats.org/officeDocument/2006/relationships/image" Target="../media/image32.wmf"/><Relationship Id="rId2" Type="http://schemas.openxmlformats.org/officeDocument/2006/relationships/image" Target="../media/image41.wmf"/><Relationship Id="rId13" Type="http://schemas.openxmlformats.org/officeDocument/2006/relationships/notesSlide" Target="../notesSlides/notesSlide1.xml"/><Relationship Id="rId12" Type="http://schemas.openxmlformats.org/officeDocument/2006/relationships/slideLayout" Target="../slideLayouts/slideLayout7.xml"/><Relationship Id="rId11" Type="http://schemas.openxmlformats.org/officeDocument/2006/relationships/image" Target="../media/image54.png"/><Relationship Id="rId10" Type="http://schemas.openxmlformats.org/officeDocument/2006/relationships/image" Target="../media/image53.wmf"/><Relationship Id="rId1"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5.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7.png"/><Relationship Id="rId2" Type="http://schemas.openxmlformats.org/officeDocument/2006/relationships/image" Target="../media/image40.png"/><Relationship Id="rId1" Type="http://schemas.openxmlformats.org/officeDocument/2006/relationships/image" Target="../media/image5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image" Target="../media/image59.jpe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65.jpeg"/><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image" Target="../media/image62.jpeg"/></Relationships>
</file>

<file path=ppt/slides/_rels/slide28.xml.rels><?xml version="1.0" encoding="UTF-8" standalone="yes"?>
<Relationships xmlns="http://schemas.openxmlformats.org/package/2006/relationships"><Relationship Id="rId9" Type="http://schemas.openxmlformats.org/officeDocument/2006/relationships/image" Target="../media/image74.png"/><Relationship Id="rId8" Type="http://schemas.openxmlformats.org/officeDocument/2006/relationships/image" Target="../media/image73.png"/><Relationship Id="rId7" Type="http://schemas.openxmlformats.org/officeDocument/2006/relationships/image" Target="../media/image72.png"/><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image" Target="../media/image68.png"/><Relationship Id="rId2" Type="http://schemas.openxmlformats.org/officeDocument/2006/relationships/image" Target="../media/image67.png"/><Relationship Id="rId12" Type="http://schemas.openxmlformats.org/officeDocument/2006/relationships/slideLayout" Target="../slideLayouts/slideLayout12.xml"/><Relationship Id="rId11" Type="http://schemas.openxmlformats.org/officeDocument/2006/relationships/image" Target="../media/image76.png"/><Relationship Id="rId10" Type="http://schemas.openxmlformats.org/officeDocument/2006/relationships/image" Target="../media/image75.png"/><Relationship Id="rId1" Type="http://schemas.openxmlformats.org/officeDocument/2006/relationships/image" Target="../media/image6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0.jpe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3" Type="http://schemas.openxmlformats.org/officeDocument/2006/relationships/slideLayout" Target="../slideLayouts/slideLayout7.xml"/><Relationship Id="rId12" Type="http://schemas.openxmlformats.org/officeDocument/2006/relationships/image" Target="../media/image14.png"/><Relationship Id="rId11" Type="http://schemas.openxmlformats.org/officeDocument/2006/relationships/image" Target="../media/image13.jpeg"/><Relationship Id="rId10" Type="http://schemas.openxmlformats.org/officeDocument/2006/relationships/image" Target="../media/image12.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8.GIF"/><Relationship Id="rId1" Type="http://schemas.openxmlformats.org/officeDocument/2006/relationships/image" Target="../media/image77.GIF"/></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9.GIF"/></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wmf"/><Relationship Id="rId4" Type="http://schemas.openxmlformats.org/officeDocument/2006/relationships/image" Target="../media/image83.wmf"/><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GIF"/></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7.png"/><Relationship Id="rId4" Type="http://schemas.microsoft.com/office/2007/relationships/media" Target="file:///D:\Vanban\NHAC\Bong%20dang%20thien%20than%20-%20DT.mp3" TargetMode="External"/><Relationship Id="rId3" Type="http://schemas.openxmlformats.org/officeDocument/2006/relationships/audio" Target="file:///D:\Vanban\NHAC\Bong%20dang%20thien%20than%20-%20DT.mp3" TargetMode="External"/><Relationship Id="rId2" Type="http://schemas.openxmlformats.org/officeDocument/2006/relationships/image" Target="../media/image31.jpeg"/><Relationship Id="rId1" Type="http://schemas.openxmlformats.org/officeDocument/2006/relationships/image" Target="../media/image86.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3" Type="http://schemas.openxmlformats.org/officeDocument/2006/relationships/slideLayout" Target="../slideLayouts/slideLayout2.xml"/><Relationship Id="rId12" Type="http://schemas.openxmlformats.org/officeDocument/2006/relationships/image" Target="../media/image27.GIF"/><Relationship Id="rId11" Type="http://schemas.openxmlformats.org/officeDocument/2006/relationships/image" Target="../media/image26.png"/><Relationship Id="rId10" Type="http://schemas.openxmlformats.org/officeDocument/2006/relationships/image" Target="../media/image25.pn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solidFill>
                  <a:srgbClr val="00B05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Bài</a:t>
            </a:r>
            <a:r>
              <a:rPr lang="en-US" sz="5400" b="1" cap="none" spc="50" dirty="0" smtClean="0">
                <a:ln w="11430"/>
                <a:solidFill>
                  <a:srgbClr val="00B05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5</a:t>
            </a:r>
            <a:endParaRPr lang="en-US" sz="5400" b="1" cap="none" spc="50" dirty="0" smtClean="0">
              <a:ln w="11430"/>
              <a:solidFill>
                <a:srgbClr val="00B05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a:p>
            <a:pPr algn="ctr"/>
            <a:r>
              <a:rPr lang="en-US" sz="5400" b="1" spc="50" dirty="0" smtClean="0">
                <a:ln w="11430"/>
                <a:solidFill>
                  <a:srgbClr val="FF000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CÁC NƯỚC ĐÔNG NAM Á</a:t>
            </a:r>
            <a:endParaRPr lang="en-US" sz="5400" b="1" cap="none" spc="50" dirty="0">
              <a:ln w="11430"/>
              <a:solidFill>
                <a:srgbClr val="FF000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200" y="2059126"/>
            <a:ext cx="8229600" cy="45130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c-nuoc-dong-nam-a.jpg"/>
          <p:cNvPicPr>
            <a:picLocks noChangeAspect="1"/>
          </p:cNvPicPr>
          <p:nvPr/>
        </p:nvPicPr>
        <p:blipFill>
          <a:blip r:embed="rId1"/>
          <a:stretch>
            <a:fillRect/>
          </a:stretch>
        </p:blipFill>
        <p:spPr>
          <a:xfrm>
            <a:off x="0" y="-110425"/>
            <a:ext cx="9144000" cy="6968425"/>
          </a:xfrm>
          <a:prstGeom prst="rect">
            <a:avLst/>
          </a:prstGeom>
        </p:spPr>
      </p:pic>
      <p:sp>
        <p:nvSpPr>
          <p:cNvPr id="5" name="TextBox 4"/>
          <p:cNvSpPr txBox="1"/>
          <p:nvPr/>
        </p:nvSpPr>
        <p:spPr>
          <a:xfrm>
            <a:off x="4953000" y="0"/>
            <a:ext cx="4191000" cy="369332"/>
          </a:xfrm>
          <a:prstGeom prst="rect">
            <a:avLst/>
          </a:prstGeom>
          <a:solidFill>
            <a:schemeClr val="bg1"/>
          </a:solidFill>
        </p:spPr>
        <p:txBody>
          <a:bodyPr wrap="square" rtlCol="0">
            <a:spAutoFit/>
          </a:bodyPr>
          <a:lstStyle/>
          <a:p>
            <a:r>
              <a:rPr lang="en-US" b="1" dirty="0" err="1" smtClean="0">
                <a:latin typeface="Arial" panose="020B0604020202020204" pitchFamily="34" charset="0"/>
                <a:cs typeface="Arial" panose="020B0604020202020204" pitchFamily="34" charset="0"/>
              </a:rPr>
              <a:t>Lược</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đồ</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các</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nước</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Đông</a:t>
            </a:r>
            <a:r>
              <a:rPr lang="en-US" b="1" dirty="0" smtClean="0">
                <a:latin typeface="Arial" panose="020B0604020202020204" pitchFamily="34" charset="0"/>
                <a:cs typeface="Arial" panose="020B0604020202020204" pitchFamily="34" charset="0"/>
              </a:rPr>
              <a:t> Nam Á</a:t>
            </a:r>
            <a:endParaRPr lang="en-US" b="1" dirty="0">
              <a:latin typeface="Arial" panose="020B0604020202020204" pitchFamily="34" charset="0"/>
              <a:cs typeface="Arial" panose="020B0604020202020204" pitchFamily="34" charset="0"/>
            </a:endParaRPr>
          </a:p>
        </p:txBody>
      </p:sp>
      <p:sp>
        <p:nvSpPr>
          <p:cNvPr id="6" name="Rectangular Callout 5"/>
          <p:cNvSpPr/>
          <p:nvPr/>
        </p:nvSpPr>
        <p:spPr>
          <a:xfrm>
            <a:off x="4114800" y="22860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anose="020B0604020202020204" pitchFamily="34" charset="0"/>
                <a:cs typeface="Arial" panose="020B0604020202020204" pitchFamily="34" charset="0"/>
              </a:rPr>
              <a:t>1945</a:t>
            </a:r>
            <a:endParaRPr lang="en-US" b="1" dirty="0">
              <a:solidFill>
                <a:srgbClr val="FF0000"/>
              </a:solidFill>
              <a:latin typeface="Arial" panose="020B0604020202020204" pitchFamily="34" charset="0"/>
              <a:cs typeface="Arial" panose="020B0604020202020204" pitchFamily="34" charset="0"/>
            </a:endParaRPr>
          </a:p>
        </p:txBody>
      </p:sp>
      <p:sp>
        <p:nvSpPr>
          <p:cNvPr id="7" name="Rectangular Callout 6"/>
          <p:cNvSpPr/>
          <p:nvPr/>
        </p:nvSpPr>
        <p:spPr>
          <a:xfrm>
            <a:off x="3733800" y="16764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anose="020B0604020202020204" pitchFamily="34" charset="0"/>
                <a:cs typeface="Arial" panose="020B0604020202020204" pitchFamily="34" charset="0"/>
              </a:rPr>
              <a:t>1945</a:t>
            </a:r>
            <a:endParaRPr lang="en-US" b="1" dirty="0">
              <a:solidFill>
                <a:srgbClr val="FF0000"/>
              </a:solidFill>
              <a:latin typeface="Arial" panose="020B0604020202020204" pitchFamily="34" charset="0"/>
              <a:cs typeface="Arial" panose="020B0604020202020204" pitchFamily="34" charset="0"/>
            </a:endParaRPr>
          </a:p>
        </p:txBody>
      </p:sp>
      <p:sp>
        <p:nvSpPr>
          <p:cNvPr id="8" name="Rectangular Callout 7"/>
          <p:cNvSpPr/>
          <p:nvPr/>
        </p:nvSpPr>
        <p:spPr>
          <a:xfrm>
            <a:off x="4419600" y="56388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anose="020B0604020202020204" pitchFamily="34" charset="0"/>
                <a:cs typeface="Arial" panose="020B0604020202020204" pitchFamily="34" charset="0"/>
              </a:rPr>
              <a:t>1945</a:t>
            </a:r>
            <a:endParaRPr lang="en-US" b="1" dirty="0">
              <a:solidFill>
                <a:srgbClr val="FF0000"/>
              </a:solidFill>
              <a:latin typeface="Arial" panose="020B0604020202020204" pitchFamily="34" charset="0"/>
              <a:cs typeface="Arial" panose="020B0604020202020204" pitchFamily="34" charset="0"/>
            </a:endParaRPr>
          </a:p>
        </p:txBody>
      </p:sp>
      <p:sp>
        <p:nvSpPr>
          <p:cNvPr id="9" name="Rectangular Callout 8"/>
          <p:cNvSpPr/>
          <p:nvPr/>
        </p:nvSpPr>
        <p:spPr>
          <a:xfrm>
            <a:off x="7391400" y="2971800"/>
            <a:ext cx="9144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anose="020B0604020202020204" pitchFamily="34" charset="0"/>
                <a:cs typeface="Arial" panose="020B0604020202020204" pitchFamily="34" charset="0"/>
              </a:rPr>
              <a:t>7/1946</a:t>
            </a:r>
            <a:endParaRPr lang="en-US" b="1" dirty="0">
              <a:solidFill>
                <a:srgbClr val="FF0000"/>
              </a:solidFill>
              <a:latin typeface="Arial" panose="020B0604020202020204" pitchFamily="34" charset="0"/>
              <a:cs typeface="Arial" panose="020B0604020202020204" pitchFamily="34" charset="0"/>
            </a:endParaRPr>
          </a:p>
        </p:txBody>
      </p:sp>
      <p:sp>
        <p:nvSpPr>
          <p:cNvPr id="10" name="Rectangular Callout 9"/>
          <p:cNvSpPr/>
          <p:nvPr/>
        </p:nvSpPr>
        <p:spPr>
          <a:xfrm>
            <a:off x="1981200" y="152400"/>
            <a:ext cx="990600" cy="381000"/>
          </a:xfrm>
          <a:prstGeom prst="wedgeRectCallout">
            <a:avLst>
              <a:gd name="adj1" fmla="val -142839"/>
              <a:gd name="adj2" fmla="val 1929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anose="020B0604020202020204" pitchFamily="34" charset="0"/>
                <a:cs typeface="Arial" panose="020B0604020202020204" pitchFamily="34" charset="0"/>
              </a:rPr>
              <a:t>1/1948</a:t>
            </a:r>
            <a:endParaRPr lang="en-US" b="1" dirty="0">
              <a:solidFill>
                <a:srgbClr val="FF0000"/>
              </a:solidFill>
              <a:latin typeface="Arial" panose="020B0604020202020204" pitchFamily="34" charset="0"/>
              <a:cs typeface="Arial" panose="020B0604020202020204" pitchFamily="34" charset="0"/>
            </a:endParaRPr>
          </a:p>
        </p:txBody>
      </p:sp>
      <p:sp>
        <p:nvSpPr>
          <p:cNvPr id="11" name="Rectangular Callout 10"/>
          <p:cNvSpPr/>
          <p:nvPr/>
        </p:nvSpPr>
        <p:spPr>
          <a:xfrm>
            <a:off x="2819400" y="3352800"/>
            <a:ext cx="990600" cy="381000"/>
          </a:xfrm>
          <a:prstGeom prst="wedgeRectCallout">
            <a:avLst>
              <a:gd name="adj1" fmla="val -143226"/>
              <a:gd name="adj2" fmla="val 152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anose="020B0604020202020204" pitchFamily="34" charset="0"/>
                <a:cs typeface="Arial" panose="020B0604020202020204" pitchFamily="34" charset="0"/>
              </a:rPr>
              <a:t>8/1957</a:t>
            </a:r>
            <a:endParaRPr lang="en-US" b="1" dirty="0">
              <a:solidFill>
                <a:srgbClr val="FF0000"/>
              </a:solidFill>
              <a:latin typeface="Arial" panose="020B0604020202020204" pitchFamily="34" charset="0"/>
              <a:cs typeface="Arial" panose="020B0604020202020204" pitchFamily="34" charset="0"/>
            </a:endParaRPr>
          </a:p>
        </p:txBody>
      </p:sp>
      <p:sp>
        <p:nvSpPr>
          <p:cNvPr id="12" name="Rectangular Callout 11"/>
          <p:cNvSpPr/>
          <p:nvPr/>
        </p:nvSpPr>
        <p:spPr>
          <a:xfrm>
            <a:off x="3581400" y="2819400"/>
            <a:ext cx="838200" cy="381000"/>
          </a:xfrm>
          <a:prstGeom prst="wedgeRectCallout">
            <a:avLst>
              <a:gd name="adj1" fmla="val -207002"/>
              <a:gd name="adj2" fmla="val -765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anose="020B0604020202020204" pitchFamily="34" charset="0"/>
                <a:cs typeface="Arial" panose="020B0604020202020204" pitchFamily="34" charset="0"/>
              </a:rPr>
              <a:t>1953</a:t>
            </a:r>
            <a:endParaRPr lang="en-US" b="1" dirty="0">
              <a:solidFill>
                <a:srgbClr val="FF0000"/>
              </a:solidFill>
              <a:latin typeface="Arial" panose="020B0604020202020204" pitchFamily="34" charset="0"/>
              <a:cs typeface="Arial" panose="020B0604020202020204" pitchFamily="34" charset="0"/>
            </a:endParaRPr>
          </a:p>
        </p:txBody>
      </p:sp>
      <p:sp>
        <p:nvSpPr>
          <p:cNvPr id="13" name="Rectangular Callout 12"/>
          <p:cNvSpPr/>
          <p:nvPr/>
        </p:nvSpPr>
        <p:spPr>
          <a:xfrm>
            <a:off x="3276600" y="4648200"/>
            <a:ext cx="838200" cy="381000"/>
          </a:xfrm>
          <a:prstGeom prst="wedgeRectCallout">
            <a:avLst>
              <a:gd name="adj1" fmla="val -166723"/>
              <a:gd name="adj2" fmla="val -470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anose="020B0604020202020204" pitchFamily="34" charset="0"/>
                <a:cs typeface="Arial" panose="020B0604020202020204" pitchFamily="34" charset="0"/>
              </a:rPr>
              <a:t>1965</a:t>
            </a:r>
            <a:endParaRPr lang="en-US" b="1" dirty="0">
              <a:solidFill>
                <a:srgbClr val="FF0000"/>
              </a:solidFill>
              <a:latin typeface="Arial" panose="020B0604020202020204" pitchFamily="34" charset="0"/>
              <a:cs typeface="Arial" panose="020B0604020202020204" pitchFamily="34" charset="0"/>
            </a:endParaRPr>
          </a:p>
        </p:txBody>
      </p:sp>
      <p:sp>
        <p:nvSpPr>
          <p:cNvPr id="14" name="Rectangular Callout 13"/>
          <p:cNvSpPr/>
          <p:nvPr/>
        </p:nvSpPr>
        <p:spPr>
          <a:xfrm>
            <a:off x="7696200" y="59436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anose="020B0604020202020204" pitchFamily="34" charset="0"/>
                <a:cs typeface="Arial" panose="020B0604020202020204" pitchFamily="34" charset="0"/>
              </a:rPr>
              <a:t>2002</a:t>
            </a:r>
            <a:endParaRPr lang="en-US" b="1" dirty="0">
              <a:solidFill>
                <a:srgbClr val="FF0000"/>
              </a:solidFill>
              <a:latin typeface="Arial" panose="020B0604020202020204" pitchFamily="34" charset="0"/>
              <a:cs typeface="Arial" panose="020B0604020202020204" pitchFamily="34" charset="0"/>
            </a:endParaRPr>
          </a:p>
        </p:txBody>
      </p:sp>
      <p:sp>
        <p:nvSpPr>
          <p:cNvPr id="15" name="Rectangular Callout 14"/>
          <p:cNvSpPr/>
          <p:nvPr/>
        </p:nvSpPr>
        <p:spPr>
          <a:xfrm>
            <a:off x="4953000" y="3352800"/>
            <a:ext cx="838200" cy="381000"/>
          </a:xfrm>
          <a:prstGeom prst="wedgeRectCallout">
            <a:avLst>
              <a:gd name="adj1" fmla="val -109660"/>
              <a:gd name="adj2" fmla="val 1375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anose="020B0604020202020204" pitchFamily="34" charset="0"/>
                <a:cs typeface="Arial" panose="020B0604020202020204" pitchFamily="34" charset="0"/>
              </a:rPr>
              <a:t>1984</a:t>
            </a:r>
            <a:endParaRPr lang="en-US"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332" y="6071744"/>
            <a:ext cx="8342752" cy="554980"/>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smtClean="0">
                <a:latin typeface="Times New Roman" panose="02020603050405020304" pitchFamily="18" charset="0"/>
                <a:cs typeface="Times New Roman" panose="02020603050405020304" pitchFamily="18" charset="0"/>
              </a:rPr>
              <a:t>H</a:t>
            </a:r>
            <a:r>
              <a:rPr lang="pt-BR" sz="2800" dirty="0" smtClean="0">
                <a:latin typeface="Times New Roman" panose="02020603050405020304" pitchFamily="18" charset="0"/>
                <a:cs typeface="Times New Roman" panose="02020603050405020304" pitchFamily="18" charset="0"/>
              </a:rPr>
              <a:t>ầu hết các nước trong khu vực đã giành được độc lập.</a:t>
            </a:r>
            <a:endParaRPr lang="pt-BR" sz="2800" dirty="0" smtClean="0">
              <a:latin typeface="Times New Roman" panose="02020603050405020304" pitchFamily="18" charset="0"/>
              <a:cs typeface="Times New Roman" panose="02020603050405020304" pitchFamily="18" charset="0"/>
            </a:endParaRP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endPar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45332" y="1485786"/>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smtClean="0">
                <a:latin typeface="Times New Roman" panose="02020603050405020304" pitchFamily="18" charset="0"/>
                <a:cs typeface="Times New Roman" panose="02020603050405020304" pitchFamily="18" charset="0"/>
              </a:rPr>
              <a:t>ều </a:t>
            </a:r>
            <a:r>
              <a:rPr lang="pt-BR" sz="2800" dirty="0">
                <a:latin typeface="Times New Roman" panose="02020603050405020304" pitchFamily="18" charset="0"/>
                <a:cs typeface="Times New Roman" panose="02020603050405020304" pitchFamily="18" charset="0"/>
              </a:rPr>
              <a:t>là thuộc địa của thực dân phương </a:t>
            </a:r>
            <a:r>
              <a:rPr lang="pt-BR" sz="2800" dirty="0" smtClean="0">
                <a:latin typeface="Times New Roman" panose="02020603050405020304" pitchFamily="18" charset="0"/>
                <a:cs typeface="Times New Roman" panose="02020603050405020304" pitchFamily="18" charset="0"/>
              </a:rPr>
              <a:t>Tây</a:t>
            </a:r>
            <a:r>
              <a:rPr lang="vi-VN" sz="2800" dirty="0" smtClean="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endParaRPr lang="pt-BR"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345332" y="3540852"/>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smtClean="0">
                <a:latin typeface="Times New Roman" panose="02020603050405020304" pitchFamily="18" charset="0"/>
                <a:cs typeface="Times New Roman" panose="02020603050405020304" pitchFamily="18" charset="0"/>
              </a:rPr>
              <a:t>N</a:t>
            </a:r>
            <a:r>
              <a:rPr lang="pt-BR" sz="2800" dirty="0" smtClean="0">
                <a:latin typeface="Times New Roman" panose="02020603050405020304" pitchFamily="18" charset="0"/>
                <a:cs typeface="Times New Roman" panose="02020603050405020304" pitchFamily="18" charset="0"/>
              </a:rPr>
              <a:t>hân </a:t>
            </a:r>
            <a:r>
              <a:rPr lang="pt-BR" sz="2800" dirty="0">
                <a:latin typeface="Times New Roman" panose="02020603050405020304" pitchFamily="18" charset="0"/>
                <a:cs typeface="Times New Roman" panose="02020603050405020304" pitchFamily="18" charset="0"/>
              </a:rPr>
              <a:t>dân nhiều nước Đông Nam Á đã nổi dậy giành chính quyền như: In-đô-nê-xi-a, Việt Nam và Lào.</a:t>
            </a:r>
            <a:endParaRPr lang="pt-BR"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345332" y="97560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smtClean="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345332" y="554852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smtClean="0">
                <a:latin typeface="Times New Roman" panose="02020603050405020304" pitchFamily="18" charset="0"/>
                <a:cs typeface="Times New Roman" panose="02020603050405020304" pitchFamily="18" charset="0"/>
              </a:rPr>
              <a:t>Giữa những năm </a:t>
            </a:r>
            <a:r>
              <a:rPr lang="pt-BR" sz="2800" b="1" dirty="0" smtClean="0">
                <a:latin typeface="Times New Roman" panose="02020603050405020304" pitchFamily="18" charset="0"/>
                <a:cs typeface="Times New Roman" panose="02020603050405020304" pitchFamily="18" charset="0"/>
              </a:rPr>
              <a:t>50</a:t>
            </a:r>
            <a:r>
              <a:rPr lang="vi-VN" sz="2800" b="1" dirty="0" smtClean="0">
                <a:latin typeface="Times New Roman" panose="02020603050405020304" pitchFamily="18" charset="0"/>
                <a:cs typeface="Times New Roman" panose="02020603050405020304" pitchFamily="18" charset="0"/>
              </a:rPr>
              <a:t> của</a:t>
            </a:r>
            <a:r>
              <a:rPr lang="pt-BR" sz="2800" b="1" dirty="0" smtClean="0">
                <a:latin typeface="Times New Roman" panose="02020603050405020304" pitchFamily="18" charset="0"/>
                <a:cs typeface="Times New Roman" panose="02020603050405020304" pitchFamily="18" charset="0"/>
              </a:rPr>
              <a:t> </a:t>
            </a:r>
            <a:r>
              <a:rPr lang="pt-BR" sz="2800" b="1" dirty="0">
                <a:latin typeface="Times New Roman" panose="02020603050405020304" pitchFamily="18" charset="0"/>
                <a:cs typeface="Times New Roman" panose="02020603050405020304" pitchFamily="18" charset="0"/>
              </a:rPr>
              <a:t>thế kỉ XX</a:t>
            </a:r>
            <a:endParaRPr lang="en-US" sz="2800" b="1" dirty="0"/>
          </a:p>
        </p:txBody>
      </p:sp>
      <p:sp>
        <p:nvSpPr>
          <p:cNvPr id="10" name="Rectangle 9"/>
          <p:cNvSpPr/>
          <p:nvPr/>
        </p:nvSpPr>
        <p:spPr>
          <a:xfrm>
            <a:off x="345332" y="298608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smtClean="0">
                <a:latin typeface="Times New Roman" panose="02020603050405020304" pitchFamily="18" charset="0"/>
                <a:cs typeface="Times New Roman" panose="02020603050405020304" pitchFamily="18" charset="0"/>
              </a:rPr>
              <a:t>Sau</a:t>
            </a:r>
            <a:r>
              <a:rPr lang="pt-BR" sz="2800" b="1" dirty="0" smtClean="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191000" y="2095184"/>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211908" y="4683023"/>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06425" y="274638"/>
            <a:ext cx="7591425" cy="657225"/>
          </a:xfrm>
        </p:spPr>
        <p:txBody>
          <a:bodyPr>
            <a:normAutofit fontScale="90000"/>
          </a:bodyPr>
          <a:lstStyle/>
          <a:p>
            <a:pPr eaLnBrk="1" hangingPunct="1"/>
            <a:br>
              <a:rPr lang="en-US" altLang="en-US" sz="4000" b="1" smtClean="0"/>
            </a:br>
            <a:endParaRPr lang="en-US" altLang="en-US" sz="3200" b="1" smtClean="0"/>
          </a:p>
        </p:txBody>
      </p:sp>
      <p:pic>
        <p:nvPicPr>
          <p:cNvPr id="9219" name="Picture 4" descr="App00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AutoShape 4"/>
          <p:cNvSpPr>
            <a:spLocks noChangeArrowheads="1"/>
          </p:cNvSpPr>
          <p:nvPr/>
        </p:nvSpPr>
        <p:spPr bwMode="auto">
          <a:xfrm>
            <a:off x="2819400" y="5638800"/>
            <a:ext cx="457200" cy="304800"/>
          </a:xfrm>
          <a:prstGeom prst="irregularSeal1">
            <a:avLst/>
          </a:prstGeom>
          <a:solidFill>
            <a:srgbClr val="FF00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a:solidFill>
                <a:srgbClr val="FF0000"/>
              </a:solidFill>
              <a:latin typeface="Times New Roman" panose="02020603050405020304" pitchFamily="18" charset="0"/>
            </a:endParaRPr>
          </a:p>
        </p:txBody>
      </p:sp>
      <p:sp>
        <p:nvSpPr>
          <p:cNvPr id="10245" name="AutoShape 5"/>
          <p:cNvSpPr>
            <a:spLocks noChangeArrowheads="1"/>
          </p:cNvSpPr>
          <p:nvPr/>
        </p:nvSpPr>
        <p:spPr bwMode="auto">
          <a:xfrm>
            <a:off x="2895600" y="1143000"/>
            <a:ext cx="381000" cy="228600"/>
          </a:xfrm>
          <a:prstGeom prst="irregularSeal1">
            <a:avLst/>
          </a:prstGeom>
          <a:solidFill>
            <a:srgbClr val="FF00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a:solidFill>
                <a:srgbClr val="FF0000"/>
              </a:solidFill>
              <a:latin typeface="Times New Roman" panose="02020603050405020304" pitchFamily="18" charset="0"/>
            </a:endParaRPr>
          </a:p>
        </p:txBody>
      </p:sp>
      <p:sp>
        <p:nvSpPr>
          <p:cNvPr id="10246" name="AutoShape 6"/>
          <p:cNvSpPr>
            <a:spLocks noChangeArrowheads="1"/>
          </p:cNvSpPr>
          <p:nvPr/>
        </p:nvSpPr>
        <p:spPr bwMode="auto">
          <a:xfrm>
            <a:off x="5486400" y="2286000"/>
            <a:ext cx="457200" cy="304800"/>
          </a:xfrm>
          <a:prstGeom prst="irregularSeal1">
            <a:avLst/>
          </a:prstGeom>
          <a:solidFill>
            <a:srgbClr val="FF00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a:solidFill>
                <a:srgbClr val="FF0000"/>
              </a:solidFill>
              <a:latin typeface="Times New Roman" panose="02020603050405020304" pitchFamily="18" charset="0"/>
            </a:endParaRPr>
          </a:p>
        </p:txBody>
      </p:sp>
      <p:sp>
        <p:nvSpPr>
          <p:cNvPr id="10247" name="AutoShape 7"/>
          <p:cNvSpPr>
            <a:spLocks noChangeArrowheads="1"/>
          </p:cNvSpPr>
          <p:nvPr/>
        </p:nvSpPr>
        <p:spPr bwMode="auto">
          <a:xfrm>
            <a:off x="2514600" y="1524000"/>
            <a:ext cx="304800" cy="304800"/>
          </a:xfrm>
          <a:prstGeom prst="irregularSeal1">
            <a:avLst/>
          </a:prstGeom>
          <a:solidFill>
            <a:srgbClr val="FF00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a:solidFill>
                <a:srgbClr val="FF0000"/>
              </a:solidFill>
              <a:latin typeface="Times New Roman" panose="02020603050405020304" pitchFamily="18" charset="0"/>
            </a:endParaRPr>
          </a:p>
        </p:txBody>
      </p:sp>
      <p:sp>
        <p:nvSpPr>
          <p:cNvPr id="10248" name="AutoShape 8"/>
          <p:cNvSpPr>
            <a:spLocks noChangeArrowheads="1"/>
          </p:cNvSpPr>
          <p:nvPr/>
        </p:nvSpPr>
        <p:spPr bwMode="auto">
          <a:xfrm>
            <a:off x="1447800" y="1066800"/>
            <a:ext cx="457200" cy="304800"/>
          </a:xfrm>
          <a:prstGeom prst="irregularSeal1">
            <a:avLst/>
          </a:prstGeom>
          <a:solidFill>
            <a:srgbClr val="FF00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a:solidFill>
                <a:srgbClr val="FF0000"/>
              </a:solidFill>
              <a:latin typeface="Times New Roman" panose="02020603050405020304" pitchFamily="18" charset="0"/>
            </a:endParaRPr>
          </a:p>
        </p:txBody>
      </p:sp>
      <p:sp>
        <p:nvSpPr>
          <p:cNvPr id="10249" name="AutoShape 9"/>
          <p:cNvSpPr>
            <a:spLocks noChangeArrowheads="1"/>
          </p:cNvSpPr>
          <p:nvPr/>
        </p:nvSpPr>
        <p:spPr bwMode="auto">
          <a:xfrm>
            <a:off x="2438400" y="4114800"/>
            <a:ext cx="381000" cy="228600"/>
          </a:xfrm>
          <a:prstGeom prst="irregularSeal1">
            <a:avLst/>
          </a:prstGeom>
          <a:solidFill>
            <a:srgbClr val="FF00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a:solidFill>
                <a:srgbClr val="FF0000"/>
              </a:solidFill>
              <a:latin typeface="Times New Roman" panose="02020603050405020304" pitchFamily="18" charset="0"/>
            </a:endParaRPr>
          </a:p>
        </p:txBody>
      </p:sp>
      <p:sp>
        <p:nvSpPr>
          <p:cNvPr id="10250" name="Rectangle 10" descr="Parchment"/>
          <p:cNvSpPr>
            <a:spLocks noChangeArrowheads="1"/>
          </p:cNvSpPr>
          <p:nvPr/>
        </p:nvSpPr>
        <p:spPr bwMode="auto">
          <a:xfrm>
            <a:off x="2209800" y="5105400"/>
            <a:ext cx="1447800" cy="381000"/>
          </a:xfrm>
          <a:prstGeom prst="rect">
            <a:avLst/>
          </a:prstGeom>
          <a:blipFill dpi="0" rotWithShape="1">
            <a:blip r:embed="rId2"/>
            <a:srcRect/>
            <a:tile tx="0" ty="0" sx="100000" sy="100000" flip="none" algn="tl"/>
          </a:blipFill>
          <a:ln w="9525">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rPr>
              <a:t>17/8/1945</a:t>
            </a:r>
            <a:endParaRPr lang="en-US" altLang="en-US" sz="2400" b="1">
              <a:solidFill>
                <a:srgbClr val="0000FF"/>
              </a:solidFill>
              <a:latin typeface="Times New Roman" panose="02020603050405020304" pitchFamily="18" charset="0"/>
            </a:endParaRPr>
          </a:p>
        </p:txBody>
      </p:sp>
      <p:sp>
        <p:nvSpPr>
          <p:cNvPr id="10251" name="Rectangle 11" descr="Parchment"/>
          <p:cNvSpPr>
            <a:spLocks noChangeArrowheads="1"/>
          </p:cNvSpPr>
          <p:nvPr/>
        </p:nvSpPr>
        <p:spPr bwMode="auto">
          <a:xfrm>
            <a:off x="1447800" y="2133600"/>
            <a:ext cx="1600200" cy="381000"/>
          </a:xfrm>
          <a:prstGeom prst="rect">
            <a:avLst/>
          </a:prstGeom>
          <a:blipFill dpi="0" rotWithShape="1">
            <a:blip r:embed="rId2"/>
            <a:srcRect/>
            <a:tile tx="0" ty="0" sx="100000" sy="100000" flip="none" algn="tl"/>
          </a:blipFill>
          <a:ln w="9525">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rPr>
              <a:t>12/10/1945</a:t>
            </a:r>
            <a:endParaRPr lang="en-US" altLang="en-US" sz="2400" b="1">
              <a:solidFill>
                <a:srgbClr val="0000FF"/>
              </a:solidFill>
              <a:latin typeface="Times New Roman" panose="02020603050405020304" pitchFamily="18" charset="0"/>
            </a:endParaRPr>
          </a:p>
        </p:txBody>
      </p:sp>
      <p:sp>
        <p:nvSpPr>
          <p:cNvPr id="10252" name="Rectangle 12" descr="Parchment"/>
          <p:cNvSpPr>
            <a:spLocks noChangeArrowheads="1"/>
          </p:cNvSpPr>
          <p:nvPr/>
        </p:nvSpPr>
        <p:spPr bwMode="auto">
          <a:xfrm>
            <a:off x="3352800" y="762000"/>
            <a:ext cx="1295400" cy="381000"/>
          </a:xfrm>
          <a:prstGeom prst="rect">
            <a:avLst/>
          </a:prstGeom>
          <a:blipFill dpi="0" rotWithShape="1">
            <a:blip r:embed="rId2"/>
            <a:srcRect/>
            <a:tile tx="0" ty="0" sx="100000" sy="100000" flip="none" algn="tl"/>
          </a:blipFill>
          <a:ln w="9525">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rPr>
              <a:t>2/9/1945</a:t>
            </a:r>
            <a:endParaRPr lang="en-US" altLang="en-US" sz="2400" b="1">
              <a:solidFill>
                <a:srgbClr val="0000FF"/>
              </a:solidFill>
              <a:latin typeface="Times New Roman" panose="02020603050405020304" pitchFamily="18" charset="0"/>
            </a:endParaRPr>
          </a:p>
        </p:txBody>
      </p:sp>
      <p:sp>
        <p:nvSpPr>
          <p:cNvPr id="10253" name="Rectangle 13" descr="Parchment"/>
          <p:cNvSpPr>
            <a:spLocks noChangeArrowheads="1"/>
          </p:cNvSpPr>
          <p:nvPr/>
        </p:nvSpPr>
        <p:spPr bwMode="auto">
          <a:xfrm>
            <a:off x="2819400" y="3657600"/>
            <a:ext cx="1143000" cy="381000"/>
          </a:xfrm>
          <a:prstGeom prst="rect">
            <a:avLst/>
          </a:prstGeom>
          <a:blipFill dpi="0" rotWithShape="1">
            <a:blip r:embed="rId2"/>
            <a:srcRect/>
            <a:tile tx="0" ty="0" sx="100000" sy="100000" flip="none" algn="tl"/>
          </a:blipFill>
          <a:ln w="9525">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rPr>
              <a:t>8/1957</a:t>
            </a:r>
            <a:endParaRPr lang="en-US" altLang="en-US" sz="2400" b="1">
              <a:solidFill>
                <a:srgbClr val="0000FF"/>
              </a:solidFill>
              <a:latin typeface="Times New Roman" panose="02020603050405020304" pitchFamily="18" charset="0"/>
            </a:endParaRPr>
          </a:p>
        </p:txBody>
      </p:sp>
      <p:sp>
        <p:nvSpPr>
          <p:cNvPr id="10254" name="Rectangle 14" descr="Parchment"/>
          <p:cNvSpPr>
            <a:spLocks noChangeArrowheads="1"/>
          </p:cNvSpPr>
          <p:nvPr/>
        </p:nvSpPr>
        <p:spPr bwMode="auto">
          <a:xfrm>
            <a:off x="457200" y="609600"/>
            <a:ext cx="1143000" cy="381000"/>
          </a:xfrm>
          <a:prstGeom prst="rect">
            <a:avLst/>
          </a:prstGeom>
          <a:blipFill dpi="0" rotWithShape="1">
            <a:blip r:embed="rId2"/>
            <a:srcRect/>
            <a:tile tx="0" ty="0" sx="100000" sy="100000" flip="none" algn="tl"/>
          </a:blipFill>
          <a:ln w="9525">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rPr>
              <a:t>1/1948</a:t>
            </a:r>
            <a:endParaRPr lang="en-US" altLang="en-US" sz="2400" b="1">
              <a:solidFill>
                <a:srgbClr val="0000FF"/>
              </a:solidFill>
              <a:latin typeface="Times New Roman" panose="02020603050405020304" pitchFamily="18" charset="0"/>
            </a:endParaRPr>
          </a:p>
        </p:txBody>
      </p:sp>
      <p:sp>
        <p:nvSpPr>
          <p:cNvPr id="10255" name="Rectangle 15" descr="Parchment"/>
          <p:cNvSpPr>
            <a:spLocks noChangeArrowheads="1"/>
          </p:cNvSpPr>
          <p:nvPr/>
        </p:nvSpPr>
        <p:spPr bwMode="auto">
          <a:xfrm>
            <a:off x="5791200" y="1981200"/>
            <a:ext cx="1143000" cy="381000"/>
          </a:xfrm>
          <a:prstGeom prst="rect">
            <a:avLst/>
          </a:prstGeom>
          <a:blipFill dpi="0" rotWithShape="1">
            <a:blip r:embed="rId2"/>
            <a:srcRect/>
            <a:tile tx="0" ty="0" sx="100000" sy="100000" flip="none" algn="tl"/>
          </a:blipFill>
          <a:ln w="9525">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rPr>
              <a:t>7/1946</a:t>
            </a:r>
            <a:endParaRPr lang="en-US" altLang="en-US" sz="2400" b="1">
              <a:solidFill>
                <a:srgbClr val="0000FF"/>
              </a:solidFill>
              <a:latin typeface="Times New Roman" panose="02020603050405020304" pitchFamily="18"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animEffect transition="in" filter="fade">
                                      <p:cBhvr>
                                        <p:cTn id="9" dur="500"/>
                                        <p:tgtEl>
                                          <p:spTgt spid="1024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2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repeatCount="indefinite" fill="hold" grpId="0" nodeType="clickEffect">
                                  <p:stCondLst>
                                    <p:cond delay="0"/>
                                  </p:stCondLst>
                                  <p:childTnLst>
                                    <p:set>
                                      <p:cBhvr>
                                        <p:cTn id="17" dur="1" fill="hold">
                                          <p:stCondLst>
                                            <p:cond delay="0"/>
                                          </p:stCondLst>
                                        </p:cTn>
                                        <p:tgtEl>
                                          <p:spTgt spid="10245"/>
                                        </p:tgtEl>
                                        <p:attrNameLst>
                                          <p:attrName>style.visibility</p:attrName>
                                        </p:attrNameLst>
                                      </p:cBhvr>
                                      <p:to>
                                        <p:strVal val="visible"/>
                                      </p:to>
                                    </p:set>
                                    <p:anim calcmode="lin" valueType="num">
                                      <p:cBhvr>
                                        <p:cTn id="18" dur="500" fill="hold"/>
                                        <p:tgtEl>
                                          <p:spTgt spid="10245"/>
                                        </p:tgtEl>
                                        <p:attrNameLst>
                                          <p:attrName>ppt_w</p:attrName>
                                        </p:attrNameLst>
                                      </p:cBhvr>
                                      <p:tavLst>
                                        <p:tav tm="0">
                                          <p:val>
                                            <p:fltVal val="0"/>
                                          </p:val>
                                        </p:tav>
                                        <p:tav tm="100000">
                                          <p:val>
                                            <p:strVal val="#ppt_w"/>
                                          </p:val>
                                        </p:tav>
                                      </p:tavLst>
                                    </p:anim>
                                    <p:anim calcmode="lin" valueType="num">
                                      <p:cBhvr>
                                        <p:cTn id="19" dur="500" fill="hold"/>
                                        <p:tgtEl>
                                          <p:spTgt spid="10245"/>
                                        </p:tgtEl>
                                        <p:attrNameLst>
                                          <p:attrName>ppt_h</p:attrName>
                                        </p:attrNameLst>
                                      </p:cBhvr>
                                      <p:tavLst>
                                        <p:tav tm="0">
                                          <p:val>
                                            <p:fltVal val="0"/>
                                          </p:val>
                                        </p:tav>
                                        <p:tav tm="100000">
                                          <p:val>
                                            <p:strVal val="#ppt_h"/>
                                          </p:val>
                                        </p:tav>
                                      </p:tavLst>
                                    </p:anim>
                                    <p:animEffect transition="in" filter="fade">
                                      <p:cBhvr>
                                        <p:cTn id="20" dur="500"/>
                                        <p:tgtEl>
                                          <p:spTgt spid="1024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repeatCount="indefinite" fill="hold" grpId="0" nodeType="clickEffect">
                                  <p:stCondLst>
                                    <p:cond delay="0"/>
                                  </p:stCondLst>
                                  <p:childTnLst>
                                    <p:set>
                                      <p:cBhvr>
                                        <p:cTn id="28" dur="1" fill="hold">
                                          <p:stCondLst>
                                            <p:cond delay="0"/>
                                          </p:stCondLst>
                                        </p:cTn>
                                        <p:tgtEl>
                                          <p:spTgt spid="10247"/>
                                        </p:tgtEl>
                                        <p:attrNameLst>
                                          <p:attrName>style.visibility</p:attrName>
                                        </p:attrNameLst>
                                      </p:cBhvr>
                                      <p:to>
                                        <p:strVal val="visible"/>
                                      </p:to>
                                    </p:set>
                                    <p:anim calcmode="lin" valueType="num">
                                      <p:cBhvr>
                                        <p:cTn id="29" dur="500" fill="hold"/>
                                        <p:tgtEl>
                                          <p:spTgt spid="10247"/>
                                        </p:tgtEl>
                                        <p:attrNameLst>
                                          <p:attrName>ppt_w</p:attrName>
                                        </p:attrNameLst>
                                      </p:cBhvr>
                                      <p:tavLst>
                                        <p:tav tm="0">
                                          <p:val>
                                            <p:fltVal val="0"/>
                                          </p:val>
                                        </p:tav>
                                        <p:tav tm="100000">
                                          <p:val>
                                            <p:strVal val="#ppt_w"/>
                                          </p:val>
                                        </p:tav>
                                      </p:tavLst>
                                    </p:anim>
                                    <p:anim calcmode="lin" valueType="num">
                                      <p:cBhvr>
                                        <p:cTn id="30" dur="500" fill="hold"/>
                                        <p:tgtEl>
                                          <p:spTgt spid="10247"/>
                                        </p:tgtEl>
                                        <p:attrNameLst>
                                          <p:attrName>ppt_h</p:attrName>
                                        </p:attrNameLst>
                                      </p:cBhvr>
                                      <p:tavLst>
                                        <p:tav tm="0">
                                          <p:val>
                                            <p:fltVal val="0"/>
                                          </p:val>
                                        </p:tav>
                                        <p:tav tm="100000">
                                          <p:val>
                                            <p:strVal val="#ppt_h"/>
                                          </p:val>
                                        </p:tav>
                                      </p:tavLst>
                                    </p:anim>
                                    <p:animEffect transition="in" filter="fade">
                                      <p:cBhvr>
                                        <p:cTn id="31" dur="500"/>
                                        <p:tgtEl>
                                          <p:spTgt spid="1024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25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repeatCount="indefinite" fill="hold" grpId="0" nodeType="clickEffect">
                                  <p:stCondLst>
                                    <p:cond delay="0"/>
                                  </p:stCondLst>
                                  <p:childTnLst>
                                    <p:set>
                                      <p:cBhvr>
                                        <p:cTn id="39" dur="1" fill="hold">
                                          <p:stCondLst>
                                            <p:cond delay="0"/>
                                          </p:stCondLst>
                                        </p:cTn>
                                        <p:tgtEl>
                                          <p:spTgt spid="10246"/>
                                        </p:tgtEl>
                                        <p:attrNameLst>
                                          <p:attrName>style.visibility</p:attrName>
                                        </p:attrNameLst>
                                      </p:cBhvr>
                                      <p:to>
                                        <p:strVal val="visible"/>
                                      </p:to>
                                    </p:set>
                                    <p:anim calcmode="lin" valueType="num">
                                      <p:cBhvr>
                                        <p:cTn id="40" dur="500" fill="hold"/>
                                        <p:tgtEl>
                                          <p:spTgt spid="10246"/>
                                        </p:tgtEl>
                                        <p:attrNameLst>
                                          <p:attrName>ppt_w</p:attrName>
                                        </p:attrNameLst>
                                      </p:cBhvr>
                                      <p:tavLst>
                                        <p:tav tm="0">
                                          <p:val>
                                            <p:fltVal val="0"/>
                                          </p:val>
                                        </p:tav>
                                        <p:tav tm="100000">
                                          <p:val>
                                            <p:strVal val="#ppt_w"/>
                                          </p:val>
                                        </p:tav>
                                      </p:tavLst>
                                    </p:anim>
                                    <p:anim calcmode="lin" valueType="num">
                                      <p:cBhvr>
                                        <p:cTn id="41" dur="500" fill="hold"/>
                                        <p:tgtEl>
                                          <p:spTgt spid="10246"/>
                                        </p:tgtEl>
                                        <p:attrNameLst>
                                          <p:attrName>ppt_h</p:attrName>
                                        </p:attrNameLst>
                                      </p:cBhvr>
                                      <p:tavLst>
                                        <p:tav tm="0">
                                          <p:val>
                                            <p:fltVal val="0"/>
                                          </p:val>
                                        </p:tav>
                                        <p:tav tm="100000">
                                          <p:val>
                                            <p:strVal val="#ppt_h"/>
                                          </p:val>
                                        </p:tav>
                                      </p:tavLst>
                                    </p:anim>
                                    <p:animEffect transition="in" filter="fade">
                                      <p:cBhvr>
                                        <p:cTn id="42" dur="500"/>
                                        <p:tgtEl>
                                          <p:spTgt spid="1024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repeatCount="indefinite" fill="hold" grpId="0" nodeType="clickEffect">
                                  <p:stCondLst>
                                    <p:cond delay="0"/>
                                  </p:stCondLst>
                                  <p:childTnLst>
                                    <p:set>
                                      <p:cBhvr>
                                        <p:cTn id="50" dur="1" fill="hold">
                                          <p:stCondLst>
                                            <p:cond delay="0"/>
                                          </p:stCondLst>
                                        </p:cTn>
                                        <p:tgtEl>
                                          <p:spTgt spid="10248"/>
                                        </p:tgtEl>
                                        <p:attrNameLst>
                                          <p:attrName>style.visibility</p:attrName>
                                        </p:attrNameLst>
                                      </p:cBhvr>
                                      <p:to>
                                        <p:strVal val="visible"/>
                                      </p:to>
                                    </p:set>
                                    <p:anim calcmode="lin" valueType="num">
                                      <p:cBhvr>
                                        <p:cTn id="51" dur="500" fill="hold"/>
                                        <p:tgtEl>
                                          <p:spTgt spid="10248"/>
                                        </p:tgtEl>
                                        <p:attrNameLst>
                                          <p:attrName>ppt_w</p:attrName>
                                        </p:attrNameLst>
                                      </p:cBhvr>
                                      <p:tavLst>
                                        <p:tav tm="0">
                                          <p:val>
                                            <p:fltVal val="0"/>
                                          </p:val>
                                        </p:tav>
                                        <p:tav tm="100000">
                                          <p:val>
                                            <p:strVal val="#ppt_w"/>
                                          </p:val>
                                        </p:tav>
                                      </p:tavLst>
                                    </p:anim>
                                    <p:anim calcmode="lin" valueType="num">
                                      <p:cBhvr>
                                        <p:cTn id="52" dur="500" fill="hold"/>
                                        <p:tgtEl>
                                          <p:spTgt spid="10248"/>
                                        </p:tgtEl>
                                        <p:attrNameLst>
                                          <p:attrName>ppt_h</p:attrName>
                                        </p:attrNameLst>
                                      </p:cBhvr>
                                      <p:tavLst>
                                        <p:tav tm="0">
                                          <p:val>
                                            <p:fltVal val="0"/>
                                          </p:val>
                                        </p:tav>
                                        <p:tav tm="100000">
                                          <p:val>
                                            <p:strVal val="#ppt_h"/>
                                          </p:val>
                                        </p:tav>
                                      </p:tavLst>
                                    </p:anim>
                                    <p:animEffect transition="in" filter="fade">
                                      <p:cBhvr>
                                        <p:cTn id="53" dur="500"/>
                                        <p:tgtEl>
                                          <p:spTgt spid="10248"/>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25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16" repeatCount="indefinite" fill="hold" grpId="0" nodeType="clickEffect">
                                  <p:stCondLst>
                                    <p:cond delay="0"/>
                                  </p:stCondLst>
                                  <p:childTnLst>
                                    <p:set>
                                      <p:cBhvr>
                                        <p:cTn id="61" dur="1" fill="hold">
                                          <p:stCondLst>
                                            <p:cond delay="0"/>
                                          </p:stCondLst>
                                        </p:cTn>
                                        <p:tgtEl>
                                          <p:spTgt spid="10249"/>
                                        </p:tgtEl>
                                        <p:attrNameLst>
                                          <p:attrName>style.visibility</p:attrName>
                                        </p:attrNameLst>
                                      </p:cBhvr>
                                      <p:to>
                                        <p:strVal val="visible"/>
                                      </p:to>
                                    </p:set>
                                    <p:anim calcmode="lin" valueType="num">
                                      <p:cBhvr>
                                        <p:cTn id="62" dur="500" fill="hold"/>
                                        <p:tgtEl>
                                          <p:spTgt spid="10249"/>
                                        </p:tgtEl>
                                        <p:attrNameLst>
                                          <p:attrName>ppt_w</p:attrName>
                                        </p:attrNameLst>
                                      </p:cBhvr>
                                      <p:tavLst>
                                        <p:tav tm="0">
                                          <p:val>
                                            <p:fltVal val="0"/>
                                          </p:val>
                                        </p:tav>
                                        <p:tav tm="100000">
                                          <p:val>
                                            <p:strVal val="#ppt_w"/>
                                          </p:val>
                                        </p:tav>
                                      </p:tavLst>
                                    </p:anim>
                                    <p:anim calcmode="lin" valueType="num">
                                      <p:cBhvr>
                                        <p:cTn id="63" dur="500" fill="hold"/>
                                        <p:tgtEl>
                                          <p:spTgt spid="10249"/>
                                        </p:tgtEl>
                                        <p:attrNameLst>
                                          <p:attrName>ppt_h</p:attrName>
                                        </p:attrNameLst>
                                      </p:cBhvr>
                                      <p:tavLst>
                                        <p:tav tm="0">
                                          <p:val>
                                            <p:fltVal val="0"/>
                                          </p:val>
                                        </p:tav>
                                        <p:tav tm="100000">
                                          <p:val>
                                            <p:strVal val="#ppt_h"/>
                                          </p:val>
                                        </p:tav>
                                      </p:tavLst>
                                    </p:anim>
                                    <p:animEffect transition="in" filter="fade">
                                      <p:cBhvr>
                                        <p:cTn id="64" dur="500"/>
                                        <p:tgtEl>
                                          <p:spTgt spid="1024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animBg="1"/>
      <p:bldP spid="10247" grpId="0" animBg="1"/>
      <p:bldP spid="10248" grpId="0" animBg="1"/>
      <p:bldP spid="10249" grpId="0" animBg="1"/>
      <p:bldP spid="10250" grpId="0" animBg="1"/>
      <p:bldP spid="10251" grpId="0" animBg="1"/>
      <p:bldP spid="10252" grpId="0" animBg="1"/>
      <p:bldP spid="10253" grpId="0" animBg="1"/>
      <p:bldP spid="10254" grpId="0" animBg="1"/>
      <p:bldP spid="102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PHILPNES"/>
          <p:cNvPicPr>
            <a:picLocks noChangeAspect="1" noChangeArrowheads="1"/>
          </p:cNvPicPr>
          <p:nvPr/>
        </p:nvPicPr>
        <p:blipFill>
          <a:blip r:embed="rId1"/>
          <a:srcRect l="3891" t="5519" r="3891" b="5519"/>
          <a:stretch>
            <a:fillRect/>
          </a:stretch>
        </p:blipFill>
        <p:spPr bwMode="auto">
          <a:xfrm>
            <a:off x="3915228" y="1952172"/>
            <a:ext cx="533400" cy="346075"/>
          </a:xfrm>
          <a:prstGeom prst="rect">
            <a:avLst/>
          </a:prstGeom>
          <a:noFill/>
          <a:ln w="19050">
            <a:solidFill>
              <a:srgbClr val="000000"/>
            </a:solidFill>
            <a:miter lim="800000"/>
            <a:headEnd/>
            <a:tailEnd/>
          </a:ln>
        </p:spPr>
      </p:pic>
      <p:pic>
        <p:nvPicPr>
          <p:cNvPr id="58374" name="Picture 6" descr="LAOS"/>
          <p:cNvPicPr>
            <a:picLocks noChangeAspect="1" noChangeArrowheads="1"/>
          </p:cNvPicPr>
          <p:nvPr/>
        </p:nvPicPr>
        <p:blipFill>
          <a:blip r:embed="rId2"/>
          <a:srcRect l="3891" t="5519" r="3891" b="5519"/>
          <a:stretch>
            <a:fillRect/>
          </a:stretch>
        </p:blipFill>
        <p:spPr bwMode="auto">
          <a:xfrm>
            <a:off x="3886200" y="3276600"/>
            <a:ext cx="533400" cy="346075"/>
          </a:xfrm>
          <a:prstGeom prst="rect">
            <a:avLst/>
          </a:prstGeom>
          <a:noFill/>
          <a:ln w="19050">
            <a:solidFill>
              <a:srgbClr val="000000"/>
            </a:solidFill>
            <a:miter lim="800000"/>
            <a:headEnd/>
            <a:tailEnd/>
          </a:ln>
        </p:spPr>
      </p:pic>
      <p:pic>
        <p:nvPicPr>
          <p:cNvPr id="58375" name="Picture 7" descr="VIETNAM"/>
          <p:cNvPicPr>
            <a:picLocks noChangeAspect="1" noChangeArrowheads="1"/>
          </p:cNvPicPr>
          <p:nvPr/>
        </p:nvPicPr>
        <p:blipFill>
          <a:blip r:embed="rId3"/>
          <a:srcRect l="3891" t="5519" r="3891" b="5519"/>
          <a:stretch>
            <a:fillRect/>
          </a:stretch>
        </p:blipFill>
        <p:spPr bwMode="auto">
          <a:xfrm>
            <a:off x="3886200" y="2819400"/>
            <a:ext cx="533400" cy="344487"/>
          </a:xfrm>
          <a:prstGeom prst="rect">
            <a:avLst/>
          </a:prstGeom>
          <a:noFill/>
          <a:ln w="19050">
            <a:solidFill>
              <a:srgbClr val="000000"/>
            </a:solidFill>
            <a:miter lim="800000"/>
            <a:headEnd/>
            <a:tailEnd/>
          </a:ln>
        </p:spPr>
      </p:pic>
      <p:pic>
        <p:nvPicPr>
          <p:cNvPr id="58376" name="Picture 8" descr="600px-Flag_of_Indonesia_svg"/>
          <p:cNvPicPr>
            <a:picLocks noChangeAspect="1" noChangeArrowheads="1"/>
          </p:cNvPicPr>
          <p:nvPr/>
        </p:nvPicPr>
        <p:blipFill>
          <a:blip r:embed="rId4" cstate="print"/>
          <a:srcRect l="3200" t="4800" r="3200" b="4800"/>
          <a:stretch>
            <a:fillRect/>
          </a:stretch>
        </p:blipFill>
        <p:spPr bwMode="auto">
          <a:xfrm>
            <a:off x="3810000" y="4648200"/>
            <a:ext cx="533400" cy="407987"/>
          </a:xfrm>
          <a:prstGeom prst="rect">
            <a:avLst/>
          </a:prstGeom>
          <a:noFill/>
          <a:ln w="19050">
            <a:solidFill>
              <a:srgbClr val="000000"/>
            </a:solidFill>
            <a:miter lim="800000"/>
            <a:headEnd/>
            <a:tailEnd/>
          </a:ln>
        </p:spPr>
      </p:pic>
      <p:sp>
        <p:nvSpPr>
          <p:cNvPr id="58377" name="Text Box 9"/>
          <p:cNvSpPr txBox="1">
            <a:spLocks noChangeArrowheads="1"/>
          </p:cNvSpPr>
          <p:nvPr/>
        </p:nvSpPr>
        <p:spPr bwMode="auto">
          <a:xfrm>
            <a:off x="266108" y="1600200"/>
            <a:ext cx="4419600" cy="461665"/>
          </a:xfrm>
          <a:prstGeom prst="rect">
            <a:avLst/>
          </a:prstGeom>
          <a:noFill/>
          <a:ln w="9525">
            <a:noFill/>
            <a:miter lim="800000"/>
          </a:ln>
          <a:effectLst/>
        </p:spPr>
        <p:txBody>
          <a:bodyPr>
            <a:spAutoFit/>
          </a:bodyPr>
          <a:lstStyle/>
          <a:p>
            <a:pPr>
              <a:spcBef>
                <a:spcPct val="500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a:t>
            </a:r>
            <a:r>
              <a:rPr lang="vi-VN" sz="2400" dirty="0" smtClean="0">
                <a:latin typeface="Times New Roman" panose="02020603050405020304" pitchFamily="18" charset="0"/>
                <a:cs typeface="Times New Roman" panose="02020603050405020304" pitchFamily="18" charset="0"/>
              </a:rPr>
              <a:t>ố</a:t>
            </a:r>
            <a:r>
              <a:rPr lang="en-US" sz="2400" dirty="0" err="1"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SEATO</a:t>
            </a:r>
            <a:endParaRPr lang="en-US" sz="2400" dirty="0">
              <a:latin typeface="Times New Roman" panose="02020603050405020304" pitchFamily="18" charset="0"/>
              <a:cs typeface="Times New Roman" panose="02020603050405020304" pitchFamily="18" charset="0"/>
            </a:endParaRPr>
          </a:p>
        </p:txBody>
      </p:sp>
      <p:sp>
        <p:nvSpPr>
          <p:cNvPr id="58378" name="Text Box 10"/>
          <p:cNvSpPr txBox="1">
            <a:spLocks noChangeArrowheads="1"/>
          </p:cNvSpPr>
          <p:nvPr/>
        </p:nvSpPr>
        <p:spPr bwMode="auto">
          <a:xfrm>
            <a:off x="457200" y="4953000"/>
            <a:ext cx="2895600" cy="430887"/>
          </a:xfrm>
          <a:prstGeom prst="rect">
            <a:avLst/>
          </a:prstGeom>
          <a:noFill/>
          <a:ln w="9525">
            <a:noFill/>
            <a:miter lim="800000"/>
          </a:ln>
          <a:effectLst/>
        </p:spPr>
        <p:txBody>
          <a:bodyPr>
            <a:spAutoFit/>
          </a:bodyPr>
          <a:lstStyle/>
          <a:p>
            <a:pPr>
              <a:spcBef>
                <a:spcPct val="50000"/>
              </a:spcBef>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H</a:t>
            </a:r>
            <a:r>
              <a:rPr lang="vi-VN" sz="2200" dirty="0" smtClean="0">
                <a:latin typeface="Times New Roman" panose="02020603050405020304" pitchFamily="18" charset="0"/>
                <a:cs typeface="Times New Roman" panose="02020603050405020304" pitchFamily="18" charset="0"/>
              </a:rPr>
              <a:t>òa bình trung lập</a:t>
            </a:r>
            <a:endParaRPr lang="en-US" sz="2200" dirty="0">
              <a:latin typeface="Times New Roman" panose="02020603050405020304" pitchFamily="18" charset="0"/>
              <a:cs typeface="Times New Roman" panose="02020603050405020304" pitchFamily="18" charset="0"/>
            </a:endParaRPr>
          </a:p>
        </p:txBody>
      </p:sp>
      <p:pic>
        <p:nvPicPr>
          <p:cNvPr id="58380" name="Picture 12" descr="800px-Flag_of_Myanmar_svg"/>
          <p:cNvPicPr>
            <a:picLocks noChangeAspect="1" noChangeArrowheads="1"/>
          </p:cNvPicPr>
          <p:nvPr/>
        </p:nvPicPr>
        <p:blipFill>
          <a:blip r:embed="rId5" cstate="print"/>
          <a:srcRect l="2400" t="4324" r="2400" b="4324"/>
          <a:stretch>
            <a:fillRect/>
          </a:stretch>
        </p:blipFill>
        <p:spPr bwMode="auto">
          <a:xfrm>
            <a:off x="3810000" y="5257800"/>
            <a:ext cx="522287" cy="357187"/>
          </a:xfrm>
          <a:prstGeom prst="rect">
            <a:avLst/>
          </a:prstGeom>
          <a:noFill/>
          <a:ln w="19050">
            <a:solidFill>
              <a:srgbClr val="000000"/>
            </a:solidFill>
            <a:miter lim="800000"/>
            <a:headEnd/>
            <a:tailEnd/>
          </a:ln>
        </p:spPr>
      </p:pic>
      <p:sp>
        <p:nvSpPr>
          <p:cNvPr id="58381" name="Line 13"/>
          <p:cNvSpPr>
            <a:spLocks noChangeShapeType="1"/>
          </p:cNvSpPr>
          <p:nvPr/>
        </p:nvSpPr>
        <p:spPr bwMode="auto">
          <a:xfrm flipH="1">
            <a:off x="3200400" y="1600200"/>
            <a:ext cx="685800" cy="228600"/>
          </a:xfrm>
          <a:prstGeom prst="line">
            <a:avLst/>
          </a:prstGeom>
          <a:noFill/>
          <a:ln w="9525">
            <a:solidFill>
              <a:schemeClr val="tx1"/>
            </a:solidFill>
            <a:round/>
            <a:tailEnd type="triangle" w="med" len="med"/>
          </a:ln>
          <a:effectLst/>
        </p:spPr>
        <p:txBody>
          <a:bodyPr/>
          <a:lstStyle/>
          <a:p>
            <a:endParaRPr lang="en-US"/>
          </a:p>
        </p:txBody>
      </p:sp>
      <p:sp>
        <p:nvSpPr>
          <p:cNvPr id="58382" name="Line 14"/>
          <p:cNvSpPr>
            <a:spLocks noChangeShapeType="1"/>
          </p:cNvSpPr>
          <p:nvPr/>
        </p:nvSpPr>
        <p:spPr bwMode="auto">
          <a:xfrm flipH="1" flipV="1">
            <a:off x="3200400" y="1856936"/>
            <a:ext cx="685800" cy="304800"/>
          </a:xfrm>
          <a:prstGeom prst="line">
            <a:avLst/>
          </a:prstGeom>
          <a:noFill/>
          <a:ln w="9525">
            <a:solidFill>
              <a:schemeClr val="tx1"/>
            </a:solidFill>
            <a:round/>
            <a:tailEnd type="triangle" w="med" len="med"/>
          </a:ln>
          <a:effectLst/>
        </p:spPr>
        <p:txBody>
          <a:bodyPr/>
          <a:lstStyle/>
          <a:p>
            <a:endParaRPr lang="en-US"/>
          </a:p>
        </p:txBody>
      </p:sp>
      <p:sp>
        <p:nvSpPr>
          <p:cNvPr id="58383" name="Line 15"/>
          <p:cNvSpPr>
            <a:spLocks noChangeShapeType="1"/>
          </p:cNvSpPr>
          <p:nvPr/>
        </p:nvSpPr>
        <p:spPr bwMode="auto">
          <a:xfrm flipH="1">
            <a:off x="2839328" y="4842804"/>
            <a:ext cx="914400" cy="381000"/>
          </a:xfrm>
          <a:prstGeom prst="line">
            <a:avLst/>
          </a:prstGeom>
          <a:noFill/>
          <a:ln w="9525">
            <a:solidFill>
              <a:schemeClr val="tx1"/>
            </a:solidFill>
            <a:round/>
            <a:tailEnd type="triangle" w="med" len="med"/>
          </a:ln>
          <a:effectLst/>
        </p:spPr>
        <p:txBody>
          <a:bodyPr/>
          <a:lstStyle/>
          <a:p>
            <a:endParaRPr lang="en-US"/>
          </a:p>
        </p:txBody>
      </p:sp>
      <p:sp>
        <p:nvSpPr>
          <p:cNvPr id="58384" name="Line 16"/>
          <p:cNvSpPr>
            <a:spLocks noChangeShapeType="1"/>
          </p:cNvSpPr>
          <p:nvPr/>
        </p:nvSpPr>
        <p:spPr bwMode="auto">
          <a:xfrm flipH="1" flipV="1">
            <a:off x="2847536" y="5266008"/>
            <a:ext cx="886264" cy="220392"/>
          </a:xfrm>
          <a:prstGeom prst="line">
            <a:avLst/>
          </a:prstGeom>
          <a:noFill/>
          <a:ln w="9525">
            <a:solidFill>
              <a:schemeClr val="tx1"/>
            </a:solidFill>
            <a:round/>
            <a:tailEnd type="triangle" w="med" len="med"/>
          </a:ln>
          <a:effectLst/>
        </p:spPr>
        <p:txBody>
          <a:bodyPr/>
          <a:lstStyle/>
          <a:p>
            <a:endParaRPr lang="en-US"/>
          </a:p>
        </p:txBody>
      </p:sp>
      <p:sp>
        <p:nvSpPr>
          <p:cNvPr id="58385" name="Line 17"/>
          <p:cNvSpPr>
            <a:spLocks noChangeShapeType="1"/>
          </p:cNvSpPr>
          <p:nvPr/>
        </p:nvSpPr>
        <p:spPr bwMode="auto">
          <a:xfrm>
            <a:off x="6250575" y="1524001"/>
            <a:ext cx="45719" cy="4343400"/>
          </a:xfrm>
          <a:prstGeom prst="line">
            <a:avLst/>
          </a:prstGeom>
          <a:noFill/>
          <a:ln w="9525">
            <a:solidFill>
              <a:schemeClr val="tx1"/>
            </a:solidFill>
            <a:round/>
          </a:ln>
          <a:effectLst/>
        </p:spPr>
        <p:txBody>
          <a:bodyPr/>
          <a:lstStyle/>
          <a:p>
            <a:endParaRPr lang="en-US"/>
          </a:p>
        </p:txBody>
      </p:sp>
      <p:sp>
        <p:nvSpPr>
          <p:cNvPr id="58386" name="Line 18"/>
          <p:cNvSpPr>
            <a:spLocks noChangeShapeType="1"/>
          </p:cNvSpPr>
          <p:nvPr/>
        </p:nvSpPr>
        <p:spPr bwMode="auto">
          <a:xfrm flipV="1">
            <a:off x="6248400" y="3657595"/>
            <a:ext cx="457200" cy="45719"/>
          </a:xfrm>
          <a:prstGeom prst="line">
            <a:avLst/>
          </a:prstGeom>
          <a:noFill/>
          <a:ln w="9525">
            <a:solidFill>
              <a:schemeClr val="tx1"/>
            </a:solidFill>
            <a:round/>
            <a:tailEnd type="triangle" w="med" len="med"/>
          </a:ln>
          <a:effectLst/>
        </p:spPr>
        <p:txBody>
          <a:bodyPr/>
          <a:lstStyle/>
          <a:p>
            <a:endParaRPr lang="en-US"/>
          </a:p>
        </p:txBody>
      </p:sp>
      <p:sp>
        <p:nvSpPr>
          <p:cNvPr id="58387" name="Text Box 19"/>
          <p:cNvSpPr txBox="1">
            <a:spLocks noChangeArrowheads="1"/>
          </p:cNvSpPr>
          <p:nvPr/>
        </p:nvSpPr>
        <p:spPr bwMode="auto">
          <a:xfrm>
            <a:off x="4343400" y="1371600"/>
            <a:ext cx="1524000" cy="461665"/>
          </a:xfrm>
          <a:prstGeom prst="rect">
            <a:avLst/>
          </a:prstGeom>
          <a:noFill/>
          <a:ln w="9525">
            <a:noFill/>
            <a:miter lim="800000"/>
          </a:ln>
          <a:effectLst/>
        </p:spPr>
        <p:txBody>
          <a:bodyPr>
            <a:spAutoFit/>
          </a:bodyPr>
          <a:lstStyle/>
          <a:p>
            <a:pPr algn="ctr">
              <a:spcBef>
                <a:spcPct val="50000"/>
              </a:spcBef>
            </a:pPr>
            <a:r>
              <a:rPr lang="en-US" sz="2400" dirty="0" err="1" smtClean="0">
                <a:latin typeface="Times New Roman" panose="02020603050405020304" pitchFamily="18" charset="0"/>
                <a:cs typeface="Times New Roman" panose="02020603050405020304" pitchFamily="18" charset="0"/>
              </a:rPr>
              <a:t>Th</a:t>
            </a:r>
            <a:r>
              <a:rPr lang="vi-VN" sz="2400" dirty="0" smtClean="0">
                <a:latin typeface="Times New Roman" panose="02020603050405020304" pitchFamily="18" charset="0"/>
                <a:cs typeface="Times New Roman" panose="02020603050405020304" pitchFamily="18" charset="0"/>
              </a:rPr>
              <a:t>ái</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an</a:t>
            </a:r>
            <a:endParaRPr lang="en-US" sz="2400" dirty="0">
              <a:latin typeface="Times New Roman" panose="02020603050405020304" pitchFamily="18" charset="0"/>
              <a:cs typeface="Times New Roman" panose="02020603050405020304" pitchFamily="18" charset="0"/>
            </a:endParaRPr>
          </a:p>
        </p:txBody>
      </p:sp>
      <p:sp>
        <p:nvSpPr>
          <p:cNvPr id="58388" name="Text Box 20"/>
          <p:cNvSpPr txBox="1">
            <a:spLocks noChangeArrowheads="1"/>
          </p:cNvSpPr>
          <p:nvPr/>
        </p:nvSpPr>
        <p:spPr bwMode="auto">
          <a:xfrm>
            <a:off x="4419600" y="2743200"/>
            <a:ext cx="1447800" cy="461665"/>
          </a:xfrm>
          <a:prstGeom prst="rect">
            <a:avLst/>
          </a:prstGeom>
          <a:noFill/>
          <a:ln w="9525">
            <a:noFill/>
            <a:miter lim="800000"/>
          </a:ln>
          <a:effectLst/>
        </p:spPr>
        <p:txBody>
          <a:bodyPr>
            <a:spAutoFit/>
          </a:bodyPr>
          <a:lstStyle/>
          <a:p>
            <a:pPr algn="ctr">
              <a:spcBef>
                <a:spcPct val="50000"/>
              </a:spcBef>
            </a:pPr>
            <a:r>
              <a:rPr lang="en-US" sz="2400" dirty="0" smtClean="0">
                <a:latin typeface="Times New Roman" panose="02020603050405020304" pitchFamily="18" charset="0"/>
                <a:cs typeface="Times New Roman" panose="02020603050405020304" pitchFamily="18" charset="0"/>
              </a:rPr>
              <a:t>V</a:t>
            </a:r>
            <a:r>
              <a:rPr lang="vi-VN" sz="2400" dirty="0" smtClean="0">
                <a:latin typeface="Times New Roman" panose="02020603050405020304" pitchFamily="18" charset="0"/>
                <a:cs typeface="Times New Roman" panose="02020603050405020304" pitchFamily="18" charset="0"/>
              </a:rPr>
              <a:t>iệt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Nam</a:t>
            </a:r>
            <a:endParaRPr lang="en-US" sz="2400" dirty="0">
              <a:latin typeface="Times New Roman" panose="02020603050405020304" pitchFamily="18" charset="0"/>
              <a:cs typeface="Times New Roman" panose="02020603050405020304" pitchFamily="18" charset="0"/>
            </a:endParaRPr>
          </a:p>
        </p:txBody>
      </p:sp>
      <p:sp>
        <p:nvSpPr>
          <p:cNvPr id="58389" name="Text Box 21"/>
          <p:cNvSpPr txBox="1">
            <a:spLocks noChangeArrowheads="1"/>
          </p:cNvSpPr>
          <p:nvPr/>
        </p:nvSpPr>
        <p:spPr bwMode="auto">
          <a:xfrm>
            <a:off x="4267200" y="3733800"/>
            <a:ext cx="1981200" cy="461665"/>
          </a:xfrm>
          <a:prstGeom prst="rect">
            <a:avLst/>
          </a:prstGeom>
          <a:noFill/>
          <a:ln w="9525">
            <a:noFill/>
            <a:miter lim="800000"/>
          </a:ln>
          <a:effectLst/>
        </p:spPr>
        <p:txBody>
          <a:bodyPr wrap="square">
            <a:spAutoFit/>
          </a:bodyPr>
          <a:lstStyle/>
          <a:p>
            <a:pPr algn="ctr"/>
            <a:r>
              <a:rPr lang="en-US" sz="2400" dirty="0">
                <a:latin typeface="Times New Roman" panose="02020603050405020304" pitchFamily="18" charset="0"/>
                <a:cs typeface="Times New Roman" panose="02020603050405020304" pitchFamily="18" charset="0"/>
              </a:rPr>
              <a:t>Cam-</a:t>
            </a:r>
            <a:r>
              <a:rPr lang="en-US" sz="2400" dirty="0" err="1">
                <a:latin typeface="Times New Roman" panose="02020603050405020304" pitchFamily="18" charset="0"/>
                <a:cs typeface="Times New Roman" panose="02020603050405020304" pitchFamily="18" charset="0"/>
              </a:rPr>
              <a:t>pu</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chia</a:t>
            </a:r>
            <a:endParaRPr lang="en-US" sz="2400" dirty="0">
              <a:latin typeface="Times New Roman" panose="02020603050405020304" pitchFamily="18" charset="0"/>
              <a:cs typeface="Times New Roman" panose="02020603050405020304" pitchFamily="18" charset="0"/>
            </a:endParaRPr>
          </a:p>
        </p:txBody>
      </p:sp>
      <p:sp>
        <p:nvSpPr>
          <p:cNvPr id="58390" name="Text Box 22"/>
          <p:cNvSpPr txBox="1">
            <a:spLocks noChangeArrowheads="1"/>
          </p:cNvSpPr>
          <p:nvPr/>
        </p:nvSpPr>
        <p:spPr bwMode="auto">
          <a:xfrm>
            <a:off x="4343400" y="4648200"/>
            <a:ext cx="1905000" cy="461665"/>
          </a:xfrm>
          <a:prstGeom prst="rect">
            <a:avLst/>
          </a:prstGeom>
          <a:noFill/>
          <a:ln w="9525">
            <a:noFill/>
            <a:miter lim="800000"/>
          </a:ln>
          <a:effectLst/>
        </p:spPr>
        <p:txBody>
          <a:bodyPr wrap="square">
            <a:spAutoFit/>
          </a:bodyPr>
          <a:lstStyle/>
          <a:p>
            <a:pPr algn="ctr">
              <a:spcBef>
                <a:spcPct val="50000"/>
              </a:spcBef>
            </a:pPr>
            <a:r>
              <a:rPr lang="en-US" sz="2400" dirty="0" smtClean="0">
                <a:latin typeface="Times New Roman" panose="02020603050405020304" pitchFamily="18" charset="0"/>
                <a:cs typeface="Times New Roman" panose="02020603050405020304" pitchFamily="18" charset="0"/>
              </a:rPr>
              <a:t>I</a:t>
            </a:r>
            <a:r>
              <a:rPr lang="vi-VN" sz="2400" dirty="0" smtClean="0">
                <a:latin typeface="Times New Roman" panose="02020603050405020304" pitchFamily="18" charset="0"/>
                <a:cs typeface="Times New Roman" panose="02020603050405020304" pitchFamily="18" charset="0"/>
              </a:rPr>
              <a:t>n-đô-nê-xi-a</a:t>
            </a:r>
            <a:endParaRPr lang="en-US" sz="2400" dirty="0">
              <a:latin typeface="Times New Roman" panose="02020603050405020304" pitchFamily="18" charset="0"/>
              <a:cs typeface="Times New Roman" panose="02020603050405020304" pitchFamily="18" charset="0"/>
            </a:endParaRPr>
          </a:p>
        </p:txBody>
      </p:sp>
      <p:sp>
        <p:nvSpPr>
          <p:cNvPr id="58391" name="Text Box 23"/>
          <p:cNvSpPr txBox="1">
            <a:spLocks noChangeArrowheads="1"/>
          </p:cNvSpPr>
          <p:nvPr/>
        </p:nvSpPr>
        <p:spPr bwMode="auto">
          <a:xfrm>
            <a:off x="4267200" y="5257800"/>
            <a:ext cx="1752600" cy="461665"/>
          </a:xfrm>
          <a:prstGeom prst="rect">
            <a:avLst/>
          </a:prstGeom>
          <a:noFill/>
          <a:ln w="9525">
            <a:noFill/>
            <a:miter lim="800000"/>
          </a:ln>
          <a:effectLst/>
        </p:spPr>
        <p:txBody>
          <a:bodyPr wrap="square">
            <a:spAutoFit/>
          </a:bodyPr>
          <a:lstStyle/>
          <a:p>
            <a:pPr algn="ctr">
              <a:spcBef>
                <a:spcPct val="50000"/>
              </a:spcBef>
            </a:pPr>
            <a:r>
              <a:rPr lang="vi-VN" sz="2400" dirty="0" smtClean="0">
                <a:latin typeface="Times New Roman" panose="02020603050405020304" pitchFamily="18" charset="0"/>
                <a:cs typeface="Times New Roman" panose="02020603050405020304" pitchFamily="18" charset="0"/>
              </a:rPr>
              <a:t>Miến Điện</a:t>
            </a:r>
            <a:endParaRPr lang="en-US" sz="2400" dirty="0">
              <a:latin typeface="Times New Roman" panose="02020603050405020304" pitchFamily="18" charset="0"/>
              <a:cs typeface="Times New Roman" panose="02020603050405020304" pitchFamily="18" charset="0"/>
            </a:endParaRPr>
          </a:p>
        </p:txBody>
      </p:sp>
      <p:pic>
        <p:nvPicPr>
          <p:cNvPr id="58392" name="Picture 24" descr="THAILAND"/>
          <p:cNvPicPr>
            <a:picLocks noChangeAspect="1" noChangeArrowheads="1"/>
          </p:cNvPicPr>
          <p:nvPr/>
        </p:nvPicPr>
        <p:blipFill>
          <a:blip r:embed="rId6"/>
          <a:srcRect l="3891" t="5519" r="3891" b="5519"/>
          <a:stretch>
            <a:fillRect/>
          </a:stretch>
        </p:blipFill>
        <p:spPr bwMode="auto">
          <a:xfrm>
            <a:off x="3886200" y="1447800"/>
            <a:ext cx="533400" cy="346075"/>
          </a:xfrm>
          <a:prstGeom prst="rect">
            <a:avLst/>
          </a:prstGeom>
          <a:noFill/>
          <a:ln w="19050">
            <a:solidFill>
              <a:srgbClr val="000000"/>
            </a:solidFill>
            <a:miter lim="800000"/>
            <a:headEnd/>
            <a:tailEnd/>
          </a:ln>
        </p:spPr>
      </p:pic>
      <p:sp>
        <p:nvSpPr>
          <p:cNvPr id="58393" name="Text Box 25"/>
          <p:cNvSpPr txBox="1">
            <a:spLocks noChangeArrowheads="1"/>
          </p:cNvSpPr>
          <p:nvPr/>
        </p:nvSpPr>
        <p:spPr bwMode="auto">
          <a:xfrm>
            <a:off x="4252692" y="3200400"/>
            <a:ext cx="1295400" cy="461665"/>
          </a:xfrm>
          <a:prstGeom prst="rect">
            <a:avLst/>
          </a:prstGeom>
          <a:noFill/>
          <a:ln w="9525">
            <a:noFill/>
            <a:miter lim="800000"/>
          </a:ln>
          <a:effectLst/>
        </p:spPr>
        <p:txBody>
          <a:bodyPr wrap="square">
            <a:spAutoFit/>
          </a:bodyPr>
          <a:lstStyle/>
          <a:p>
            <a:pPr algn="ctr">
              <a:spcBef>
                <a:spcPct val="50000"/>
              </a:spcBef>
            </a:pPr>
            <a:r>
              <a:rPr lang="en-US" sz="2400" dirty="0" smtClean="0">
                <a:latin typeface="Times New Roman" panose="02020603050405020304" pitchFamily="18" charset="0"/>
                <a:cs typeface="Times New Roman" panose="02020603050405020304" pitchFamily="18" charset="0"/>
              </a:rPr>
              <a:t>L</a:t>
            </a:r>
            <a:r>
              <a:rPr lang="vi-VN" sz="2400" dirty="0" smtClean="0">
                <a:latin typeface="Times New Roman" panose="02020603050405020304" pitchFamily="18" charset="0"/>
                <a:cs typeface="Times New Roman" panose="02020603050405020304" pitchFamily="18" charset="0"/>
              </a:rPr>
              <a:t>ào</a:t>
            </a:r>
            <a:endParaRPr lang="en-US" sz="2400" dirty="0">
              <a:latin typeface="Times New Roman" panose="02020603050405020304" pitchFamily="18" charset="0"/>
              <a:cs typeface="Times New Roman" panose="02020603050405020304" pitchFamily="18" charset="0"/>
            </a:endParaRPr>
          </a:p>
        </p:txBody>
      </p:sp>
      <p:sp>
        <p:nvSpPr>
          <p:cNvPr id="58394" name="Line 26"/>
          <p:cNvSpPr>
            <a:spLocks noChangeShapeType="1"/>
          </p:cNvSpPr>
          <p:nvPr/>
        </p:nvSpPr>
        <p:spPr bwMode="auto">
          <a:xfrm>
            <a:off x="3124200" y="3429000"/>
            <a:ext cx="685800" cy="0"/>
          </a:xfrm>
          <a:prstGeom prst="line">
            <a:avLst/>
          </a:prstGeom>
          <a:noFill/>
          <a:ln w="9525">
            <a:solidFill>
              <a:schemeClr val="tx1"/>
            </a:solidFill>
            <a:round/>
            <a:tailEnd type="triangle" w="med" len="med"/>
          </a:ln>
          <a:effectLst/>
        </p:spPr>
        <p:txBody>
          <a:bodyPr/>
          <a:lstStyle/>
          <a:p>
            <a:endParaRPr lang="en-US"/>
          </a:p>
        </p:txBody>
      </p:sp>
      <p:sp>
        <p:nvSpPr>
          <p:cNvPr id="58395" name="Text Box 27"/>
          <p:cNvSpPr txBox="1">
            <a:spLocks noChangeArrowheads="1"/>
          </p:cNvSpPr>
          <p:nvPr/>
        </p:nvSpPr>
        <p:spPr bwMode="auto">
          <a:xfrm>
            <a:off x="226252" y="3186332"/>
            <a:ext cx="3505200" cy="461665"/>
          </a:xfrm>
          <a:prstGeom prst="rect">
            <a:avLst/>
          </a:prstGeom>
          <a:noFill/>
          <a:ln w="9525">
            <a:noFill/>
            <a:miter lim="800000"/>
          </a:ln>
          <a:effectLst/>
        </p:spPr>
        <p:txBody>
          <a:bodyPr>
            <a:spAutoFit/>
          </a:bodyPr>
          <a:lstStyle/>
          <a:p>
            <a:pPr>
              <a:spcBef>
                <a:spcPct val="50000"/>
              </a:spcBef>
            </a:pPr>
            <a:r>
              <a:rPr lang="vi-VN" sz="2400" dirty="0" smtClean="0">
                <a:latin typeface="Times New Roman" panose="02020603050405020304" pitchFamily="18" charset="0"/>
                <a:cs typeface="Times New Roman" panose="02020603050405020304" pitchFamily="18" charset="0"/>
              </a:rPr>
              <a:t>Mĩ tiến hành xâm lược</a:t>
            </a:r>
            <a:endParaRPr lang="en-US" sz="2400" dirty="0">
              <a:latin typeface="Times New Roman" panose="02020603050405020304" pitchFamily="18" charset="0"/>
              <a:cs typeface="Times New Roman" panose="02020603050405020304" pitchFamily="18" charset="0"/>
            </a:endParaRPr>
          </a:p>
        </p:txBody>
      </p:sp>
      <p:sp>
        <p:nvSpPr>
          <p:cNvPr id="58396" name="Line 28"/>
          <p:cNvSpPr>
            <a:spLocks noChangeShapeType="1"/>
          </p:cNvSpPr>
          <p:nvPr/>
        </p:nvSpPr>
        <p:spPr bwMode="auto">
          <a:xfrm flipV="1">
            <a:off x="3124200" y="2971800"/>
            <a:ext cx="762000" cy="457200"/>
          </a:xfrm>
          <a:prstGeom prst="line">
            <a:avLst/>
          </a:prstGeom>
          <a:noFill/>
          <a:ln w="9525">
            <a:solidFill>
              <a:schemeClr val="tx1"/>
            </a:solidFill>
            <a:round/>
            <a:tailEnd type="triangle" w="med" len="med"/>
          </a:ln>
          <a:effectLst/>
        </p:spPr>
        <p:txBody>
          <a:bodyPr/>
          <a:lstStyle/>
          <a:p>
            <a:endParaRPr lang="en-US"/>
          </a:p>
        </p:txBody>
      </p:sp>
      <p:sp>
        <p:nvSpPr>
          <p:cNvPr id="58397" name="Line 29"/>
          <p:cNvSpPr>
            <a:spLocks noChangeShapeType="1"/>
          </p:cNvSpPr>
          <p:nvPr/>
        </p:nvSpPr>
        <p:spPr bwMode="auto">
          <a:xfrm>
            <a:off x="3124200" y="3429000"/>
            <a:ext cx="762000" cy="457200"/>
          </a:xfrm>
          <a:prstGeom prst="line">
            <a:avLst/>
          </a:prstGeom>
          <a:noFill/>
          <a:ln w="9525">
            <a:solidFill>
              <a:schemeClr val="tx1"/>
            </a:solidFill>
            <a:round/>
            <a:tailEnd type="triangle" w="med" len="med"/>
          </a:ln>
          <a:effectLst/>
        </p:spPr>
        <p:txBody>
          <a:bodyPr/>
          <a:lstStyle/>
          <a:p>
            <a:endParaRPr lang="en-US"/>
          </a:p>
        </p:txBody>
      </p:sp>
      <p:pic>
        <p:nvPicPr>
          <p:cNvPr id="58398" name="Picture 30" descr="125px-Flag_of_Cambodia"/>
          <p:cNvPicPr>
            <a:picLocks noChangeAspect="1" noChangeArrowheads="1"/>
          </p:cNvPicPr>
          <p:nvPr/>
        </p:nvPicPr>
        <p:blipFill>
          <a:blip r:embed="rId7"/>
          <a:srcRect/>
          <a:stretch>
            <a:fillRect/>
          </a:stretch>
        </p:blipFill>
        <p:spPr bwMode="auto">
          <a:xfrm>
            <a:off x="3886200" y="3733800"/>
            <a:ext cx="533400" cy="457200"/>
          </a:xfrm>
          <a:prstGeom prst="rect">
            <a:avLst/>
          </a:prstGeom>
          <a:noFill/>
        </p:spPr>
      </p:pic>
      <p:sp>
        <p:nvSpPr>
          <p:cNvPr id="58399" name="Text Box 31"/>
          <p:cNvSpPr txBox="1">
            <a:spLocks noChangeArrowheads="1"/>
          </p:cNvSpPr>
          <p:nvPr/>
        </p:nvSpPr>
        <p:spPr bwMode="auto">
          <a:xfrm>
            <a:off x="4495800" y="1828800"/>
            <a:ext cx="1524000" cy="461665"/>
          </a:xfrm>
          <a:prstGeom prst="rect">
            <a:avLst/>
          </a:prstGeom>
          <a:noFill/>
          <a:ln w="9525">
            <a:noFill/>
            <a:miter lim="800000"/>
          </a:ln>
          <a:effectLst/>
        </p:spPr>
        <p:txBody>
          <a:bodyPr>
            <a:spAutoFit/>
          </a:bodyPr>
          <a:lstStyle/>
          <a:p>
            <a:pPr algn="ctr">
              <a:spcBef>
                <a:spcPct val="50000"/>
              </a:spcBef>
            </a:pPr>
            <a:r>
              <a:rPr lang="en-US" sz="2400" dirty="0" smtClean="0">
                <a:latin typeface="Times New Roman" panose="02020603050405020304" pitchFamily="18" charset="0"/>
                <a:cs typeface="Times New Roman" panose="02020603050405020304" pitchFamily="18" charset="0"/>
              </a:rPr>
              <a:t>Phi-l</a:t>
            </a:r>
            <a:r>
              <a:rPr lang="vi-VN" sz="2400" dirty="0">
                <a:latin typeface="Times New Roman" panose="02020603050405020304" pitchFamily="18" charset="0"/>
                <a:cs typeface="Times New Roman" panose="02020603050405020304" pitchFamily="18" charset="0"/>
              </a:rPr>
              <a:t>í</a:t>
            </a:r>
            <a:r>
              <a:rPr lang="en-US" sz="2400" dirty="0" smtClean="0">
                <a:latin typeface="Times New Roman" panose="02020603050405020304" pitchFamily="18" charset="0"/>
                <a:cs typeface="Times New Roman" panose="02020603050405020304" pitchFamily="18" charset="0"/>
              </a:rPr>
              <a:t>p-pin</a:t>
            </a:r>
            <a:endParaRPr lang="en-US" sz="2400" dirty="0">
              <a:latin typeface="Times New Roman" panose="02020603050405020304" pitchFamily="18" charset="0"/>
              <a:cs typeface="Times New Roman" panose="02020603050405020304" pitchFamily="18" charset="0"/>
            </a:endParaRPr>
          </a:p>
        </p:txBody>
      </p:sp>
      <p:sp>
        <p:nvSpPr>
          <p:cNvPr id="32" name="Text Box 11" descr="Parchment"/>
          <p:cNvSpPr txBox="1">
            <a:spLocks noChangeArrowheads="1"/>
          </p:cNvSpPr>
          <p:nvPr/>
        </p:nvSpPr>
        <p:spPr bwMode="auto">
          <a:xfrm>
            <a:off x="531052" y="200464"/>
            <a:ext cx="5257800" cy="461665"/>
          </a:xfrm>
          <a:prstGeom prst="rect">
            <a:avLst/>
          </a:prstGeom>
          <a:solidFill>
            <a:schemeClr val="bg1">
              <a:lumMod val="95000"/>
            </a:schemeClr>
          </a:solidFill>
          <a:ln w="9525">
            <a:solidFill>
              <a:srgbClr val="FF0000">
                <a:alpha val="74001"/>
              </a:srgbClr>
            </a:solidFill>
            <a:miter lim="800000"/>
          </a:ln>
          <a:effectLst/>
        </p:spPr>
        <p:txBody>
          <a:bodyPr wrap="square">
            <a:spAutoFit/>
          </a:bodyPr>
          <a:lstStyle/>
          <a:p>
            <a:pPr algn="just">
              <a:spcBef>
                <a:spcPct val="50000"/>
              </a:spcBef>
            </a:pPr>
            <a:r>
              <a:rPr lang="en-US" sz="2400" b="1" dirty="0" err="1" smtClean="0">
                <a:solidFill>
                  <a:srgbClr val="000099"/>
                </a:solidFill>
                <a:latin typeface="Times New Roman" panose="02020603050405020304" pitchFamily="18" charset="0"/>
              </a:rPr>
              <a:t>Trong</a:t>
            </a:r>
            <a:r>
              <a:rPr lang="en-US" sz="2400" b="1" dirty="0" smtClean="0">
                <a:solidFill>
                  <a:srgbClr val="000099"/>
                </a:solidFill>
                <a:latin typeface="Times New Roman" panose="02020603050405020304" pitchFamily="18" charset="0"/>
              </a:rPr>
              <a:t> </a:t>
            </a:r>
            <a:r>
              <a:rPr lang="en-US" sz="2400" b="1" dirty="0" err="1" smtClean="0">
                <a:solidFill>
                  <a:srgbClr val="000099"/>
                </a:solidFill>
                <a:latin typeface="Times New Roman" panose="02020603050405020304" pitchFamily="18" charset="0"/>
              </a:rPr>
              <a:t>bối</a:t>
            </a:r>
            <a:r>
              <a:rPr lang="en-US" sz="2400" b="1" dirty="0" smtClean="0">
                <a:solidFill>
                  <a:srgbClr val="000099"/>
                </a:solidFill>
                <a:latin typeface="Times New Roman" panose="02020603050405020304" pitchFamily="18" charset="0"/>
              </a:rPr>
              <a:t> </a:t>
            </a:r>
            <a:r>
              <a:rPr lang="en-US" sz="2400" b="1" dirty="0" err="1" smtClean="0">
                <a:solidFill>
                  <a:srgbClr val="000099"/>
                </a:solidFill>
                <a:latin typeface="Times New Roman" panose="02020603050405020304" pitchFamily="18" charset="0"/>
              </a:rPr>
              <a:t>cảnh</a:t>
            </a:r>
            <a:r>
              <a:rPr lang="en-US" sz="2400" b="1" dirty="0" smtClean="0">
                <a:solidFill>
                  <a:srgbClr val="000099"/>
                </a:solidFill>
                <a:latin typeface="Times New Roman" panose="02020603050405020304" pitchFamily="18" charset="0"/>
              </a:rPr>
              <a:t> “</a:t>
            </a:r>
            <a:r>
              <a:rPr lang="en-US" sz="2400" b="1" dirty="0" err="1" smtClean="0">
                <a:solidFill>
                  <a:srgbClr val="000099"/>
                </a:solidFill>
                <a:latin typeface="Times New Roman" panose="02020603050405020304" pitchFamily="18" charset="0"/>
              </a:rPr>
              <a:t>Chiến</a:t>
            </a:r>
            <a:r>
              <a:rPr lang="en-US" sz="2400" b="1" dirty="0" smtClean="0">
                <a:solidFill>
                  <a:srgbClr val="000099"/>
                </a:solidFill>
                <a:latin typeface="Times New Roman" panose="02020603050405020304" pitchFamily="18" charset="0"/>
              </a:rPr>
              <a:t> </a:t>
            </a:r>
            <a:r>
              <a:rPr lang="en-US" sz="2400" b="1" dirty="0" err="1" smtClean="0">
                <a:solidFill>
                  <a:srgbClr val="000099"/>
                </a:solidFill>
                <a:latin typeface="Times New Roman" panose="02020603050405020304" pitchFamily="18" charset="0"/>
              </a:rPr>
              <a:t>tranh</a:t>
            </a:r>
            <a:r>
              <a:rPr lang="en-US" sz="2400" b="1" dirty="0" smtClean="0">
                <a:solidFill>
                  <a:srgbClr val="000099"/>
                </a:solidFill>
                <a:latin typeface="Times New Roman" panose="02020603050405020304" pitchFamily="18" charset="0"/>
              </a:rPr>
              <a:t> </a:t>
            </a:r>
            <a:r>
              <a:rPr lang="en-US" sz="2400" b="1" dirty="0" err="1" smtClean="0">
                <a:solidFill>
                  <a:srgbClr val="000099"/>
                </a:solidFill>
                <a:latin typeface="Times New Roman" panose="02020603050405020304" pitchFamily="18" charset="0"/>
              </a:rPr>
              <a:t>lạnh</a:t>
            </a:r>
            <a:r>
              <a:rPr lang="en-US" sz="2400" b="1" dirty="0" smtClean="0">
                <a:solidFill>
                  <a:srgbClr val="000099"/>
                </a:solidFill>
                <a:latin typeface="Times New Roman" panose="02020603050405020304" pitchFamily="18" charset="0"/>
              </a:rPr>
              <a:t>”</a:t>
            </a:r>
            <a:endParaRPr lang="en-US" sz="2400" b="1" dirty="0">
              <a:solidFill>
                <a:srgbClr val="000099"/>
              </a:solidFill>
              <a:latin typeface="Times New Roman" panose="02020603050405020304" pitchFamily="18" charset="0"/>
            </a:endParaRPr>
          </a:p>
        </p:txBody>
      </p:sp>
      <p:sp>
        <p:nvSpPr>
          <p:cNvPr id="33" name="Text Box 11" descr="Parchment"/>
          <p:cNvSpPr txBox="1">
            <a:spLocks noChangeArrowheads="1"/>
          </p:cNvSpPr>
          <p:nvPr/>
        </p:nvSpPr>
        <p:spPr bwMode="auto">
          <a:xfrm>
            <a:off x="6705600" y="609600"/>
            <a:ext cx="1676400" cy="5693866"/>
          </a:xfrm>
          <a:prstGeom prst="rect">
            <a:avLst/>
          </a:prstGeom>
          <a:solidFill>
            <a:schemeClr val="bg1">
              <a:lumMod val="95000"/>
            </a:schemeClr>
          </a:solidFill>
          <a:ln w="9525">
            <a:solidFill>
              <a:srgbClr val="FF0000">
                <a:alpha val="74001"/>
              </a:srgbClr>
            </a:solidFill>
            <a:miter lim="800000"/>
          </a:ln>
          <a:effectLst/>
        </p:spPr>
        <p:txBody>
          <a:bodyPr wrap="square">
            <a:spAutoFit/>
          </a:bodyPr>
          <a:lstStyle/>
          <a:p>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giữa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50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kỉ</a:t>
            </a:r>
            <a:r>
              <a:rPr lang="en-US" sz="2800" dirty="0" smtClean="0">
                <a:latin typeface="Times New Roman" panose="02020603050405020304" pitchFamily="18" charset="0"/>
                <a:cs typeface="Times New Roman" panose="02020603050405020304" pitchFamily="18" charset="0"/>
              </a:rPr>
              <a:t> </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XX,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các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nước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Đông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Nam Á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đã</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có</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sự</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phân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hóa</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trong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đường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lối</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đối</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ngoại</a:t>
            </a:r>
            <a:endParaRPr lang="en-US" sz="2800" b="1" dirty="0">
              <a:solidFill>
                <a:schemeClr val="tx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58399"/>
                                        </p:tgtEl>
                                        <p:attrNameLst>
                                          <p:attrName>style.visibility</p:attrName>
                                        </p:attrNameLst>
                                      </p:cBhvr>
                                      <p:to>
                                        <p:strVal val="visible"/>
                                      </p:to>
                                    </p:set>
                                    <p:animEffect transition="in" filter="strips(downLeft)">
                                      <p:cBhvr>
                                        <p:cTn id="11" dur="500"/>
                                        <p:tgtEl>
                                          <p:spTgt spid="58399"/>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58387"/>
                                        </p:tgtEl>
                                        <p:attrNameLst>
                                          <p:attrName>style.visibility</p:attrName>
                                        </p:attrNameLst>
                                      </p:cBhvr>
                                      <p:to>
                                        <p:strVal val="visible"/>
                                      </p:to>
                                    </p:set>
                                    <p:animEffect transition="in" filter="strips(downLeft)">
                                      <p:cBhvr>
                                        <p:cTn id="14" dur="500"/>
                                        <p:tgtEl>
                                          <p:spTgt spid="58387"/>
                                        </p:tgtEl>
                                      </p:cBhvr>
                                    </p:animEffect>
                                  </p:childTnLst>
                                </p:cTn>
                              </p:par>
                              <p:par>
                                <p:cTn id="15" presetID="18" presetClass="entr" presetSubtype="12" fill="hold" nodeType="withEffect">
                                  <p:stCondLst>
                                    <p:cond delay="0"/>
                                  </p:stCondLst>
                                  <p:childTnLst>
                                    <p:set>
                                      <p:cBhvr>
                                        <p:cTn id="16" dur="1" fill="hold">
                                          <p:stCondLst>
                                            <p:cond delay="0"/>
                                          </p:stCondLst>
                                        </p:cTn>
                                        <p:tgtEl>
                                          <p:spTgt spid="58373"/>
                                        </p:tgtEl>
                                        <p:attrNameLst>
                                          <p:attrName>style.visibility</p:attrName>
                                        </p:attrNameLst>
                                      </p:cBhvr>
                                      <p:to>
                                        <p:strVal val="visible"/>
                                      </p:to>
                                    </p:set>
                                    <p:animEffect transition="in" filter="strips(downLeft)">
                                      <p:cBhvr>
                                        <p:cTn id="17" dur="500"/>
                                        <p:tgtEl>
                                          <p:spTgt spid="58373"/>
                                        </p:tgtEl>
                                      </p:cBhvr>
                                    </p:animEffect>
                                  </p:childTnLst>
                                </p:cTn>
                              </p:par>
                              <p:par>
                                <p:cTn id="18" presetID="18" presetClass="entr" presetSubtype="12" fill="hold" nodeType="withEffect">
                                  <p:stCondLst>
                                    <p:cond delay="0"/>
                                  </p:stCondLst>
                                  <p:childTnLst>
                                    <p:set>
                                      <p:cBhvr>
                                        <p:cTn id="19" dur="1" fill="hold">
                                          <p:stCondLst>
                                            <p:cond delay="0"/>
                                          </p:stCondLst>
                                        </p:cTn>
                                        <p:tgtEl>
                                          <p:spTgt spid="58392"/>
                                        </p:tgtEl>
                                        <p:attrNameLst>
                                          <p:attrName>style.visibility</p:attrName>
                                        </p:attrNameLst>
                                      </p:cBhvr>
                                      <p:to>
                                        <p:strVal val="visible"/>
                                      </p:to>
                                    </p:set>
                                    <p:animEffect transition="in" filter="strips(downLeft)">
                                      <p:cBhvr>
                                        <p:cTn id="20" dur="500"/>
                                        <p:tgtEl>
                                          <p:spTgt spid="5839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8382"/>
                                        </p:tgtEl>
                                        <p:attrNameLst>
                                          <p:attrName>style.visibility</p:attrName>
                                        </p:attrNameLst>
                                      </p:cBhvr>
                                      <p:to>
                                        <p:strVal val="visible"/>
                                      </p:to>
                                    </p:set>
                                    <p:animEffect transition="in" filter="strips(downLeft)">
                                      <p:cBhvr>
                                        <p:cTn id="25" dur="500"/>
                                        <p:tgtEl>
                                          <p:spTgt spid="58382"/>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58381"/>
                                        </p:tgtEl>
                                        <p:attrNameLst>
                                          <p:attrName>style.visibility</p:attrName>
                                        </p:attrNameLst>
                                      </p:cBhvr>
                                      <p:to>
                                        <p:strVal val="visible"/>
                                      </p:to>
                                    </p:set>
                                    <p:animEffect transition="in" filter="strips(downLeft)">
                                      <p:cBhvr>
                                        <p:cTn id="28" dur="500"/>
                                        <p:tgtEl>
                                          <p:spTgt spid="5838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8377"/>
                                        </p:tgtEl>
                                        <p:attrNameLst>
                                          <p:attrName>style.visibility</p:attrName>
                                        </p:attrNameLst>
                                      </p:cBhvr>
                                      <p:to>
                                        <p:strVal val="visible"/>
                                      </p:to>
                                    </p:set>
                                    <p:animEffect transition="in" filter="slide(fromBottom)">
                                      <p:cBhvr>
                                        <p:cTn id="31" dur="500"/>
                                        <p:tgtEl>
                                          <p:spTgt spid="58377"/>
                                        </p:tgtEl>
                                      </p:cBhvr>
                                    </p:animEffect>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58395"/>
                                        </p:tgtEl>
                                        <p:attrNameLst>
                                          <p:attrName>style.visibility</p:attrName>
                                        </p:attrNameLst>
                                      </p:cBhvr>
                                      <p:to>
                                        <p:strVal val="visible"/>
                                      </p:to>
                                    </p:set>
                                    <p:anim calcmode="lin" valueType="num">
                                      <p:cBhvr>
                                        <p:cTn id="36" dur="500" fill="hold"/>
                                        <p:tgtEl>
                                          <p:spTgt spid="58395"/>
                                        </p:tgtEl>
                                        <p:attrNameLst>
                                          <p:attrName>ppt_w</p:attrName>
                                        </p:attrNameLst>
                                      </p:cBhvr>
                                      <p:tavLst>
                                        <p:tav tm="0">
                                          <p:val>
                                            <p:strVal val="#ppt_w*0.05"/>
                                          </p:val>
                                        </p:tav>
                                        <p:tav tm="100000">
                                          <p:val>
                                            <p:strVal val="#ppt_w"/>
                                          </p:val>
                                        </p:tav>
                                      </p:tavLst>
                                    </p:anim>
                                    <p:anim calcmode="lin" valueType="num">
                                      <p:cBhvr>
                                        <p:cTn id="37" dur="500" fill="hold"/>
                                        <p:tgtEl>
                                          <p:spTgt spid="58395"/>
                                        </p:tgtEl>
                                        <p:attrNameLst>
                                          <p:attrName>ppt_h</p:attrName>
                                        </p:attrNameLst>
                                      </p:cBhvr>
                                      <p:tavLst>
                                        <p:tav tm="0">
                                          <p:val>
                                            <p:strVal val="#ppt_h"/>
                                          </p:val>
                                        </p:tav>
                                        <p:tav tm="100000">
                                          <p:val>
                                            <p:strVal val="#ppt_h"/>
                                          </p:val>
                                        </p:tav>
                                      </p:tavLst>
                                    </p:anim>
                                    <p:anim calcmode="lin" valueType="num">
                                      <p:cBhvr>
                                        <p:cTn id="38" dur="500" fill="hold"/>
                                        <p:tgtEl>
                                          <p:spTgt spid="58395"/>
                                        </p:tgtEl>
                                        <p:attrNameLst>
                                          <p:attrName>ppt_x</p:attrName>
                                        </p:attrNameLst>
                                      </p:cBhvr>
                                      <p:tavLst>
                                        <p:tav tm="0">
                                          <p:val>
                                            <p:strVal val="#ppt_x-.2"/>
                                          </p:val>
                                        </p:tav>
                                        <p:tav tm="100000">
                                          <p:val>
                                            <p:strVal val="#ppt_x"/>
                                          </p:val>
                                        </p:tav>
                                      </p:tavLst>
                                    </p:anim>
                                    <p:anim calcmode="lin" valueType="num">
                                      <p:cBhvr>
                                        <p:cTn id="39" dur="500" fill="hold"/>
                                        <p:tgtEl>
                                          <p:spTgt spid="58395"/>
                                        </p:tgtEl>
                                        <p:attrNameLst>
                                          <p:attrName>ppt_y</p:attrName>
                                        </p:attrNameLst>
                                      </p:cBhvr>
                                      <p:tavLst>
                                        <p:tav tm="0">
                                          <p:val>
                                            <p:strVal val="#ppt_y"/>
                                          </p:val>
                                        </p:tav>
                                        <p:tav tm="100000">
                                          <p:val>
                                            <p:strVal val="#ppt_y"/>
                                          </p:val>
                                        </p:tav>
                                      </p:tavLst>
                                    </p:anim>
                                    <p:animEffect transition="in" filter="fade">
                                      <p:cBhvr>
                                        <p:cTn id="40" dur="500"/>
                                        <p:tgtEl>
                                          <p:spTgt spid="58395"/>
                                        </p:tgtEl>
                                      </p:cBhvr>
                                    </p:animEffect>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58393"/>
                                        </p:tgtEl>
                                        <p:attrNameLst>
                                          <p:attrName>style.visibility</p:attrName>
                                        </p:attrNameLst>
                                      </p:cBhvr>
                                      <p:to>
                                        <p:strVal val="visible"/>
                                      </p:to>
                                    </p:set>
                                    <p:animScale>
                                      <p:cBhvr>
                                        <p:cTn id="45" dur="1000" decel="50000" fill="hold">
                                          <p:stCondLst>
                                            <p:cond delay="0"/>
                                          </p:stCondLst>
                                        </p:cTn>
                                        <p:tgtEl>
                                          <p:spTgt spid="583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58393"/>
                                        </p:tgtEl>
                                        <p:attrNameLst>
                                          <p:attrName>ppt_x</p:attrName>
                                          <p:attrName>ppt_y</p:attrName>
                                        </p:attrNameLst>
                                      </p:cBhvr>
                                    </p:animMotion>
                                    <p:animEffect transition="in" filter="fade">
                                      <p:cBhvr>
                                        <p:cTn id="47" dur="1000"/>
                                        <p:tgtEl>
                                          <p:spTgt spid="58393"/>
                                        </p:tgtEl>
                                      </p:cBhvr>
                                    </p:animEffect>
                                  </p:childTnLst>
                                </p:cTn>
                              </p:par>
                              <p:par>
                                <p:cTn id="48" presetID="54" presetClass="entr" presetSubtype="0" accel="100000" fill="hold" grpId="0" nodeType="withEffect">
                                  <p:stCondLst>
                                    <p:cond delay="0"/>
                                  </p:stCondLst>
                                  <p:childTnLst>
                                    <p:set>
                                      <p:cBhvr>
                                        <p:cTn id="49" dur="1" fill="hold">
                                          <p:stCondLst>
                                            <p:cond delay="0"/>
                                          </p:stCondLst>
                                        </p:cTn>
                                        <p:tgtEl>
                                          <p:spTgt spid="58394"/>
                                        </p:tgtEl>
                                        <p:attrNameLst>
                                          <p:attrName>style.visibility</p:attrName>
                                        </p:attrNameLst>
                                      </p:cBhvr>
                                      <p:to>
                                        <p:strVal val="visible"/>
                                      </p:to>
                                    </p:set>
                                    <p:anim calcmode="lin" valueType="num">
                                      <p:cBhvr>
                                        <p:cTn id="50" dur="500" fill="hold"/>
                                        <p:tgtEl>
                                          <p:spTgt spid="58394"/>
                                        </p:tgtEl>
                                        <p:attrNameLst>
                                          <p:attrName>ppt_w</p:attrName>
                                        </p:attrNameLst>
                                      </p:cBhvr>
                                      <p:tavLst>
                                        <p:tav tm="0">
                                          <p:val>
                                            <p:strVal val="#ppt_w*0.05"/>
                                          </p:val>
                                        </p:tav>
                                        <p:tav tm="100000">
                                          <p:val>
                                            <p:strVal val="#ppt_w"/>
                                          </p:val>
                                        </p:tav>
                                      </p:tavLst>
                                    </p:anim>
                                    <p:anim calcmode="lin" valueType="num">
                                      <p:cBhvr>
                                        <p:cTn id="51" dur="500" fill="hold"/>
                                        <p:tgtEl>
                                          <p:spTgt spid="58394"/>
                                        </p:tgtEl>
                                        <p:attrNameLst>
                                          <p:attrName>ppt_h</p:attrName>
                                        </p:attrNameLst>
                                      </p:cBhvr>
                                      <p:tavLst>
                                        <p:tav tm="0">
                                          <p:val>
                                            <p:strVal val="#ppt_h"/>
                                          </p:val>
                                        </p:tav>
                                        <p:tav tm="100000">
                                          <p:val>
                                            <p:strVal val="#ppt_h"/>
                                          </p:val>
                                        </p:tav>
                                      </p:tavLst>
                                    </p:anim>
                                    <p:anim calcmode="lin" valueType="num">
                                      <p:cBhvr>
                                        <p:cTn id="52" dur="500" fill="hold"/>
                                        <p:tgtEl>
                                          <p:spTgt spid="58394"/>
                                        </p:tgtEl>
                                        <p:attrNameLst>
                                          <p:attrName>ppt_x</p:attrName>
                                        </p:attrNameLst>
                                      </p:cBhvr>
                                      <p:tavLst>
                                        <p:tav tm="0">
                                          <p:val>
                                            <p:strVal val="#ppt_x-.2"/>
                                          </p:val>
                                        </p:tav>
                                        <p:tav tm="100000">
                                          <p:val>
                                            <p:strVal val="#ppt_x"/>
                                          </p:val>
                                        </p:tav>
                                      </p:tavLst>
                                    </p:anim>
                                    <p:anim calcmode="lin" valueType="num">
                                      <p:cBhvr>
                                        <p:cTn id="53" dur="500" fill="hold"/>
                                        <p:tgtEl>
                                          <p:spTgt spid="58394"/>
                                        </p:tgtEl>
                                        <p:attrNameLst>
                                          <p:attrName>ppt_y</p:attrName>
                                        </p:attrNameLst>
                                      </p:cBhvr>
                                      <p:tavLst>
                                        <p:tav tm="0">
                                          <p:val>
                                            <p:strVal val="#ppt_y"/>
                                          </p:val>
                                        </p:tav>
                                        <p:tav tm="100000">
                                          <p:val>
                                            <p:strVal val="#ppt_y"/>
                                          </p:val>
                                        </p:tav>
                                      </p:tavLst>
                                    </p:anim>
                                    <p:animEffect transition="in" filter="fade">
                                      <p:cBhvr>
                                        <p:cTn id="54" dur="500"/>
                                        <p:tgtEl>
                                          <p:spTgt spid="58394"/>
                                        </p:tgtEl>
                                      </p:cBhvr>
                                    </p:animEffect>
                                  </p:childTnLst>
                                </p:cTn>
                              </p:par>
                              <p:par>
                                <p:cTn id="55" presetID="52" presetClass="entr" presetSubtype="0" fill="hold" nodeType="withEffect">
                                  <p:stCondLst>
                                    <p:cond delay="0"/>
                                  </p:stCondLst>
                                  <p:childTnLst>
                                    <p:set>
                                      <p:cBhvr>
                                        <p:cTn id="56" dur="1" fill="hold">
                                          <p:stCondLst>
                                            <p:cond delay="0"/>
                                          </p:stCondLst>
                                        </p:cTn>
                                        <p:tgtEl>
                                          <p:spTgt spid="58398"/>
                                        </p:tgtEl>
                                        <p:attrNameLst>
                                          <p:attrName>style.visibility</p:attrName>
                                        </p:attrNameLst>
                                      </p:cBhvr>
                                      <p:to>
                                        <p:strVal val="visible"/>
                                      </p:to>
                                    </p:set>
                                    <p:animScale>
                                      <p:cBhvr>
                                        <p:cTn id="57" dur="1000" decel="50000" fill="hold">
                                          <p:stCondLst>
                                            <p:cond delay="0"/>
                                          </p:stCondLst>
                                        </p:cTn>
                                        <p:tgtEl>
                                          <p:spTgt spid="583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58398"/>
                                        </p:tgtEl>
                                        <p:attrNameLst>
                                          <p:attrName>ppt_x</p:attrName>
                                          <p:attrName>ppt_y</p:attrName>
                                        </p:attrNameLst>
                                      </p:cBhvr>
                                    </p:animMotion>
                                    <p:animEffect transition="in" filter="fade">
                                      <p:cBhvr>
                                        <p:cTn id="59" dur="1000"/>
                                        <p:tgtEl>
                                          <p:spTgt spid="58398"/>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8397"/>
                                        </p:tgtEl>
                                        <p:attrNameLst>
                                          <p:attrName>style.visibility</p:attrName>
                                        </p:attrNameLst>
                                      </p:cBhvr>
                                      <p:to>
                                        <p:strVal val="visible"/>
                                      </p:to>
                                    </p:set>
                                    <p:anim calcmode="lin" valueType="num">
                                      <p:cBhvr>
                                        <p:cTn id="62" dur="500" fill="hold"/>
                                        <p:tgtEl>
                                          <p:spTgt spid="58397"/>
                                        </p:tgtEl>
                                        <p:attrNameLst>
                                          <p:attrName>ppt_w</p:attrName>
                                        </p:attrNameLst>
                                      </p:cBhvr>
                                      <p:tavLst>
                                        <p:tav tm="0">
                                          <p:val>
                                            <p:strVal val="#ppt_w*0.05"/>
                                          </p:val>
                                        </p:tav>
                                        <p:tav tm="100000">
                                          <p:val>
                                            <p:strVal val="#ppt_w"/>
                                          </p:val>
                                        </p:tav>
                                      </p:tavLst>
                                    </p:anim>
                                    <p:anim calcmode="lin" valueType="num">
                                      <p:cBhvr>
                                        <p:cTn id="63" dur="500" fill="hold"/>
                                        <p:tgtEl>
                                          <p:spTgt spid="58397"/>
                                        </p:tgtEl>
                                        <p:attrNameLst>
                                          <p:attrName>ppt_h</p:attrName>
                                        </p:attrNameLst>
                                      </p:cBhvr>
                                      <p:tavLst>
                                        <p:tav tm="0">
                                          <p:val>
                                            <p:strVal val="#ppt_h"/>
                                          </p:val>
                                        </p:tav>
                                        <p:tav tm="100000">
                                          <p:val>
                                            <p:strVal val="#ppt_h"/>
                                          </p:val>
                                        </p:tav>
                                      </p:tavLst>
                                    </p:anim>
                                    <p:anim calcmode="lin" valueType="num">
                                      <p:cBhvr>
                                        <p:cTn id="64" dur="500" fill="hold"/>
                                        <p:tgtEl>
                                          <p:spTgt spid="58397"/>
                                        </p:tgtEl>
                                        <p:attrNameLst>
                                          <p:attrName>ppt_x</p:attrName>
                                        </p:attrNameLst>
                                      </p:cBhvr>
                                      <p:tavLst>
                                        <p:tav tm="0">
                                          <p:val>
                                            <p:strVal val="#ppt_x-.2"/>
                                          </p:val>
                                        </p:tav>
                                        <p:tav tm="100000">
                                          <p:val>
                                            <p:strVal val="#ppt_x"/>
                                          </p:val>
                                        </p:tav>
                                      </p:tavLst>
                                    </p:anim>
                                    <p:anim calcmode="lin" valueType="num">
                                      <p:cBhvr>
                                        <p:cTn id="65" dur="500" fill="hold"/>
                                        <p:tgtEl>
                                          <p:spTgt spid="58397"/>
                                        </p:tgtEl>
                                        <p:attrNameLst>
                                          <p:attrName>ppt_y</p:attrName>
                                        </p:attrNameLst>
                                      </p:cBhvr>
                                      <p:tavLst>
                                        <p:tav tm="0">
                                          <p:val>
                                            <p:strVal val="#ppt_y"/>
                                          </p:val>
                                        </p:tav>
                                        <p:tav tm="100000">
                                          <p:val>
                                            <p:strVal val="#ppt_y"/>
                                          </p:val>
                                        </p:tav>
                                      </p:tavLst>
                                    </p:anim>
                                    <p:animEffect transition="in" filter="fade">
                                      <p:cBhvr>
                                        <p:cTn id="66" dur="500"/>
                                        <p:tgtEl>
                                          <p:spTgt spid="58397"/>
                                        </p:tgtEl>
                                      </p:cBhvr>
                                    </p:animEffect>
                                  </p:childTnLst>
                                </p:cTn>
                              </p:par>
                              <p:par>
                                <p:cTn id="67" presetID="54" presetClass="entr" presetSubtype="0" accel="100000" fill="hold" grpId="0" nodeType="withEffect">
                                  <p:stCondLst>
                                    <p:cond delay="0"/>
                                  </p:stCondLst>
                                  <p:childTnLst>
                                    <p:set>
                                      <p:cBhvr>
                                        <p:cTn id="68" dur="1" fill="hold">
                                          <p:stCondLst>
                                            <p:cond delay="0"/>
                                          </p:stCondLst>
                                        </p:cTn>
                                        <p:tgtEl>
                                          <p:spTgt spid="58396"/>
                                        </p:tgtEl>
                                        <p:attrNameLst>
                                          <p:attrName>style.visibility</p:attrName>
                                        </p:attrNameLst>
                                      </p:cBhvr>
                                      <p:to>
                                        <p:strVal val="visible"/>
                                      </p:to>
                                    </p:set>
                                    <p:anim calcmode="lin" valueType="num">
                                      <p:cBhvr>
                                        <p:cTn id="69" dur="500" fill="hold"/>
                                        <p:tgtEl>
                                          <p:spTgt spid="58396"/>
                                        </p:tgtEl>
                                        <p:attrNameLst>
                                          <p:attrName>ppt_w</p:attrName>
                                        </p:attrNameLst>
                                      </p:cBhvr>
                                      <p:tavLst>
                                        <p:tav tm="0">
                                          <p:val>
                                            <p:strVal val="#ppt_w*0.05"/>
                                          </p:val>
                                        </p:tav>
                                        <p:tav tm="100000">
                                          <p:val>
                                            <p:strVal val="#ppt_w"/>
                                          </p:val>
                                        </p:tav>
                                      </p:tavLst>
                                    </p:anim>
                                    <p:anim calcmode="lin" valueType="num">
                                      <p:cBhvr>
                                        <p:cTn id="70" dur="500" fill="hold"/>
                                        <p:tgtEl>
                                          <p:spTgt spid="58396"/>
                                        </p:tgtEl>
                                        <p:attrNameLst>
                                          <p:attrName>ppt_h</p:attrName>
                                        </p:attrNameLst>
                                      </p:cBhvr>
                                      <p:tavLst>
                                        <p:tav tm="0">
                                          <p:val>
                                            <p:strVal val="#ppt_h"/>
                                          </p:val>
                                        </p:tav>
                                        <p:tav tm="100000">
                                          <p:val>
                                            <p:strVal val="#ppt_h"/>
                                          </p:val>
                                        </p:tav>
                                      </p:tavLst>
                                    </p:anim>
                                    <p:anim calcmode="lin" valueType="num">
                                      <p:cBhvr>
                                        <p:cTn id="71" dur="500" fill="hold"/>
                                        <p:tgtEl>
                                          <p:spTgt spid="58396"/>
                                        </p:tgtEl>
                                        <p:attrNameLst>
                                          <p:attrName>ppt_x</p:attrName>
                                        </p:attrNameLst>
                                      </p:cBhvr>
                                      <p:tavLst>
                                        <p:tav tm="0">
                                          <p:val>
                                            <p:strVal val="#ppt_x-.2"/>
                                          </p:val>
                                        </p:tav>
                                        <p:tav tm="100000">
                                          <p:val>
                                            <p:strVal val="#ppt_x"/>
                                          </p:val>
                                        </p:tav>
                                      </p:tavLst>
                                    </p:anim>
                                    <p:anim calcmode="lin" valueType="num">
                                      <p:cBhvr>
                                        <p:cTn id="72" dur="500" fill="hold"/>
                                        <p:tgtEl>
                                          <p:spTgt spid="58396"/>
                                        </p:tgtEl>
                                        <p:attrNameLst>
                                          <p:attrName>ppt_y</p:attrName>
                                        </p:attrNameLst>
                                      </p:cBhvr>
                                      <p:tavLst>
                                        <p:tav tm="0">
                                          <p:val>
                                            <p:strVal val="#ppt_y"/>
                                          </p:val>
                                        </p:tav>
                                        <p:tav tm="100000">
                                          <p:val>
                                            <p:strVal val="#ppt_y"/>
                                          </p:val>
                                        </p:tav>
                                      </p:tavLst>
                                    </p:anim>
                                    <p:animEffect transition="in" filter="fade">
                                      <p:cBhvr>
                                        <p:cTn id="73" dur="500"/>
                                        <p:tgtEl>
                                          <p:spTgt spid="58396"/>
                                        </p:tgtEl>
                                      </p:cBhvr>
                                    </p:animEffect>
                                  </p:childTnLst>
                                </p:cTn>
                              </p:par>
                              <p:par>
                                <p:cTn id="74" presetID="52" presetClass="entr" presetSubtype="0" fill="hold" nodeType="withEffect">
                                  <p:stCondLst>
                                    <p:cond delay="0"/>
                                  </p:stCondLst>
                                  <p:childTnLst>
                                    <p:set>
                                      <p:cBhvr>
                                        <p:cTn id="75" dur="1" fill="hold">
                                          <p:stCondLst>
                                            <p:cond delay="0"/>
                                          </p:stCondLst>
                                        </p:cTn>
                                        <p:tgtEl>
                                          <p:spTgt spid="58374"/>
                                        </p:tgtEl>
                                        <p:attrNameLst>
                                          <p:attrName>style.visibility</p:attrName>
                                        </p:attrNameLst>
                                      </p:cBhvr>
                                      <p:to>
                                        <p:strVal val="visible"/>
                                      </p:to>
                                    </p:set>
                                    <p:animScale>
                                      <p:cBhvr>
                                        <p:cTn id="76" dur="1000" decel="50000" fill="hold">
                                          <p:stCondLst>
                                            <p:cond delay="0"/>
                                          </p:stCondLst>
                                        </p:cTn>
                                        <p:tgtEl>
                                          <p:spTgt spid="583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58374"/>
                                        </p:tgtEl>
                                        <p:attrNameLst>
                                          <p:attrName>ppt_x</p:attrName>
                                          <p:attrName>ppt_y</p:attrName>
                                        </p:attrNameLst>
                                      </p:cBhvr>
                                    </p:animMotion>
                                    <p:animEffect transition="in" filter="fade">
                                      <p:cBhvr>
                                        <p:cTn id="78" dur="1000"/>
                                        <p:tgtEl>
                                          <p:spTgt spid="58374"/>
                                        </p:tgtEl>
                                      </p:cBhvr>
                                    </p:animEffect>
                                  </p:childTnLst>
                                </p:cTn>
                              </p:par>
                              <p:par>
                                <p:cTn id="79" presetID="52" presetClass="entr" presetSubtype="0" fill="hold" nodeType="withEffect">
                                  <p:stCondLst>
                                    <p:cond delay="0"/>
                                  </p:stCondLst>
                                  <p:childTnLst>
                                    <p:set>
                                      <p:cBhvr>
                                        <p:cTn id="80" dur="1" fill="hold">
                                          <p:stCondLst>
                                            <p:cond delay="0"/>
                                          </p:stCondLst>
                                        </p:cTn>
                                        <p:tgtEl>
                                          <p:spTgt spid="58375"/>
                                        </p:tgtEl>
                                        <p:attrNameLst>
                                          <p:attrName>style.visibility</p:attrName>
                                        </p:attrNameLst>
                                      </p:cBhvr>
                                      <p:to>
                                        <p:strVal val="visible"/>
                                      </p:to>
                                    </p:set>
                                    <p:animScale>
                                      <p:cBhvr>
                                        <p:cTn id="81" dur="1000" decel="50000" fill="hold">
                                          <p:stCondLst>
                                            <p:cond delay="0"/>
                                          </p:stCondLst>
                                        </p:cTn>
                                        <p:tgtEl>
                                          <p:spTgt spid="583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58375"/>
                                        </p:tgtEl>
                                        <p:attrNameLst>
                                          <p:attrName>ppt_x</p:attrName>
                                          <p:attrName>ppt_y</p:attrName>
                                        </p:attrNameLst>
                                      </p:cBhvr>
                                    </p:animMotion>
                                    <p:animEffect transition="in" filter="fade">
                                      <p:cBhvr>
                                        <p:cTn id="83" dur="1000"/>
                                        <p:tgtEl>
                                          <p:spTgt spid="58375"/>
                                        </p:tgtEl>
                                      </p:cBhvr>
                                    </p:animEffect>
                                  </p:childTnLst>
                                </p:cTn>
                              </p:par>
                              <p:par>
                                <p:cTn id="84" presetID="52" presetClass="entr" presetSubtype="0" fill="hold" nodeType="withEffect">
                                  <p:stCondLst>
                                    <p:cond delay="0"/>
                                  </p:stCondLst>
                                  <p:childTnLst>
                                    <p:set>
                                      <p:cBhvr>
                                        <p:cTn id="85" dur="1" fill="hold">
                                          <p:stCondLst>
                                            <p:cond delay="0"/>
                                          </p:stCondLst>
                                        </p:cTn>
                                        <p:tgtEl>
                                          <p:spTgt spid="58388"/>
                                        </p:tgtEl>
                                        <p:attrNameLst>
                                          <p:attrName>style.visibility</p:attrName>
                                        </p:attrNameLst>
                                      </p:cBhvr>
                                      <p:to>
                                        <p:strVal val="visible"/>
                                      </p:to>
                                    </p:set>
                                    <p:animScale>
                                      <p:cBhvr>
                                        <p:cTn id="86" dur="1000" decel="50000" fill="hold">
                                          <p:stCondLst>
                                            <p:cond delay="0"/>
                                          </p:stCondLst>
                                        </p:cTn>
                                        <p:tgtEl>
                                          <p:spTgt spid="583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58388"/>
                                        </p:tgtEl>
                                        <p:attrNameLst>
                                          <p:attrName>ppt_x</p:attrName>
                                          <p:attrName>ppt_y</p:attrName>
                                        </p:attrNameLst>
                                      </p:cBhvr>
                                    </p:animMotion>
                                    <p:animEffect transition="in" filter="fade">
                                      <p:cBhvr>
                                        <p:cTn id="88" dur="1000"/>
                                        <p:tgtEl>
                                          <p:spTgt spid="58388"/>
                                        </p:tgtEl>
                                      </p:cBhvr>
                                    </p:animEffect>
                                  </p:childTnLst>
                                </p:cTn>
                              </p:par>
                              <p:par>
                                <p:cTn id="89" presetID="52" presetClass="entr" presetSubtype="0" fill="hold" nodeType="withEffect">
                                  <p:stCondLst>
                                    <p:cond delay="0"/>
                                  </p:stCondLst>
                                  <p:childTnLst>
                                    <p:set>
                                      <p:cBhvr>
                                        <p:cTn id="90" dur="1" fill="hold">
                                          <p:stCondLst>
                                            <p:cond delay="0"/>
                                          </p:stCondLst>
                                        </p:cTn>
                                        <p:tgtEl>
                                          <p:spTgt spid="58389"/>
                                        </p:tgtEl>
                                        <p:attrNameLst>
                                          <p:attrName>style.visibility</p:attrName>
                                        </p:attrNameLst>
                                      </p:cBhvr>
                                      <p:to>
                                        <p:strVal val="visible"/>
                                      </p:to>
                                    </p:set>
                                    <p:animScale>
                                      <p:cBhvr>
                                        <p:cTn id="91" dur="1000" decel="50000" fill="hold">
                                          <p:stCondLst>
                                            <p:cond delay="0"/>
                                          </p:stCondLst>
                                        </p:cTn>
                                        <p:tgtEl>
                                          <p:spTgt spid="583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58389"/>
                                        </p:tgtEl>
                                        <p:attrNameLst>
                                          <p:attrName>ppt_x</p:attrName>
                                          <p:attrName>ppt_y</p:attrName>
                                        </p:attrNameLst>
                                      </p:cBhvr>
                                    </p:animMotion>
                                    <p:animEffect transition="in" filter="fade">
                                      <p:cBhvr>
                                        <p:cTn id="93" dur="1000"/>
                                        <p:tgtEl>
                                          <p:spTgt spid="58389"/>
                                        </p:tgtEl>
                                      </p:cBhvr>
                                    </p:animEffect>
                                  </p:childTnLst>
                                </p:cTn>
                              </p:par>
                            </p:childTnLst>
                          </p:cTn>
                        </p:par>
                      </p:childTnLst>
                    </p:cTn>
                  </p:par>
                  <p:par>
                    <p:cTn id="94" fill="hold">
                      <p:stCondLst>
                        <p:cond delay="indefinite"/>
                      </p:stCondLst>
                      <p:childTnLst>
                        <p:par>
                          <p:cTn id="95" fill="hold">
                            <p:stCondLst>
                              <p:cond delay="0"/>
                            </p:stCondLst>
                            <p:childTnLst>
                              <p:par>
                                <p:cTn id="96" presetID="17" presetClass="entr" presetSubtype="10" fill="hold" nodeType="clickEffect">
                                  <p:stCondLst>
                                    <p:cond delay="0"/>
                                  </p:stCondLst>
                                  <p:childTnLst>
                                    <p:set>
                                      <p:cBhvr>
                                        <p:cTn id="97" dur="1" fill="hold">
                                          <p:stCondLst>
                                            <p:cond delay="0"/>
                                          </p:stCondLst>
                                        </p:cTn>
                                        <p:tgtEl>
                                          <p:spTgt spid="58376"/>
                                        </p:tgtEl>
                                        <p:attrNameLst>
                                          <p:attrName>style.visibility</p:attrName>
                                        </p:attrNameLst>
                                      </p:cBhvr>
                                      <p:to>
                                        <p:strVal val="visible"/>
                                      </p:to>
                                    </p:set>
                                    <p:anim calcmode="lin" valueType="num">
                                      <p:cBhvr>
                                        <p:cTn id="98" dur="500" fill="hold"/>
                                        <p:tgtEl>
                                          <p:spTgt spid="58376"/>
                                        </p:tgtEl>
                                        <p:attrNameLst>
                                          <p:attrName>ppt_w</p:attrName>
                                        </p:attrNameLst>
                                      </p:cBhvr>
                                      <p:tavLst>
                                        <p:tav tm="0">
                                          <p:val>
                                            <p:fltVal val="0"/>
                                          </p:val>
                                        </p:tav>
                                        <p:tav tm="100000">
                                          <p:val>
                                            <p:strVal val="#ppt_w"/>
                                          </p:val>
                                        </p:tav>
                                      </p:tavLst>
                                    </p:anim>
                                    <p:anim calcmode="lin" valueType="num">
                                      <p:cBhvr>
                                        <p:cTn id="99" dur="500" fill="hold"/>
                                        <p:tgtEl>
                                          <p:spTgt spid="58376"/>
                                        </p:tgtEl>
                                        <p:attrNameLst>
                                          <p:attrName>ppt_h</p:attrName>
                                        </p:attrNameLst>
                                      </p:cBhvr>
                                      <p:tavLst>
                                        <p:tav tm="0">
                                          <p:val>
                                            <p:strVal val="#ppt_h"/>
                                          </p:val>
                                        </p:tav>
                                        <p:tav tm="100000">
                                          <p:val>
                                            <p:strVal val="#ppt_h"/>
                                          </p:val>
                                        </p:tav>
                                      </p:tavLst>
                                    </p:anim>
                                  </p:childTnLst>
                                </p:cTn>
                              </p:par>
                              <p:par>
                                <p:cTn id="100" presetID="17" presetClass="entr" presetSubtype="10" fill="hold" grpId="0" nodeType="withEffect">
                                  <p:stCondLst>
                                    <p:cond delay="0"/>
                                  </p:stCondLst>
                                  <p:childTnLst>
                                    <p:set>
                                      <p:cBhvr>
                                        <p:cTn id="101" dur="1" fill="hold">
                                          <p:stCondLst>
                                            <p:cond delay="0"/>
                                          </p:stCondLst>
                                        </p:cTn>
                                        <p:tgtEl>
                                          <p:spTgt spid="58390"/>
                                        </p:tgtEl>
                                        <p:attrNameLst>
                                          <p:attrName>style.visibility</p:attrName>
                                        </p:attrNameLst>
                                      </p:cBhvr>
                                      <p:to>
                                        <p:strVal val="visible"/>
                                      </p:to>
                                    </p:set>
                                    <p:anim calcmode="lin" valueType="num">
                                      <p:cBhvr>
                                        <p:cTn id="102" dur="500" fill="hold"/>
                                        <p:tgtEl>
                                          <p:spTgt spid="58390"/>
                                        </p:tgtEl>
                                        <p:attrNameLst>
                                          <p:attrName>ppt_w</p:attrName>
                                        </p:attrNameLst>
                                      </p:cBhvr>
                                      <p:tavLst>
                                        <p:tav tm="0">
                                          <p:val>
                                            <p:fltVal val="0"/>
                                          </p:val>
                                        </p:tav>
                                        <p:tav tm="100000">
                                          <p:val>
                                            <p:strVal val="#ppt_w"/>
                                          </p:val>
                                        </p:tav>
                                      </p:tavLst>
                                    </p:anim>
                                    <p:anim calcmode="lin" valueType="num">
                                      <p:cBhvr>
                                        <p:cTn id="103" dur="500" fill="hold"/>
                                        <p:tgtEl>
                                          <p:spTgt spid="58390"/>
                                        </p:tgtEl>
                                        <p:attrNameLst>
                                          <p:attrName>ppt_h</p:attrName>
                                        </p:attrNameLst>
                                      </p:cBhvr>
                                      <p:tavLst>
                                        <p:tav tm="0">
                                          <p:val>
                                            <p:strVal val="#ppt_h"/>
                                          </p:val>
                                        </p:tav>
                                        <p:tav tm="100000">
                                          <p:val>
                                            <p:strVal val="#ppt_h"/>
                                          </p:val>
                                        </p:tav>
                                      </p:tavLst>
                                    </p:anim>
                                  </p:childTnLst>
                                </p:cTn>
                              </p:par>
                              <p:par>
                                <p:cTn id="104" presetID="17" presetClass="entr" presetSubtype="10" fill="hold" grpId="0" nodeType="withEffect">
                                  <p:stCondLst>
                                    <p:cond delay="0"/>
                                  </p:stCondLst>
                                  <p:childTnLst>
                                    <p:set>
                                      <p:cBhvr>
                                        <p:cTn id="105" dur="1" fill="hold">
                                          <p:stCondLst>
                                            <p:cond delay="0"/>
                                          </p:stCondLst>
                                        </p:cTn>
                                        <p:tgtEl>
                                          <p:spTgt spid="58391"/>
                                        </p:tgtEl>
                                        <p:attrNameLst>
                                          <p:attrName>style.visibility</p:attrName>
                                        </p:attrNameLst>
                                      </p:cBhvr>
                                      <p:to>
                                        <p:strVal val="visible"/>
                                      </p:to>
                                    </p:set>
                                    <p:anim calcmode="lin" valueType="num">
                                      <p:cBhvr>
                                        <p:cTn id="106" dur="500" fill="hold"/>
                                        <p:tgtEl>
                                          <p:spTgt spid="58391"/>
                                        </p:tgtEl>
                                        <p:attrNameLst>
                                          <p:attrName>ppt_w</p:attrName>
                                        </p:attrNameLst>
                                      </p:cBhvr>
                                      <p:tavLst>
                                        <p:tav tm="0">
                                          <p:val>
                                            <p:fltVal val="0"/>
                                          </p:val>
                                        </p:tav>
                                        <p:tav tm="100000">
                                          <p:val>
                                            <p:strVal val="#ppt_w"/>
                                          </p:val>
                                        </p:tav>
                                      </p:tavLst>
                                    </p:anim>
                                    <p:anim calcmode="lin" valueType="num">
                                      <p:cBhvr>
                                        <p:cTn id="107" dur="500" fill="hold"/>
                                        <p:tgtEl>
                                          <p:spTgt spid="58391"/>
                                        </p:tgtEl>
                                        <p:attrNameLst>
                                          <p:attrName>ppt_h</p:attrName>
                                        </p:attrNameLst>
                                      </p:cBhvr>
                                      <p:tavLst>
                                        <p:tav tm="0">
                                          <p:val>
                                            <p:strVal val="#ppt_h"/>
                                          </p:val>
                                        </p:tav>
                                        <p:tav tm="100000">
                                          <p:val>
                                            <p:strVal val="#ppt_h"/>
                                          </p:val>
                                        </p:tav>
                                      </p:tavLst>
                                    </p:anim>
                                  </p:childTnLst>
                                </p:cTn>
                              </p:par>
                              <p:par>
                                <p:cTn id="108" presetID="17" presetClass="entr" presetSubtype="10" fill="hold" nodeType="withEffect">
                                  <p:stCondLst>
                                    <p:cond delay="0"/>
                                  </p:stCondLst>
                                  <p:childTnLst>
                                    <p:set>
                                      <p:cBhvr>
                                        <p:cTn id="109" dur="1" fill="hold">
                                          <p:stCondLst>
                                            <p:cond delay="0"/>
                                          </p:stCondLst>
                                        </p:cTn>
                                        <p:tgtEl>
                                          <p:spTgt spid="58380"/>
                                        </p:tgtEl>
                                        <p:attrNameLst>
                                          <p:attrName>style.visibility</p:attrName>
                                        </p:attrNameLst>
                                      </p:cBhvr>
                                      <p:to>
                                        <p:strVal val="visible"/>
                                      </p:to>
                                    </p:set>
                                    <p:anim calcmode="lin" valueType="num">
                                      <p:cBhvr>
                                        <p:cTn id="110" dur="500" fill="hold"/>
                                        <p:tgtEl>
                                          <p:spTgt spid="58380"/>
                                        </p:tgtEl>
                                        <p:attrNameLst>
                                          <p:attrName>ppt_w</p:attrName>
                                        </p:attrNameLst>
                                      </p:cBhvr>
                                      <p:tavLst>
                                        <p:tav tm="0">
                                          <p:val>
                                            <p:fltVal val="0"/>
                                          </p:val>
                                        </p:tav>
                                        <p:tav tm="100000">
                                          <p:val>
                                            <p:strVal val="#ppt_w"/>
                                          </p:val>
                                        </p:tav>
                                      </p:tavLst>
                                    </p:anim>
                                    <p:anim calcmode="lin" valueType="num">
                                      <p:cBhvr>
                                        <p:cTn id="111" dur="500" fill="hold"/>
                                        <p:tgtEl>
                                          <p:spTgt spid="58380"/>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58378"/>
                                        </p:tgtEl>
                                        <p:attrNameLst>
                                          <p:attrName>style.visibility</p:attrName>
                                        </p:attrNameLst>
                                      </p:cBhvr>
                                      <p:to>
                                        <p:strVal val="visible"/>
                                      </p:to>
                                    </p:set>
                                    <p:anim calcmode="lin" valueType="num">
                                      <p:cBhvr>
                                        <p:cTn id="116" dur="500" fill="hold"/>
                                        <p:tgtEl>
                                          <p:spTgt spid="58378"/>
                                        </p:tgtEl>
                                        <p:attrNameLst>
                                          <p:attrName>ppt_w</p:attrName>
                                        </p:attrNameLst>
                                      </p:cBhvr>
                                      <p:tavLst>
                                        <p:tav tm="0">
                                          <p:val>
                                            <p:fltVal val="0"/>
                                          </p:val>
                                        </p:tav>
                                        <p:tav tm="100000">
                                          <p:val>
                                            <p:strVal val="#ppt_w"/>
                                          </p:val>
                                        </p:tav>
                                      </p:tavLst>
                                    </p:anim>
                                    <p:anim calcmode="lin" valueType="num">
                                      <p:cBhvr>
                                        <p:cTn id="117" dur="500" fill="hold"/>
                                        <p:tgtEl>
                                          <p:spTgt spid="58378"/>
                                        </p:tgtEl>
                                        <p:attrNameLst>
                                          <p:attrName>ppt_h</p:attrName>
                                        </p:attrNameLst>
                                      </p:cBhvr>
                                      <p:tavLst>
                                        <p:tav tm="0">
                                          <p:val>
                                            <p:fltVal val="0"/>
                                          </p:val>
                                        </p:tav>
                                        <p:tav tm="100000">
                                          <p:val>
                                            <p:strVal val="#ppt_h"/>
                                          </p:val>
                                        </p:tav>
                                      </p:tavLst>
                                    </p:anim>
                                    <p:animEffect transition="in" filter="fade">
                                      <p:cBhvr>
                                        <p:cTn id="118" dur="500"/>
                                        <p:tgtEl>
                                          <p:spTgt spid="5837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384"/>
                                        </p:tgtEl>
                                        <p:attrNameLst>
                                          <p:attrName>style.visibility</p:attrName>
                                        </p:attrNameLst>
                                      </p:cBhvr>
                                      <p:to>
                                        <p:strVal val="visible"/>
                                      </p:to>
                                    </p:set>
                                    <p:anim calcmode="lin" valueType="num">
                                      <p:cBhvr>
                                        <p:cTn id="121" dur="500" fill="hold"/>
                                        <p:tgtEl>
                                          <p:spTgt spid="58384"/>
                                        </p:tgtEl>
                                        <p:attrNameLst>
                                          <p:attrName>ppt_w</p:attrName>
                                        </p:attrNameLst>
                                      </p:cBhvr>
                                      <p:tavLst>
                                        <p:tav tm="0">
                                          <p:val>
                                            <p:fltVal val="0"/>
                                          </p:val>
                                        </p:tav>
                                        <p:tav tm="100000">
                                          <p:val>
                                            <p:strVal val="#ppt_w"/>
                                          </p:val>
                                        </p:tav>
                                      </p:tavLst>
                                    </p:anim>
                                    <p:anim calcmode="lin" valueType="num">
                                      <p:cBhvr>
                                        <p:cTn id="122" dur="500" fill="hold"/>
                                        <p:tgtEl>
                                          <p:spTgt spid="58384"/>
                                        </p:tgtEl>
                                        <p:attrNameLst>
                                          <p:attrName>ppt_h</p:attrName>
                                        </p:attrNameLst>
                                      </p:cBhvr>
                                      <p:tavLst>
                                        <p:tav tm="0">
                                          <p:val>
                                            <p:fltVal val="0"/>
                                          </p:val>
                                        </p:tav>
                                        <p:tav tm="100000">
                                          <p:val>
                                            <p:strVal val="#ppt_h"/>
                                          </p:val>
                                        </p:tav>
                                      </p:tavLst>
                                    </p:anim>
                                    <p:animEffect transition="in" filter="fade">
                                      <p:cBhvr>
                                        <p:cTn id="123" dur="500"/>
                                        <p:tgtEl>
                                          <p:spTgt spid="58384"/>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8383"/>
                                        </p:tgtEl>
                                        <p:attrNameLst>
                                          <p:attrName>style.visibility</p:attrName>
                                        </p:attrNameLst>
                                      </p:cBhvr>
                                      <p:to>
                                        <p:strVal val="visible"/>
                                      </p:to>
                                    </p:set>
                                    <p:anim calcmode="lin" valueType="num">
                                      <p:cBhvr>
                                        <p:cTn id="126" dur="500" fill="hold"/>
                                        <p:tgtEl>
                                          <p:spTgt spid="58383"/>
                                        </p:tgtEl>
                                        <p:attrNameLst>
                                          <p:attrName>ppt_w</p:attrName>
                                        </p:attrNameLst>
                                      </p:cBhvr>
                                      <p:tavLst>
                                        <p:tav tm="0">
                                          <p:val>
                                            <p:fltVal val="0"/>
                                          </p:val>
                                        </p:tav>
                                        <p:tav tm="100000">
                                          <p:val>
                                            <p:strVal val="#ppt_w"/>
                                          </p:val>
                                        </p:tav>
                                      </p:tavLst>
                                    </p:anim>
                                    <p:anim calcmode="lin" valueType="num">
                                      <p:cBhvr>
                                        <p:cTn id="127" dur="500" fill="hold"/>
                                        <p:tgtEl>
                                          <p:spTgt spid="58383"/>
                                        </p:tgtEl>
                                        <p:attrNameLst>
                                          <p:attrName>ppt_h</p:attrName>
                                        </p:attrNameLst>
                                      </p:cBhvr>
                                      <p:tavLst>
                                        <p:tav tm="0">
                                          <p:val>
                                            <p:fltVal val="0"/>
                                          </p:val>
                                        </p:tav>
                                        <p:tav tm="100000">
                                          <p:val>
                                            <p:strVal val="#ppt_h"/>
                                          </p:val>
                                        </p:tav>
                                      </p:tavLst>
                                    </p:anim>
                                    <p:animEffect transition="in" filter="fade">
                                      <p:cBhvr>
                                        <p:cTn id="128" dur="500"/>
                                        <p:tgtEl>
                                          <p:spTgt spid="58383"/>
                                        </p:tgtEl>
                                      </p:cBhvr>
                                    </p:animEffect>
                                  </p:childTnLst>
                                </p:cTn>
                              </p:par>
                            </p:childTnLst>
                          </p:cTn>
                        </p:par>
                      </p:childTnLst>
                    </p:cTn>
                  </p:par>
                  <p:par>
                    <p:cTn id="129" fill="hold">
                      <p:stCondLst>
                        <p:cond delay="indefinite"/>
                      </p:stCondLst>
                      <p:childTnLst>
                        <p:par>
                          <p:cTn id="130" fill="hold">
                            <p:stCondLst>
                              <p:cond delay="0"/>
                            </p:stCondLst>
                            <p:childTnLst>
                              <p:par>
                                <p:cTn id="131" presetID="29" presetClass="entr" presetSubtype="0" fill="hold" grpId="0" nodeType="clickEffect">
                                  <p:stCondLst>
                                    <p:cond delay="0"/>
                                  </p:stCondLst>
                                  <p:childTnLst>
                                    <p:set>
                                      <p:cBhvr>
                                        <p:cTn id="132" dur="1" fill="hold">
                                          <p:stCondLst>
                                            <p:cond delay="0"/>
                                          </p:stCondLst>
                                        </p:cTn>
                                        <p:tgtEl>
                                          <p:spTgt spid="58385"/>
                                        </p:tgtEl>
                                        <p:attrNameLst>
                                          <p:attrName>style.visibility</p:attrName>
                                        </p:attrNameLst>
                                      </p:cBhvr>
                                      <p:to>
                                        <p:strVal val="visible"/>
                                      </p:to>
                                    </p:set>
                                    <p:anim calcmode="lin" valueType="num">
                                      <p:cBhvr>
                                        <p:cTn id="133" dur="1000" fill="hold"/>
                                        <p:tgtEl>
                                          <p:spTgt spid="58385"/>
                                        </p:tgtEl>
                                        <p:attrNameLst>
                                          <p:attrName>ppt_x</p:attrName>
                                        </p:attrNameLst>
                                      </p:cBhvr>
                                      <p:tavLst>
                                        <p:tav tm="0">
                                          <p:val>
                                            <p:strVal val="#ppt_x-.2"/>
                                          </p:val>
                                        </p:tav>
                                        <p:tav tm="100000">
                                          <p:val>
                                            <p:strVal val="#ppt_x"/>
                                          </p:val>
                                        </p:tav>
                                      </p:tavLst>
                                    </p:anim>
                                    <p:anim calcmode="lin" valueType="num">
                                      <p:cBhvr>
                                        <p:cTn id="134" dur="1000" fill="hold"/>
                                        <p:tgtEl>
                                          <p:spTgt spid="58385"/>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58385"/>
                                        </p:tgtEl>
                                      </p:cBhvr>
                                    </p:animEffect>
                                  </p:childTnLst>
                                </p:cTn>
                              </p:par>
                              <p:par>
                                <p:cTn id="136" presetID="29" presetClass="entr" presetSubtype="0" fill="hold" grpId="0" nodeType="withEffect">
                                  <p:stCondLst>
                                    <p:cond delay="0"/>
                                  </p:stCondLst>
                                  <p:childTnLst>
                                    <p:set>
                                      <p:cBhvr>
                                        <p:cTn id="137" dur="1" fill="hold">
                                          <p:stCondLst>
                                            <p:cond delay="0"/>
                                          </p:stCondLst>
                                        </p:cTn>
                                        <p:tgtEl>
                                          <p:spTgt spid="58386"/>
                                        </p:tgtEl>
                                        <p:attrNameLst>
                                          <p:attrName>style.visibility</p:attrName>
                                        </p:attrNameLst>
                                      </p:cBhvr>
                                      <p:to>
                                        <p:strVal val="visible"/>
                                      </p:to>
                                    </p:set>
                                    <p:anim calcmode="lin" valueType="num">
                                      <p:cBhvr>
                                        <p:cTn id="138" dur="1000" fill="hold"/>
                                        <p:tgtEl>
                                          <p:spTgt spid="58386"/>
                                        </p:tgtEl>
                                        <p:attrNameLst>
                                          <p:attrName>ppt_x</p:attrName>
                                        </p:attrNameLst>
                                      </p:cBhvr>
                                      <p:tavLst>
                                        <p:tav tm="0">
                                          <p:val>
                                            <p:strVal val="#ppt_x-.2"/>
                                          </p:val>
                                        </p:tav>
                                        <p:tav tm="100000">
                                          <p:val>
                                            <p:strVal val="#ppt_x"/>
                                          </p:val>
                                        </p:tav>
                                      </p:tavLst>
                                    </p:anim>
                                    <p:anim calcmode="lin" valueType="num">
                                      <p:cBhvr>
                                        <p:cTn id="139" dur="1000" fill="hold"/>
                                        <p:tgtEl>
                                          <p:spTgt spid="58386"/>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58386"/>
                                        </p:tgtEl>
                                      </p:cBhvr>
                                    </p:animEffect>
                                  </p:childTnLst>
                                </p:cTn>
                              </p:par>
                              <p:par>
                                <p:cTn id="141" presetID="1" presetClass="entr" presetSubtype="0"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58378" grpId="0"/>
      <p:bldP spid="58381" grpId="0" animBg="1"/>
      <p:bldP spid="58382" grpId="0" animBg="1"/>
      <p:bldP spid="58383" grpId="0" animBg="1"/>
      <p:bldP spid="58384" grpId="0" animBg="1"/>
      <p:bldP spid="58385" grpId="0" animBg="1"/>
      <p:bldP spid="58386" grpId="0" animBg="1"/>
      <p:bldP spid="58387" grpId="0"/>
      <p:bldP spid="58390" grpId="0"/>
      <p:bldP spid="58391" grpId="0"/>
      <p:bldP spid="58393" grpId="0"/>
      <p:bldP spid="58394" grpId="0" animBg="1"/>
      <p:bldP spid="58395" grpId="0"/>
      <p:bldP spid="58396" grpId="0" animBg="1"/>
      <p:bldP spid="58397" grpId="0" animBg="1"/>
      <p:bldP spid="58399" grpId="0"/>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II. SỰ RA ĐỜI CỦA TỔ CHỨC ASEAN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2971800"/>
            <a:ext cx="2079171"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vi-VN" sz="3200" b="1" dirty="0" smtClean="0">
                <a:solidFill>
                  <a:srgbClr val="002060"/>
                </a:solidFill>
                <a:latin typeface="Times New Roman" panose="02020603050405020304" pitchFamily="18" charset="0"/>
                <a:cs typeface="Times New Roman" panose="02020603050405020304" pitchFamily="18" charset="0"/>
              </a:rPr>
              <a:t>Hoàn cảnh ra đời</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49072" y="2817911"/>
            <a:ext cx="2273299"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800" b="1" dirty="0" smtClean="0">
                <a:solidFill>
                  <a:srgbClr val="002060"/>
                </a:solidFill>
                <a:latin typeface="Times New Roman" panose="02020603050405020304" pitchFamily="18" charset="0"/>
                <a:cs typeface="Times New Roman" panose="02020603050405020304" pitchFamily="18" charset="0"/>
              </a:rPr>
              <a:t>Mục tiêu – nguyên tắc hoạt động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92272" y="3109555"/>
            <a:ext cx="1739899"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2800" b="1" dirty="0" smtClean="0">
                <a:solidFill>
                  <a:srgbClr val="002060"/>
                </a:solidFill>
                <a:latin typeface="Times New Roman" panose="02020603050405020304" pitchFamily="18" charset="0"/>
                <a:cs typeface="Times New Roman" panose="02020603050405020304" pitchFamily="18" charset="0"/>
              </a:rPr>
              <a:t>Quá trình phát triển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502072" y="3033354"/>
            <a:ext cx="1313543"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sz="2800" b="1" dirty="0" smtClean="0">
                <a:solidFill>
                  <a:srgbClr val="002060"/>
                </a:solidFill>
                <a:latin typeface="Times New Roman" panose="02020603050405020304" pitchFamily="18" charset="0"/>
                <a:cs typeface="Times New Roman" panose="02020603050405020304" pitchFamily="18" charset="0"/>
              </a:rPr>
              <a:t>Thành tựu</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2079171" y="3510409"/>
            <a:ext cx="4699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822371" y="3510409"/>
            <a:ext cx="4699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061200" y="3510409"/>
            <a:ext cx="4699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II. SỰ RA ĐỜI CỦA TỔ CHỨC ASEAN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43114" y="2209800"/>
            <a:ext cx="2057399" cy="31700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vi-VN" sz="4000" b="1" dirty="0" smtClean="0">
                <a:solidFill>
                  <a:srgbClr val="002060"/>
                </a:solidFill>
                <a:latin typeface="Times New Roman" panose="02020603050405020304" pitchFamily="18" charset="0"/>
                <a:cs typeface="Times New Roman" panose="02020603050405020304" pitchFamily="18" charset="0"/>
              </a:rPr>
              <a:t>Hoàn cảnh ra đời của tổ chức ASEAN</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9" name="Content Placeholder 2"/>
          <p:cNvSpPr>
            <a:spLocks noGrp="1"/>
          </p:cNvSpPr>
          <p:nvPr>
            <p:ph idx="1"/>
          </p:nvPr>
        </p:nvSpPr>
        <p:spPr>
          <a:xfrm>
            <a:off x="3352796" y="3383294"/>
            <a:ext cx="5363029" cy="1066800"/>
          </a:xfrm>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vi-VN" sz="2800" dirty="0" smtClean="0">
                <a:latin typeface="Times New Roman" panose="02020603050405020304" pitchFamily="18" charset="0"/>
                <a:cs typeface="Times New Roman" panose="02020603050405020304" pitchFamily="18" charset="0"/>
              </a:rPr>
              <a:t>Hạn </a:t>
            </a:r>
            <a:r>
              <a:rPr lang="pt-BR" sz="2800" dirty="0" smtClean="0">
                <a:latin typeface="Times New Roman" panose="02020603050405020304" pitchFamily="18" charset="0"/>
                <a:cs typeface="Times New Roman" panose="02020603050405020304" pitchFamily="18" charset="0"/>
              </a:rPr>
              <a:t>chế </a:t>
            </a:r>
            <a:r>
              <a:rPr lang="pt-BR" sz="2800" dirty="0">
                <a:latin typeface="Times New Roman" panose="02020603050405020304" pitchFamily="18" charset="0"/>
                <a:cs typeface="Times New Roman" panose="02020603050405020304" pitchFamily="18" charset="0"/>
              </a:rPr>
              <a:t>ảnh hưởng của các cường quốc bên ngoài đối với khu </a:t>
            </a:r>
            <a:r>
              <a:rPr lang="pt-BR" sz="2800" dirty="0" smtClean="0">
                <a:latin typeface="Times New Roman" panose="02020603050405020304" pitchFamily="18" charset="0"/>
                <a:cs typeface="Times New Roman" panose="02020603050405020304" pitchFamily="18" charset="0"/>
              </a:rPr>
              <a:t>vực</a:t>
            </a:r>
            <a:r>
              <a:rPr lang="vi-VN" sz="2800" dirty="0" smtClean="0">
                <a:latin typeface="Times New Roman" panose="02020603050405020304" pitchFamily="18" charset="0"/>
                <a:cs typeface="Times New Roman" panose="02020603050405020304" pitchFamily="18" charset="0"/>
              </a:rPr>
              <a:t>.</a:t>
            </a:r>
            <a:endParaRPr lang="pt-BR"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3352797" y="1116004"/>
            <a:ext cx="5363029"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pt-BR" sz="2800" dirty="0">
                <a:latin typeface="Times New Roman" panose="02020603050405020304" pitchFamily="18" charset="0"/>
                <a:cs typeface="Times New Roman" panose="02020603050405020304" pitchFamily="18" charset="0"/>
              </a:rPr>
              <a:t>Sau khi giành được độc lập, nhiều nước Đông Nam Á ngày càng nhận thức rõ sự cần thiết phải cùng nhau hợp tác để phát triển đất nước.</a:t>
            </a:r>
            <a:endParaRPr lang="pt-BR" sz="2800" dirty="0">
              <a:latin typeface="Times New Roman" panose="02020603050405020304" pitchFamily="18" charset="0"/>
              <a:cs typeface="Times New Roman" panose="02020603050405020304" pitchFamily="18" charset="0"/>
            </a:endParaRPr>
          </a:p>
        </p:txBody>
      </p:sp>
      <p:cxnSp>
        <p:nvCxnSpPr>
          <p:cNvPr id="10" name="Straight Arrow Connector 9"/>
          <p:cNvCxnSpPr>
            <a:stCxn id="5" idx="3"/>
            <a:endCxn id="2" idx="1"/>
          </p:cNvCxnSpPr>
          <p:nvPr/>
        </p:nvCxnSpPr>
        <p:spPr>
          <a:xfrm flipV="1">
            <a:off x="2300513" y="2023945"/>
            <a:ext cx="1052284" cy="177090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3" name="Straight Arrow Connector 12"/>
          <p:cNvCxnSpPr>
            <a:stCxn id="5" idx="3"/>
            <a:endCxn id="9" idx="1"/>
          </p:cNvCxnSpPr>
          <p:nvPr/>
        </p:nvCxnSpPr>
        <p:spPr>
          <a:xfrm>
            <a:off x="2300513" y="3794850"/>
            <a:ext cx="1052283" cy="12184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Rectangle 16"/>
          <p:cNvSpPr/>
          <p:nvPr/>
        </p:nvSpPr>
        <p:spPr>
          <a:xfrm>
            <a:off x="3360053" y="4901502"/>
            <a:ext cx="5377547"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t-BR" sz="2800" dirty="0">
                <a:latin typeface="Times New Roman" panose="02020603050405020304" pitchFamily="18" charset="0"/>
                <a:cs typeface="Times New Roman" panose="02020603050405020304" pitchFamily="18" charset="0"/>
              </a:rPr>
              <a:t>Ngày 8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pt-BR" sz="2800" dirty="0">
                <a:latin typeface="Times New Roman" panose="02020603050405020304" pitchFamily="18" charset="0"/>
                <a:cs typeface="Times New Roman" panose="02020603050405020304" pitchFamily="18" charset="0"/>
              </a:rPr>
              <a:t> 8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pt-BR" sz="2800" dirty="0">
                <a:latin typeface="Times New Roman" panose="02020603050405020304" pitchFamily="18" charset="0"/>
                <a:cs typeface="Times New Roman" panose="02020603050405020304" pitchFamily="18" charset="0"/>
              </a:rPr>
              <a:t> 1967, Hiệp hội các quốc gia Đông Nam Á (ASEAN) được ra đời tại Băng Cốc (Thái Lan)</a:t>
            </a:r>
            <a:endParaRPr lang="en-US" sz="2800" dirty="0"/>
          </a:p>
        </p:txBody>
      </p:sp>
      <p:cxnSp>
        <p:nvCxnSpPr>
          <p:cNvPr id="20" name="Straight Arrow Connector 19"/>
          <p:cNvCxnSpPr>
            <a:stCxn id="5" idx="3"/>
            <a:endCxn id="17" idx="1"/>
          </p:cNvCxnSpPr>
          <p:nvPr/>
        </p:nvCxnSpPr>
        <p:spPr>
          <a:xfrm>
            <a:off x="2300513" y="3794850"/>
            <a:ext cx="1059540" cy="179915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barn(inVertical)">
                                      <p:cBhvr>
                                        <p:cTn id="23" dur="500"/>
                                        <p:tgtEl>
                                          <p:spTgt spid="9">
                                            <p:bg/>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build="p"/>
      <p:bldP spid="2"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3276600" y="1981200"/>
            <a:ext cx="2362200" cy="2362200"/>
            <a:chOff x="2007" y="1326"/>
            <a:chExt cx="1728" cy="1632"/>
          </a:xfrm>
        </p:grpSpPr>
        <p:sp>
          <p:nvSpPr>
            <p:cNvPr id="49158" name="Oval 7" descr="Blue tissue paper"/>
            <p:cNvSpPr>
              <a:spLocks noChangeArrowheads="1"/>
            </p:cNvSpPr>
            <p:nvPr/>
          </p:nvSpPr>
          <p:spPr bwMode="auto">
            <a:xfrm>
              <a:off x="2007" y="1326"/>
              <a:ext cx="1728" cy="1632"/>
            </a:xfrm>
            <a:prstGeom prst="ellipse">
              <a:avLst/>
            </a:prstGeom>
            <a:blipFill dpi="0" rotWithShape="1">
              <a:blip r:embed="rId1"/>
              <a:srcRect/>
              <a:tile tx="0" ty="0" sx="100000" sy="100000" flip="none" algn="tl"/>
            </a:blipFill>
            <a:ln w="38100" algn="ctr">
              <a:solidFill>
                <a:schemeClr val="tx1"/>
              </a:solidFill>
              <a:round/>
            </a:ln>
          </p:spPr>
          <p:txBody>
            <a:bodyPr wrap="none" anchor="ctr"/>
            <a:lstStyle/>
            <a:p>
              <a:pPr algn="l"/>
              <a:endParaRPr lang="en-US">
                <a:cs typeface="Arial" panose="020B0604020202020204" pitchFamily="34" charset="0"/>
              </a:endParaRPr>
            </a:p>
          </p:txBody>
        </p:sp>
        <p:pic>
          <p:nvPicPr>
            <p:cNvPr id="49159" name="Picture 8" descr="Flag_of_ASEAN_svg"/>
            <p:cNvPicPr>
              <a:picLocks noChangeAspect="1" noChangeArrowheads="1"/>
            </p:cNvPicPr>
            <p:nvPr/>
          </p:nvPicPr>
          <p:blipFill>
            <a:blip r:embed="rId2"/>
            <a:srcRect/>
            <a:stretch>
              <a:fillRect/>
            </a:stretch>
          </p:blipFill>
          <p:spPr bwMode="auto">
            <a:xfrm>
              <a:off x="2398" y="1779"/>
              <a:ext cx="992" cy="660"/>
            </a:xfrm>
            <a:prstGeom prst="rect">
              <a:avLst/>
            </a:prstGeom>
            <a:noFill/>
            <a:ln w="38100">
              <a:solidFill>
                <a:srgbClr val="000000"/>
              </a:solidFill>
              <a:miter lim="800000"/>
              <a:headEnd/>
              <a:tailEnd/>
            </a:ln>
          </p:spPr>
        </p:pic>
        <p:sp>
          <p:nvSpPr>
            <p:cNvPr id="49160" name="Text Box 9"/>
            <p:cNvSpPr txBox="1">
              <a:spLocks noChangeArrowheads="1"/>
            </p:cNvSpPr>
            <p:nvPr/>
          </p:nvSpPr>
          <p:spPr bwMode="auto">
            <a:xfrm>
              <a:off x="2370" y="1480"/>
              <a:ext cx="1008" cy="285"/>
            </a:xfrm>
            <a:prstGeom prst="rect">
              <a:avLst/>
            </a:prstGeom>
            <a:noFill/>
            <a:ln w="9525" algn="ctr">
              <a:noFill/>
              <a:miter lim="800000"/>
            </a:ln>
          </p:spPr>
          <p:txBody>
            <a:bodyPr>
              <a:spAutoFit/>
            </a:bodyPr>
            <a:lstStyle/>
            <a:p>
              <a:pPr>
                <a:spcBef>
                  <a:spcPct val="50000"/>
                </a:spcBef>
              </a:pPr>
              <a:r>
                <a:rPr lang="en-US" sz="2100" b="1">
                  <a:solidFill>
                    <a:srgbClr val="003399"/>
                  </a:solidFill>
                  <a:latin typeface="Times New Roman" panose="02020603050405020304" pitchFamily="18" charset="0"/>
                  <a:cs typeface="Times New Roman" panose="02020603050405020304" pitchFamily="18" charset="0"/>
                </a:rPr>
                <a:t>ASEAN</a:t>
              </a:r>
              <a:endParaRPr lang="en-US" sz="2100" b="1">
                <a:solidFill>
                  <a:srgbClr val="003399"/>
                </a:solidFill>
                <a:latin typeface="Times New Roman" panose="02020603050405020304" pitchFamily="18" charset="0"/>
                <a:cs typeface="Times New Roman" panose="02020603050405020304" pitchFamily="18" charset="0"/>
              </a:endParaRPr>
            </a:p>
          </p:txBody>
        </p:sp>
        <p:sp>
          <p:nvSpPr>
            <p:cNvPr id="49161" name="Text Box 10"/>
            <p:cNvSpPr txBox="1">
              <a:spLocks noChangeArrowheads="1"/>
            </p:cNvSpPr>
            <p:nvPr/>
          </p:nvSpPr>
          <p:spPr bwMode="auto">
            <a:xfrm>
              <a:off x="2247" y="2496"/>
              <a:ext cx="1296" cy="276"/>
            </a:xfrm>
            <a:prstGeom prst="rect">
              <a:avLst/>
            </a:prstGeom>
            <a:noFill/>
            <a:ln w="9525" algn="ctr">
              <a:noFill/>
              <a:miter lim="800000"/>
            </a:ln>
          </p:spPr>
          <p:txBody>
            <a:bodyPr>
              <a:spAutoFit/>
            </a:bodyPr>
            <a:lstStyle/>
            <a:p>
              <a:pPr>
                <a:spcBef>
                  <a:spcPct val="50000"/>
                </a:spcBef>
              </a:pPr>
              <a:r>
                <a:rPr lang="en-US" b="1" dirty="0" smtClean="0">
                  <a:solidFill>
                    <a:srgbClr val="003399"/>
                  </a:solidFill>
                  <a:latin typeface="Times New Roman" panose="02020603050405020304" pitchFamily="18" charset="0"/>
                  <a:cs typeface="Times New Roman" panose="02020603050405020304" pitchFamily="18" charset="0"/>
                </a:rPr>
                <a:t>     </a:t>
              </a:r>
              <a:r>
                <a:rPr lang="en-US" sz="2000" b="1" dirty="0" smtClean="0">
                  <a:solidFill>
                    <a:srgbClr val="003399"/>
                  </a:solidFill>
                  <a:latin typeface="Times New Roman" panose="02020603050405020304" pitchFamily="18" charset="0"/>
                  <a:cs typeface="Times New Roman" panose="02020603050405020304" pitchFamily="18" charset="0"/>
                </a:rPr>
                <a:t>(</a:t>
              </a:r>
              <a:r>
                <a:rPr lang="en-US" sz="2000" b="1" dirty="0">
                  <a:solidFill>
                    <a:srgbClr val="003399"/>
                  </a:solidFill>
                  <a:latin typeface="Times New Roman" panose="02020603050405020304" pitchFamily="18" charset="0"/>
                  <a:cs typeface="Times New Roman" panose="02020603050405020304" pitchFamily="18" charset="0"/>
                </a:rPr>
                <a:t>8/8/1967)</a:t>
              </a:r>
              <a:endParaRPr lang="en-US" sz="2000" b="1" dirty="0">
                <a:solidFill>
                  <a:srgbClr val="003399"/>
                </a:solidFill>
                <a:latin typeface="Times New Roman" panose="02020603050405020304" pitchFamily="18" charset="0"/>
                <a:cs typeface="Times New Roman" panose="02020603050405020304" pitchFamily="18" charset="0"/>
              </a:endParaRPr>
            </a:p>
          </p:txBody>
        </p:sp>
      </p:grpSp>
      <p:grpSp>
        <p:nvGrpSpPr>
          <p:cNvPr id="3" name="Group 19"/>
          <p:cNvGrpSpPr/>
          <p:nvPr/>
        </p:nvGrpSpPr>
        <p:grpSpPr bwMode="auto">
          <a:xfrm>
            <a:off x="1828800" y="4419231"/>
            <a:ext cx="2057400" cy="1095745"/>
            <a:chOff x="1461" y="3160"/>
            <a:chExt cx="1296" cy="578"/>
          </a:xfrm>
        </p:grpSpPr>
        <p:pic>
          <p:nvPicPr>
            <p:cNvPr id="49169" name="Picture 20" descr="THAILAND"/>
            <p:cNvPicPr>
              <a:picLocks noChangeAspect="1" noChangeArrowheads="1"/>
            </p:cNvPicPr>
            <p:nvPr/>
          </p:nvPicPr>
          <p:blipFill>
            <a:blip r:embed="rId3"/>
            <a:srcRect l="3891" t="5519" r="3891" b="5519"/>
            <a:stretch>
              <a:fillRect/>
            </a:stretch>
          </p:blipFill>
          <p:spPr bwMode="auto">
            <a:xfrm>
              <a:off x="1488" y="3351"/>
              <a:ext cx="703" cy="387"/>
            </a:xfrm>
            <a:prstGeom prst="rect">
              <a:avLst/>
            </a:prstGeom>
            <a:noFill/>
            <a:ln w="19050">
              <a:solidFill>
                <a:srgbClr val="000000"/>
              </a:solidFill>
              <a:miter lim="800000"/>
              <a:headEnd/>
              <a:tailEnd/>
            </a:ln>
          </p:spPr>
        </p:pic>
        <p:sp>
          <p:nvSpPr>
            <p:cNvPr id="49170" name="Text Box 21"/>
            <p:cNvSpPr txBox="1">
              <a:spLocks noChangeArrowheads="1"/>
            </p:cNvSpPr>
            <p:nvPr/>
          </p:nvSpPr>
          <p:spPr bwMode="auto">
            <a:xfrm>
              <a:off x="1461" y="3160"/>
              <a:ext cx="1296" cy="178"/>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THAI LAN</a:t>
              </a:r>
              <a:endParaRPr lang="en-US" sz="1600" b="1" dirty="0">
                <a:latin typeface="Times New Roman" panose="02020603050405020304" pitchFamily="18" charset="0"/>
                <a:cs typeface="Times New Roman" panose="02020603050405020304" pitchFamily="18" charset="0"/>
              </a:endParaRPr>
            </a:p>
          </p:txBody>
        </p:sp>
      </p:grpSp>
      <p:grpSp>
        <p:nvGrpSpPr>
          <p:cNvPr id="4" name="Group 27"/>
          <p:cNvGrpSpPr/>
          <p:nvPr/>
        </p:nvGrpSpPr>
        <p:grpSpPr bwMode="auto">
          <a:xfrm>
            <a:off x="6477000" y="2362200"/>
            <a:ext cx="2057400" cy="1219200"/>
            <a:chOff x="4269" y="1632"/>
            <a:chExt cx="1296" cy="624"/>
          </a:xfrm>
        </p:grpSpPr>
        <p:pic>
          <p:nvPicPr>
            <p:cNvPr id="49175" name="Picture 28" descr="MALAYSIA"/>
            <p:cNvPicPr>
              <a:picLocks noChangeAspect="1" noChangeArrowheads="1"/>
            </p:cNvPicPr>
            <p:nvPr/>
          </p:nvPicPr>
          <p:blipFill>
            <a:blip r:embed="rId4"/>
            <a:srcRect l="3891" t="5519" r="3891" b="5519"/>
            <a:stretch>
              <a:fillRect/>
            </a:stretch>
          </p:blipFill>
          <p:spPr bwMode="auto">
            <a:xfrm>
              <a:off x="4338" y="1869"/>
              <a:ext cx="703" cy="387"/>
            </a:xfrm>
            <a:prstGeom prst="rect">
              <a:avLst/>
            </a:prstGeom>
            <a:noFill/>
            <a:ln w="19050">
              <a:solidFill>
                <a:srgbClr val="000000"/>
              </a:solidFill>
              <a:miter lim="800000"/>
              <a:headEnd/>
              <a:tailEnd/>
            </a:ln>
          </p:spPr>
        </p:pic>
        <p:sp>
          <p:nvSpPr>
            <p:cNvPr id="49176" name="Text Box 29"/>
            <p:cNvSpPr txBox="1">
              <a:spLocks noChangeArrowheads="1"/>
            </p:cNvSpPr>
            <p:nvPr/>
          </p:nvSpPr>
          <p:spPr bwMode="auto">
            <a:xfrm>
              <a:off x="4269" y="1632"/>
              <a:ext cx="1296" cy="212"/>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MA-LAI-XI-A</a:t>
              </a:r>
              <a:endParaRPr lang="en-US" sz="1600" b="1" dirty="0">
                <a:latin typeface="Times New Roman" panose="02020603050405020304" pitchFamily="18" charset="0"/>
                <a:cs typeface="Times New Roman" panose="02020603050405020304" pitchFamily="18" charset="0"/>
              </a:endParaRPr>
            </a:p>
          </p:txBody>
        </p:sp>
      </p:grpSp>
      <p:grpSp>
        <p:nvGrpSpPr>
          <p:cNvPr id="5" name="Group 37"/>
          <p:cNvGrpSpPr/>
          <p:nvPr/>
        </p:nvGrpSpPr>
        <p:grpSpPr bwMode="auto">
          <a:xfrm>
            <a:off x="3657600" y="381000"/>
            <a:ext cx="2057400" cy="1600200"/>
            <a:chOff x="2304" y="1050"/>
            <a:chExt cx="1296" cy="864"/>
          </a:xfrm>
        </p:grpSpPr>
        <p:grpSp>
          <p:nvGrpSpPr>
            <p:cNvPr id="6" name="Group 11"/>
            <p:cNvGrpSpPr/>
            <p:nvPr/>
          </p:nvGrpSpPr>
          <p:grpSpPr bwMode="auto">
            <a:xfrm>
              <a:off x="2304" y="1050"/>
              <a:ext cx="1296" cy="528"/>
              <a:chOff x="2448" y="240"/>
              <a:chExt cx="1296" cy="615"/>
            </a:xfrm>
          </p:grpSpPr>
          <p:pic>
            <p:nvPicPr>
              <p:cNvPr id="49163" name="Picture 12" descr="600px-Flag_of_Indonesia_svg"/>
              <p:cNvPicPr>
                <a:picLocks noChangeAspect="1" noChangeArrowheads="1"/>
              </p:cNvPicPr>
              <p:nvPr/>
            </p:nvPicPr>
            <p:blipFill>
              <a:blip r:embed="rId5"/>
              <a:srcRect l="3200" t="4800" r="3200" b="4800"/>
              <a:stretch>
                <a:fillRect/>
              </a:stretch>
            </p:blipFill>
            <p:spPr bwMode="auto">
              <a:xfrm>
                <a:off x="2544" y="480"/>
                <a:ext cx="707" cy="375"/>
              </a:xfrm>
              <a:prstGeom prst="rect">
                <a:avLst/>
              </a:prstGeom>
              <a:noFill/>
              <a:ln w="19050">
                <a:solidFill>
                  <a:srgbClr val="000000"/>
                </a:solidFill>
                <a:miter lim="800000"/>
                <a:headEnd/>
                <a:tailEnd/>
              </a:ln>
            </p:spPr>
          </p:pic>
          <p:sp>
            <p:nvSpPr>
              <p:cNvPr id="49164" name="Text Box 13"/>
              <p:cNvSpPr txBox="1">
                <a:spLocks noChangeArrowheads="1"/>
              </p:cNvSpPr>
              <p:nvPr/>
            </p:nvSpPr>
            <p:spPr bwMode="auto">
              <a:xfrm>
                <a:off x="2448" y="240"/>
                <a:ext cx="1296" cy="224"/>
              </a:xfrm>
              <a:prstGeom prst="rect">
                <a:avLst/>
              </a:prstGeom>
              <a:noFill/>
              <a:ln w="9525" algn="ctr">
                <a:noFill/>
                <a:miter lim="800000"/>
              </a:ln>
            </p:spPr>
            <p:txBody>
              <a:bodyPr>
                <a:spAutoFit/>
              </a:bodyPr>
              <a:lstStyle/>
              <a:p>
                <a:pPr>
                  <a:spcBef>
                    <a:spcPct val="50000"/>
                  </a:spcBef>
                </a:pPr>
                <a:r>
                  <a:rPr lang="en-US" sz="1400" b="1" dirty="0">
                    <a:latin typeface="Times New Roman" panose="02020603050405020304" pitchFamily="18" charset="0"/>
                    <a:cs typeface="Times New Roman" panose="02020603050405020304" pitchFamily="18" charset="0"/>
                  </a:rPr>
                  <a:t>IN-ĐÔ-NÊ-XI-A</a:t>
                </a:r>
                <a:endParaRPr lang="en-US" sz="1400" b="1" dirty="0">
                  <a:latin typeface="Times New Roman" panose="02020603050405020304" pitchFamily="18" charset="0"/>
                  <a:cs typeface="Times New Roman" panose="02020603050405020304" pitchFamily="18" charset="0"/>
                </a:endParaRPr>
              </a:p>
            </p:txBody>
          </p:sp>
        </p:grpSp>
        <p:sp>
          <p:nvSpPr>
            <p:cNvPr id="30" name="Line 14"/>
            <p:cNvSpPr>
              <a:spLocks noChangeShapeType="1"/>
            </p:cNvSpPr>
            <p:nvPr/>
          </p:nvSpPr>
          <p:spPr bwMode="auto">
            <a:xfrm>
              <a:off x="2784" y="1578"/>
              <a:ext cx="0" cy="336"/>
            </a:xfrm>
            <a:prstGeom prst="line">
              <a:avLst/>
            </a:prstGeom>
            <a:noFill/>
            <a:ln w="38100">
              <a:solidFill>
                <a:srgbClr val="0000CC"/>
              </a:solidFill>
              <a:round/>
              <a:tailEnd type="triangle" w="med" len="med"/>
            </a:ln>
          </p:spPr>
          <p:txBody>
            <a:bodyPr wrap="none" anchor="ctr"/>
            <a:lstStyle/>
            <a:p>
              <a:endParaRPr lang="en-US"/>
            </a:p>
          </p:txBody>
        </p:sp>
      </p:grpSp>
      <p:grpSp>
        <p:nvGrpSpPr>
          <p:cNvPr id="7" name="Group 38"/>
          <p:cNvGrpSpPr/>
          <p:nvPr/>
        </p:nvGrpSpPr>
        <p:grpSpPr bwMode="auto">
          <a:xfrm>
            <a:off x="1295400" y="2286000"/>
            <a:ext cx="1966912" cy="1143000"/>
            <a:chOff x="867" y="2064"/>
            <a:chExt cx="1239" cy="624"/>
          </a:xfrm>
        </p:grpSpPr>
        <p:grpSp>
          <p:nvGrpSpPr>
            <p:cNvPr id="8" name="Group 15"/>
            <p:cNvGrpSpPr/>
            <p:nvPr/>
          </p:nvGrpSpPr>
          <p:grpSpPr bwMode="auto">
            <a:xfrm>
              <a:off x="867" y="2064"/>
              <a:ext cx="1200" cy="624"/>
              <a:chOff x="743" y="1584"/>
              <a:chExt cx="1296" cy="624"/>
            </a:xfrm>
          </p:grpSpPr>
          <p:pic>
            <p:nvPicPr>
              <p:cNvPr id="49166" name="Picture 16" descr="PHILPNES"/>
              <p:cNvPicPr>
                <a:picLocks noChangeAspect="1" noChangeArrowheads="1"/>
              </p:cNvPicPr>
              <p:nvPr/>
            </p:nvPicPr>
            <p:blipFill>
              <a:blip r:embed="rId6"/>
              <a:srcRect l="3891" t="5519" r="3891" b="5519"/>
              <a:stretch>
                <a:fillRect/>
              </a:stretch>
            </p:blipFill>
            <p:spPr bwMode="auto">
              <a:xfrm>
                <a:off x="768" y="1822"/>
                <a:ext cx="703" cy="386"/>
              </a:xfrm>
              <a:prstGeom prst="rect">
                <a:avLst/>
              </a:prstGeom>
              <a:noFill/>
              <a:ln w="19050">
                <a:solidFill>
                  <a:srgbClr val="000000"/>
                </a:solidFill>
                <a:miter lim="800000"/>
                <a:headEnd/>
                <a:tailEnd/>
              </a:ln>
            </p:spPr>
          </p:pic>
          <p:sp>
            <p:nvSpPr>
              <p:cNvPr id="49167" name="Text Box 17"/>
              <p:cNvSpPr txBox="1">
                <a:spLocks noChangeArrowheads="1"/>
              </p:cNvSpPr>
              <p:nvPr/>
            </p:nvSpPr>
            <p:spPr bwMode="auto">
              <a:xfrm>
                <a:off x="743" y="1584"/>
                <a:ext cx="1296" cy="212"/>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PHI-LIP-PIN</a:t>
                </a:r>
                <a:endParaRPr lang="en-US" sz="1600" b="1" dirty="0">
                  <a:latin typeface="Times New Roman" panose="02020603050405020304" pitchFamily="18" charset="0"/>
                  <a:cs typeface="Times New Roman" panose="02020603050405020304" pitchFamily="18" charset="0"/>
                </a:endParaRPr>
              </a:p>
            </p:txBody>
          </p:sp>
        </p:grpSp>
        <p:sp>
          <p:nvSpPr>
            <p:cNvPr id="31" name="Line 18"/>
            <p:cNvSpPr>
              <a:spLocks noChangeShapeType="1"/>
            </p:cNvSpPr>
            <p:nvPr/>
          </p:nvSpPr>
          <p:spPr bwMode="auto">
            <a:xfrm>
              <a:off x="1540" y="2495"/>
              <a:ext cx="566" cy="1"/>
            </a:xfrm>
            <a:prstGeom prst="line">
              <a:avLst/>
            </a:prstGeom>
            <a:noFill/>
            <a:ln w="38100">
              <a:solidFill>
                <a:srgbClr val="0000CC"/>
              </a:solidFill>
              <a:round/>
              <a:tailEnd type="triangle" w="med" len="med"/>
            </a:ln>
          </p:spPr>
          <p:txBody>
            <a:bodyPr wrap="none" anchor="ctr"/>
            <a:lstStyle/>
            <a:p>
              <a:endParaRPr lang="en-US"/>
            </a:p>
          </p:txBody>
        </p:sp>
      </p:grpSp>
      <p:sp>
        <p:nvSpPr>
          <p:cNvPr id="32" name="Line 30"/>
          <p:cNvSpPr>
            <a:spLocks noChangeShapeType="1"/>
          </p:cNvSpPr>
          <p:nvPr/>
        </p:nvSpPr>
        <p:spPr bwMode="auto">
          <a:xfrm flipH="1">
            <a:off x="5638800" y="3018156"/>
            <a:ext cx="990600" cy="45719"/>
          </a:xfrm>
          <a:prstGeom prst="line">
            <a:avLst/>
          </a:prstGeom>
          <a:noFill/>
          <a:ln w="38100">
            <a:solidFill>
              <a:srgbClr val="0000CC"/>
            </a:solidFill>
            <a:round/>
            <a:tailEnd type="triangle" w="med" len="med"/>
          </a:ln>
        </p:spPr>
        <p:txBody>
          <a:bodyPr wrap="none" anchor="ctr"/>
          <a:lstStyle/>
          <a:p>
            <a:endParaRPr lang="en-US"/>
          </a:p>
        </p:txBody>
      </p:sp>
      <p:sp>
        <p:nvSpPr>
          <p:cNvPr id="33" name="Line 22"/>
          <p:cNvSpPr>
            <a:spLocks noChangeShapeType="1"/>
          </p:cNvSpPr>
          <p:nvPr/>
        </p:nvSpPr>
        <p:spPr bwMode="auto">
          <a:xfrm flipH="1">
            <a:off x="2971800" y="4086664"/>
            <a:ext cx="762000" cy="762000"/>
          </a:xfrm>
          <a:prstGeom prst="line">
            <a:avLst/>
          </a:prstGeom>
          <a:noFill/>
          <a:ln w="38100">
            <a:solidFill>
              <a:srgbClr val="0000CC"/>
            </a:solidFill>
            <a:round/>
            <a:headEnd type="triangle" w="med" len="med"/>
          </a:ln>
        </p:spPr>
        <p:txBody>
          <a:bodyPr wrap="none" anchor="ctr"/>
          <a:lstStyle/>
          <a:p>
            <a:endParaRPr lang="en-US"/>
          </a:p>
        </p:txBody>
      </p:sp>
      <p:grpSp>
        <p:nvGrpSpPr>
          <p:cNvPr id="9" name="Group 39"/>
          <p:cNvGrpSpPr/>
          <p:nvPr/>
        </p:nvGrpSpPr>
        <p:grpSpPr bwMode="auto">
          <a:xfrm>
            <a:off x="5413268" y="3895724"/>
            <a:ext cx="2090817" cy="1373189"/>
            <a:chOff x="3374" y="3100"/>
            <a:chExt cx="1439" cy="865"/>
          </a:xfrm>
        </p:grpSpPr>
        <p:grpSp>
          <p:nvGrpSpPr>
            <p:cNvPr id="10" name="Group 23"/>
            <p:cNvGrpSpPr/>
            <p:nvPr/>
          </p:nvGrpSpPr>
          <p:grpSpPr bwMode="auto">
            <a:xfrm rot="-1384488">
              <a:off x="3457" y="3335"/>
              <a:ext cx="1356" cy="630"/>
              <a:chOff x="3347" y="3168"/>
              <a:chExt cx="1356" cy="630"/>
            </a:xfrm>
          </p:grpSpPr>
          <p:pic>
            <p:nvPicPr>
              <p:cNvPr id="49172" name="Picture 24" descr="SINGAPOR"/>
              <p:cNvPicPr>
                <a:picLocks noChangeAspect="1" noChangeArrowheads="1"/>
              </p:cNvPicPr>
              <p:nvPr/>
            </p:nvPicPr>
            <p:blipFill>
              <a:blip r:embed="rId7"/>
              <a:srcRect l="3891" t="5519" r="3891" b="5519"/>
              <a:stretch>
                <a:fillRect/>
              </a:stretch>
            </p:blipFill>
            <p:spPr bwMode="auto">
              <a:xfrm>
                <a:off x="3347" y="3359"/>
                <a:ext cx="868" cy="439"/>
              </a:xfrm>
              <a:prstGeom prst="rect">
                <a:avLst/>
              </a:prstGeom>
              <a:noFill/>
              <a:ln w="19050">
                <a:solidFill>
                  <a:srgbClr val="000000"/>
                </a:solidFill>
                <a:miter lim="800000"/>
                <a:headEnd/>
                <a:tailEnd/>
              </a:ln>
            </p:spPr>
          </p:pic>
          <p:sp>
            <p:nvSpPr>
              <p:cNvPr id="49173" name="Text Box 25"/>
              <p:cNvSpPr txBox="1">
                <a:spLocks noChangeArrowheads="1"/>
              </p:cNvSpPr>
              <p:nvPr/>
            </p:nvSpPr>
            <p:spPr bwMode="auto">
              <a:xfrm>
                <a:off x="3407" y="3168"/>
                <a:ext cx="1296" cy="212"/>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XIN-GA-PO</a:t>
                </a:r>
                <a:endParaRPr lang="en-US" sz="1600" b="1" dirty="0">
                  <a:latin typeface="Times New Roman" panose="02020603050405020304" pitchFamily="18" charset="0"/>
                  <a:cs typeface="Times New Roman" panose="02020603050405020304" pitchFamily="18" charset="0"/>
                </a:endParaRPr>
              </a:p>
            </p:txBody>
          </p:sp>
        </p:grpSp>
        <p:sp>
          <p:nvSpPr>
            <p:cNvPr id="34" name="Line 26"/>
            <p:cNvSpPr>
              <a:spLocks noChangeShapeType="1"/>
            </p:cNvSpPr>
            <p:nvPr/>
          </p:nvSpPr>
          <p:spPr bwMode="auto">
            <a:xfrm rot="20940352">
              <a:off x="3374" y="3100"/>
              <a:ext cx="310" cy="554"/>
            </a:xfrm>
            <a:prstGeom prst="line">
              <a:avLst/>
            </a:prstGeom>
            <a:noFill/>
            <a:ln w="38100">
              <a:solidFill>
                <a:srgbClr val="0000CC"/>
              </a:solidFill>
              <a:round/>
              <a:head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1"/>
            <a:ext cx="8839200" cy="1142999"/>
          </a:xfrm>
        </p:spPr>
        <p:txBody>
          <a:bodyPr>
            <a:normAutofit fontScale="92500" lnSpcReduction="10000"/>
          </a:bodyPr>
          <a:lstStyle/>
          <a:p>
            <a:pPr marL="0" indent="0" algn="just">
              <a:buNone/>
            </a:pPr>
            <a:r>
              <a:rPr lang="pt-BR" sz="2600" dirty="0" smtClean="0">
                <a:latin typeface="Times New Roman" panose="02020603050405020304" pitchFamily="18" charset="0"/>
                <a:cs typeface="Times New Roman" panose="02020603050405020304" pitchFamily="18" charset="0"/>
              </a:rPr>
              <a:t>Ngày 8 </a:t>
            </a:r>
            <a:r>
              <a:rPr lang="en-US" sz="2600" dirty="0" smtClean="0">
                <a:latin typeface="Times New Roman" panose="02020603050405020304" pitchFamily="18" charset="0"/>
                <a:cs typeface="Times New Roman" panose="02020603050405020304" pitchFamily="18" charset="0"/>
                <a:sym typeface="Symbol" panose="05050102010706020507" pitchFamily="18" charset="2"/>
              </a:rPr>
              <a:t></a:t>
            </a:r>
            <a:r>
              <a:rPr lang="pt-BR" sz="2600" dirty="0" smtClean="0">
                <a:latin typeface="Times New Roman" panose="02020603050405020304" pitchFamily="18" charset="0"/>
                <a:cs typeface="Times New Roman" panose="02020603050405020304" pitchFamily="18" charset="0"/>
              </a:rPr>
              <a:t> 8 </a:t>
            </a:r>
            <a:r>
              <a:rPr lang="en-US" sz="2600" dirty="0" smtClean="0">
                <a:latin typeface="Times New Roman" panose="02020603050405020304" pitchFamily="18" charset="0"/>
                <a:cs typeface="Times New Roman" panose="02020603050405020304" pitchFamily="18" charset="0"/>
                <a:sym typeface="Symbol" panose="05050102010706020507" pitchFamily="18" charset="2"/>
              </a:rPr>
              <a:t></a:t>
            </a:r>
            <a:r>
              <a:rPr lang="pt-BR" sz="2600" dirty="0" smtClean="0">
                <a:latin typeface="Times New Roman" panose="02020603050405020304" pitchFamily="18" charset="0"/>
                <a:cs typeface="Times New Roman" panose="02020603050405020304" pitchFamily="18" charset="0"/>
              </a:rPr>
              <a:t> 1967, Hiệp hội các quốc gia Đông Nam Á (ASEAN) được ra đời tại Băng Cốc (Thái Lan) gồm 5 nước sáng lập là In-đô-nê-xi-a, Ma-lai-xi-a, Phi-líp-pin, Thái Lan và Xin-ga-po. </a:t>
            </a:r>
            <a:endParaRPr lang="en-US" sz="2600" dirty="0" smtClean="0">
              <a:latin typeface="Times New Roman" panose="02020603050405020304" pitchFamily="18" charset="0"/>
              <a:cs typeface="Times New Roman" panose="02020603050405020304" pitchFamily="18" charset="0"/>
              <a:sym typeface="Symbol" panose="05050102010706020507" pitchFamily="18" charset="2"/>
            </a:endParaRPr>
          </a:p>
          <a:p>
            <a:endParaRPr lang="en-US" sz="2600" dirty="0">
              <a:latin typeface="Times New Roman" panose="02020603050405020304" pitchFamily="18" charset="0"/>
              <a:cs typeface="Times New Roman" panose="02020603050405020304" pitchFamily="18" charset="0"/>
            </a:endParaRPr>
          </a:p>
        </p:txBody>
      </p:sp>
      <p:pic>
        <p:nvPicPr>
          <p:cNvPr id="4" name="Picture 2" descr="Hình ảnh có liên quan"/>
          <p:cNvPicPr>
            <a:picLocks noChangeAspect="1" noChangeArrowheads="1"/>
          </p:cNvPicPr>
          <p:nvPr/>
        </p:nvPicPr>
        <p:blipFill>
          <a:blip r:embed="rId1">
            <a:extLst>
              <a:ext uri="{28A0092B-C50C-407E-A947-70E740481C1C}">
                <a14:useLocalDpi xmlns:a14="http://schemas.microsoft.com/office/drawing/2010/main" val="0"/>
              </a:ext>
            </a:extLst>
          </a:blip>
          <a:srcRect l="3409" t="6122" r="3409" b="10110"/>
          <a:stretch>
            <a:fillRect/>
          </a:stretch>
        </p:blipFill>
        <p:spPr bwMode="auto">
          <a:xfrm>
            <a:off x="0" y="1295400"/>
            <a:ext cx="883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BÀI 5: CÁC NƯỚC ĐÔNG NAM Á</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pic>
        <p:nvPicPr>
          <p:cNvPr id="2049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519113"/>
            <a:ext cx="8839200" cy="5628820"/>
          </a:xfrm>
          <a:prstGeom prst="rect">
            <a:avLst/>
          </a:prstGeom>
          <a:noFill/>
          <a:ln w="9525">
            <a:solidFill>
              <a:srgbClr val="FF0000"/>
            </a:solidFill>
            <a:round/>
          </a:ln>
          <a:extLst>
            <a:ext uri="{909E8E84-426E-40DD-AFC4-6F175D3DCCD1}">
              <a14:hiddenFill xmlns:a14="http://schemas.microsoft.com/office/drawing/2010/main">
                <a:solidFill>
                  <a:srgbClr val="FFFFFF"/>
                </a:solidFill>
              </a14:hiddenFill>
            </a:ext>
          </a:extLst>
        </p:spPr>
      </p:pic>
      <p:sp>
        <p:nvSpPr>
          <p:cNvPr id="20494" name="Text Box 3"/>
          <p:cNvSpPr txBox="1">
            <a:spLocks noChangeArrowheads="1"/>
          </p:cNvSpPr>
          <p:nvPr/>
        </p:nvSpPr>
        <p:spPr bwMode="auto">
          <a:xfrm>
            <a:off x="0" y="6147933"/>
            <a:ext cx="9144000"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0000" tIns="46800" rIns="90000" bIns="46800">
            <a:spAutoFit/>
          </a:bodyP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2000" b="1" dirty="0" err="1">
                <a:solidFill>
                  <a:srgbClr val="FF0000"/>
                </a:solidFill>
                <a:latin typeface="Times New Roman" panose="02020603050405020304" pitchFamily="18" charset="0"/>
                <a:cs typeface="Times New Roman" panose="02020603050405020304" pitchFamily="18" charset="0"/>
              </a:rPr>
              <a:t>Hội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nghị</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thượng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đỉnh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đầu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tiên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của</a:t>
            </a:r>
            <a:r>
              <a:rPr lang="en-US" altLang="en-US" sz="2000" b="1" dirty="0">
                <a:solidFill>
                  <a:srgbClr val="FF0000"/>
                </a:solidFill>
                <a:latin typeface="Times New Roman" panose="02020603050405020304" pitchFamily="18" charset="0"/>
                <a:cs typeface="Times New Roman" panose="02020603050405020304" pitchFamily="18" charset="0"/>
              </a:rPr>
              <a:t> </a:t>
            </a:r>
            <a:endParaRPr lang="en-US" altLang="en-US" sz="2000" b="1" dirty="0">
              <a:solidFill>
                <a:srgbClr val="FF0000"/>
              </a:solidFill>
              <a:latin typeface="Times New Roman" panose="02020603050405020304" pitchFamily="18" charset="0"/>
              <a:cs typeface="Times New Roman" panose="02020603050405020304" pitchFamily="18" charset="0"/>
            </a:endParaRPr>
          </a:p>
          <a:p>
            <a:pPr algn="ctr" eaLnBrk="1" hangingPunct="1"/>
            <a:r>
              <a:rPr lang="en-US" altLang="en-US" sz="2000" b="1" dirty="0">
                <a:solidFill>
                  <a:srgbClr val="FF0000"/>
                </a:solidFill>
                <a:latin typeface="Times New Roman" panose="02020603050405020304" pitchFamily="18" charset="0"/>
                <a:cs typeface="Times New Roman" panose="02020603050405020304" pitchFamily="18" charset="0"/>
              </a:rPr>
              <a:t>ASEAN </a:t>
            </a:r>
            <a:r>
              <a:rPr lang="en-US" altLang="en-US" sz="2000" b="1" dirty="0" err="1">
                <a:solidFill>
                  <a:srgbClr val="FF0000"/>
                </a:solidFill>
                <a:latin typeface="Times New Roman" panose="02020603050405020304" pitchFamily="18" charset="0"/>
                <a:cs typeface="Times New Roman" panose="02020603050405020304" pitchFamily="18" charset="0"/>
              </a:rPr>
              <a:t>tại</a:t>
            </a:r>
            <a:r>
              <a:rPr lang="en-US" altLang="en-US" sz="2000" b="1" dirty="0">
                <a:solidFill>
                  <a:srgbClr val="FF0000"/>
                </a:solidFill>
                <a:latin typeface="Times New Roman" panose="02020603050405020304" pitchFamily="18" charset="0"/>
                <a:cs typeface="Times New Roman" panose="02020603050405020304" pitchFamily="18" charset="0"/>
              </a:rPr>
              <a:t> Ba-li </a:t>
            </a:r>
            <a:r>
              <a:rPr lang="en-US" altLang="en-US" sz="2000" b="1" dirty="0" err="1">
                <a:solidFill>
                  <a:srgbClr val="FF0000"/>
                </a:solidFill>
                <a:latin typeface="Times New Roman" panose="02020603050405020304" pitchFamily="18" charset="0"/>
                <a:cs typeface="Times New Roman" panose="02020603050405020304" pitchFamily="18" charset="0"/>
              </a:rPr>
              <a:t>năm</a:t>
            </a:r>
            <a:r>
              <a:rPr lang="en-US" altLang="en-US" sz="2000" b="1" dirty="0">
                <a:solidFill>
                  <a:srgbClr val="FF0000"/>
                </a:solidFill>
                <a:latin typeface="Times New Roman" panose="02020603050405020304" pitchFamily="18" charset="0"/>
                <a:cs typeface="Times New Roman" panose="02020603050405020304" pitchFamily="18" charset="0"/>
              </a:rPr>
              <a:t> 2/1976</a:t>
            </a:r>
            <a:r>
              <a:rPr lang="en-US" altLang="en-US" b="1" dirty="0">
                <a:solidFill>
                  <a:srgbClr val="FF0000"/>
                </a:solidFill>
                <a:latin typeface="Times New Roman" panose="02020603050405020304" pitchFamily="18" charset="0"/>
                <a:cs typeface="Times New Roman" panose="02020603050405020304" pitchFamily="18" charset="0"/>
              </a:rPr>
              <a:t> (In-</a:t>
            </a:r>
            <a:r>
              <a:rPr lang="en-US" altLang="en-US" b="1" dirty="0" err="1">
                <a:solidFill>
                  <a:srgbClr val="FF0000"/>
                </a:solidFill>
                <a:latin typeface="Times New Roman" panose="02020603050405020304" pitchFamily="18" charset="0"/>
                <a:cs typeface="Times New Roman" panose="02020603050405020304" pitchFamily="18" charset="0"/>
              </a:rPr>
              <a:t>đô</a:t>
            </a:r>
            <a:r>
              <a:rPr lang="en-US" altLang="en-US" b="1" dirty="0">
                <a:solidFill>
                  <a:srgbClr val="FF0000"/>
                </a:solidFill>
                <a:latin typeface="Times New Roman" panose="02020603050405020304" pitchFamily="18" charset="0"/>
                <a:cs typeface="Times New Roman" panose="02020603050405020304" pitchFamily="18" charset="0"/>
              </a:rPr>
              <a:t>-</a:t>
            </a:r>
            <a:r>
              <a:rPr lang="en-US" altLang="en-US" b="1" dirty="0" err="1">
                <a:solidFill>
                  <a:srgbClr val="FF0000"/>
                </a:solidFill>
                <a:latin typeface="Times New Roman" panose="02020603050405020304" pitchFamily="18" charset="0"/>
                <a:cs typeface="Times New Roman" panose="02020603050405020304" pitchFamily="18" charset="0"/>
              </a:rPr>
              <a:t>nê</a:t>
            </a:r>
            <a:r>
              <a:rPr lang="en-US" altLang="en-US" b="1" dirty="0">
                <a:solidFill>
                  <a:srgbClr val="FF0000"/>
                </a:solidFill>
                <a:latin typeface="Times New Roman" panose="02020603050405020304" pitchFamily="18" charset="0"/>
                <a:cs typeface="Times New Roman" panose="02020603050405020304" pitchFamily="18" charset="0"/>
              </a:rPr>
              <a:t>-xi-a)</a:t>
            </a: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EAN.png"/>
          <p:cNvPicPr>
            <a:picLocks noGrp="1" noChangeAspect="1"/>
          </p:cNvPicPr>
          <p:nvPr>
            <p:ph sz="quarter" idx="1"/>
          </p:nvPr>
        </p:nvPicPr>
        <p:blipFill>
          <a:blip r:embed="rId1"/>
          <a:stretch>
            <a:fillRect/>
          </a:stretch>
        </p:blipFill>
        <p:spPr>
          <a:xfrm>
            <a:off x="1" y="0"/>
            <a:ext cx="4267200" cy="3124200"/>
          </a:xfrm>
        </p:spPr>
      </p:pic>
      <p:pic>
        <p:nvPicPr>
          <p:cNvPr id="5" name="Picture 4" descr="tru_so_asean.jpg"/>
          <p:cNvPicPr>
            <a:picLocks noChangeAspect="1"/>
          </p:cNvPicPr>
          <p:nvPr/>
        </p:nvPicPr>
        <p:blipFill>
          <a:blip r:embed="rId2"/>
          <a:stretch>
            <a:fillRect/>
          </a:stretch>
        </p:blipFill>
        <p:spPr>
          <a:xfrm>
            <a:off x="4594860" y="3886200"/>
            <a:ext cx="4495800" cy="2971800"/>
          </a:xfrm>
          <a:prstGeom prst="rect">
            <a:avLst/>
          </a:prstGeom>
        </p:spPr>
      </p:pic>
      <p:sp>
        <p:nvSpPr>
          <p:cNvPr id="6" name="Rectangle 5"/>
          <p:cNvSpPr/>
          <p:nvPr/>
        </p:nvSpPr>
        <p:spPr>
          <a:xfrm>
            <a:off x="0" y="3124200"/>
            <a:ext cx="9090660" cy="762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smtClean="0"/>
              <a:t>Trụ</a:t>
            </a:r>
            <a:r>
              <a:rPr lang="en-US" sz="2400" b="1" dirty="0" smtClean="0"/>
              <a:t> </a:t>
            </a:r>
            <a:r>
              <a:rPr lang="en-US" sz="2400" b="1" dirty="0" err="1" smtClean="0"/>
              <a:t>sở</a:t>
            </a:r>
            <a:r>
              <a:rPr lang="en-US" sz="2400" b="1" dirty="0" smtClean="0"/>
              <a:t> </a:t>
            </a:r>
            <a:r>
              <a:rPr lang="en-US" sz="2400" b="1" dirty="0" err="1" smtClean="0"/>
              <a:t>Asean</a:t>
            </a:r>
            <a:r>
              <a:rPr lang="en-US" sz="2400" b="1" dirty="0" smtClean="0"/>
              <a:t> </a:t>
            </a:r>
            <a:r>
              <a:rPr lang="en-US" sz="2400" b="1" dirty="0" err="1" smtClean="0"/>
              <a:t>tại</a:t>
            </a:r>
            <a:r>
              <a:rPr lang="en-US" sz="2400" b="1" dirty="0" smtClean="0"/>
              <a:t> </a:t>
            </a:r>
            <a:r>
              <a:rPr lang="en-US" sz="2400" b="1" dirty="0" err="1" smtClean="0"/>
              <a:t>Gia</a:t>
            </a:r>
            <a:r>
              <a:rPr lang="en-US" sz="2400" b="1" dirty="0" smtClean="0"/>
              <a:t>-</a:t>
            </a:r>
            <a:r>
              <a:rPr lang="en-US" sz="2400" b="1" dirty="0" err="1" smtClean="0"/>
              <a:t>các</a:t>
            </a:r>
            <a:r>
              <a:rPr lang="en-US" sz="2400" b="1" dirty="0" smtClean="0"/>
              <a:t>-ta (In-</a:t>
            </a:r>
            <a:r>
              <a:rPr lang="en-US" sz="2400" b="1" dirty="0" err="1" smtClean="0"/>
              <a:t>đô</a:t>
            </a:r>
            <a:r>
              <a:rPr lang="en-US" sz="2400" b="1" dirty="0" smtClean="0"/>
              <a:t>-</a:t>
            </a:r>
            <a:r>
              <a:rPr lang="en-US" sz="2400" b="1" dirty="0" err="1" smtClean="0"/>
              <a:t>nê</a:t>
            </a:r>
            <a:r>
              <a:rPr lang="en-US" sz="2400" b="1" dirty="0" smtClean="0"/>
              <a:t>-xi-a)</a:t>
            </a:r>
            <a:endParaRPr lang="en-US" sz="2400" b="1" dirty="0" smtClean="0"/>
          </a:p>
        </p:txBody>
      </p:sp>
      <p:pic>
        <p:nvPicPr>
          <p:cNvPr id="7" name="Picture 6" descr="photo-3-1502165000865.jpg"/>
          <p:cNvPicPr>
            <a:picLocks noChangeAspect="1"/>
          </p:cNvPicPr>
          <p:nvPr/>
        </p:nvPicPr>
        <p:blipFill>
          <a:blip r:embed="rId3"/>
          <a:stretch>
            <a:fillRect/>
          </a:stretch>
        </p:blipFill>
        <p:spPr>
          <a:xfrm>
            <a:off x="4556760" y="0"/>
            <a:ext cx="4572000" cy="3124200"/>
          </a:xfrm>
          <a:prstGeom prst="rect">
            <a:avLst/>
          </a:prstGeom>
        </p:spPr>
      </p:pic>
      <p:pic>
        <p:nvPicPr>
          <p:cNvPr id="8" name="Picture 7" descr="300px-ASEAN_HQ_1.jpg"/>
          <p:cNvPicPr>
            <a:picLocks noChangeAspect="1"/>
          </p:cNvPicPr>
          <p:nvPr/>
        </p:nvPicPr>
        <p:blipFill>
          <a:blip r:embed="rId4"/>
          <a:stretch>
            <a:fillRect/>
          </a:stretch>
        </p:blipFill>
        <p:spPr>
          <a:xfrm>
            <a:off x="0" y="3886200"/>
            <a:ext cx="4343400" cy="2971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rd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l="1315" r="18420"/>
          <a:stretch>
            <a:fillRect/>
          </a:stretch>
        </p:blipFill>
        <p:spPr bwMode="auto">
          <a:xfrm>
            <a:off x="762000" y="152400"/>
            <a:ext cx="8229600" cy="583667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lord2"/>
          <p:cNvPicPr>
            <a:picLocks noChangeAspect="1" noChangeArrowheads="1"/>
          </p:cNvPicPr>
          <p:nvPr/>
        </p:nvPicPr>
        <p:blipFill>
          <a:blip r:embed="rId1">
            <a:extLst>
              <a:ext uri="{28A0092B-C50C-407E-A947-70E740481C1C}">
                <a14:useLocalDpi xmlns:a14="http://schemas.microsoft.com/office/drawing/2010/main" val="0"/>
              </a:ext>
            </a:extLst>
          </a:blip>
          <a:srcRect l="91447" t="15640" r="1315" b="12415"/>
          <a:stretch>
            <a:fillRect/>
          </a:stretch>
        </p:blipFill>
        <p:spPr bwMode="auto">
          <a:xfrm>
            <a:off x="304800" y="2590800"/>
            <a:ext cx="83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7023970" y="3246329"/>
            <a:ext cx="1905000" cy="1325671"/>
          </a:xfrm>
          <a:prstGeom prst="rect">
            <a:avLst/>
          </a:prstGeom>
          <a:noFill/>
          <a:ln w="19050" cap="flat" cmpd="sng" algn="ctr">
            <a:solidFill>
              <a:schemeClr val="tx2">
                <a:lumMod val="50000"/>
              </a:schemeClr>
            </a:solidFill>
            <a:prstDash val="solid"/>
            <a:round/>
            <a:headEnd type="none" w="med" len="med"/>
            <a:tailEnd type="none" w="med" len="med"/>
          </a:ln>
          <a:effectLst/>
        </p:spPr>
        <p:txBody>
          <a:bodyPr/>
          <a:lstStyle/>
          <a:p>
            <a:pPr>
              <a:defRPr/>
            </a:pPr>
            <a:endParaRPr lang="en-US"/>
          </a:p>
        </p:txBody>
      </p:sp>
      <p:sp>
        <p:nvSpPr>
          <p:cNvPr id="9" name="Text Box 5"/>
          <p:cNvSpPr txBox="1">
            <a:spLocks noChangeArrowheads="1"/>
          </p:cNvSpPr>
          <p:nvPr/>
        </p:nvSpPr>
        <p:spPr bwMode="auto">
          <a:xfrm>
            <a:off x="1295400" y="6172200"/>
            <a:ext cx="6843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sz="2000" b="1" dirty="0" err="1">
                <a:latin typeface="Arial" panose="020B0604020202020204" pitchFamily="34" charset="0"/>
                <a:cs typeface="Arial" panose="020B0604020202020204" pitchFamily="34" charset="0"/>
              </a:rPr>
              <a:t>Lược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đồ</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nước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đế</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quốc</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và</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thuộc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địa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trước</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CTTG </a:t>
            </a:r>
            <a:r>
              <a:rPr lang="en-US" sz="2000" b="1" dirty="0">
                <a:latin typeface="Arial" panose="020B0604020202020204" pitchFamily="34" charset="0"/>
                <a:cs typeface="Arial" panose="020B0604020202020204" pitchFamily="34" charset="0"/>
              </a:rPr>
              <a:t>II</a:t>
            </a:r>
            <a:endParaRPr lang="en-US" sz="2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lag_of_ASEAN_svg"/>
          <p:cNvPicPr>
            <a:picLocks noChangeAspect="1" noChangeArrowheads="1"/>
          </p:cNvPicPr>
          <p:nvPr/>
        </p:nvPicPr>
        <p:blipFill>
          <a:blip r:embed="rId1"/>
          <a:srcRect/>
          <a:stretch>
            <a:fillRect/>
          </a:stretch>
        </p:blipFill>
        <p:spPr bwMode="auto">
          <a:xfrm>
            <a:off x="186847" y="1323907"/>
            <a:ext cx="3886200" cy="2996494"/>
          </a:xfrm>
          <a:prstGeom prst="rect">
            <a:avLst/>
          </a:prstGeom>
          <a:noFill/>
          <a:ln w="38100">
            <a:solidFill>
              <a:srgbClr val="000000"/>
            </a:solidFill>
            <a:miter lim="800000"/>
            <a:headEnd/>
            <a:tailEnd/>
          </a:ln>
        </p:spPr>
      </p:pic>
      <p:sp>
        <p:nvSpPr>
          <p:cNvPr id="67587" name="Text Box 3"/>
          <p:cNvSpPr txBox="1">
            <a:spLocks noChangeArrowheads="1"/>
          </p:cNvSpPr>
          <p:nvPr/>
        </p:nvSpPr>
        <p:spPr bwMode="auto">
          <a:xfrm>
            <a:off x="152400" y="152400"/>
            <a:ext cx="8826500" cy="1077218"/>
          </a:xfrm>
          <a:prstGeom prst="rect">
            <a:avLst/>
          </a:prstGeom>
          <a:noFill/>
          <a:ln w="9525">
            <a:noFill/>
            <a:miter lim="800000"/>
          </a:ln>
          <a:effectLst/>
        </p:spPr>
        <p:txBody>
          <a:bodyPr wrap="square">
            <a:spAutoFit/>
          </a:bodyPr>
          <a:lstStyle/>
          <a:p>
            <a:pPr algn="ctr">
              <a:spcBef>
                <a:spcPct val="50000"/>
              </a:spcBef>
            </a:pPr>
            <a:r>
              <a:rPr lang="en-US" sz="3200" b="1" dirty="0" err="1" smtClean="0">
                <a:latin typeface="Times New Roman" panose="02020603050405020304" pitchFamily="18" charset="0"/>
                <a:cs typeface="Times New Roman" panose="02020603050405020304" pitchFamily="18" charset="0"/>
              </a:rPr>
              <a:t>Lá</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cờ</a:t>
            </a:r>
            <a:r>
              <a:rPr lang="en-US" sz="3200" b="1" dirty="0">
                <a:latin typeface="Times New Roman" panose="02020603050405020304" pitchFamily="18" charset="0"/>
                <a:cs typeface="Times New Roman" panose="02020603050405020304" pitchFamily="18" charset="0"/>
              </a:rPr>
              <a:t> ASEAN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endParaRPr lang="en-US" sz="3200" b="1" dirty="0">
              <a:latin typeface="Times New Roman" panose="02020603050405020304" pitchFamily="18" charset="0"/>
              <a:cs typeface="Times New Roman" panose="02020603050405020304" pitchFamily="18" charset="0"/>
            </a:endParaRPr>
          </a:p>
        </p:txBody>
      </p:sp>
      <p:sp>
        <p:nvSpPr>
          <p:cNvPr id="67588" name="Text Box 4"/>
          <p:cNvSpPr txBox="1">
            <a:spLocks noChangeArrowheads="1"/>
          </p:cNvSpPr>
          <p:nvPr/>
        </p:nvSpPr>
        <p:spPr bwMode="auto">
          <a:xfrm>
            <a:off x="4102100" y="1268292"/>
            <a:ext cx="4876800" cy="3046095"/>
          </a:xfrm>
          <a:prstGeom prst="rect">
            <a:avLst/>
          </a:prstGeom>
          <a:solidFill>
            <a:srgbClr val="B3D7B7"/>
          </a:solidFill>
          <a:ln w="38100">
            <a:solidFill>
              <a:schemeClr val="bg1"/>
            </a:solidFill>
            <a:miter lim="800000"/>
          </a:ln>
          <a:effectLst/>
        </p:spPr>
        <p:txBody>
          <a:bodyPr wrap="square">
            <a:spAutoFit/>
          </a:bodyPr>
          <a:lstStyle/>
          <a:p>
            <a:pPr algn="just"/>
            <a:r>
              <a:rPr lang="en-US" sz="2400" b="1" dirty="0" smtClean="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xanh</a:t>
            </a:r>
            <a:r>
              <a:rPr lang="en-US" sz="24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tượng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trưng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cho</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hoà</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bình</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ổn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endParaRPr lang="en-US" sz="2400" b="1"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đỏ</a:t>
            </a:r>
            <a:r>
              <a:rPr lang="en-US" sz="2400" b="1"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thể</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hiện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lực</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2400" b="1" dirty="0">
                <a:latin typeface="Times New Roman" panose="02020603050405020304" pitchFamily="18" charset="0"/>
                <a:cs typeface="Times New Roman" panose="02020603050405020304" pitchFamily="18" charset="0"/>
                <a:sym typeface="Wingdings" panose="05000000000000000000" pitchFamily="2" charset="2"/>
              </a:rPr>
              <a:t> ca</a:t>
            </a:r>
            <a:r>
              <a:rPr lang="vi-VN" altLang="en-US" sz="2400" b="1" dirty="0">
                <a:latin typeface="Times New Roman" panose="02020603050405020304" pitchFamily="18" charset="0"/>
                <a:cs typeface="Times New Roman" panose="02020603050405020304" pitchFamily="18" charset="0"/>
                <a:sym typeface="Wingdings" panose="05000000000000000000" pitchFamily="2" charset="2"/>
              </a:rPr>
              <a:t>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đảm</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endParaRPr lang="en-US" sz="2400" b="1"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trắng</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nói</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lên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thuần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khiết</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endParaRPr lang="en-US" sz="2400" b="1"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vàng</a:t>
            </a:r>
            <a:r>
              <a:rPr lang="en-US" sz="2400" b="1"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tượng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trưng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cho</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thịnh</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vượng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endParaRPr lang="en-US" sz="2400" b="1"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67589" name="Text Box 5"/>
          <p:cNvSpPr txBox="1">
            <a:spLocks noChangeArrowheads="1"/>
          </p:cNvSpPr>
          <p:nvPr/>
        </p:nvSpPr>
        <p:spPr bwMode="auto">
          <a:xfrm>
            <a:off x="266700" y="4297740"/>
            <a:ext cx="8597900" cy="1198880"/>
          </a:xfrm>
          <a:prstGeom prst="rect">
            <a:avLst/>
          </a:prstGeom>
          <a:noFill/>
          <a:ln w="9525">
            <a:noFill/>
            <a:miter lim="800000"/>
          </a:ln>
          <a:effectLst/>
        </p:spPr>
        <p:txBody>
          <a:bodyPr wrap="square">
            <a:spAutoFit/>
          </a:bodyPr>
          <a:lstStyle/>
          <a:p>
            <a:r>
              <a:rPr lang="en-US" sz="2400" b="1" dirty="0">
                <a:latin typeface="Times New Roman" panose="02020603050405020304" pitchFamily="18" charset="0"/>
                <a:cs typeface="Times New Roman" panose="02020603050405020304" pitchFamily="18" charset="0"/>
              </a:rPr>
              <a:t>- 10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ASEAN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tham</a:t>
            </a:r>
            <a:r>
              <a:rPr lang="vi-VN" altLang="en-US" sz="2400" b="1" dirty="0" err="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10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Nam Á,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gắn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endParaRPr lang="en-US" sz="2400" b="1" dirty="0">
              <a:latin typeface="Times New Roman" panose="02020603050405020304" pitchFamily="18" charset="0"/>
              <a:cs typeface="Times New Roman" panose="02020603050405020304" pitchFamily="18" charset="0"/>
            </a:endParaRPr>
          </a:p>
        </p:txBody>
      </p:sp>
      <p:sp>
        <p:nvSpPr>
          <p:cNvPr id="67590" name="Text Box 6"/>
          <p:cNvSpPr txBox="1">
            <a:spLocks noChangeArrowheads="1"/>
          </p:cNvSpPr>
          <p:nvPr/>
        </p:nvSpPr>
        <p:spPr bwMode="auto">
          <a:xfrm>
            <a:off x="116562" y="6096000"/>
            <a:ext cx="8784572" cy="461665"/>
          </a:xfrm>
          <a:prstGeom prst="rect">
            <a:avLst/>
          </a:prstGeom>
          <a:noFill/>
          <a:ln w="9525">
            <a:noFill/>
            <a:miter lim="800000"/>
          </a:ln>
          <a:effectLst/>
        </p:spPr>
        <p:txBody>
          <a:bodyPr wrap="square">
            <a:spAutoFit/>
          </a:bodyPr>
          <a:lstStyle/>
          <a:p>
            <a:pPr>
              <a:spcBef>
                <a:spcPct val="50000"/>
              </a:spcBef>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ASEAN.</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circle(in)">
                                      <p:cBhvr>
                                        <p:cTn id="7" dur="20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circle(in)">
                                      <p:cBhvr>
                                        <p:cTn id="12" dur="20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circle(in)">
                                      <p:cBhvr>
                                        <p:cTn id="17" dur="20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bldLvl="0" animBg="1"/>
      <p:bldP spid="67589" grpId="0" bldLvl="0" animBg="1"/>
      <p:bldP spid="675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114" y="142686"/>
            <a:ext cx="8763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II. SỰ RA ĐỜI CỦA TỔ CHỨC ASEAN</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5446" y="976145"/>
            <a:ext cx="887066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4000" b="1" dirty="0" smtClean="0">
                <a:solidFill>
                  <a:srgbClr val="002060"/>
                </a:solidFill>
                <a:latin typeface="Times New Roman" panose="02020603050405020304" pitchFamily="18" charset="0"/>
                <a:cs typeface="Times New Roman" panose="02020603050405020304" pitchFamily="18" charset="0"/>
              </a:rPr>
              <a:t>Mục tiêu – nguyên tắc hoạt động</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10" name="Content Placeholder 2"/>
          <p:cNvSpPr>
            <a:spLocks noGrp="1"/>
          </p:cNvSpPr>
          <p:nvPr>
            <p:ph idx="1"/>
          </p:nvPr>
        </p:nvSpPr>
        <p:spPr>
          <a:xfrm>
            <a:off x="215845" y="3164681"/>
            <a:ext cx="2053860" cy="3687566"/>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vi-VN" sz="2600" dirty="0" smtClean="0">
                <a:latin typeface="Times New Roman" panose="02020603050405020304" pitchFamily="18" charset="0"/>
                <a:cs typeface="Times New Roman" panose="02020603050405020304" pitchFamily="18" charset="0"/>
              </a:rPr>
              <a:t>Phát triển kinh tế, văn hoá thông qua nỗ lực hợp tác chung trên tinh thần duy trì hoà bình và ổn định khu vực.</a:t>
            </a:r>
            <a:endParaRPr lang="vi-VN" sz="2600" dirty="0" smtClean="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rot="7119420">
            <a:off x="487540" y="2013628"/>
            <a:ext cx="1466639" cy="940383"/>
            <a:chOff x="1856463" y="1764529"/>
            <a:chExt cx="1814163" cy="1016218"/>
          </a:xfrm>
        </p:grpSpPr>
        <p:sp>
          <p:nvSpPr>
            <p:cNvPr id="2" name="Right Arrow 1"/>
            <p:cNvSpPr/>
            <p:nvPr/>
          </p:nvSpPr>
          <p:spPr>
            <a:xfrm rot="19889206">
              <a:off x="1856463" y="1764529"/>
              <a:ext cx="1814163" cy="101621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Content Placeholder 2"/>
            <p:cNvSpPr txBox="1"/>
            <p:nvPr/>
          </p:nvSpPr>
          <p:spPr>
            <a:xfrm rot="19862715">
              <a:off x="1972647" y="1988454"/>
              <a:ext cx="1392273" cy="60811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pt-BR" sz="2600" b="1" i="1" dirty="0" smtClean="0">
                  <a:solidFill>
                    <a:srgbClr val="FF0000"/>
                  </a:solidFill>
                  <a:latin typeface="Times New Roman" panose="02020603050405020304" pitchFamily="18" charset="0"/>
                  <a:cs typeface="Times New Roman" panose="02020603050405020304" pitchFamily="18" charset="0"/>
                </a:rPr>
                <a:t>Mục tiêu </a:t>
              </a:r>
              <a:endParaRPr lang="pt-BR" sz="2600" b="1" i="1" dirty="0" smtClean="0">
                <a:solidFill>
                  <a:srgbClr val="FF0000"/>
                </a:solidFill>
                <a:latin typeface="Times New Roman" panose="02020603050405020304" pitchFamily="18" charset="0"/>
                <a:cs typeface="Times New Roman" panose="02020603050405020304" pitchFamily="18" charset="0"/>
              </a:endParaRPr>
            </a:p>
          </p:txBody>
        </p:sp>
        <p:sp>
          <p:nvSpPr>
            <p:cNvPr id="31" name="Content Placeholder 2"/>
            <p:cNvSpPr txBox="1"/>
            <p:nvPr/>
          </p:nvSpPr>
          <p:spPr>
            <a:xfrm rot="19862715">
              <a:off x="1968966" y="1982238"/>
              <a:ext cx="1392274" cy="60810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pt-BR" sz="2600" b="1" i="1" dirty="0" smtClean="0">
                  <a:solidFill>
                    <a:srgbClr val="FF0000"/>
                  </a:solidFill>
                  <a:latin typeface="Times New Roman" panose="02020603050405020304" pitchFamily="18" charset="0"/>
                  <a:cs typeface="Times New Roman" panose="02020603050405020304" pitchFamily="18" charset="0"/>
                </a:rPr>
                <a:t>Mục tiêu </a:t>
              </a:r>
              <a:endParaRPr lang="pt-BR" sz="2600" b="1" i="1" dirty="0" smtClean="0">
                <a:solidFill>
                  <a:srgbClr val="FF0000"/>
                </a:solidFill>
                <a:latin typeface="Times New Roman" panose="02020603050405020304" pitchFamily="18" charset="0"/>
                <a:cs typeface="Times New Roman" panose="02020603050405020304" pitchFamily="18" charset="0"/>
              </a:endParaRPr>
            </a:p>
          </p:txBody>
        </p:sp>
      </p:grpSp>
      <p:sp>
        <p:nvSpPr>
          <p:cNvPr id="17" name="Rectangle 16"/>
          <p:cNvSpPr/>
          <p:nvPr/>
        </p:nvSpPr>
        <p:spPr>
          <a:xfrm>
            <a:off x="7444431" y="3164681"/>
            <a:ext cx="1561684"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600" dirty="0" smtClean="0">
                <a:latin typeface="Times New Roman" panose="02020603050405020304" pitchFamily="18" charset="0"/>
                <a:cs typeface="Times New Roman" panose="02020603050405020304" pitchFamily="18" charset="0"/>
              </a:rPr>
              <a:t>H</a:t>
            </a:r>
            <a:r>
              <a:rPr lang="vi-VN" sz="2600" dirty="0" smtClean="0">
                <a:latin typeface="Times New Roman" panose="02020603050405020304" pitchFamily="18" charset="0"/>
                <a:cs typeface="Times New Roman" panose="02020603050405020304" pitchFamily="18" charset="0"/>
              </a:rPr>
              <a:t>ợp </a:t>
            </a:r>
            <a:r>
              <a:rPr lang="vi-VN" sz="2600" dirty="0">
                <a:latin typeface="Times New Roman" panose="02020603050405020304" pitchFamily="18" charset="0"/>
                <a:cs typeface="Times New Roman" panose="02020603050405020304" pitchFamily="18" charset="0"/>
              </a:rPr>
              <a:t>tác phát triển có hiệu quả trong các lĩnh vực kinh tế, văn hóa và xã hội.</a:t>
            </a:r>
            <a:endParaRPr lang="vi-VN" sz="2600" dirty="0">
              <a:latin typeface="Times New Roman" panose="02020603050405020304" pitchFamily="18" charset="0"/>
              <a:cs typeface="Times New Roman" panose="02020603050405020304" pitchFamily="18" charset="0"/>
            </a:endParaRPr>
          </a:p>
        </p:txBody>
      </p:sp>
      <p:sp>
        <p:nvSpPr>
          <p:cNvPr id="19" name="Rectangle 18"/>
          <p:cNvSpPr/>
          <p:nvPr/>
        </p:nvSpPr>
        <p:spPr>
          <a:xfrm>
            <a:off x="2881982" y="3164681"/>
            <a:ext cx="1905219"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2600" dirty="0">
                <a:latin typeface="Times New Roman" panose="02020603050405020304" pitchFamily="18" charset="0"/>
                <a:cs typeface="Times New Roman" panose="02020603050405020304" pitchFamily="18" charset="0"/>
              </a:rPr>
              <a:t>Tôn trọng chủ quyền và toàn vẹn lãnh thổ; không can thiệp vào công việc nội bộ của nhau</a:t>
            </a:r>
            <a:endParaRPr lang="en-US" sz="2600" dirty="0">
              <a:latin typeface="Times New Roman" panose="02020603050405020304" pitchFamily="18" charset="0"/>
              <a:cs typeface="Times New Roman" panose="02020603050405020304" pitchFamily="18" charset="0"/>
            </a:endParaRPr>
          </a:p>
        </p:txBody>
      </p:sp>
      <p:sp>
        <p:nvSpPr>
          <p:cNvPr id="20" name="Rectangle 19"/>
          <p:cNvSpPr/>
          <p:nvPr/>
        </p:nvSpPr>
        <p:spPr>
          <a:xfrm>
            <a:off x="5029200" y="3164681"/>
            <a:ext cx="2151826"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600" dirty="0">
                <a:latin typeface="Times New Roman" panose="02020603050405020304" pitchFamily="18" charset="0"/>
                <a:cs typeface="Times New Roman" panose="02020603050405020304" pitchFamily="18" charset="0"/>
              </a:rPr>
              <a:t>G</a:t>
            </a:r>
            <a:r>
              <a:rPr lang="vi-VN" sz="2600" dirty="0">
                <a:latin typeface="Times New Roman" panose="02020603050405020304" pitchFamily="18" charset="0"/>
                <a:cs typeface="Times New Roman" panose="02020603050405020304" pitchFamily="18" charset="0"/>
              </a:rPr>
              <a:t>iải quyết các tranh chấp bằng biện pháp hòa bình</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không sử dụng vũ lực hoặc đe dọa bằng vũ lực đối với nhau </a:t>
            </a:r>
            <a:endParaRPr lang="en-US" sz="2600" dirty="0">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flipV="1">
            <a:off x="3810000" y="2503915"/>
            <a:ext cx="4415273" cy="2864"/>
          </a:xfrm>
          <a:prstGeom prst="line">
            <a:avLst/>
          </a:prstGeom>
        </p:spPr>
        <p:style>
          <a:lnRef idx="3">
            <a:schemeClr val="accent4"/>
          </a:lnRef>
          <a:fillRef idx="0">
            <a:schemeClr val="accent4"/>
          </a:fillRef>
          <a:effectRef idx="2">
            <a:schemeClr val="accent4"/>
          </a:effectRef>
          <a:fontRef idx="minor">
            <a:schemeClr val="tx1"/>
          </a:fontRef>
        </p:style>
      </p:cxnSp>
      <p:sp>
        <p:nvSpPr>
          <p:cNvPr id="30" name="Down Arrow 29"/>
          <p:cNvSpPr/>
          <p:nvPr/>
        </p:nvSpPr>
        <p:spPr>
          <a:xfrm>
            <a:off x="5791200" y="1755157"/>
            <a:ext cx="609600" cy="733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19600" y="2103805"/>
            <a:ext cx="3581400" cy="400110"/>
          </a:xfrm>
          <a:prstGeom prst="rect">
            <a:avLst/>
          </a:prstGeom>
        </p:spPr>
        <p:txBody>
          <a:bodyPr wrap="square">
            <a:spAutoFit/>
          </a:bodyPr>
          <a:lstStyle/>
          <a:p>
            <a:pPr algn="just"/>
            <a:r>
              <a:rPr lang="vi-VN" sz="2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Nguyên tắc             Hoạt động</a:t>
            </a:r>
            <a:endPar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5" name="Straight Arrow Connector 34"/>
          <p:cNvCxnSpPr>
            <a:endCxn id="19" idx="0"/>
          </p:cNvCxnSpPr>
          <p:nvPr/>
        </p:nvCxnSpPr>
        <p:spPr>
          <a:xfrm>
            <a:off x="3834591" y="2506778"/>
            <a:ext cx="1" cy="65790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1" name="Straight Arrow Connector 40"/>
          <p:cNvCxnSpPr>
            <a:endCxn id="20" idx="0"/>
          </p:cNvCxnSpPr>
          <p:nvPr/>
        </p:nvCxnSpPr>
        <p:spPr>
          <a:xfrm>
            <a:off x="6096000" y="2590800"/>
            <a:ext cx="9113" cy="57388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8" name="Straight Arrow Connector 47"/>
          <p:cNvCxnSpPr>
            <a:endCxn id="17" idx="0"/>
          </p:cNvCxnSpPr>
          <p:nvPr/>
        </p:nvCxnSpPr>
        <p:spPr>
          <a:xfrm flipH="1">
            <a:off x="8225273" y="2503915"/>
            <a:ext cx="4327" cy="66076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circle(in)">
                                      <p:cBhvr>
                                        <p:cTn id="15" dur="2000"/>
                                        <p:tgtEl>
                                          <p:spTgt spid="10">
                                            <p:bg/>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circle(in)">
                                      <p:cBhvr>
                                        <p:cTn id="20" dur="20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circle(in)">
                                      <p:cBhvr>
                                        <p:cTn id="25" dur="20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2" presetClass="entr" presetSubtype="4"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par>
                                <p:cTn id="41" presetID="2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par>
                                <p:cTn id="44" presetID="22" presetClass="entr" presetSubtype="4"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build="p"/>
      <p:bldP spid="17" grpId="0" animBg="1"/>
      <p:bldP spid="19" grpId="0" animBg="1"/>
      <p:bldP spid="20" grpId="0" animBg="1"/>
      <p:bldP spid="30"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Group 2"/>
          <p:cNvGraphicFramePr>
            <a:graphicFrameLocks noGrp="1"/>
          </p:cNvGraphicFramePr>
          <p:nvPr/>
        </p:nvGraphicFramePr>
        <p:xfrm>
          <a:off x="228600" y="643729"/>
          <a:ext cx="8686800" cy="6091241"/>
        </p:xfrm>
        <a:graphic>
          <a:graphicData uri="http://schemas.openxmlformats.org/drawingml/2006/table">
            <a:tbl>
              <a:tblPr/>
              <a:tblGrid>
                <a:gridCol w="563563"/>
                <a:gridCol w="2103437"/>
                <a:gridCol w="1752600"/>
                <a:gridCol w="2528888"/>
                <a:gridCol w="1738312"/>
              </a:tblGrid>
              <a:tr h="6699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Số TT</a:t>
                      </a:r>
                      <a:endParaRPr kumimoji="0" lang="en-US"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2"/>
                          </a:solidFill>
                          <a:effectLst/>
                          <a:latin typeface="Times New Roman" panose="02020603050405020304" pitchFamily="18" charset="0"/>
                          <a:cs typeface="Arial" panose="020B0604020202020204" pitchFamily="34" charset="0"/>
                        </a:rPr>
                        <a:t>Tên nước</a:t>
                      </a:r>
                      <a:endParaRPr kumimoji="0" lang="en-US" sz="1800" b="1" i="0" u="none" strike="noStrike" cap="none" normalizeH="0" baseline="0" smtClean="0">
                        <a:ln>
                          <a:noFill/>
                        </a:ln>
                        <a:solidFill>
                          <a:schemeClr val="tx2"/>
                        </a:solidFill>
                        <a:effectLst/>
                        <a:latin typeface="Times New Roman" panose="02020603050405020304" pitchFamily="18"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sz="1800" b="1" i="0" u="none" strike="noStrike" cap="none" normalizeH="0" baseline="0" smtClean="0">
                          <a:ln>
                            <a:noFill/>
                          </a:ln>
                          <a:solidFill>
                            <a:schemeClr val="tx2"/>
                          </a:solidFill>
                          <a:effectLst/>
                          <a:latin typeface="Times New Roman" panose="02020603050405020304" pitchFamily="18" charset="0"/>
                          <a:cs typeface="Arial" panose="020B0604020202020204" pitchFamily="34" charset="0"/>
                        </a:rPr>
                        <a:t>Quốc Kì</a:t>
                      </a:r>
                      <a:endParaRPr kumimoji="0" lang="en-US" sz="1800" b="1" i="0" u="none" strike="noStrike" cap="none" normalizeH="0" baseline="0" smtClean="0">
                        <a:ln>
                          <a:noFill/>
                        </a:ln>
                        <a:solidFill>
                          <a:schemeClr val="tx2"/>
                        </a:solidFill>
                        <a:effectLst/>
                        <a:latin typeface="Times New Roman" panose="02020603050405020304" pitchFamily="18"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sz="1800" b="1" i="0" u="none" strike="noStrike" cap="none" normalizeH="0" baseline="0" smtClean="0">
                          <a:ln>
                            <a:noFill/>
                          </a:ln>
                          <a:solidFill>
                            <a:schemeClr val="tx2"/>
                          </a:solidFill>
                          <a:effectLst/>
                          <a:latin typeface="Times New Roman" panose="02020603050405020304" pitchFamily="18" charset="0"/>
                          <a:cs typeface="Arial" panose="020B0604020202020204" pitchFamily="34" charset="0"/>
                        </a:rPr>
                        <a:t>Thủ đô</a:t>
                      </a:r>
                      <a:endParaRPr kumimoji="0" lang="en-US" sz="1800" b="1" i="0" u="none" strike="noStrike" cap="none" normalizeH="0" baseline="0" smtClean="0">
                        <a:ln>
                          <a:noFill/>
                        </a:ln>
                        <a:solidFill>
                          <a:schemeClr val="tx2"/>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2"/>
                          </a:solidFill>
                          <a:effectLst/>
                          <a:latin typeface="Times New Roman" panose="02020603050405020304" pitchFamily="18" charset="0"/>
                          <a:cs typeface="Times New Roman" panose="02020603050405020304" pitchFamily="18" charset="0"/>
                        </a:rPr>
                        <a:t>Thời gian gia nhâp ASEAN</a:t>
                      </a:r>
                      <a:endParaRPr kumimoji="0" lang="en-US" sz="1800" b="1" i="0" u="none" strike="noStrike" cap="none" normalizeH="0" baseline="0" smtClean="0">
                        <a:ln>
                          <a:noFill/>
                        </a:ln>
                        <a:solidFill>
                          <a:schemeClr val="tx2"/>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rPr>
                        <a:t>1</a:t>
                      </a:r>
                      <a:endPar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endParaRP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IN-ĐÔ-NÊ-XI-A</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800" b="1" i="0" u="none" strike="noStrike" cap="none" normalizeH="0" baseline="0" smtClean="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rPr>
                        <a:t>2</a:t>
                      </a:r>
                      <a:endPar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endParaRP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MA-LAI-XI-A</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rPr>
                        <a:t>3</a:t>
                      </a:r>
                      <a:endPar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endParaRP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PHI-LIP-PIN</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800" b="1" i="0" u="none" strike="noStrike" cap="none" normalizeH="0" baseline="0" smtClean="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rPr>
                        <a:t>4</a:t>
                      </a:r>
                      <a:endPar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endParaRP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XIN-GA-PO</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rPr>
                        <a:t>5</a:t>
                      </a:r>
                      <a:endPar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endParaRP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THÁI LAN</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smtClean="0">
                          <a:ln>
                            <a:noFill/>
                          </a:ln>
                          <a:solidFill>
                            <a:schemeClr val="tx1"/>
                          </a:solidFill>
                          <a:effectLst/>
                          <a:latin typeface="VNI-Aptima" pitchFamily="2" charset="0"/>
                          <a:cs typeface="Arial" panose="020B0604020202020204" pitchFamily="34" charset="0"/>
                        </a:rPr>
                        <a:t>          </a:t>
                      </a:r>
                      <a:r>
                        <a:rPr kumimoji="0" lang="en-US"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Băng</a:t>
                      </a:r>
                      <a:r>
                        <a:rPr kumimoji="0" 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Cốc</a:t>
                      </a:r>
                      <a:r>
                        <a:rPr kumimoji="0" 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2"/>
                          </a:solidFill>
                          <a:effectLst/>
                          <a:latin typeface="Times New Roman" panose="02020603050405020304" pitchFamily="18" charset="0"/>
                          <a:cs typeface="Times New Roman" panose="02020603050405020304" pitchFamily="18" charset="0"/>
                        </a:rPr>
                        <a:t>8/1967</a:t>
                      </a:r>
                      <a:endParaRPr kumimoji="0" lang="en-US" sz="1800" b="1" i="0" u="none" strike="noStrike" cap="none" normalizeH="0" baseline="0" smtClean="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rPr>
                        <a:t>6</a:t>
                      </a:r>
                      <a:endPar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endParaRP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BRU-NÂY</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rPr>
                        <a:t>7</a:t>
                      </a:r>
                      <a:endPar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endParaRP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VIỆT NAM</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rPr>
                        <a:t>8</a:t>
                      </a:r>
                      <a:endPar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endParaRP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LÀO</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rPr>
                        <a:t>9</a:t>
                      </a:r>
                      <a:endPar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endParaRP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MI-AN-MA</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rPr>
                        <a:t>10</a:t>
                      </a:r>
                      <a:endPar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endParaRP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CAM-PU-CHIA </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rPr>
                        <a:t>11</a:t>
                      </a:r>
                      <a:endParaRPr kumimoji="0" lang="en-US" sz="1800" b="1" i="0" u="none" strike="noStrike" cap="none" normalizeH="0" baseline="0" smtClean="0">
                        <a:ln>
                          <a:noFill/>
                        </a:ln>
                        <a:solidFill>
                          <a:schemeClr val="tx2"/>
                        </a:solidFill>
                        <a:effectLst/>
                        <a:latin typeface="VNI-Aptima" pitchFamily="2" charset="0"/>
                        <a:cs typeface="Arial" panose="020B0604020202020204" pitchFamily="34" charset="0"/>
                      </a:endParaRP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ĐÔNG-TI-MO</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smtClean="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100" b="1" i="0" u="none" strike="noStrike" cap="none" normalizeH="0" baseline="0" dirty="0" smtClean="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r>
            </a:tbl>
          </a:graphicData>
        </a:graphic>
      </p:graphicFrame>
      <p:pic>
        <p:nvPicPr>
          <p:cNvPr id="23634" name="Picture 93" descr="600px-Flag_of_Indonesia_svg"/>
          <p:cNvPicPr>
            <a:picLocks noChangeAspect="1" noChangeArrowheads="1"/>
          </p:cNvPicPr>
          <p:nvPr/>
        </p:nvPicPr>
        <p:blipFill>
          <a:blip r:embed="rId1">
            <a:extLst>
              <a:ext uri="{28A0092B-C50C-407E-A947-70E740481C1C}">
                <a14:useLocalDpi xmlns:a14="http://schemas.microsoft.com/office/drawing/2010/main" val="0"/>
              </a:ext>
            </a:extLst>
          </a:blip>
          <a:srcRect l="3200" t="4800" r="3200" b="4800"/>
          <a:stretch>
            <a:fillRect/>
          </a:stretch>
        </p:blipFill>
        <p:spPr bwMode="auto">
          <a:xfrm>
            <a:off x="3048000" y="1295400"/>
            <a:ext cx="1371600"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5" name="Picture 83" descr="MALAYSIA"/>
          <p:cNvPicPr>
            <a:picLocks noChangeAspect="1" noChangeArrowheads="1"/>
          </p:cNvPicPr>
          <p:nvPr/>
        </p:nvPicPr>
        <p:blipFill>
          <a:blip r:embed="rId2" cstate="print">
            <a:extLst>
              <a:ext uri="{28A0092B-C50C-407E-A947-70E740481C1C}">
                <a14:useLocalDpi xmlns:a14="http://schemas.microsoft.com/office/drawing/2010/main" val="0"/>
              </a:ext>
            </a:extLst>
          </a:blip>
          <a:srcRect l="3891" t="5519" r="3891" b="5519"/>
          <a:stretch>
            <a:fillRect/>
          </a:stretch>
        </p:blipFill>
        <p:spPr bwMode="auto">
          <a:xfrm>
            <a:off x="3048000" y="1752600"/>
            <a:ext cx="1368425" cy="4270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6" name="Picture 86" descr="PHILPNES"/>
          <p:cNvPicPr>
            <a:picLocks noChangeAspect="1" noChangeArrowheads="1"/>
          </p:cNvPicPr>
          <p:nvPr/>
        </p:nvPicPr>
        <p:blipFill>
          <a:blip r:embed="rId3" cstate="print">
            <a:extLst>
              <a:ext uri="{28A0092B-C50C-407E-A947-70E740481C1C}">
                <a14:useLocalDpi xmlns:a14="http://schemas.microsoft.com/office/drawing/2010/main" val="0"/>
              </a:ext>
            </a:extLst>
          </a:blip>
          <a:srcRect l="3891" t="5519" r="3891" b="5519"/>
          <a:stretch>
            <a:fillRect/>
          </a:stretch>
        </p:blipFill>
        <p:spPr bwMode="auto">
          <a:xfrm>
            <a:off x="3048000" y="2286000"/>
            <a:ext cx="1371600" cy="4127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7" name="Picture 84" descr="SINGAPOR"/>
          <p:cNvPicPr>
            <a:picLocks noChangeAspect="1" noChangeArrowheads="1"/>
          </p:cNvPicPr>
          <p:nvPr/>
        </p:nvPicPr>
        <p:blipFill>
          <a:blip r:embed="rId4" cstate="print">
            <a:extLst>
              <a:ext uri="{28A0092B-C50C-407E-A947-70E740481C1C}">
                <a14:useLocalDpi xmlns:a14="http://schemas.microsoft.com/office/drawing/2010/main" val="0"/>
              </a:ext>
            </a:extLst>
          </a:blip>
          <a:srcRect l="3891" t="5519" r="3891" b="5519"/>
          <a:stretch>
            <a:fillRect/>
          </a:stretch>
        </p:blipFill>
        <p:spPr bwMode="auto">
          <a:xfrm>
            <a:off x="3048000" y="28194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8" name="Picture 85" descr="THAILAND"/>
          <p:cNvPicPr>
            <a:picLocks noChangeAspect="1" noChangeArrowheads="1"/>
          </p:cNvPicPr>
          <p:nvPr/>
        </p:nvPicPr>
        <p:blipFill>
          <a:blip r:embed="rId5" cstate="print">
            <a:extLst>
              <a:ext uri="{28A0092B-C50C-407E-A947-70E740481C1C}">
                <a14:useLocalDpi xmlns:a14="http://schemas.microsoft.com/office/drawing/2010/main" val="0"/>
              </a:ext>
            </a:extLst>
          </a:blip>
          <a:srcRect l="3891" t="5519" r="3891" b="5519"/>
          <a:stretch>
            <a:fillRect/>
          </a:stretch>
        </p:blipFill>
        <p:spPr bwMode="auto">
          <a:xfrm>
            <a:off x="3048000" y="3274216"/>
            <a:ext cx="1368425" cy="4595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9" name="Picture 82" descr="BRUNEI"/>
          <p:cNvPicPr>
            <a:picLocks noChangeAspect="1" noChangeArrowheads="1"/>
          </p:cNvPicPr>
          <p:nvPr/>
        </p:nvPicPr>
        <p:blipFill>
          <a:blip r:embed="rId6" cstate="print">
            <a:extLst>
              <a:ext uri="{28A0092B-C50C-407E-A947-70E740481C1C}">
                <a14:useLocalDpi xmlns:a14="http://schemas.microsoft.com/office/drawing/2010/main" val="0"/>
              </a:ext>
            </a:extLst>
          </a:blip>
          <a:srcRect l="3891" t="5519" r="3891" b="5519"/>
          <a:stretch>
            <a:fillRect/>
          </a:stretch>
        </p:blipFill>
        <p:spPr bwMode="auto">
          <a:xfrm>
            <a:off x="3048000" y="38100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0" name="Picture 89" descr="VIETNAM"/>
          <p:cNvPicPr>
            <a:picLocks noChangeAspect="1" noChangeArrowheads="1"/>
          </p:cNvPicPr>
          <p:nvPr/>
        </p:nvPicPr>
        <p:blipFill>
          <a:blip r:embed="rId7" cstate="print">
            <a:extLst>
              <a:ext uri="{28A0092B-C50C-407E-A947-70E740481C1C}">
                <a14:useLocalDpi xmlns:a14="http://schemas.microsoft.com/office/drawing/2010/main" val="0"/>
              </a:ext>
            </a:extLst>
          </a:blip>
          <a:srcRect l="3891" t="5519" r="3891" b="5519"/>
          <a:stretch>
            <a:fillRect/>
          </a:stretch>
        </p:blipFill>
        <p:spPr bwMode="auto">
          <a:xfrm>
            <a:off x="3048000" y="43434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1" name="Picture 87" descr="LAOS"/>
          <p:cNvPicPr>
            <a:picLocks noChangeAspect="1" noChangeArrowheads="1"/>
          </p:cNvPicPr>
          <p:nvPr/>
        </p:nvPicPr>
        <p:blipFill>
          <a:blip r:embed="rId8" cstate="print">
            <a:extLst>
              <a:ext uri="{28A0092B-C50C-407E-A947-70E740481C1C}">
                <a14:useLocalDpi xmlns:a14="http://schemas.microsoft.com/office/drawing/2010/main" val="0"/>
              </a:ext>
            </a:extLst>
          </a:blip>
          <a:srcRect l="3891" t="5519" r="3891" b="5519"/>
          <a:stretch>
            <a:fillRect/>
          </a:stretch>
        </p:blipFill>
        <p:spPr bwMode="auto">
          <a:xfrm>
            <a:off x="3048000" y="4800600"/>
            <a:ext cx="1368425" cy="4127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2" name="Picture 90" descr="800px-Flag_of_Myanmar_svg"/>
          <p:cNvPicPr>
            <a:picLocks noChangeAspect="1" noChangeArrowheads="1"/>
          </p:cNvPicPr>
          <p:nvPr/>
        </p:nvPicPr>
        <p:blipFill>
          <a:blip r:embed="rId9">
            <a:extLst>
              <a:ext uri="{28A0092B-C50C-407E-A947-70E740481C1C}">
                <a14:useLocalDpi xmlns:a14="http://schemas.microsoft.com/office/drawing/2010/main" val="0"/>
              </a:ext>
            </a:extLst>
          </a:blip>
          <a:srcRect l="2400" t="4324" r="2400" b="4324"/>
          <a:stretch>
            <a:fillRect/>
          </a:stretch>
        </p:blipFill>
        <p:spPr bwMode="auto">
          <a:xfrm>
            <a:off x="3048000" y="5334000"/>
            <a:ext cx="1357313" cy="3508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3" name="Picture 88" descr="CAMBODIA"/>
          <p:cNvPicPr>
            <a:picLocks noChangeAspect="1" noChangeArrowheads="1"/>
          </p:cNvPicPr>
          <p:nvPr/>
        </p:nvPicPr>
        <p:blipFill>
          <a:blip r:embed="rId10" cstate="print">
            <a:extLst>
              <a:ext uri="{28A0092B-C50C-407E-A947-70E740481C1C}">
                <a14:useLocalDpi xmlns:a14="http://schemas.microsoft.com/office/drawing/2010/main" val="0"/>
              </a:ext>
            </a:extLst>
          </a:blip>
          <a:srcRect l="3891" t="5519" r="3891" b="5519"/>
          <a:stretch>
            <a:fillRect/>
          </a:stretch>
        </p:blipFill>
        <p:spPr bwMode="auto">
          <a:xfrm>
            <a:off x="3048000" y="58674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4" name="Picture 91" descr="800px-Flag_of_East_Timor_svg"/>
          <p:cNvPicPr>
            <a:picLocks noChangeAspect="1" noChangeArrowheads="1"/>
          </p:cNvPicPr>
          <p:nvPr/>
        </p:nvPicPr>
        <p:blipFill>
          <a:blip r:embed="rId11">
            <a:extLst>
              <a:ext uri="{28A0092B-C50C-407E-A947-70E740481C1C}">
                <a14:useLocalDpi xmlns:a14="http://schemas.microsoft.com/office/drawing/2010/main" val="0"/>
              </a:ext>
            </a:extLst>
          </a:blip>
          <a:srcRect l="2400" t="4800" r="2400" b="4800"/>
          <a:stretch>
            <a:fillRect/>
          </a:stretch>
        </p:blipFill>
        <p:spPr bwMode="auto">
          <a:xfrm>
            <a:off x="3048000" y="6324600"/>
            <a:ext cx="1371600"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645" name="Rectangle 15"/>
          <p:cNvSpPr>
            <a:spLocks noChangeArrowheads="1"/>
          </p:cNvSpPr>
          <p:nvPr/>
        </p:nvSpPr>
        <p:spPr bwMode="auto">
          <a:xfrm>
            <a:off x="2743200" y="152400"/>
            <a:ext cx="397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CÁC NƯỚC ĐÔNG NAM Á</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17" name="Rectangle 99"/>
          <p:cNvSpPr>
            <a:spLocks noChangeArrowheads="1"/>
          </p:cNvSpPr>
          <p:nvPr/>
        </p:nvSpPr>
        <p:spPr bwMode="auto">
          <a:xfrm>
            <a:off x="4572000" y="3810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Times New Roman" panose="02020603050405020304" pitchFamily="18" charset="0"/>
                <a:cs typeface="Times New Roman" panose="02020603050405020304" pitchFamily="18" charset="0"/>
              </a:rPr>
              <a:t>Ban-đa Xê-ri Bê-ga-oan</a:t>
            </a:r>
            <a:endParaRPr lang="en-US" altLang="en-US" b="1">
              <a:latin typeface="Times New Roman" panose="02020603050405020304" pitchFamily="18" charset="0"/>
              <a:cs typeface="Times New Roman" panose="02020603050405020304" pitchFamily="18" charset="0"/>
            </a:endParaRPr>
          </a:p>
        </p:txBody>
      </p:sp>
      <p:sp>
        <p:nvSpPr>
          <p:cNvPr id="18" name="Rectangle 94"/>
          <p:cNvSpPr>
            <a:spLocks noChangeArrowheads="1"/>
          </p:cNvSpPr>
          <p:nvPr/>
        </p:nvSpPr>
        <p:spPr bwMode="auto">
          <a:xfrm>
            <a:off x="4572000" y="1295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Gia-</a:t>
            </a:r>
            <a:r>
              <a:rPr lang="vi-VN" altLang="en-US" b="1">
                <a:latin typeface="Times New Roman" panose="02020603050405020304" pitchFamily="18" charset="0"/>
                <a:cs typeface="Times New Roman" panose="02020603050405020304" pitchFamily="18" charset="0"/>
              </a:rPr>
              <a:t>các-ta</a:t>
            </a:r>
            <a:endParaRPr lang="en-US" altLang="en-US" b="1">
              <a:latin typeface="Times New Roman" panose="02020603050405020304" pitchFamily="18" charset="0"/>
              <a:cs typeface="Times New Roman" panose="02020603050405020304" pitchFamily="18" charset="0"/>
            </a:endParaRPr>
          </a:p>
        </p:txBody>
      </p:sp>
      <p:sp>
        <p:nvSpPr>
          <p:cNvPr id="19" name="Rectangle 95"/>
          <p:cNvSpPr>
            <a:spLocks noChangeArrowheads="1"/>
          </p:cNvSpPr>
          <p:nvPr/>
        </p:nvSpPr>
        <p:spPr bwMode="auto">
          <a:xfrm>
            <a:off x="4648200" y="1828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Cua-la</a:t>
            </a:r>
            <a:r>
              <a:rPr lang="en-US" altLang="en-US" b="1">
                <a:solidFill>
                  <a:schemeClr val="bg2"/>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Lum-pơ</a:t>
            </a:r>
            <a:endParaRPr lang="en-US" altLang="en-US" b="1">
              <a:latin typeface="Times New Roman" panose="02020603050405020304" pitchFamily="18" charset="0"/>
              <a:cs typeface="Times New Roman" panose="02020603050405020304" pitchFamily="18" charset="0"/>
            </a:endParaRPr>
          </a:p>
        </p:txBody>
      </p:sp>
      <p:sp>
        <p:nvSpPr>
          <p:cNvPr id="20" name="Rectangle 96"/>
          <p:cNvSpPr>
            <a:spLocks noChangeArrowheads="1"/>
          </p:cNvSpPr>
          <p:nvPr/>
        </p:nvSpPr>
        <p:spPr bwMode="auto">
          <a:xfrm>
            <a:off x="4648200" y="2286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Ma-ni-la</a:t>
            </a:r>
            <a:endParaRPr lang="en-US" altLang="en-US" b="1">
              <a:latin typeface="Times New Roman" panose="02020603050405020304" pitchFamily="18" charset="0"/>
              <a:cs typeface="Times New Roman" panose="02020603050405020304" pitchFamily="18" charset="0"/>
            </a:endParaRPr>
          </a:p>
        </p:txBody>
      </p:sp>
      <p:sp>
        <p:nvSpPr>
          <p:cNvPr id="21" name="Rectangle 97"/>
          <p:cNvSpPr>
            <a:spLocks noChangeArrowheads="1"/>
          </p:cNvSpPr>
          <p:nvPr/>
        </p:nvSpPr>
        <p:spPr bwMode="auto">
          <a:xfrm>
            <a:off x="4648200" y="2819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Xin-ga-po</a:t>
            </a:r>
            <a:endParaRPr lang="en-US" altLang="en-US" b="1">
              <a:latin typeface="Times New Roman" panose="02020603050405020304" pitchFamily="18" charset="0"/>
              <a:cs typeface="Times New Roman" panose="02020603050405020304" pitchFamily="18" charset="0"/>
            </a:endParaRPr>
          </a:p>
        </p:txBody>
      </p:sp>
      <p:sp>
        <p:nvSpPr>
          <p:cNvPr id="22" name="Rectangle 100"/>
          <p:cNvSpPr>
            <a:spLocks noChangeArrowheads="1"/>
          </p:cNvSpPr>
          <p:nvPr/>
        </p:nvSpPr>
        <p:spPr bwMode="auto">
          <a:xfrm>
            <a:off x="4648200" y="4343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Hà Nội</a:t>
            </a:r>
            <a:endParaRPr lang="en-US" altLang="en-US" b="1">
              <a:latin typeface="Times New Roman" panose="02020603050405020304" pitchFamily="18" charset="0"/>
              <a:cs typeface="Times New Roman" panose="02020603050405020304" pitchFamily="18" charset="0"/>
            </a:endParaRPr>
          </a:p>
        </p:txBody>
      </p:sp>
      <p:sp>
        <p:nvSpPr>
          <p:cNvPr id="23" name="Rectangle 101"/>
          <p:cNvSpPr>
            <a:spLocks noChangeArrowheads="1"/>
          </p:cNvSpPr>
          <p:nvPr/>
        </p:nvSpPr>
        <p:spPr bwMode="auto">
          <a:xfrm>
            <a:off x="4724400" y="4800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Viêng-chăm</a:t>
            </a:r>
            <a:endParaRPr lang="en-US" altLang="en-US" b="1">
              <a:latin typeface="Times New Roman" panose="02020603050405020304" pitchFamily="18" charset="0"/>
              <a:cs typeface="Times New Roman" panose="02020603050405020304" pitchFamily="18" charset="0"/>
            </a:endParaRPr>
          </a:p>
        </p:txBody>
      </p:sp>
      <p:sp>
        <p:nvSpPr>
          <p:cNvPr id="24" name="Rectangle 102"/>
          <p:cNvSpPr>
            <a:spLocks noChangeArrowheads="1"/>
          </p:cNvSpPr>
          <p:nvPr/>
        </p:nvSpPr>
        <p:spPr bwMode="auto">
          <a:xfrm>
            <a:off x="4648200" y="5334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Y-an-gun</a:t>
            </a:r>
            <a:endParaRPr lang="en-US" altLang="en-US" b="1">
              <a:latin typeface="Times New Roman" panose="02020603050405020304" pitchFamily="18" charset="0"/>
              <a:cs typeface="Times New Roman" panose="02020603050405020304" pitchFamily="18" charset="0"/>
            </a:endParaRPr>
          </a:p>
        </p:txBody>
      </p:sp>
      <p:sp>
        <p:nvSpPr>
          <p:cNvPr id="25" name="Rectangle 103"/>
          <p:cNvSpPr>
            <a:spLocks noChangeArrowheads="1"/>
          </p:cNvSpPr>
          <p:nvPr/>
        </p:nvSpPr>
        <p:spPr bwMode="auto">
          <a:xfrm>
            <a:off x="4800600" y="5791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Phnôm-pênh</a:t>
            </a:r>
            <a:endParaRPr lang="en-US" altLang="en-US" b="1">
              <a:latin typeface="Times New Roman" panose="02020603050405020304" pitchFamily="18" charset="0"/>
              <a:cs typeface="Times New Roman" panose="02020603050405020304" pitchFamily="18" charset="0"/>
            </a:endParaRPr>
          </a:p>
        </p:txBody>
      </p:sp>
      <p:sp>
        <p:nvSpPr>
          <p:cNvPr id="26" name="Rectangle 104"/>
          <p:cNvSpPr>
            <a:spLocks noChangeArrowheads="1"/>
          </p:cNvSpPr>
          <p:nvPr/>
        </p:nvSpPr>
        <p:spPr bwMode="auto">
          <a:xfrm>
            <a:off x="4648200" y="6248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Đi- li</a:t>
            </a:r>
            <a:endParaRPr lang="en-US" altLang="en-US" b="1">
              <a:latin typeface="Times New Roman" panose="02020603050405020304" pitchFamily="18" charset="0"/>
              <a:cs typeface="Times New Roman" panose="02020603050405020304" pitchFamily="18" charset="0"/>
            </a:endParaRPr>
          </a:p>
        </p:txBody>
      </p:sp>
      <p:sp>
        <p:nvSpPr>
          <p:cNvPr id="27" name="Rectangle 109"/>
          <p:cNvSpPr>
            <a:spLocks noChangeArrowheads="1"/>
          </p:cNvSpPr>
          <p:nvPr/>
        </p:nvSpPr>
        <p:spPr bwMode="auto">
          <a:xfrm>
            <a:off x="7162800" y="2819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endParaRPr lang="en-US" altLang="en-US" b="1">
              <a:solidFill>
                <a:schemeClr val="tx2"/>
              </a:solidFill>
              <a:latin typeface="Times New Roman" panose="02020603050405020304" pitchFamily="18" charset="0"/>
              <a:cs typeface="Times New Roman" panose="02020603050405020304" pitchFamily="18" charset="0"/>
            </a:endParaRPr>
          </a:p>
        </p:txBody>
      </p:sp>
      <p:sp>
        <p:nvSpPr>
          <p:cNvPr id="28" name="Rectangle 109"/>
          <p:cNvSpPr>
            <a:spLocks noChangeArrowheads="1"/>
          </p:cNvSpPr>
          <p:nvPr/>
        </p:nvSpPr>
        <p:spPr bwMode="auto">
          <a:xfrm>
            <a:off x="7162800" y="1371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endParaRPr lang="en-US" altLang="en-US" b="1">
              <a:solidFill>
                <a:schemeClr val="tx2"/>
              </a:solidFill>
              <a:latin typeface="Times New Roman" panose="02020603050405020304" pitchFamily="18" charset="0"/>
              <a:cs typeface="Times New Roman" panose="02020603050405020304" pitchFamily="18" charset="0"/>
            </a:endParaRPr>
          </a:p>
        </p:txBody>
      </p:sp>
      <p:sp>
        <p:nvSpPr>
          <p:cNvPr id="29" name="Rectangle 109"/>
          <p:cNvSpPr>
            <a:spLocks noChangeArrowheads="1"/>
          </p:cNvSpPr>
          <p:nvPr/>
        </p:nvSpPr>
        <p:spPr bwMode="auto">
          <a:xfrm>
            <a:off x="7162800" y="1752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endParaRPr lang="en-US" altLang="en-US" b="1">
              <a:solidFill>
                <a:schemeClr val="tx2"/>
              </a:solidFill>
              <a:latin typeface="Times New Roman" panose="02020603050405020304" pitchFamily="18" charset="0"/>
              <a:cs typeface="Times New Roman" panose="02020603050405020304" pitchFamily="18" charset="0"/>
            </a:endParaRPr>
          </a:p>
        </p:txBody>
      </p:sp>
      <p:sp>
        <p:nvSpPr>
          <p:cNvPr id="30" name="Rectangle 109"/>
          <p:cNvSpPr>
            <a:spLocks noChangeArrowheads="1"/>
          </p:cNvSpPr>
          <p:nvPr/>
        </p:nvSpPr>
        <p:spPr bwMode="auto">
          <a:xfrm>
            <a:off x="7162800" y="2286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endParaRPr lang="en-US" altLang="en-US" b="1">
              <a:solidFill>
                <a:schemeClr val="tx2"/>
              </a:solidFill>
              <a:latin typeface="Times New Roman" panose="02020603050405020304" pitchFamily="18" charset="0"/>
              <a:cs typeface="Times New Roman" panose="02020603050405020304" pitchFamily="18" charset="0"/>
            </a:endParaRPr>
          </a:p>
        </p:txBody>
      </p:sp>
      <p:sp>
        <p:nvSpPr>
          <p:cNvPr id="31" name="Rectangle 109"/>
          <p:cNvSpPr>
            <a:spLocks noChangeArrowheads="1"/>
          </p:cNvSpPr>
          <p:nvPr/>
        </p:nvSpPr>
        <p:spPr bwMode="auto">
          <a:xfrm>
            <a:off x="7162800" y="3733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1/1984</a:t>
            </a:r>
            <a:endParaRPr lang="en-US" altLang="en-US" b="1">
              <a:solidFill>
                <a:schemeClr val="tx2"/>
              </a:solidFill>
              <a:latin typeface="Times New Roman" panose="02020603050405020304" pitchFamily="18" charset="0"/>
              <a:cs typeface="Times New Roman" panose="02020603050405020304" pitchFamily="18" charset="0"/>
            </a:endParaRPr>
          </a:p>
        </p:txBody>
      </p:sp>
      <p:sp>
        <p:nvSpPr>
          <p:cNvPr id="32" name="Rectangle 109"/>
          <p:cNvSpPr>
            <a:spLocks noChangeArrowheads="1"/>
          </p:cNvSpPr>
          <p:nvPr/>
        </p:nvSpPr>
        <p:spPr bwMode="auto">
          <a:xfrm>
            <a:off x="7162800" y="4267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7/1995</a:t>
            </a:r>
            <a:endParaRPr lang="en-US" altLang="en-US" b="1">
              <a:solidFill>
                <a:schemeClr val="tx2"/>
              </a:solidFill>
              <a:latin typeface="Times New Roman" panose="02020603050405020304" pitchFamily="18" charset="0"/>
              <a:cs typeface="Times New Roman" panose="02020603050405020304" pitchFamily="18" charset="0"/>
            </a:endParaRPr>
          </a:p>
        </p:txBody>
      </p:sp>
      <p:sp>
        <p:nvSpPr>
          <p:cNvPr id="33" name="Rectangle 109"/>
          <p:cNvSpPr>
            <a:spLocks noChangeArrowheads="1"/>
          </p:cNvSpPr>
          <p:nvPr/>
        </p:nvSpPr>
        <p:spPr bwMode="auto">
          <a:xfrm>
            <a:off x="7162800" y="4800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9/1997</a:t>
            </a:r>
            <a:endParaRPr lang="en-US" altLang="en-US" b="1">
              <a:solidFill>
                <a:schemeClr val="tx2"/>
              </a:solidFill>
              <a:latin typeface="Times New Roman" panose="02020603050405020304" pitchFamily="18" charset="0"/>
              <a:cs typeface="Times New Roman" panose="02020603050405020304" pitchFamily="18" charset="0"/>
            </a:endParaRPr>
          </a:p>
        </p:txBody>
      </p:sp>
      <p:sp>
        <p:nvSpPr>
          <p:cNvPr id="34" name="Rectangle 109"/>
          <p:cNvSpPr>
            <a:spLocks noChangeArrowheads="1"/>
          </p:cNvSpPr>
          <p:nvPr/>
        </p:nvSpPr>
        <p:spPr bwMode="auto">
          <a:xfrm>
            <a:off x="7162800" y="5257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9/1997</a:t>
            </a:r>
            <a:endParaRPr lang="en-US" altLang="en-US" b="1">
              <a:solidFill>
                <a:schemeClr val="tx2"/>
              </a:solidFill>
              <a:latin typeface="Times New Roman" panose="02020603050405020304" pitchFamily="18" charset="0"/>
              <a:cs typeface="Times New Roman" panose="02020603050405020304" pitchFamily="18" charset="0"/>
            </a:endParaRPr>
          </a:p>
        </p:txBody>
      </p:sp>
      <p:sp>
        <p:nvSpPr>
          <p:cNvPr id="35" name="Rectangle 109"/>
          <p:cNvSpPr>
            <a:spLocks noChangeArrowheads="1"/>
          </p:cNvSpPr>
          <p:nvPr/>
        </p:nvSpPr>
        <p:spPr bwMode="auto">
          <a:xfrm>
            <a:off x="7162800" y="5715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4/1999</a:t>
            </a:r>
            <a:endParaRPr lang="en-US" altLang="en-US" b="1">
              <a:solidFill>
                <a:schemeClr val="tx2"/>
              </a:solidFill>
              <a:latin typeface="Times New Roman" panose="02020603050405020304" pitchFamily="18" charset="0"/>
              <a:cs typeface="Times New Roman" panose="02020603050405020304" pitchFamily="18" charset="0"/>
            </a:endParaRPr>
          </a:p>
        </p:txBody>
      </p:sp>
      <p:sp>
        <p:nvSpPr>
          <p:cNvPr id="23665" name="Rectangle 109"/>
          <p:cNvSpPr>
            <a:spLocks noChangeArrowheads="1"/>
          </p:cNvSpPr>
          <p:nvPr/>
        </p:nvSpPr>
        <p:spPr bwMode="auto">
          <a:xfrm>
            <a:off x="7162800" y="6248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b="1">
              <a:solidFill>
                <a:schemeClr val="tx2"/>
              </a:solidFill>
              <a:latin typeface="VNI-Aptima" pitchFamily="2" charset="0"/>
              <a:cs typeface="Arial" panose="020B0604020202020204" pitchFamily="34" charset="0"/>
            </a:endParaRPr>
          </a:p>
        </p:txBody>
      </p:sp>
      <p:sp>
        <p:nvSpPr>
          <p:cNvPr id="37" name="Text Box 116"/>
          <p:cNvSpPr txBox="1">
            <a:spLocks noChangeArrowheads="1"/>
          </p:cNvSpPr>
          <p:nvPr/>
        </p:nvSpPr>
        <p:spPr bwMode="auto">
          <a:xfrm>
            <a:off x="5981700" y="1441677"/>
            <a:ext cx="3124200" cy="1590675"/>
          </a:xfrm>
          <a:prstGeom prst="rect">
            <a:avLst/>
          </a:prstGeom>
          <a:solidFill>
            <a:srgbClr val="99CCFF"/>
          </a:solidFill>
          <a:ln w="38100" algn="ctr">
            <a:solidFill>
              <a:schemeClr val="tx1"/>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Điền tên thủ đô và thời gian gia nhập tổ chức ASEAN của các nước Đông Nam Á? </a:t>
            </a:r>
            <a:endParaRPr lang="en-US" altLang="en-US" sz="2900" b="1">
              <a:solidFill>
                <a:srgbClr val="0000CC"/>
              </a:solidFill>
              <a:latin typeface="VNI-Times" pitchFamily="2"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par>
                          <p:cTn id="36" fill="hold">
                            <p:stCondLst>
                              <p:cond delay="500"/>
                            </p:stCondLst>
                            <p:childTnLst>
                              <p:par>
                                <p:cTn id="37" presetID="3" presetClass="entr" presetSubtype="1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childTnLst>
                          </p:cTn>
                        </p:par>
                        <p:par>
                          <p:cTn id="45" fill="hold">
                            <p:stCondLst>
                              <p:cond delay="500"/>
                            </p:stCondLst>
                            <p:childTnLst>
                              <p:par>
                                <p:cTn id="46" presetID="3" presetClass="entr" presetSubtype="1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linds(horizont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par>
                          <p:cTn id="54" fill="hold">
                            <p:stCondLst>
                              <p:cond delay="500"/>
                            </p:stCondLst>
                            <p:childTnLst>
                              <p:par>
                                <p:cTn id="55" presetID="3" presetClass="entr" presetSubtype="1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par>
                          <p:cTn id="63" fill="hold">
                            <p:stCondLst>
                              <p:cond delay="500"/>
                            </p:stCondLst>
                            <p:childTnLst>
                              <p:par>
                                <p:cTn id="64" presetID="3" presetClass="entr" presetSubtype="10"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linds(horizont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linds(horizontal)">
                                      <p:cBhvr>
                                        <p:cTn id="71" dur="500"/>
                                        <p:tgtEl>
                                          <p:spTgt spid="23"/>
                                        </p:tgtEl>
                                      </p:cBhvr>
                                    </p:animEffect>
                                  </p:childTnLst>
                                </p:cTn>
                              </p:par>
                            </p:childTnLst>
                          </p:cTn>
                        </p:par>
                        <p:par>
                          <p:cTn id="72" fill="hold">
                            <p:stCondLst>
                              <p:cond delay="500"/>
                            </p:stCondLst>
                            <p:childTnLst>
                              <p:par>
                                <p:cTn id="73" presetID="3" presetClass="entr" presetSubtype="1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linds(horizontal)">
                                      <p:cBhvr>
                                        <p:cTn id="80" dur="500"/>
                                        <p:tgtEl>
                                          <p:spTgt spid="24"/>
                                        </p:tgtEl>
                                      </p:cBhvr>
                                    </p:animEffect>
                                  </p:childTnLst>
                                </p:cTn>
                              </p:par>
                            </p:childTnLst>
                          </p:cTn>
                        </p:par>
                        <p:par>
                          <p:cTn id="81" fill="hold">
                            <p:stCondLst>
                              <p:cond delay="500"/>
                            </p:stCondLst>
                            <p:childTnLst>
                              <p:par>
                                <p:cTn id="82" presetID="3" presetClass="entr" presetSubtype="10"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linds(horizontal)">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linds(horizontal)">
                                      <p:cBhvr>
                                        <p:cTn id="89" dur="500"/>
                                        <p:tgtEl>
                                          <p:spTgt spid="25"/>
                                        </p:tgtEl>
                                      </p:cBhvr>
                                    </p:animEffect>
                                  </p:childTnLst>
                                </p:cTn>
                              </p:par>
                            </p:childTnLst>
                          </p:cTn>
                        </p:par>
                        <p:par>
                          <p:cTn id="90" fill="hold">
                            <p:stCondLst>
                              <p:cond delay="500"/>
                            </p:stCondLst>
                            <p:childTnLst>
                              <p:par>
                                <p:cTn id="91" presetID="3" presetClass="entr" presetSubtype="1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blinds(horizontal)">
                                      <p:cBhvr>
                                        <p:cTn id="9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7" grpId="0" animBg="1"/>
      <p:bldP spid="3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BÀI 5: CÁC NƯỚC ĐÔNG NAM Á</a:t>
            </a:r>
            <a:endParaRPr lang="en-US" altLang="en-US" sz="2800" b="1">
              <a:solidFill>
                <a:srgbClr val="0000FF"/>
              </a:solidFill>
              <a:latin typeface="Times New Roman" panose="02020603050405020304" pitchFamily="18" charset="0"/>
              <a:cs typeface="Times New Roman" panose="02020603050405020304" pitchFamily="18" charset="0"/>
            </a:endParaRPr>
          </a:p>
        </p:txBody>
      </p:sp>
      <p:pic>
        <p:nvPicPr>
          <p:cNvPr id="20489" name="Picture 4" descr="Le ket nam VN la thanh vien thu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 y="609599"/>
            <a:ext cx="8991600" cy="560206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90" name="Rectangle 11"/>
          <p:cNvSpPr>
            <a:spLocks noChangeArrowheads="1"/>
          </p:cNvSpPr>
          <p:nvPr/>
        </p:nvSpPr>
        <p:spPr bwMode="auto">
          <a:xfrm>
            <a:off x="76201" y="6211669"/>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dirty="0" err="1">
                <a:solidFill>
                  <a:srgbClr val="FF0066"/>
                </a:solidFill>
                <a:latin typeface="Times New Roman" panose="02020603050405020304" pitchFamily="18" charset="0"/>
              </a:rPr>
              <a:t>Lễ</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kết</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nạp</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Việt</a:t>
            </a:r>
            <a:r>
              <a:rPr lang="en-US" altLang="en-US" b="1" dirty="0">
                <a:solidFill>
                  <a:srgbClr val="FF0066"/>
                </a:solidFill>
                <a:latin typeface="Times New Roman" panose="02020603050405020304" pitchFamily="18" charset="0"/>
              </a:rPr>
              <a:t> Nam </a:t>
            </a:r>
            <a:r>
              <a:rPr lang="en-US" altLang="en-US" b="1" dirty="0" err="1">
                <a:solidFill>
                  <a:srgbClr val="FF0066"/>
                </a:solidFill>
                <a:latin typeface="Times New Roman" panose="02020603050405020304" pitchFamily="18" charset="0"/>
              </a:rPr>
              <a:t>là</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thành</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viên</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chính</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thức</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thứ</a:t>
            </a:r>
            <a:r>
              <a:rPr lang="en-US" altLang="en-US" b="1" dirty="0">
                <a:solidFill>
                  <a:srgbClr val="FF0066"/>
                </a:solidFill>
                <a:latin typeface="Times New Roman" panose="02020603050405020304" pitchFamily="18" charset="0"/>
              </a:rPr>
              <a:t> 7 </a:t>
            </a:r>
            <a:r>
              <a:rPr lang="en-US" altLang="en-US" b="1" dirty="0" err="1">
                <a:solidFill>
                  <a:srgbClr val="FF0066"/>
                </a:solidFill>
                <a:latin typeface="Times New Roman" panose="02020603050405020304" pitchFamily="18" charset="0"/>
              </a:rPr>
              <a:t>của</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Hiệp</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hội</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các</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nước</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Đông</a:t>
            </a:r>
            <a:r>
              <a:rPr lang="en-US" altLang="en-US" b="1" dirty="0">
                <a:solidFill>
                  <a:srgbClr val="FF0066"/>
                </a:solidFill>
                <a:latin typeface="Times New Roman" panose="02020603050405020304" pitchFamily="18" charset="0"/>
              </a:rPr>
              <a:t> Nam Á (ASEAN)</a:t>
            </a:r>
            <a:endParaRPr lang="en-US" altLang="en-US" b="1" dirty="0">
              <a:solidFill>
                <a:srgbClr val="FF0066"/>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uoc_do_cac_nuoc_thanh_vien_ASEA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228600"/>
            <a:ext cx="7620000" cy="642937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6" descr="Flag_of_ASEAN_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513" y="1309688"/>
            <a:ext cx="1143000" cy="7588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7" descr="QUASBUT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290638"/>
            <a:ext cx="1063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QUASBUT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6764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QUASBUT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3622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QUASBUT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7526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descr="QUASBUT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800" y="27940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2" descr="QUASBUT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084638"/>
            <a:ext cx="1063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3" descr="QUASBUT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4196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4" descr="QUASBUT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57912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5" descr="QUASBUT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6338" y="3975100"/>
            <a:ext cx="10636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descr="QUASBUT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7100" y="21463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7" descr="QUASBUT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838" y="6223000"/>
            <a:ext cx="10636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Rectangle 18"/>
          <p:cNvSpPr>
            <a:spLocks noChangeArrowheads="1"/>
          </p:cNvSpPr>
          <p:nvPr/>
        </p:nvSpPr>
        <p:spPr bwMode="auto">
          <a:xfrm>
            <a:off x="990600" y="19812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endParaRPr lang="en-US" altLang="en-US" sz="1600" b="1">
              <a:solidFill>
                <a:srgbClr val="0000CC"/>
              </a:solidFill>
              <a:latin typeface="Times New Roman" panose="02020603050405020304" pitchFamily="18" charset="0"/>
              <a:cs typeface="Times New Roman" panose="02020603050405020304" pitchFamily="18" charset="0"/>
            </a:endParaRPr>
          </a:p>
        </p:txBody>
      </p:sp>
      <p:sp>
        <p:nvSpPr>
          <p:cNvPr id="13333" name="Rectangle 21"/>
          <p:cNvSpPr>
            <a:spLocks noChangeArrowheads="1"/>
          </p:cNvSpPr>
          <p:nvPr/>
        </p:nvSpPr>
        <p:spPr bwMode="auto">
          <a:xfrm>
            <a:off x="1524000" y="37338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endParaRPr lang="en-US" altLang="en-US" sz="1600" b="1">
              <a:solidFill>
                <a:srgbClr val="0000CC"/>
              </a:solidFill>
              <a:latin typeface="Times New Roman" panose="02020603050405020304" pitchFamily="18" charset="0"/>
              <a:cs typeface="Times New Roman" panose="02020603050405020304" pitchFamily="18" charset="0"/>
            </a:endParaRPr>
          </a:p>
        </p:txBody>
      </p:sp>
      <p:sp>
        <p:nvSpPr>
          <p:cNvPr id="13334" name="Rectangle 22"/>
          <p:cNvSpPr>
            <a:spLocks noChangeArrowheads="1"/>
          </p:cNvSpPr>
          <p:nvPr/>
        </p:nvSpPr>
        <p:spPr bwMode="auto">
          <a:xfrm>
            <a:off x="1295400" y="46482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endParaRPr lang="en-US" altLang="en-US" sz="1600" b="1">
              <a:solidFill>
                <a:srgbClr val="0000CC"/>
              </a:solidFill>
              <a:latin typeface="Times New Roman" panose="02020603050405020304" pitchFamily="18" charset="0"/>
              <a:cs typeface="Times New Roman" panose="02020603050405020304" pitchFamily="18" charset="0"/>
            </a:endParaRPr>
          </a:p>
        </p:txBody>
      </p:sp>
      <p:sp>
        <p:nvSpPr>
          <p:cNvPr id="13335" name="Rectangle 23"/>
          <p:cNvSpPr>
            <a:spLocks noChangeArrowheads="1"/>
          </p:cNvSpPr>
          <p:nvPr/>
        </p:nvSpPr>
        <p:spPr bwMode="auto">
          <a:xfrm>
            <a:off x="1447800" y="53340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endParaRPr lang="en-US" altLang="en-US" sz="1600" b="1">
              <a:solidFill>
                <a:srgbClr val="0000CC"/>
              </a:solidFill>
              <a:latin typeface="Times New Roman" panose="02020603050405020304" pitchFamily="18" charset="0"/>
              <a:cs typeface="Times New Roman" panose="02020603050405020304" pitchFamily="18" charset="0"/>
            </a:endParaRPr>
          </a:p>
        </p:txBody>
      </p:sp>
      <p:sp>
        <p:nvSpPr>
          <p:cNvPr id="13336" name="Rectangle 24"/>
          <p:cNvSpPr>
            <a:spLocks noChangeArrowheads="1"/>
          </p:cNvSpPr>
          <p:nvPr/>
        </p:nvSpPr>
        <p:spPr bwMode="auto">
          <a:xfrm>
            <a:off x="4038600" y="23622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endParaRPr lang="en-US" altLang="en-US" sz="1600" b="1">
              <a:solidFill>
                <a:srgbClr val="0000CC"/>
              </a:solidFill>
              <a:latin typeface="Times New Roman" panose="02020603050405020304" pitchFamily="18" charset="0"/>
              <a:cs typeface="Times New Roman" panose="02020603050405020304" pitchFamily="18" charset="0"/>
            </a:endParaRPr>
          </a:p>
        </p:txBody>
      </p:sp>
      <p:sp>
        <p:nvSpPr>
          <p:cNvPr id="13337" name="Rectangle 25"/>
          <p:cNvSpPr>
            <a:spLocks noChangeArrowheads="1"/>
          </p:cNvSpPr>
          <p:nvPr/>
        </p:nvSpPr>
        <p:spPr bwMode="auto">
          <a:xfrm>
            <a:off x="3124200" y="3429000"/>
            <a:ext cx="1371600" cy="304800"/>
          </a:xfrm>
          <a:prstGeom prst="rect">
            <a:avLst/>
          </a:prstGeom>
          <a:solidFill>
            <a:srgbClr val="669900"/>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latin typeface="Times New Roman" panose="02020603050405020304" pitchFamily="18" charset="0"/>
                <a:cs typeface="Times New Roman" panose="02020603050405020304" pitchFamily="18" charset="0"/>
              </a:rPr>
              <a:t>Tháng 1/1984</a:t>
            </a:r>
            <a:endParaRPr lang="en-US" altLang="en-US" sz="1600" b="1">
              <a:latin typeface="Times New Roman" panose="02020603050405020304" pitchFamily="18" charset="0"/>
              <a:cs typeface="Times New Roman" panose="02020603050405020304" pitchFamily="18" charset="0"/>
            </a:endParaRPr>
          </a:p>
        </p:txBody>
      </p:sp>
      <p:sp>
        <p:nvSpPr>
          <p:cNvPr id="13338" name="Rectangle 26"/>
          <p:cNvSpPr>
            <a:spLocks noChangeArrowheads="1"/>
          </p:cNvSpPr>
          <p:nvPr/>
        </p:nvSpPr>
        <p:spPr bwMode="auto">
          <a:xfrm>
            <a:off x="2438400" y="1676400"/>
            <a:ext cx="1371600" cy="304800"/>
          </a:xfrm>
          <a:prstGeom prst="rect">
            <a:avLst/>
          </a:prstGeom>
          <a:solidFill>
            <a:srgbClr val="99FF33"/>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7/1995</a:t>
            </a:r>
            <a:endParaRPr lang="en-US" altLang="en-US" sz="1600" b="1">
              <a:solidFill>
                <a:srgbClr val="0000CC"/>
              </a:solidFill>
              <a:latin typeface="Times New Roman" panose="02020603050405020304" pitchFamily="18" charset="0"/>
              <a:cs typeface="Times New Roman" panose="02020603050405020304" pitchFamily="18" charset="0"/>
            </a:endParaRPr>
          </a:p>
        </p:txBody>
      </p:sp>
      <p:sp>
        <p:nvSpPr>
          <p:cNvPr id="13340" name="Rectangle 28"/>
          <p:cNvSpPr>
            <a:spLocks noChangeArrowheads="1"/>
          </p:cNvSpPr>
          <p:nvPr/>
        </p:nvSpPr>
        <p:spPr bwMode="auto">
          <a:xfrm>
            <a:off x="228600" y="838200"/>
            <a:ext cx="1371600" cy="304800"/>
          </a:xfrm>
          <a:prstGeom prst="rect">
            <a:avLst/>
          </a:prstGeom>
          <a:solidFill>
            <a:srgbClr val="FF5050"/>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bg1"/>
                </a:solidFill>
                <a:latin typeface="Times New Roman" panose="02020603050405020304" pitchFamily="18" charset="0"/>
                <a:cs typeface="Times New Roman" panose="02020603050405020304" pitchFamily="18" charset="0"/>
              </a:rPr>
              <a:t>Tháng 7/1997</a:t>
            </a:r>
            <a:endParaRPr lang="en-US" altLang="en-US" sz="1600" b="1">
              <a:solidFill>
                <a:schemeClr val="bg1"/>
              </a:solidFill>
              <a:latin typeface="Times New Roman" panose="02020603050405020304" pitchFamily="18" charset="0"/>
              <a:cs typeface="Times New Roman" panose="02020603050405020304" pitchFamily="18" charset="0"/>
            </a:endParaRPr>
          </a:p>
        </p:txBody>
      </p:sp>
      <p:sp>
        <p:nvSpPr>
          <p:cNvPr id="13341" name="Rectangle 29"/>
          <p:cNvSpPr>
            <a:spLocks noChangeArrowheads="1"/>
          </p:cNvSpPr>
          <p:nvPr/>
        </p:nvSpPr>
        <p:spPr bwMode="auto">
          <a:xfrm>
            <a:off x="1295400" y="1219200"/>
            <a:ext cx="1371600" cy="304800"/>
          </a:xfrm>
          <a:prstGeom prst="rect">
            <a:avLst/>
          </a:prstGeom>
          <a:solidFill>
            <a:srgbClr val="FF5050"/>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bg1"/>
                </a:solidFill>
                <a:latin typeface="Times New Roman" panose="02020603050405020304" pitchFamily="18" charset="0"/>
                <a:cs typeface="Times New Roman" panose="02020603050405020304" pitchFamily="18" charset="0"/>
              </a:rPr>
              <a:t>Tháng 7/1997</a:t>
            </a:r>
            <a:endParaRPr lang="en-US" altLang="en-US" sz="1600" b="1">
              <a:solidFill>
                <a:schemeClr val="bg1"/>
              </a:solidFill>
              <a:latin typeface="Times New Roman" panose="02020603050405020304" pitchFamily="18" charset="0"/>
              <a:cs typeface="Times New Roman" panose="02020603050405020304" pitchFamily="18" charset="0"/>
            </a:endParaRPr>
          </a:p>
        </p:txBody>
      </p:sp>
      <p:sp>
        <p:nvSpPr>
          <p:cNvPr id="13342" name="Rectangle 30"/>
          <p:cNvSpPr>
            <a:spLocks noChangeArrowheads="1"/>
          </p:cNvSpPr>
          <p:nvPr/>
        </p:nvSpPr>
        <p:spPr bwMode="auto">
          <a:xfrm>
            <a:off x="1524000" y="2971800"/>
            <a:ext cx="1371600" cy="304800"/>
          </a:xfrm>
          <a:prstGeom prst="rect">
            <a:avLst/>
          </a:prstGeom>
          <a:solidFill>
            <a:srgbClr val="336699"/>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bg1"/>
                </a:solidFill>
                <a:latin typeface="Times New Roman" panose="02020603050405020304" pitchFamily="18" charset="0"/>
                <a:cs typeface="Times New Roman" panose="02020603050405020304" pitchFamily="18" charset="0"/>
              </a:rPr>
              <a:t>Tháng 4/1999</a:t>
            </a:r>
            <a:endParaRPr lang="en-US" altLang="en-US" sz="1600" b="1">
              <a:solidFill>
                <a:schemeClr val="bg1"/>
              </a:solidFill>
              <a:latin typeface="Times New Roman" panose="02020603050405020304" pitchFamily="18" charset="0"/>
              <a:cs typeface="Times New Roman" panose="02020603050405020304" pitchFamily="18" charset="0"/>
            </a:endParaRPr>
          </a:p>
        </p:txBody>
      </p:sp>
      <p:sp>
        <p:nvSpPr>
          <p:cNvPr id="19481" name="Text Box 5"/>
          <p:cNvSpPr txBox="1">
            <a:spLocks noChangeArrowheads="1"/>
          </p:cNvSpPr>
          <p:nvPr/>
        </p:nvSpPr>
        <p:spPr bwMode="auto">
          <a:xfrm>
            <a:off x="7772400" y="2209800"/>
            <a:ext cx="1371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Lược đồ các nước thành viên ASEAN</a:t>
            </a:r>
            <a:endParaRPr lang="en-US" altLang="en-US" sz="24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iterate type="lt">
                                    <p:tmPct val="0"/>
                                  </p:iterate>
                                  <p:childTnLst>
                                    <p:set>
                                      <p:cBhvr>
                                        <p:cTn id="6" dur="1" fill="hold">
                                          <p:stCondLst>
                                            <p:cond delay="0"/>
                                          </p:stCondLst>
                                        </p:cTn>
                                        <p:tgtEl>
                                          <p:spTgt spid="13330"/>
                                        </p:tgtEl>
                                        <p:attrNameLst>
                                          <p:attrName>style.visibility</p:attrName>
                                        </p:attrNameLst>
                                      </p:cBhvr>
                                      <p:to>
                                        <p:strVal val="visible"/>
                                      </p:to>
                                    </p:set>
                                    <p:animEffect transition="in" filter="fade">
                                      <p:cBhvr>
                                        <p:cTn id="7" dur="1600" decel="100000"/>
                                        <p:tgtEl>
                                          <p:spTgt spid="13330"/>
                                        </p:tgtEl>
                                      </p:cBhvr>
                                    </p:animEffect>
                                    <p:anim calcmode="lin" valueType="num">
                                      <p:cBhvr>
                                        <p:cTn id="8" dur="1600" decel="100000" fill="hold"/>
                                        <p:tgtEl>
                                          <p:spTgt spid="13330"/>
                                        </p:tgtEl>
                                        <p:attrNameLst>
                                          <p:attrName>style.rotation</p:attrName>
                                        </p:attrNameLst>
                                      </p:cBhvr>
                                      <p:tavLst>
                                        <p:tav tm="0">
                                          <p:val>
                                            <p:fltVal val="-90"/>
                                          </p:val>
                                        </p:tav>
                                        <p:tav tm="100000">
                                          <p:val>
                                            <p:fltVal val="0"/>
                                          </p:val>
                                        </p:tav>
                                      </p:tavLst>
                                    </p:anim>
                                    <p:anim calcmode="lin" valueType="num">
                                      <p:cBhvr>
                                        <p:cTn id="9" dur="1600" decel="100000" fill="hold"/>
                                        <p:tgtEl>
                                          <p:spTgt spid="13330"/>
                                        </p:tgtEl>
                                        <p:attrNameLst>
                                          <p:attrName>ppt_x</p:attrName>
                                        </p:attrNameLst>
                                      </p:cBhvr>
                                      <p:tavLst>
                                        <p:tav tm="0">
                                          <p:val>
                                            <p:strVal val="#ppt_x+0.4"/>
                                          </p:val>
                                        </p:tav>
                                        <p:tav tm="100000">
                                          <p:val>
                                            <p:strVal val="#ppt_x-0.05"/>
                                          </p:val>
                                        </p:tav>
                                      </p:tavLst>
                                    </p:anim>
                                    <p:anim calcmode="lin" valueType="num">
                                      <p:cBhvr>
                                        <p:cTn id="10" dur="1600" decel="100000" fill="hold"/>
                                        <p:tgtEl>
                                          <p:spTgt spid="13330"/>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3330"/>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3330"/>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iterate type="lt">
                                    <p:tmPct val="0"/>
                                  </p:iterate>
                                  <p:childTnLst>
                                    <p:set>
                                      <p:cBhvr>
                                        <p:cTn id="14" dur="1" fill="hold">
                                          <p:stCondLst>
                                            <p:cond delay="0"/>
                                          </p:stCondLst>
                                        </p:cTn>
                                        <p:tgtEl>
                                          <p:spTgt spid="13333"/>
                                        </p:tgtEl>
                                        <p:attrNameLst>
                                          <p:attrName>style.visibility</p:attrName>
                                        </p:attrNameLst>
                                      </p:cBhvr>
                                      <p:to>
                                        <p:strVal val="visible"/>
                                      </p:to>
                                    </p:set>
                                    <p:animEffect transition="in" filter="fade">
                                      <p:cBhvr>
                                        <p:cTn id="15" dur="1600" decel="100000"/>
                                        <p:tgtEl>
                                          <p:spTgt spid="13333"/>
                                        </p:tgtEl>
                                      </p:cBhvr>
                                    </p:animEffect>
                                    <p:anim calcmode="lin" valueType="num">
                                      <p:cBhvr>
                                        <p:cTn id="16" dur="1600" decel="100000" fill="hold"/>
                                        <p:tgtEl>
                                          <p:spTgt spid="13333"/>
                                        </p:tgtEl>
                                        <p:attrNameLst>
                                          <p:attrName>style.rotation</p:attrName>
                                        </p:attrNameLst>
                                      </p:cBhvr>
                                      <p:tavLst>
                                        <p:tav tm="0">
                                          <p:val>
                                            <p:fltVal val="-90"/>
                                          </p:val>
                                        </p:tav>
                                        <p:tav tm="100000">
                                          <p:val>
                                            <p:fltVal val="0"/>
                                          </p:val>
                                        </p:tav>
                                      </p:tavLst>
                                    </p:anim>
                                    <p:anim calcmode="lin" valueType="num">
                                      <p:cBhvr>
                                        <p:cTn id="17" dur="1600" decel="100000" fill="hold"/>
                                        <p:tgtEl>
                                          <p:spTgt spid="13333"/>
                                        </p:tgtEl>
                                        <p:attrNameLst>
                                          <p:attrName>ppt_x</p:attrName>
                                        </p:attrNameLst>
                                      </p:cBhvr>
                                      <p:tavLst>
                                        <p:tav tm="0">
                                          <p:val>
                                            <p:strVal val="#ppt_x+0.4"/>
                                          </p:val>
                                        </p:tav>
                                        <p:tav tm="100000">
                                          <p:val>
                                            <p:strVal val="#ppt_x-0.05"/>
                                          </p:val>
                                        </p:tav>
                                      </p:tavLst>
                                    </p:anim>
                                    <p:anim calcmode="lin" valueType="num">
                                      <p:cBhvr>
                                        <p:cTn id="18" dur="1600" decel="100000" fill="hold"/>
                                        <p:tgtEl>
                                          <p:spTgt spid="13333"/>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13333"/>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13333"/>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iterate type="lt">
                                    <p:tmPct val="0"/>
                                  </p:iterate>
                                  <p:childTnLst>
                                    <p:set>
                                      <p:cBhvr>
                                        <p:cTn id="22" dur="1" fill="hold">
                                          <p:stCondLst>
                                            <p:cond delay="0"/>
                                          </p:stCondLst>
                                        </p:cTn>
                                        <p:tgtEl>
                                          <p:spTgt spid="13334"/>
                                        </p:tgtEl>
                                        <p:attrNameLst>
                                          <p:attrName>style.visibility</p:attrName>
                                        </p:attrNameLst>
                                      </p:cBhvr>
                                      <p:to>
                                        <p:strVal val="visible"/>
                                      </p:to>
                                    </p:set>
                                    <p:animEffect transition="in" filter="fade">
                                      <p:cBhvr>
                                        <p:cTn id="23" dur="1600" decel="100000"/>
                                        <p:tgtEl>
                                          <p:spTgt spid="13334"/>
                                        </p:tgtEl>
                                      </p:cBhvr>
                                    </p:animEffect>
                                    <p:anim calcmode="lin" valueType="num">
                                      <p:cBhvr>
                                        <p:cTn id="24" dur="1600" decel="100000" fill="hold"/>
                                        <p:tgtEl>
                                          <p:spTgt spid="13334"/>
                                        </p:tgtEl>
                                        <p:attrNameLst>
                                          <p:attrName>style.rotation</p:attrName>
                                        </p:attrNameLst>
                                      </p:cBhvr>
                                      <p:tavLst>
                                        <p:tav tm="0">
                                          <p:val>
                                            <p:fltVal val="-90"/>
                                          </p:val>
                                        </p:tav>
                                        <p:tav tm="100000">
                                          <p:val>
                                            <p:fltVal val="0"/>
                                          </p:val>
                                        </p:tav>
                                      </p:tavLst>
                                    </p:anim>
                                    <p:anim calcmode="lin" valueType="num">
                                      <p:cBhvr>
                                        <p:cTn id="25" dur="1600" decel="100000" fill="hold"/>
                                        <p:tgtEl>
                                          <p:spTgt spid="13334"/>
                                        </p:tgtEl>
                                        <p:attrNameLst>
                                          <p:attrName>ppt_x</p:attrName>
                                        </p:attrNameLst>
                                      </p:cBhvr>
                                      <p:tavLst>
                                        <p:tav tm="0">
                                          <p:val>
                                            <p:strVal val="#ppt_x+0.4"/>
                                          </p:val>
                                        </p:tav>
                                        <p:tav tm="100000">
                                          <p:val>
                                            <p:strVal val="#ppt_x-0.05"/>
                                          </p:val>
                                        </p:tav>
                                      </p:tavLst>
                                    </p:anim>
                                    <p:anim calcmode="lin" valueType="num">
                                      <p:cBhvr>
                                        <p:cTn id="26" dur="1600" decel="100000" fill="hold"/>
                                        <p:tgtEl>
                                          <p:spTgt spid="13334"/>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13334"/>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13334"/>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iterate type="lt">
                                    <p:tmPct val="0"/>
                                  </p:iterate>
                                  <p:childTnLst>
                                    <p:set>
                                      <p:cBhvr>
                                        <p:cTn id="30" dur="1" fill="hold">
                                          <p:stCondLst>
                                            <p:cond delay="0"/>
                                          </p:stCondLst>
                                        </p:cTn>
                                        <p:tgtEl>
                                          <p:spTgt spid="13335"/>
                                        </p:tgtEl>
                                        <p:attrNameLst>
                                          <p:attrName>style.visibility</p:attrName>
                                        </p:attrNameLst>
                                      </p:cBhvr>
                                      <p:to>
                                        <p:strVal val="visible"/>
                                      </p:to>
                                    </p:set>
                                    <p:animEffect transition="in" filter="fade">
                                      <p:cBhvr>
                                        <p:cTn id="31" dur="1600" decel="100000"/>
                                        <p:tgtEl>
                                          <p:spTgt spid="13335"/>
                                        </p:tgtEl>
                                      </p:cBhvr>
                                    </p:animEffect>
                                    <p:anim calcmode="lin" valueType="num">
                                      <p:cBhvr>
                                        <p:cTn id="32" dur="1600" decel="100000" fill="hold"/>
                                        <p:tgtEl>
                                          <p:spTgt spid="13335"/>
                                        </p:tgtEl>
                                        <p:attrNameLst>
                                          <p:attrName>style.rotation</p:attrName>
                                        </p:attrNameLst>
                                      </p:cBhvr>
                                      <p:tavLst>
                                        <p:tav tm="0">
                                          <p:val>
                                            <p:fltVal val="-90"/>
                                          </p:val>
                                        </p:tav>
                                        <p:tav tm="100000">
                                          <p:val>
                                            <p:fltVal val="0"/>
                                          </p:val>
                                        </p:tav>
                                      </p:tavLst>
                                    </p:anim>
                                    <p:anim calcmode="lin" valueType="num">
                                      <p:cBhvr>
                                        <p:cTn id="33" dur="1600" decel="100000" fill="hold"/>
                                        <p:tgtEl>
                                          <p:spTgt spid="13335"/>
                                        </p:tgtEl>
                                        <p:attrNameLst>
                                          <p:attrName>ppt_x</p:attrName>
                                        </p:attrNameLst>
                                      </p:cBhvr>
                                      <p:tavLst>
                                        <p:tav tm="0">
                                          <p:val>
                                            <p:strVal val="#ppt_x+0.4"/>
                                          </p:val>
                                        </p:tav>
                                        <p:tav tm="100000">
                                          <p:val>
                                            <p:strVal val="#ppt_x-0.05"/>
                                          </p:val>
                                        </p:tav>
                                      </p:tavLst>
                                    </p:anim>
                                    <p:anim calcmode="lin" valueType="num">
                                      <p:cBhvr>
                                        <p:cTn id="34" dur="1600" decel="100000" fill="hold"/>
                                        <p:tgtEl>
                                          <p:spTgt spid="13335"/>
                                        </p:tgtEl>
                                        <p:attrNameLst>
                                          <p:attrName>ppt_y</p:attrName>
                                        </p:attrNameLst>
                                      </p:cBhvr>
                                      <p:tavLst>
                                        <p:tav tm="0">
                                          <p:val>
                                            <p:strVal val="#ppt_y-0.4"/>
                                          </p:val>
                                        </p:tav>
                                        <p:tav tm="100000">
                                          <p:val>
                                            <p:strVal val="#ppt_y+0.1"/>
                                          </p:val>
                                        </p:tav>
                                      </p:tavLst>
                                    </p:anim>
                                    <p:anim calcmode="lin" valueType="num">
                                      <p:cBhvr>
                                        <p:cTn id="35" dur="400" accel="100000" fill="hold">
                                          <p:stCondLst>
                                            <p:cond delay="1600"/>
                                          </p:stCondLst>
                                        </p:cTn>
                                        <p:tgtEl>
                                          <p:spTgt spid="13335"/>
                                        </p:tgtEl>
                                        <p:attrNameLst>
                                          <p:attrName>ppt_x</p:attrName>
                                        </p:attrNameLst>
                                      </p:cBhvr>
                                      <p:tavLst>
                                        <p:tav tm="0">
                                          <p:val>
                                            <p:strVal val="#ppt_x-0.05"/>
                                          </p:val>
                                        </p:tav>
                                        <p:tav tm="100000">
                                          <p:val>
                                            <p:strVal val="#ppt_x"/>
                                          </p:val>
                                        </p:tav>
                                      </p:tavLst>
                                    </p:anim>
                                    <p:anim calcmode="lin" valueType="num">
                                      <p:cBhvr>
                                        <p:cTn id="36" dur="400" accel="100000" fill="hold">
                                          <p:stCondLst>
                                            <p:cond delay="1600"/>
                                          </p:stCondLst>
                                        </p:cTn>
                                        <p:tgtEl>
                                          <p:spTgt spid="13335"/>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iterate type="lt">
                                    <p:tmPct val="0"/>
                                  </p:iterate>
                                  <p:childTnLst>
                                    <p:set>
                                      <p:cBhvr>
                                        <p:cTn id="38" dur="1" fill="hold">
                                          <p:stCondLst>
                                            <p:cond delay="0"/>
                                          </p:stCondLst>
                                        </p:cTn>
                                        <p:tgtEl>
                                          <p:spTgt spid="13336"/>
                                        </p:tgtEl>
                                        <p:attrNameLst>
                                          <p:attrName>style.visibility</p:attrName>
                                        </p:attrNameLst>
                                      </p:cBhvr>
                                      <p:to>
                                        <p:strVal val="visible"/>
                                      </p:to>
                                    </p:set>
                                    <p:animEffect transition="in" filter="fade">
                                      <p:cBhvr>
                                        <p:cTn id="39" dur="1600" decel="100000"/>
                                        <p:tgtEl>
                                          <p:spTgt spid="13336"/>
                                        </p:tgtEl>
                                      </p:cBhvr>
                                    </p:animEffect>
                                    <p:anim calcmode="lin" valueType="num">
                                      <p:cBhvr>
                                        <p:cTn id="40" dur="1600" decel="100000" fill="hold"/>
                                        <p:tgtEl>
                                          <p:spTgt spid="13336"/>
                                        </p:tgtEl>
                                        <p:attrNameLst>
                                          <p:attrName>style.rotation</p:attrName>
                                        </p:attrNameLst>
                                      </p:cBhvr>
                                      <p:tavLst>
                                        <p:tav tm="0">
                                          <p:val>
                                            <p:fltVal val="-90"/>
                                          </p:val>
                                        </p:tav>
                                        <p:tav tm="100000">
                                          <p:val>
                                            <p:fltVal val="0"/>
                                          </p:val>
                                        </p:tav>
                                      </p:tavLst>
                                    </p:anim>
                                    <p:anim calcmode="lin" valueType="num">
                                      <p:cBhvr>
                                        <p:cTn id="41" dur="1600" decel="100000" fill="hold"/>
                                        <p:tgtEl>
                                          <p:spTgt spid="13336"/>
                                        </p:tgtEl>
                                        <p:attrNameLst>
                                          <p:attrName>ppt_x</p:attrName>
                                        </p:attrNameLst>
                                      </p:cBhvr>
                                      <p:tavLst>
                                        <p:tav tm="0">
                                          <p:val>
                                            <p:strVal val="#ppt_x+0.4"/>
                                          </p:val>
                                        </p:tav>
                                        <p:tav tm="100000">
                                          <p:val>
                                            <p:strVal val="#ppt_x-0.05"/>
                                          </p:val>
                                        </p:tav>
                                      </p:tavLst>
                                    </p:anim>
                                    <p:anim calcmode="lin" valueType="num">
                                      <p:cBhvr>
                                        <p:cTn id="42" dur="1600" decel="100000" fill="hold"/>
                                        <p:tgtEl>
                                          <p:spTgt spid="13336"/>
                                        </p:tgtEl>
                                        <p:attrNameLst>
                                          <p:attrName>ppt_y</p:attrName>
                                        </p:attrNameLst>
                                      </p:cBhvr>
                                      <p:tavLst>
                                        <p:tav tm="0">
                                          <p:val>
                                            <p:strVal val="#ppt_y-0.4"/>
                                          </p:val>
                                        </p:tav>
                                        <p:tav tm="100000">
                                          <p:val>
                                            <p:strVal val="#ppt_y+0.1"/>
                                          </p:val>
                                        </p:tav>
                                      </p:tavLst>
                                    </p:anim>
                                    <p:anim calcmode="lin" valueType="num">
                                      <p:cBhvr>
                                        <p:cTn id="43" dur="400" accel="100000" fill="hold">
                                          <p:stCondLst>
                                            <p:cond delay="1600"/>
                                          </p:stCondLst>
                                        </p:cTn>
                                        <p:tgtEl>
                                          <p:spTgt spid="13336"/>
                                        </p:tgtEl>
                                        <p:attrNameLst>
                                          <p:attrName>ppt_x</p:attrName>
                                        </p:attrNameLst>
                                      </p:cBhvr>
                                      <p:tavLst>
                                        <p:tav tm="0">
                                          <p:val>
                                            <p:strVal val="#ppt_x-0.05"/>
                                          </p:val>
                                        </p:tav>
                                        <p:tav tm="100000">
                                          <p:val>
                                            <p:strVal val="#ppt_x"/>
                                          </p:val>
                                        </p:tav>
                                      </p:tavLst>
                                    </p:anim>
                                    <p:anim calcmode="lin" valueType="num">
                                      <p:cBhvr>
                                        <p:cTn id="44" dur="400" accel="100000" fill="hold">
                                          <p:stCondLst>
                                            <p:cond delay="1600"/>
                                          </p:stCondLst>
                                        </p:cTn>
                                        <p:tgtEl>
                                          <p:spTgt spid="13336"/>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iterate type="lt">
                                    <p:tmPct val="0"/>
                                  </p:iterate>
                                  <p:childTnLst>
                                    <p:set>
                                      <p:cBhvr>
                                        <p:cTn id="48" dur="1" fill="hold">
                                          <p:stCondLst>
                                            <p:cond delay="0"/>
                                          </p:stCondLst>
                                        </p:cTn>
                                        <p:tgtEl>
                                          <p:spTgt spid="13337"/>
                                        </p:tgtEl>
                                        <p:attrNameLst>
                                          <p:attrName>style.visibility</p:attrName>
                                        </p:attrNameLst>
                                      </p:cBhvr>
                                      <p:to>
                                        <p:strVal val="visible"/>
                                      </p:to>
                                    </p:set>
                                    <p:animEffect transition="in" filter="wipe(down)">
                                      <p:cBhvr>
                                        <p:cTn id="49" dur="580">
                                          <p:stCondLst>
                                            <p:cond delay="0"/>
                                          </p:stCondLst>
                                        </p:cTn>
                                        <p:tgtEl>
                                          <p:spTgt spid="13337"/>
                                        </p:tgtEl>
                                      </p:cBhvr>
                                    </p:animEffect>
                                    <p:anim calcmode="lin" valueType="num">
                                      <p:cBhvr>
                                        <p:cTn id="50" dur="1822" tmFilter="0,0; 0.14,0.36; 0.43,0.73; 0.71,0.91; 1.0,1.0">
                                          <p:stCondLst>
                                            <p:cond delay="0"/>
                                          </p:stCondLst>
                                        </p:cTn>
                                        <p:tgtEl>
                                          <p:spTgt spid="1333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33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33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33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337"/>
                                        </p:tgtEl>
                                        <p:attrNameLst>
                                          <p:attrName>ppt_y</p:attrName>
                                        </p:attrNameLst>
                                      </p:cBhvr>
                                      <p:tavLst>
                                        <p:tav tm="0" fmla="#ppt_y-sin(pi*$)/81">
                                          <p:val>
                                            <p:fltVal val="0"/>
                                          </p:val>
                                        </p:tav>
                                        <p:tav tm="100000">
                                          <p:val>
                                            <p:fltVal val="1"/>
                                          </p:val>
                                        </p:tav>
                                      </p:tavLst>
                                    </p:anim>
                                    <p:animScale>
                                      <p:cBhvr>
                                        <p:cTn id="55" dur="26">
                                          <p:stCondLst>
                                            <p:cond delay="650"/>
                                          </p:stCondLst>
                                        </p:cTn>
                                        <p:tgtEl>
                                          <p:spTgt spid="13337"/>
                                        </p:tgtEl>
                                      </p:cBhvr>
                                      <p:to x="100000" y="60000"/>
                                    </p:animScale>
                                    <p:animScale>
                                      <p:cBhvr>
                                        <p:cTn id="56" dur="166" decel="50000">
                                          <p:stCondLst>
                                            <p:cond delay="676"/>
                                          </p:stCondLst>
                                        </p:cTn>
                                        <p:tgtEl>
                                          <p:spTgt spid="13337"/>
                                        </p:tgtEl>
                                      </p:cBhvr>
                                      <p:to x="100000" y="100000"/>
                                    </p:animScale>
                                    <p:animScale>
                                      <p:cBhvr>
                                        <p:cTn id="57" dur="26">
                                          <p:stCondLst>
                                            <p:cond delay="1312"/>
                                          </p:stCondLst>
                                        </p:cTn>
                                        <p:tgtEl>
                                          <p:spTgt spid="13337"/>
                                        </p:tgtEl>
                                      </p:cBhvr>
                                      <p:to x="100000" y="80000"/>
                                    </p:animScale>
                                    <p:animScale>
                                      <p:cBhvr>
                                        <p:cTn id="58" dur="166" decel="50000">
                                          <p:stCondLst>
                                            <p:cond delay="1338"/>
                                          </p:stCondLst>
                                        </p:cTn>
                                        <p:tgtEl>
                                          <p:spTgt spid="13337"/>
                                        </p:tgtEl>
                                      </p:cBhvr>
                                      <p:to x="100000" y="100000"/>
                                    </p:animScale>
                                    <p:animScale>
                                      <p:cBhvr>
                                        <p:cTn id="59" dur="26">
                                          <p:stCondLst>
                                            <p:cond delay="1642"/>
                                          </p:stCondLst>
                                        </p:cTn>
                                        <p:tgtEl>
                                          <p:spTgt spid="13337"/>
                                        </p:tgtEl>
                                      </p:cBhvr>
                                      <p:to x="100000" y="90000"/>
                                    </p:animScale>
                                    <p:animScale>
                                      <p:cBhvr>
                                        <p:cTn id="60" dur="166" decel="50000">
                                          <p:stCondLst>
                                            <p:cond delay="1668"/>
                                          </p:stCondLst>
                                        </p:cTn>
                                        <p:tgtEl>
                                          <p:spTgt spid="13337"/>
                                        </p:tgtEl>
                                      </p:cBhvr>
                                      <p:to x="100000" y="100000"/>
                                    </p:animScale>
                                    <p:animScale>
                                      <p:cBhvr>
                                        <p:cTn id="61" dur="26">
                                          <p:stCondLst>
                                            <p:cond delay="1808"/>
                                          </p:stCondLst>
                                        </p:cTn>
                                        <p:tgtEl>
                                          <p:spTgt spid="13337"/>
                                        </p:tgtEl>
                                      </p:cBhvr>
                                      <p:to x="100000" y="95000"/>
                                    </p:animScale>
                                    <p:animScale>
                                      <p:cBhvr>
                                        <p:cTn id="62" dur="166" decel="50000">
                                          <p:stCondLst>
                                            <p:cond delay="1834"/>
                                          </p:stCondLst>
                                        </p:cTn>
                                        <p:tgtEl>
                                          <p:spTgt spid="13337"/>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3338"/>
                                        </p:tgtEl>
                                        <p:attrNameLst>
                                          <p:attrName>style.visibility</p:attrName>
                                        </p:attrNameLst>
                                      </p:cBhvr>
                                      <p:to>
                                        <p:strVal val="visible"/>
                                      </p:to>
                                    </p:set>
                                    <p:animEffect transition="in" filter="wipe(down)">
                                      <p:cBhvr>
                                        <p:cTn id="67" dur="580">
                                          <p:stCondLst>
                                            <p:cond delay="0"/>
                                          </p:stCondLst>
                                        </p:cTn>
                                        <p:tgtEl>
                                          <p:spTgt spid="13338"/>
                                        </p:tgtEl>
                                      </p:cBhvr>
                                    </p:animEffect>
                                    <p:anim calcmode="lin" valueType="num">
                                      <p:cBhvr>
                                        <p:cTn id="68" dur="1822" tmFilter="0,0; 0.14,0.36; 0.43,0.73; 0.71,0.91; 1.0,1.0">
                                          <p:stCondLst>
                                            <p:cond delay="0"/>
                                          </p:stCondLst>
                                        </p:cTn>
                                        <p:tgtEl>
                                          <p:spTgt spid="1333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333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333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333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3338"/>
                                        </p:tgtEl>
                                        <p:attrNameLst>
                                          <p:attrName>ppt_y</p:attrName>
                                        </p:attrNameLst>
                                      </p:cBhvr>
                                      <p:tavLst>
                                        <p:tav tm="0" fmla="#ppt_y-sin(pi*$)/81">
                                          <p:val>
                                            <p:fltVal val="0"/>
                                          </p:val>
                                        </p:tav>
                                        <p:tav tm="100000">
                                          <p:val>
                                            <p:fltVal val="1"/>
                                          </p:val>
                                        </p:tav>
                                      </p:tavLst>
                                    </p:anim>
                                    <p:animScale>
                                      <p:cBhvr>
                                        <p:cTn id="73" dur="26">
                                          <p:stCondLst>
                                            <p:cond delay="650"/>
                                          </p:stCondLst>
                                        </p:cTn>
                                        <p:tgtEl>
                                          <p:spTgt spid="13338"/>
                                        </p:tgtEl>
                                      </p:cBhvr>
                                      <p:to x="100000" y="60000"/>
                                    </p:animScale>
                                    <p:animScale>
                                      <p:cBhvr>
                                        <p:cTn id="74" dur="166" decel="50000">
                                          <p:stCondLst>
                                            <p:cond delay="676"/>
                                          </p:stCondLst>
                                        </p:cTn>
                                        <p:tgtEl>
                                          <p:spTgt spid="13338"/>
                                        </p:tgtEl>
                                      </p:cBhvr>
                                      <p:to x="100000" y="100000"/>
                                    </p:animScale>
                                    <p:animScale>
                                      <p:cBhvr>
                                        <p:cTn id="75" dur="26">
                                          <p:stCondLst>
                                            <p:cond delay="1312"/>
                                          </p:stCondLst>
                                        </p:cTn>
                                        <p:tgtEl>
                                          <p:spTgt spid="13338"/>
                                        </p:tgtEl>
                                      </p:cBhvr>
                                      <p:to x="100000" y="80000"/>
                                    </p:animScale>
                                    <p:animScale>
                                      <p:cBhvr>
                                        <p:cTn id="76" dur="166" decel="50000">
                                          <p:stCondLst>
                                            <p:cond delay="1338"/>
                                          </p:stCondLst>
                                        </p:cTn>
                                        <p:tgtEl>
                                          <p:spTgt spid="13338"/>
                                        </p:tgtEl>
                                      </p:cBhvr>
                                      <p:to x="100000" y="100000"/>
                                    </p:animScale>
                                    <p:animScale>
                                      <p:cBhvr>
                                        <p:cTn id="77" dur="26">
                                          <p:stCondLst>
                                            <p:cond delay="1642"/>
                                          </p:stCondLst>
                                        </p:cTn>
                                        <p:tgtEl>
                                          <p:spTgt spid="13338"/>
                                        </p:tgtEl>
                                      </p:cBhvr>
                                      <p:to x="100000" y="90000"/>
                                    </p:animScale>
                                    <p:animScale>
                                      <p:cBhvr>
                                        <p:cTn id="78" dur="166" decel="50000">
                                          <p:stCondLst>
                                            <p:cond delay="1668"/>
                                          </p:stCondLst>
                                        </p:cTn>
                                        <p:tgtEl>
                                          <p:spTgt spid="13338"/>
                                        </p:tgtEl>
                                      </p:cBhvr>
                                      <p:to x="100000" y="100000"/>
                                    </p:animScale>
                                    <p:animScale>
                                      <p:cBhvr>
                                        <p:cTn id="79" dur="26">
                                          <p:stCondLst>
                                            <p:cond delay="1808"/>
                                          </p:stCondLst>
                                        </p:cTn>
                                        <p:tgtEl>
                                          <p:spTgt spid="13338"/>
                                        </p:tgtEl>
                                      </p:cBhvr>
                                      <p:to x="100000" y="95000"/>
                                    </p:animScale>
                                    <p:animScale>
                                      <p:cBhvr>
                                        <p:cTn id="80" dur="166" decel="50000">
                                          <p:stCondLst>
                                            <p:cond delay="1834"/>
                                          </p:stCondLst>
                                        </p:cTn>
                                        <p:tgtEl>
                                          <p:spTgt spid="13338"/>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13340"/>
                                        </p:tgtEl>
                                        <p:attrNameLst>
                                          <p:attrName>style.visibility</p:attrName>
                                        </p:attrNameLst>
                                      </p:cBhvr>
                                      <p:to>
                                        <p:strVal val="visible"/>
                                      </p:to>
                                    </p:set>
                                    <p:animEffect transition="in" filter="wipe(down)">
                                      <p:cBhvr>
                                        <p:cTn id="85" dur="580">
                                          <p:stCondLst>
                                            <p:cond delay="0"/>
                                          </p:stCondLst>
                                        </p:cTn>
                                        <p:tgtEl>
                                          <p:spTgt spid="13340"/>
                                        </p:tgtEl>
                                      </p:cBhvr>
                                    </p:animEffect>
                                    <p:anim calcmode="lin" valueType="num">
                                      <p:cBhvr>
                                        <p:cTn id="86" dur="1822" tmFilter="0,0; 0.14,0.36; 0.43,0.73; 0.71,0.91; 1.0,1.0">
                                          <p:stCondLst>
                                            <p:cond delay="0"/>
                                          </p:stCondLst>
                                        </p:cTn>
                                        <p:tgtEl>
                                          <p:spTgt spid="1334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334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334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334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3340"/>
                                        </p:tgtEl>
                                        <p:attrNameLst>
                                          <p:attrName>ppt_y</p:attrName>
                                        </p:attrNameLst>
                                      </p:cBhvr>
                                      <p:tavLst>
                                        <p:tav tm="0" fmla="#ppt_y-sin(pi*$)/81">
                                          <p:val>
                                            <p:fltVal val="0"/>
                                          </p:val>
                                        </p:tav>
                                        <p:tav tm="100000">
                                          <p:val>
                                            <p:fltVal val="1"/>
                                          </p:val>
                                        </p:tav>
                                      </p:tavLst>
                                    </p:anim>
                                    <p:animScale>
                                      <p:cBhvr>
                                        <p:cTn id="91" dur="26">
                                          <p:stCondLst>
                                            <p:cond delay="650"/>
                                          </p:stCondLst>
                                        </p:cTn>
                                        <p:tgtEl>
                                          <p:spTgt spid="13340"/>
                                        </p:tgtEl>
                                      </p:cBhvr>
                                      <p:to x="100000" y="60000"/>
                                    </p:animScale>
                                    <p:animScale>
                                      <p:cBhvr>
                                        <p:cTn id="92" dur="166" decel="50000">
                                          <p:stCondLst>
                                            <p:cond delay="676"/>
                                          </p:stCondLst>
                                        </p:cTn>
                                        <p:tgtEl>
                                          <p:spTgt spid="13340"/>
                                        </p:tgtEl>
                                      </p:cBhvr>
                                      <p:to x="100000" y="100000"/>
                                    </p:animScale>
                                    <p:animScale>
                                      <p:cBhvr>
                                        <p:cTn id="93" dur="26">
                                          <p:stCondLst>
                                            <p:cond delay="1312"/>
                                          </p:stCondLst>
                                        </p:cTn>
                                        <p:tgtEl>
                                          <p:spTgt spid="13340"/>
                                        </p:tgtEl>
                                      </p:cBhvr>
                                      <p:to x="100000" y="80000"/>
                                    </p:animScale>
                                    <p:animScale>
                                      <p:cBhvr>
                                        <p:cTn id="94" dur="166" decel="50000">
                                          <p:stCondLst>
                                            <p:cond delay="1338"/>
                                          </p:stCondLst>
                                        </p:cTn>
                                        <p:tgtEl>
                                          <p:spTgt spid="13340"/>
                                        </p:tgtEl>
                                      </p:cBhvr>
                                      <p:to x="100000" y="100000"/>
                                    </p:animScale>
                                    <p:animScale>
                                      <p:cBhvr>
                                        <p:cTn id="95" dur="26">
                                          <p:stCondLst>
                                            <p:cond delay="1642"/>
                                          </p:stCondLst>
                                        </p:cTn>
                                        <p:tgtEl>
                                          <p:spTgt spid="13340"/>
                                        </p:tgtEl>
                                      </p:cBhvr>
                                      <p:to x="100000" y="90000"/>
                                    </p:animScale>
                                    <p:animScale>
                                      <p:cBhvr>
                                        <p:cTn id="96" dur="166" decel="50000">
                                          <p:stCondLst>
                                            <p:cond delay="1668"/>
                                          </p:stCondLst>
                                        </p:cTn>
                                        <p:tgtEl>
                                          <p:spTgt spid="13340"/>
                                        </p:tgtEl>
                                      </p:cBhvr>
                                      <p:to x="100000" y="100000"/>
                                    </p:animScale>
                                    <p:animScale>
                                      <p:cBhvr>
                                        <p:cTn id="97" dur="26">
                                          <p:stCondLst>
                                            <p:cond delay="1808"/>
                                          </p:stCondLst>
                                        </p:cTn>
                                        <p:tgtEl>
                                          <p:spTgt spid="13340"/>
                                        </p:tgtEl>
                                      </p:cBhvr>
                                      <p:to x="100000" y="95000"/>
                                    </p:animScale>
                                    <p:animScale>
                                      <p:cBhvr>
                                        <p:cTn id="98" dur="166" decel="50000">
                                          <p:stCondLst>
                                            <p:cond delay="1834"/>
                                          </p:stCondLst>
                                        </p:cTn>
                                        <p:tgtEl>
                                          <p:spTgt spid="13340"/>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13341"/>
                                        </p:tgtEl>
                                        <p:attrNameLst>
                                          <p:attrName>style.visibility</p:attrName>
                                        </p:attrNameLst>
                                      </p:cBhvr>
                                      <p:to>
                                        <p:strVal val="visible"/>
                                      </p:to>
                                    </p:set>
                                    <p:animEffect transition="in" filter="wipe(down)">
                                      <p:cBhvr>
                                        <p:cTn id="101" dur="580">
                                          <p:stCondLst>
                                            <p:cond delay="0"/>
                                          </p:stCondLst>
                                        </p:cTn>
                                        <p:tgtEl>
                                          <p:spTgt spid="13341"/>
                                        </p:tgtEl>
                                      </p:cBhvr>
                                    </p:animEffect>
                                    <p:anim calcmode="lin" valueType="num">
                                      <p:cBhvr>
                                        <p:cTn id="102" dur="1822" tmFilter="0,0; 0.14,0.36; 0.43,0.73; 0.71,0.91; 1.0,1.0">
                                          <p:stCondLst>
                                            <p:cond delay="0"/>
                                          </p:stCondLst>
                                        </p:cTn>
                                        <p:tgtEl>
                                          <p:spTgt spid="1334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334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334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334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3341"/>
                                        </p:tgtEl>
                                        <p:attrNameLst>
                                          <p:attrName>ppt_y</p:attrName>
                                        </p:attrNameLst>
                                      </p:cBhvr>
                                      <p:tavLst>
                                        <p:tav tm="0" fmla="#ppt_y-sin(pi*$)/81">
                                          <p:val>
                                            <p:fltVal val="0"/>
                                          </p:val>
                                        </p:tav>
                                        <p:tav tm="100000">
                                          <p:val>
                                            <p:fltVal val="1"/>
                                          </p:val>
                                        </p:tav>
                                      </p:tavLst>
                                    </p:anim>
                                    <p:animScale>
                                      <p:cBhvr>
                                        <p:cTn id="107" dur="26">
                                          <p:stCondLst>
                                            <p:cond delay="650"/>
                                          </p:stCondLst>
                                        </p:cTn>
                                        <p:tgtEl>
                                          <p:spTgt spid="13341"/>
                                        </p:tgtEl>
                                      </p:cBhvr>
                                      <p:to x="100000" y="60000"/>
                                    </p:animScale>
                                    <p:animScale>
                                      <p:cBhvr>
                                        <p:cTn id="108" dur="166" decel="50000">
                                          <p:stCondLst>
                                            <p:cond delay="676"/>
                                          </p:stCondLst>
                                        </p:cTn>
                                        <p:tgtEl>
                                          <p:spTgt spid="13341"/>
                                        </p:tgtEl>
                                      </p:cBhvr>
                                      <p:to x="100000" y="100000"/>
                                    </p:animScale>
                                    <p:animScale>
                                      <p:cBhvr>
                                        <p:cTn id="109" dur="26">
                                          <p:stCondLst>
                                            <p:cond delay="1312"/>
                                          </p:stCondLst>
                                        </p:cTn>
                                        <p:tgtEl>
                                          <p:spTgt spid="13341"/>
                                        </p:tgtEl>
                                      </p:cBhvr>
                                      <p:to x="100000" y="80000"/>
                                    </p:animScale>
                                    <p:animScale>
                                      <p:cBhvr>
                                        <p:cTn id="110" dur="166" decel="50000">
                                          <p:stCondLst>
                                            <p:cond delay="1338"/>
                                          </p:stCondLst>
                                        </p:cTn>
                                        <p:tgtEl>
                                          <p:spTgt spid="13341"/>
                                        </p:tgtEl>
                                      </p:cBhvr>
                                      <p:to x="100000" y="100000"/>
                                    </p:animScale>
                                    <p:animScale>
                                      <p:cBhvr>
                                        <p:cTn id="111" dur="26">
                                          <p:stCondLst>
                                            <p:cond delay="1642"/>
                                          </p:stCondLst>
                                        </p:cTn>
                                        <p:tgtEl>
                                          <p:spTgt spid="13341"/>
                                        </p:tgtEl>
                                      </p:cBhvr>
                                      <p:to x="100000" y="90000"/>
                                    </p:animScale>
                                    <p:animScale>
                                      <p:cBhvr>
                                        <p:cTn id="112" dur="166" decel="50000">
                                          <p:stCondLst>
                                            <p:cond delay="1668"/>
                                          </p:stCondLst>
                                        </p:cTn>
                                        <p:tgtEl>
                                          <p:spTgt spid="13341"/>
                                        </p:tgtEl>
                                      </p:cBhvr>
                                      <p:to x="100000" y="100000"/>
                                    </p:animScale>
                                    <p:animScale>
                                      <p:cBhvr>
                                        <p:cTn id="113" dur="26">
                                          <p:stCondLst>
                                            <p:cond delay="1808"/>
                                          </p:stCondLst>
                                        </p:cTn>
                                        <p:tgtEl>
                                          <p:spTgt spid="13341"/>
                                        </p:tgtEl>
                                      </p:cBhvr>
                                      <p:to x="100000" y="95000"/>
                                    </p:animScale>
                                    <p:animScale>
                                      <p:cBhvr>
                                        <p:cTn id="114" dur="166" decel="50000">
                                          <p:stCondLst>
                                            <p:cond delay="1834"/>
                                          </p:stCondLst>
                                        </p:cTn>
                                        <p:tgtEl>
                                          <p:spTgt spid="13341"/>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30" presetClass="entr" presetSubtype="0" fill="hold" grpId="0" nodeType="clickEffect">
                                  <p:stCondLst>
                                    <p:cond delay="0"/>
                                  </p:stCondLst>
                                  <p:iterate type="lt">
                                    <p:tmPct val="0"/>
                                  </p:iterate>
                                  <p:childTnLst>
                                    <p:set>
                                      <p:cBhvr>
                                        <p:cTn id="118" dur="1" fill="hold">
                                          <p:stCondLst>
                                            <p:cond delay="0"/>
                                          </p:stCondLst>
                                        </p:cTn>
                                        <p:tgtEl>
                                          <p:spTgt spid="13342"/>
                                        </p:tgtEl>
                                        <p:attrNameLst>
                                          <p:attrName>style.visibility</p:attrName>
                                        </p:attrNameLst>
                                      </p:cBhvr>
                                      <p:to>
                                        <p:strVal val="visible"/>
                                      </p:to>
                                    </p:set>
                                    <p:animEffect transition="in" filter="fade">
                                      <p:cBhvr>
                                        <p:cTn id="119" dur="1600" decel="100000"/>
                                        <p:tgtEl>
                                          <p:spTgt spid="13342"/>
                                        </p:tgtEl>
                                      </p:cBhvr>
                                    </p:animEffect>
                                    <p:anim calcmode="lin" valueType="num">
                                      <p:cBhvr>
                                        <p:cTn id="120" dur="1600" decel="100000" fill="hold"/>
                                        <p:tgtEl>
                                          <p:spTgt spid="13342"/>
                                        </p:tgtEl>
                                        <p:attrNameLst>
                                          <p:attrName>style.rotation</p:attrName>
                                        </p:attrNameLst>
                                      </p:cBhvr>
                                      <p:tavLst>
                                        <p:tav tm="0">
                                          <p:val>
                                            <p:fltVal val="-90"/>
                                          </p:val>
                                        </p:tav>
                                        <p:tav tm="100000">
                                          <p:val>
                                            <p:fltVal val="0"/>
                                          </p:val>
                                        </p:tav>
                                      </p:tavLst>
                                    </p:anim>
                                    <p:anim calcmode="lin" valueType="num">
                                      <p:cBhvr>
                                        <p:cTn id="121" dur="1600" decel="100000" fill="hold"/>
                                        <p:tgtEl>
                                          <p:spTgt spid="13342"/>
                                        </p:tgtEl>
                                        <p:attrNameLst>
                                          <p:attrName>ppt_x</p:attrName>
                                        </p:attrNameLst>
                                      </p:cBhvr>
                                      <p:tavLst>
                                        <p:tav tm="0">
                                          <p:val>
                                            <p:strVal val="#ppt_x+0.4"/>
                                          </p:val>
                                        </p:tav>
                                        <p:tav tm="100000">
                                          <p:val>
                                            <p:strVal val="#ppt_x-0.05"/>
                                          </p:val>
                                        </p:tav>
                                      </p:tavLst>
                                    </p:anim>
                                    <p:anim calcmode="lin" valueType="num">
                                      <p:cBhvr>
                                        <p:cTn id="122" dur="1600" decel="100000" fill="hold"/>
                                        <p:tgtEl>
                                          <p:spTgt spid="13342"/>
                                        </p:tgtEl>
                                        <p:attrNameLst>
                                          <p:attrName>ppt_y</p:attrName>
                                        </p:attrNameLst>
                                      </p:cBhvr>
                                      <p:tavLst>
                                        <p:tav tm="0">
                                          <p:val>
                                            <p:strVal val="#ppt_y-0.4"/>
                                          </p:val>
                                        </p:tav>
                                        <p:tav tm="100000">
                                          <p:val>
                                            <p:strVal val="#ppt_y+0.1"/>
                                          </p:val>
                                        </p:tav>
                                      </p:tavLst>
                                    </p:anim>
                                    <p:anim calcmode="lin" valueType="num">
                                      <p:cBhvr>
                                        <p:cTn id="123" dur="400" accel="100000" fill="hold">
                                          <p:stCondLst>
                                            <p:cond delay="1600"/>
                                          </p:stCondLst>
                                        </p:cTn>
                                        <p:tgtEl>
                                          <p:spTgt spid="13342"/>
                                        </p:tgtEl>
                                        <p:attrNameLst>
                                          <p:attrName>ppt_x</p:attrName>
                                        </p:attrNameLst>
                                      </p:cBhvr>
                                      <p:tavLst>
                                        <p:tav tm="0">
                                          <p:val>
                                            <p:strVal val="#ppt_x-0.05"/>
                                          </p:val>
                                        </p:tav>
                                        <p:tav tm="100000">
                                          <p:val>
                                            <p:strVal val="#ppt_x"/>
                                          </p:val>
                                        </p:tav>
                                      </p:tavLst>
                                    </p:anim>
                                    <p:anim calcmode="lin" valueType="num">
                                      <p:cBhvr>
                                        <p:cTn id="124" dur="400" accel="100000" fill="hold">
                                          <p:stCondLst>
                                            <p:cond delay="1600"/>
                                          </p:stCondLst>
                                        </p:cTn>
                                        <p:tgtEl>
                                          <p:spTgt spid="133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0" grpId="0" animBg="1"/>
      <p:bldP spid="13333" grpId="0" animBg="1"/>
      <p:bldP spid="13334" grpId="0" animBg="1"/>
      <p:bldP spid="13335" grpId="0" animBg="1"/>
      <p:bldP spid="13336" grpId="0" animBg="1"/>
      <p:bldP spid="13337" grpId="0" animBg="1"/>
      <p:bldP spid="13338" grpId="0" animBg="1"/>
      <p:bldP spid="13340" grpId="0" animBg="1"/>
      <p:bldP spid="13341" grpId="0" animBg="1"/>
      <p:bldP spid="133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797px-ASEAN_Flags.jpg"/>
          <p:cNvPicPr>
            <a:picLocks noChangeAspect="1"/>
          </p:cNvPicPr>
          <p:nvPr/>
        </p:nvPicPr>
        <p:blipFill>
          <a:blip r:embed="rId1"/>
          <a:stretch>
            <a:fillRect/>
          </a:stretch>
        </p:blipFill>
        <p:spPr>
          <a:xfrm>
            <a:off x="34290" y="0"/>
            <a:ext cx="9109710" cy="6858000"/>
          </a:xfrm>
          <a:prstGeom prst="rect">
            <a:avLst/>
          </a:prstGeom>
        </p:spPr>
      </p:pic>
      <p:sp>
        <p:nvSpPr>
          <p:cNvPr id="5" name="TextBox 4"/>
          <p:cNvSpPr txBox="1"/>
          <p:nvPr/>
        </p:nvSpPr>
        <p:spPr>
          <a:xfrm>
            <a:off x="5105400" y="6396335"/>
            <a:ext cx="4038600" cy="461665"/>
          </a:xfrm>
          <a:prstGeom prst="rect">
            <a:avLst/>
          </a:prstGeom>
          <a:solidFill>
            <a:schemeClr val="bg1"/>
          </a:solidFill>
        </p:spPr>
        <p:txBody>
          <a:bodyPr wrap="square" rtlCol="0">
            <a:spAutoFit/>
          </a:bodyPr>
          <a:lstStyle/>
          <a:p>
            <a:pPr algn="ctr"/>
            <a:r>
              <a:rPr lang="en-US" sz="2400" b="1" dirty="0" err="1" smtClean="0">
                <a:latin typeface="Arial" panose="020B0604020202020204" pitchFamily="34" charset="0"/>
                <a:cs typeface="Arial" panose="020B0604020202020204" pitchFamily="34" charset="0"/>
              </a:rPr>
              <a:t>Cờ</a:t>
            </a:r>
            <a:r>
              <a:rPr lang="en-US" sz="2400" b="1" dirty="0" smtClean="0">
                <a:latin typeface="Arial" panose="020B0604020202020204" pitchFamily="34" charset="0"/>
                <a:cs typeface="Arial" panose="020B0604020202020204" pitchFamily="34" charset="0"/>
              </a:rPr>
              <a:t> 10 </a:t>
            </a:r>
            <a:r>
              <a:rPr lang="en-US" sz="2400" b="1" dirty="0" err="1" smtClean="0">
                <a:latin typeface="Arial" panose="020B0604020202020204" pitchFamily="34" charset="0"/>
                <a:cs typeface="Arial" panose="020B0604020202020204" pitchFamily="34" charset="0"/>
              </a:rPr>
              <a:t>nước</a:t>
            </a:r>
            <a:r>
              <a:rPr lang="en-US" sz="2400" b="1" dirty="0" smtClean="0">
                <a:latin typeface="Arial" panose="020B0604020202020204" pitchFamily="34" charset="0"/>
                <a:cs typeface="Arial" panose="020B0604020202020204" pitchFamily="34" charset="0"/>
              </a:rPr>
              <a:t> ASEAN</a:t>
            </a:r>
            <a:endParaRPr lang="en-US" sz="24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60410.asean5.JPG"/>
          <p:cNvPicPr>
            <a:picLocks noGrp="1" noChangeAspect="1"/>
          </p:cNvPicPr>
          <p:nvPr>
            <p:ph sz="quarter" idx="1"/>
          </p:nvPr>
        </p:nvPicPr>
        <p:blipFill>
          <a:blip r:embed="rId1"/>
          <a:stretch>
            <a:fillRect/>
          </a:stretch>
        </p:blipFill>
        <p:spPr>
          <a:xfrm>
            <a:off x="76200" y="0"/>
            <a:ext cx="4572000" cy="3124200"/>
          </a:xfrm>
        </p:spPr>
      </p:pic>
      <p:pic>
        <p:nvPicPr>
          <p:cNvPr id="5" name="Picture 4" descr="cropped-asean.jpg"/>
          <p:cNvPicPr>
            <a:picLocks noChangeAspect="1"/>
          </p:cNvPicPr>
          <p:nvPr/>
        </p:nvPicPr>
        <p:blipFill>
          <a:blip r:embed="rId2"/>
          <a:stretch>
            <a:fillRect/>
          </a:stretch>
        </p:blipFill>
        <p:spPr>
          <a:xfrm>
            <a:off x="152400" y="3657600"/>
            <a:ext cx="8839200" cy="3124200"/>
          </a:xfrm>
          <a:prstGeom prst="rect">
            <a:avLst/>
          </a:prstGeom>
        </p:spPr>
      </p:pic>
      <p:pic>
        <p:nvPicPr>
          <p:cNvPr id="6" name="Picture 5" descr="hinh-12-be1baa3n-c491e1bb93-the1bba7-c491c3b4-cc3a1c-nc6b0e1bb9bc-e1bb9f-khu-ve1bbb1c-c491c3b4ng-nam-c3a11.png"/>
          <p:cNvPicPr>
            <a:picLocks noChangeAspect="1"/>
          </p:cNvPicPr>
          <p:nvPr/>
        </p:nvPicPr>
        <p:blipFill>
          <a:blip r:embed="rId3"/>
          <a:stretch>
            <a:fillRect/>
          </a:stretch>
        </p:blipFill>
        <p:spPr>
          <a:xfrm>
            <a:off x="4800600" y="0"/>
            <a:ext cx="4267200" cy="3124200"/>
          </a:xfrm>
          <a:prstGeom prst="rect">
            <a:avLst/>
          </a:prstGeom>
        </p:spPr>
      </p:pic>
      <p:sp>
        <p:nvSpPr>
          <p:cNvPr id="7" name="Rectangle 6"/>
          <p:cNvSpPr/>
          <p:nvPr/>
        </p:nvSpPr>
        <p:spPr>
          <a:xfrm>
            <a:off x="304800" y="3200400"/>
            <a:ext cx="8458200" cy="533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smtClean="0"/>
              <a:t>Hiệp</a:t>
            </a:r>
            <a:r>
              <a:rPr lang="en-US" b="1" dirty="0" smtClean="0"/>
              <a:t> </a:t>
            </a:r>
            <a:r>
              <a:rPr lang="en-US" b="1" dirty="0" err="1" smtClean="0"/>
              <a:t>hội</a:t>
            </a:r>
            <a:r>
              <a:rPr lang="en-US" b="1" dirty="0" smtClean="0"/>
              <a:t> </a:t>
            </a:r>
            <a:r>
              <a:rPr lang="en-US" b="1" dirty="0" err="1" smtClean="0"/>
              <a:t>các</a:t>
            </a:r>
            <a:r>
              <a:rPr lang="en-US" b="1" dirty="0" smtClean="0"/>
              <a:t> </a:t>
            </a:r>
            <a:r>
              <a:rPr lang="en-US" b="1" dirty="0" err="1" smtClean="0"/>
              <a:t>quốc</a:t>
            </a:r>
            <a:r>
              <a:rPr lang="en-US" b="1" dirty="0" smtClean="0"/>
              <a:t> </a:t>
            </a:r>
            <a:r>
              <a:rPr lang="en-US" b="1" dirty="0" err="1" smtClean="0"/>
              <a:t>gia</a:t>
            </a:r>
            <a:r>
              <a:rPr lang="en-US" b="1" dirty="0" smtClean="0"/>
              <a:t> </a:t>
            </a:r>
            <a:r>
              <a:rPr lang="en-US" b="1" dirty="0" err="1" smtClean="0"/>
              <a:t>Đông</a:t>
            </a:r>
            <a:r>
              <a:rPr lang="en-US" b="1" dirty="0" smtClean="0"/>
              <a:t> Nam Á</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4"/>
          <p:cNvSpPr>
            <a:spLocks noChangeArrowheads="1"/>
          </p:cNvSpPr>
          <p:nvPr/>
        </p:nvSpPr>
        <p:spPr bwMode="auto">
          <a:xfrm>
            <a:off x="152400" y="228600"/>
            <a:ext cx="8763000" cy="457200"/>
          </a:xfrm>
          <a:prstGeom prst="rect">
            <a:avLst/>
          </a:prstGeom>
          <a:noFill/>
          <a:ln w="9525" algn="ctr">
            <a:noFill/>
            <a:miter lim="800000"/>
          </a:ln>
        </p:spPr>
        <p:txBody>
          <a:bodyPr wrap="none" anchor="ctr"/>
          <a:lstStyle/>
          <a:p>
            <a:r>
              <a:rPr lang="en-US" sz="2400" b="1">
                <a:latin typeface="Times New Roman" panose="02020603050405020304" pitchFamily="18" charset="0"/>
                <a:cs typeface="Times New Roman" panose="02020603050405020304" pitchFamily="18" charset="0"/>
              </a:rPr>
              <a:t>MỘT SỐ HÌNH ẢNH CÁC KỲ HỘI NGHỊ CẤP CAO ASEAN</a:t>
            </a:r>
            <a:endParaRPr lang="en-US" sz="2400" b="1">
              <a:latin typeface="Times New Roman" panose="02020603050405020304" pitchFamily="18" charset="0"/>
              <a:cs typeface="Times New Roman" panose="02020603050405020304" pitchFamily="18" charset="0"/>
            </a:endParaRPr>
          </a:p>
        </p:txBody>
      </p:sp>
      <p:pic>
        <p:nvPicPr>
          <p:cNvPr id="39939" name="Picture 1"/>
          <p:cNvPicPr>
            <a:picLocks noChangeAspect="1"/>
          </p:cNvPicPr>
          <p:nvPr/>
        </p:nvPicPr>
        <p:blipFill>
          <a:blip r:embed="rId1"/>
          <a:srcRect/>
          <a:stretch>
            <a:fillRect/>
          </a:stretch>
        </p:blipFill>
        <p:spPr bwMode="auto">
          <a:xfrm>
            <a:off x="26988" y="685800"/>
            <a:ext cx="4343400" cy="3257550"/>
          </a:xfrm>
          <a:prstGeom prst="rect">
            <a:avLst/>
          </a:prstGeom>
          <a:noFill/>
          <a:ln w="9525">
            <a:noFill/>
            <a:miter lim="800000"/>
            <a:headEnd/>
            <a:tailEnd/>
          </a:ln>
        </p:spPr>
      </p:pic>
      <p:pic>
        <p:nvPicPr>
          <p:cNvPr id="39940" name="Picture 2"/>
          <p:cNvPicPr>
            <a:picLocks noChangeAspect="1"/>
          </p:cNvPicPr>
          <p:nvPr/>
        </p:nvPicPr>
        <p:blipFill>
          <a:blip r:embed="rId2"/>
          <a:srcRect/>
          <a:stretch>
            <a:fillRect/>
          </a:stretch>
        </p:blipFill>
        <p:spPr bwMode="auto">
          <a:xfrm>
            <a:off x="0" y="3929063"/>
            <a:ext cx="4419600" cy="2928937"/>
          </a:xfrm>
          <a:prstGeom prst="rect">
            <a:avLst/>
          </a:prstGeom>
          <a:noFill/>
          <a:ln w="9525">
            <a:noFill/>
            <a:miter lim="800000"/>
            <a:headEnd/>
            <a:tailEnd/>
          </a:ln>
        </p:spPr>
      </p:pic>
      <p:pic>
        <p:nvPicPr>
          <p:cNvPr id="39941" name="Picture 3"/>
          <p:cNvPicPr>
            <a:picLocks noChangeAspect="1"/>
          </p:cNvPicPr>
          <p:nvPr/>
        </p:nvPicPr>
        <p:blipFill>
          <a:blip r:embed="rId3"/>
          <a:srcRect/>
          <a:stretch>
            <a:fillRect/>
          </a:stretch>
        </p:blipFill>
        <p:spPr bwMode="auto">
          <a:xfrm>
            <a:off x="4343400" y="3886200"/>
            <a:ext cx="4800600" cy="2981325"/>
          </a:xfrm>
          <a:prstGeom prst="rect">
            <a:avLst/>
          </a:prstGeom>
          <a:noFill/>
          <a:ln w="9525">
            <a:noFill/>
            <a:miter lim="800000"/>
            <a:headEnd/>
            <a:tailEnd/>
          </a:ln>
        </p:spPr>
      </p:pic>
      <p:pic>
        <p:nvPicPr>
          <p:cNvPr id="39942" name="Picture 1"/>
          <p:cNvPicPr>
            <a:picLocks noChangeAspect="1"/>
          </p:cNvPicPr>
          <p:nvPr/>
        </p:nvPicPr>
        <p:blipFill>
          <a:blip r:embed="rId4"/>
          <a:srcRect/>
          <a:stretch>
            <a:fillRect/>
          </a:stretch>
        </p:blipFill>
        <p:spPr bwMode="auto">
          <a:xfrm>
            <a:off x="4370388" y="685800"/>
            <a:ext cx="4773612" cy="32004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5" name="Text Box 65"/>
          <p:cNvSpPr txBox="1">
            <a:spLocks noChangeArrowheads="1"/>
          </p:cNvSpPr>
          <p:nvPr/>
        </p:nvSpPr>
        <p:spPr bwMode="auto">
          <a:xfrm>
            <a:off x="228600" y="502551"/>
            <a:ext cx="8305800" cy="646331"/>
          </a:xfrm>
          <a:prstGeom prst="rect">
            <a:avLst/>
          </a:prstGeom>
          <a:noFill/>
          <a:ln w="9525">
            <a:noFill/>
            <a:miter lim="800000"/>
          </a:ln>
          <a:effectLst/>
        </p:spPr>
        <p:txBody>
          <a:bodyPr wrap="square">
            <a:spAutoFit/>
          </a:bodyPr>
          <a:lstStyle/>
          <a:p>
            <a:pPr algn="ctr">
              <a:spcBef>
                <a:spcPct val="50000"/>
              </a:spcBef>
            </a:pPr>
            <a:r>
              <a:rPr lang="vi-VN" sz="3600" b="1" dirty="0" smtClean="0">
                <a:solidFill>
                  <a:srgbClr val="0000CC"/>
                </a:solidFill>
                <a:latin typeface="Times New Roman" panose="02020603050405020304" pitchFamily="18" charset="0"/>
                <a:cs typeface="Times New Roman" panose="02020603050405020304" pitchFamily="18" charset="0"/>
              </a:rPr>
              <a:t>CÁC KỲ HỘI NGHỊ CẤP </a:t>
            </a:r>
            <a:r>
              <a:rPr lang="en-US" sz="3600" b="1" dirty="0" smtClean="0">
                <a:solidFill>
                  <a:srgbClr val="0000CC"/>
                </a:solidFill>
                <a:latin typeface="Times New Roman" panose="02020603050405020304" pitchFamily="18" charset="0"/>
                <a:cs typeface="Times New Roman" panose="02020603050405020304" pitchFamily="18" charset="0"/>
              </a:rPr>
              <a:t>CAO</a:t>
            </a:r>
            <a:r>
              <a:rPr lang="en-US" sz="3600" b="1" dirty="0" smtClean="0">
                <a:solidFill>
                  <a:srgbClr val="990033"/>
                </a:solidFill>
                <a:latin typeface="Times New Roman" panose="02020603050405020304" pitchFamily="18" charset="0"/>
                <a:cs typeface="Times New Roman" panose="02020603050405020304" pitchFamily="18" charset="0"/>
              </a:rPr>
              <a:t> </a:t>
            </a:r>
            <a:r>
              <a:rPr lang="en-US" sz="3600" b="1" dirty="0">
                <a:solidFill>
                  <a:srgbClr val="CC3300"/>
                </a:solidFill>
                <a:latin typeface="Times New Roman" panose="02020603050405020304" pitchFamily="18" charset="0"/>
                <a:cs typeface="Times New Roman" panose="02020603050405020304" pitchFamily="18" charset="0"/>
              </a:rPr>
              <a:t>ASEAN</a:t>
            </a:r>
            <a:endParaRPr lang="en-US" sz="3600" b="1" dirty="0">
              <a:solidFill>
                <a:srgbClr val="CC3300"/>
              </a:solidFill>
              <a:latin typeface="Times New Roman" panose="02020603050405020304" pitchFamily="18" charset="0"/>
              <a:cs typeface="Times New Roman" panose="02020603050405020304" pitchFamily="18" charset="0"/>
            </a:endParaRPr>
          </a:p>
        </p:txBody>
      </p:sp>
      <p:sp>
        <p:nvSpPr>
          <p:cNvPr id="71746" name="Text Box 66"/>
          <p:cNvSpPr txBox="1">
            <a:spLocks noChangeArrowheads="1"/>
          </p:cNvSpPr>
          <p:nvPr/>
        </p:nvSpPr>
        <p:spPr bwMode="auto">
          <a:xfrm>
            <a:off x="228600" y="45219"/>
            <a:ext cx="1752600" cy="384721"/>
          </a:xfrm>
          <a:prstGeom prst="rect">
            <a:avLst/>
          </a:prstGeom>
          <a:solidFill>
            <a:srgbClr val="00FF00"/>
          </a:solidFill>
          <a:ln w="38100" algn="ctr">
            <a:solidFill>
              <a:srgbClr val="0000CC"/>
            </a:solidFill>
            <a:miter lim="800000"/>
          </a:ln>
          <a:effectLst/>
        </p:spPr>
        <p:txBody>
          <a:bodyPr wrap="square">
            <a:spAutoFit/>
          </a:bodyPr>
          <a:lstStyle/>
          <a:p>
            <a:pPr algn="ctr">
              <a:spcBef>
                <a:spcPct val="50000"/>
              </a:spcBef>
            </a:pPr>
            <a:r>
              <a:rPr lang="vi-VN" sz="1900" b="1" dirty="0" smtClean="0">
                <a:solidFill>
                  <a:srgbClr val="CC3300"/>
                </a:solidFill>
                <a:latin typeface="Times New Roman" panose="02020603050405020304" pitchFamily="18" charset="0"/>
                <a:cs typeface="Times New Roman" panose="02020603050405020304" pitchFamily="18" charset="0"/>
              </a:rPr>
              <a:t>THÔNG TIN</a:t>
            </a:r>
            <a:endParaRPr lang="en-US" sz="1900" b="1" dirty="0">
              <a:solidFill>
                <a:srgbClr val="CC3300"/>
              </a:solidFill>
              <a:latin typeface="Times New Roman" panose="02020603050405020304" pitchFamily="18" charset="0"/>
              <a:cs typeface="Times New Roman" panose="02020603050405020304" pitchFamily="18" charset="0"/>
            </a:endParaRPr>
          </a:p>
        </p:txBody>
      </p:sp>
      <p:pic>
        <p:nvPicPr>
          <p:cNvPr id="39" name="Picture 2" descr="https://thanhtra.com.vn/portals/0/news_images/2017/04/khaithacanh/infographics_1493395038_58.jpg?dpi=150&amp;quality=100&amp;w=630&amp;mode=crop&amp;anchor=topcenter&amp;scale=both"/>
          <p:cNvPicPr>
            <a:picLocks noGrp="1" noChangeAspect="1" noChangeArrowheads="1"/>
          </p:cNvPicPr>
          <p:nvPr>
            <p:ph/>
          </p:nvPr>
        </p:nvPicPr>
        <p:blipFill>
          <a:blip r:embed="rId1">
            <a:extLst>
              <a:ext uri="{28A0092B-C50C-407E-A947-70E740481C1C}">
                <a14:useLocalDpi xmlns:a14="http://schemas.microsoft.com/office/drawing/2010/main" val="0"/>
              </a:ext>
            </a:extLst>
          </a:blip>
          <a:srcRect/>
          <a:stretch>
            <a:fillRect/>
          </a:stretch>
        </p:blipFill>
        <p:spPr bwMode="auto">
          <a:xfrm>
            <a:off x="152400" y="1148882"/>
            <a:ext cx="8763000" cy="49471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4611" y="6372999"/>
            <a:ext cx="8382000" cy="369332"/>
          </a:xfrm>
          <a:prstGeom prst="rect">
            <a:avLst/>
          </a:prstGeom>
        </p:spPr>
        <p:txBody>
          <a:bodyPr wrap="square">
            <a:spAutoFit/>
          </a:bodyPr>
          <a:lstStyle/>
          <a:p>
            <a:r>
              <a:rPr lang="en-US" dirty="0"/>
              <a:t>https://thanhtra.com.vn/quoc-te/ASEAN-va-cac-ky-Hoi-nghi-Cap-cao-118382.html</a:t>
            </a:r>
            <a:endParaRPr lang="en-US" dirty="0"/>
          </a:p>
        </p:txBody>
      </p:sp>
      <p:sp>
        <p:nvSpPr>
          <p:cNvPr id="7" name="Rectangle 6"/>
          <p:cNvSpPr/>
          <p:nvPr/>
        </p:nvSpPr>
        <p:spPr>
          <a:xfrm>
            <a:off x="2224435" y="111714"/>
            <a:ext cx="4314130" cy="369332"/>
          </a:xfrm>
          <a:prstGeom prst="rect">
            <a:avLst/>
          </a:prstGeom>
        </p:spPr>
        <p:txBody>
          <a:bodyPr wrap="none">
            <a:spAutoFit/>
          </a:bodyPr>
          <a:lstStyle/>
          <a:p>
            <a:r>
              <a:rPr lang="en-US" dirty="0"/>
              <a:t>https://asean2020.vn/web/asean/trang-chu</a:t>
            </a:r>
            <a:endParaRPr lang="en-US" dirty="0"/>
          </a:p>
        </p:txBody>
      </p:sp>
      <p:pic>
        <p:nvPicPr>
          <p:cNvPr id="1026" name="Picture 2" descr="23px-Flag_of_Indonesia.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23px-Flag_of_Malay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3px-Flag_of_the_Philippines.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23px-Flag_of_Singapore.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3px-Flag_of_Thailand.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23px-Flag_of_Vietnam.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3px-Flag_of_Brunei.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23px-Flag_of_Cambodia.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3px-Flag_of_Indonesia.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23px-Flag_of_Laos.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3px-Flag_of_Malay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23px-Flag_of_the_Philippines.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3px-Flag_of_Singapore.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23px-Flag_of_Thailand.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23px-Flag_of_Vietnam.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23px-Flag_of_Indonesia.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23px-Flag_of_Cambodia.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23px-Flag_of_Brunei.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23px-Flag_of_Myanmar.s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23px-Flag_of_Malay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23px-Flag_of_Laos.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23px-Flag_of_the_Philippines.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23px-Flag_of_Singapore.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23px-Flag_of_Thailand.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23px-Flag_of_Vietnam.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23px-Flag_of_Brunei.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23px-Flag_of_Indonesia.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23px-Flag_of_Brunei.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sean Logo"/>
          <p:cNvPicPr>
            <a:picLocks noGrp="1" noChangeAspect="1" noChangeArrowheads="1"/>
          </p:cNvPicPr>
          <p:nvPr>
            <p:ph/>
          </p:nvPr>
        </p:nvPicPr>
        <p:blipFill>
          <a:blip r:embed="rId1">
            <a:extLst>
              <a:ext uri="{28A0092B-C50C-407E-A947-70E740481C1C}">
                <a14:useLocalDpi xmlns:a14="http://schemas.microsoft.com/office/drawing/2010/main" val="0"/>
              </a:ext>
            </a:extLst>
          </a:blip>
          <a:srcRect/>
          <a:stretch>
            <a:fillRect/>
          </a:stretch>
        </p:blipFill>
        <p:spPr bwMode="auto">
          <a:xfrm>
            <a:off x="266700" y="228600"/>
            <a:ext cx="8382000" cy="62785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886" y="4114800"/>
            <a:ext cx="8610600" cy="923330"/>
          </a:xfrm>
          <a:prstGeom prst="rect">
            <a:avLst/>
          </a:prstGeom>
        </p:spPr>
        <p:txBody>
          <a:bodyPr wrap="square">
            <a:spAutoFit/>
          </a:bodyPr>
          <a:lstStyle/>
          <a:p>
            <a:r>
              <a:rPr lang="en-US" dirty="0"/>
              <a:t>https://vnanet.vn/vi/anh/anh-chuyen-de-1053/ky-niem-52-nam-ngay-thanh-lap-hiep-hoi-cac-quoc-gia-dong-nam-a-881967---882019-xay-dung-mot-asean-tu-cuong-va-sang-tao-4007119.html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360" cap="sq">
            <a:solidFill>
              <a:srgbClr val="DA1F28"/>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1336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5" name="Rectangle 28"/>
          <p:cNvSpPr>
            <a:spLocks noChangeArrowheads="1"/>
          </p:cNvSpPr>
          <p:nvPr/>
        </p:nvSpPr>
        <p:spPr bwMode="auto">
          <a:xfrm>
            <a:off x="3124200" y="23622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VIỆT NAM</a:t>
            </a:r>
            <a:endParaRPr lang="en-US" altLang="en-US" sz="1000" b="1">
              <a:solidFill>
                <a:srgbClr val="000000"/>
              </a:solidFill>
              <a:latin typeface="Times New Roman" panose="02020603050405020304" pitchFamily="18" charset="0"/>
              <a:cs typeface="Lucida Sans Unicode" panose="020B0602030504020204" pitchFamily="34" charset="0"/>
            </a:endParaRPr>
          </a:p>
        </p:txBody>
      </p:sp>
      <p:pic>
        <p:nvPicPr>
          <p:cNvPr id="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609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7"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1989138"/>
            <a:ext cx="5270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8"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086225"/>
            <a:ext cx="530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9"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286000"/>
            <a:ext cx="609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0"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1425" y="3106738"/>
            <a:ext cx="5603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1"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800225"/>
            <a:ext cx="609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2"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8825" y="3203575"/>
            <a:ext cx="5619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3"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4741863"/>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4" name="Picture 2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54225" y="2274888"/>
            <a:ext cx="454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5" name="Picture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638800"/>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16" name="Rectangle 29"/>
          <p:cNvSpPr>
            <a:spLocks noChangeArrowheads="1"/>
          </p:cNvSpPr>
          <p:nvPr/>
        </p:nvSpPr>
        <p:spPr bwMode="auto">
          <a:xfrm>
            <a:off x="1676400" y="16002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LÀO</a:t>
            </a:r>
            <a:endParaRPr lang="en-US" altLang="en-US" sz="1000" b="1">
              <a:solidFill>
                <a:srgbClr val="000000"/>
              </a:solidFill>
              <a:latin typeface="Times New Roman" panose="02020603050405020304" pitchFamily="18" charset="0"/>
              <a:cs typeface="Lucida Sans Unicode" panose="020B0602030504020204" pitchFamily="34" charset="0"/>
            </a:endParaRPr>
          </a:p>
        </p:txBody>
      </p:sp>
      <p:sp>
        <p:nvSpPr>
          <p:cNvPr id="17" name="Rectangle 30"/>
          <p:cNvSpPr>
            <a:spLocks noChangeArrowheads="1"/>
          </p:cNvSpPr>
          <p:nvPr/>
        </p:nvSpPr>
        <p:spPr bwMode="auto">
          <a:xfrm>
            <a:off x="2057400" y="2590800"/>
            <a:ext cx="457200" cy="152400"/>
          </a:xfrm>
          <a:prstGeom prst="rect">
            <a:avLst/>
          </a:prstGeom>
          <a:solidFill>
            <a:srgbClr val="0000FF"/>
          </a:solidFill>
          <a:ln w="9360" cap="sq">
            <a:solidFill>
              <a:srgbClr val="000000"/>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CPC</a:t>
            </a:r>
            <a:endParaRPr lang="en-US" altLang="en-US" sz="1000" b="1">
              <a:solidFill>
                <a:srgbClr val="000000"/>
              </a:solidFill>
              <a:latin typeface="Times New Roman" panose="02020603050405020304" pitchFamily="18" charset="0"/>
              <a:cs typeface="Lucida Sans Unicode" panose="020B0602030504020204" pitchFamily="34" charset="0"/>
            </a:endParaRPr>
          </a:p>
        </p:txBody>
      </p:sp>
      <p:sp>
        <p:nvSpPr>
          <p:cNvPr id="18" name="Rectangle 31"/>
          <p:cNvSpPr>
            <a:spLocks noChangeArrowheads="1"/>
          </p:cNvSpPr>
          <p:nvPr/>
        </p:nvSpPr>
        <p:spPr bwMode="auto">
          <a:xfrm>
            <a:off x="1447800" y="2209800"/>
            <a:ext cx="5334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THAILAN</a:t>
            </a:r>
            <a:endParaRPr lang="en-US" altLang="en-US" sz="800" b="1">
              <a:solidFill>
                <a:srgbClr val="000000"/>
              </a:solidFill>
              <a:latin typeface="Times New Roman" panose="02020603050405020304" pitchFamily="18" charset="0"/>
              <a:cs typeface="Lucida Sans Unicode" panose="020B0602030504020204" pitchFamily="34" charset="0"/>
            </a:endParaRPr>
          </a:p>
        </p:txBody>
      </p:sp>
      <p:sp>
        <p:nvSpPr>
          <p:cNvPr id="19" name="Rectangle 32"/>
          <p:cNvSpPr>
            <a:spLocks noChangeArrowheads="1"/>
          </p:cNvSpPr>
          <p:nvPr/>
        </p:nvSpPr>
        <p:spPr bwMode="auto">
          <a:xfrm>
            <a:off x="457200" y="20574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MYANMA</a:t>
            </a:r>
            <a:endParaRPr lang="en-US" altLang="en-US" sz="800" b="1">
              <a:solidFill>
                <a:srgbClr val="000000"/>
              </a:solidFill>
              <a:latin typeface="Times New Roman" panose="02020603050405020304" pitchFamily="18" charset="0"/>
              <a:cs typeface="Lucida Sans Unicode" panose="020B0602030504020204" pitchFamily="34" charset="0"/>
            </a:endParaRPr>
          </a:p>
        </p:txBody>
      </p:sp>
      <p:sp>
        <p:nvSpPr>
          <p:cNvPr id="20" name="Rectangle 33"/>
          <p:cNvSpPr>
            <a:spLocks noChangeArrowheads="1"/>
          </p:cNvSpPr>
          <p:nvPr/>
        </p:nvSpPr>
        <p:spPr bwMode="auto">
          <a:xfrm>
            <a:off x="2057400" y="3505200"/>
            <a:ext cx="533400" cy="152400"/>
          </a:xfrm>
          <a:prstGeom prst="rect">
            <a:avLst/>
          </a:prstGeom>
          <a:solidFill>
            <a:srgbClr val="DEF5FA"/>
          </a:solidFill>
          <a:ln w="9360" cap="sq">
            <a:solidFill>
              <a:srgbClr val="FFFFFF"/>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MALAIXIA</a:t>
            </a:r>
            <a:endParaRPr lang="en-US" altLang="en-US" sz="800" b="1">
              <a:solidFill>
                <a:srgbClr val="000000"/>
              </a:solidFill>
              <a:latin typeface="Times New Roman" panose="02020603050405020304" pitchFamily="18" charset="0"/>
              <a:cs typeface="Lucida Sans Unicode" panose="020B0602030504020204" pitchFamily="34" charset="0"/>
            </a:endParaRPr>
          </a:p>
        </p:txBody>
      </p:sp>
      <p:sp>
        <p:nvSpPr>
          <p:cNvPr id="21" name="Rectangle 34"/>
          <p:cNvSpPr>
            <a:spLocks noChangeArrowheads="1"/>
          </p:cNvSpPr>
          <p:nvPr/>
        </p:nvSpPr>
        <p:spPr bwMode="auto">
          <a:xfrm>
            <a:off x="2362200" y="4267200"/>
            <a:ext cx="533400" cy="152400"/>
          </a:xfrm>
          <a:prstGeom prst="rect">
            <a:avLst/>
          </a:prstGeom>
          <a:solidFill>
            <a:srgbClr val="FFFFFF"/>
          </a:solidFill>
          <a:ln w="9360" cap="sq">
            <a:solidFill>
              <a:srgbClr val="FFFFFF"/>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XINGAPO</a:t>
            </a:r>
            <a:endParaRPr lang="en-US" altLang="en-US" sz="800" b="1">
              <a:solidFill>
                <a:srgbClr val="000000"/>
              </a:solidFill>
              <a:latin typeface="Times New Roman" panose="02020603050405020304" pitchFamily="18" charset="0"/>
              <a:cs typeface="Lucida Sans Unicode" panose="020B0602030504020204" pitchFamily="34" charset="0"/>
            </a:endParaRPr>
          </a:p>
        </p:txBody>
      </p:sp>
      <p:sp>
        <p:nvSpPr>
          <p:cNvPr id="22" name="Rectangle 35"/>
          <p:cNvSpPr>
            <a:spLocks noChangeArrowheads="1"/>
          </p:cNvSpPr>
          <p:nvPr/>
        </p:nvSpPr>
        <p:spPr bwMode="auto">
          <a:xfrm>
            <a:off x="3962400" y="4919663"/>
            <a:ext cx="533400" cy="152400"/>
          </a:xfrm>
          <a:prstGeom prst="rect">
            <a:avLst/>
          </a:prstGeom>
          <a:solidFill>
            <a:srgbClr val="FFFFFF"/>
          </a:solidFill>
          <a:ln w="9360" cap="sq">
            <a:solidFill>
              <a:srgbClr val="FFFFFF"/>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INDONỄXIA</a:t>
            </a:r>
            <a:endParaRPr lang="en-US" altLang="en-US" sz="800" b="1">
              <a:solidFill>
                <a:srgbClr val="000000"/>
              </a:solidFill>
              <a:latin typeface="Times New Roman" panose="02020603050405020304" pitchFamily="18" charset="0"/>
              <a:cs typeface="Lucida Sans Unicode" panose="020B0602030504020204" pitchFamily="34" charset="0"/>
            </a:endParaRPr>
          </a:p>
        </p:txBody>
      </p:sp>
      <p:sp>
        <p:nvSpPr>
          <p:cNvPr id="23" name="Rectangle 36"/>
          <p:cNvSpPr>
            <a:spLocks noChangeArrowheads="1"/>
          </p:cNvSpPr>
          <p:nvPr/>
        </p:nvSpPr>
        <p:spPr bwMode="auto">
          <a:xfrm>
            <a:off x="4648200" y="25146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PHILIPIN</a:t>
            </a:r>
            <a:endParaRPr lang="en-US" altLang="en-US" sz="1000" b="1">
              <a:solidFill>
                <a:srgbClr val="000000"/>
              </a:solidFill>
              <a:latin typeface="Times New Roman" panose="02020603050405020304" pitchFamily="18" charset="0"/>
              <a:cs typeface="Lucida Sans Unicode" panose="020B0602030504020204" pitchFamily="34" charset="0"/>
            </a:endParaRPr>
          </a:p>
        </p:txBody>
      </p:sp>
      <p:sp>
        <p:nvSpPr>
          <p:cNvPr id="24" name="Rectangle 37"/>
          <p:cNvSpPr>
            <a:spLocks noChangeArrowheads="1"/>
          </p:cNvSpPr>
          <p:nvPr/>
        </p:nvSpPr>
        <p:spPr bwMode="auto">
          <a:xfrm>
            <a:off x="3810000" y="3429000"/>
            <a:ext cx="533400" cy="152400"/>
          </a:xfrm>
          <a:prstGeom prst="rect">
            <a:avLst/>
          </a:prstGeom>
          <a:solidFill>
            <a:srgbClr val="FFFF00"/>
          </a:solidFill>
          <a:ln w="9360" cap="sq">
            <a:solidFill>
              <a:srgbClr val="FFCC00"/>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BRUNEI</a:t>
            </a:r>
            <a:endParaRPr lang="en-US" altLang="en-US" sz="1000" b="1">
              <a:solidFill>
                <a:srgbClr val="000000"/>
              </a:solidFill>
              <a:latin typeface="Times New Roman" panose="02020603050405020304" pitchFamily="18" charset="0"/>
              <a:cs typeface="Lucida Sans Unicode" panose="020B0602030504020204" pitchFamily="34" charset="0"/>
            </a:endParaRPr>
          </a:p>
        </p:txBody>
      </p:sp>
      <p:sp>
        <p:nvSpPr>
          <p:cNvPr id="25" name="Rectangle 38"/>
          <p:cNvSpPr>
            <a:spLocks noChangeArrowheads="1"/>
          </p:cNvSpPr>
          <p:nvPr/>
        </p:nvSpPr>
        <p:spPr bwMode="auto">
          <a:xfrm>
            <a:off x="6019800" y="5943600"/>
            <a:ext cx="5334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ĐOTIMO</a:t>
            </a:r>
            <a:endParaRPr lang="en-US" altLang="en-US" sz="1000" b="1">
              <a:solidFill>
                <a:srgbClr val="000000"/>
              </a:solidFill>
              <a:latin typeface="Times New Roman" panose="02020603050405020304" pitchFamily="18" charset="0"/>
              <a:cs typeface="Lucida Sans Unicode" panose="020B0602030504020204" pitchFamily="34" charset="0"/>
            </a:endParaRPr>
          </a:p>
        </p:txBody>
      </p:sp>
      <p:sp>
        <p:nvSpPr>
          <p:cNvPr id="5145" name="Text Box 39"/>
          <p:cNvSpPr txBox="1">
            <a:spLocks noChangeArrowheads="1"/>
          </p:cNvSpPr>
          <p:nvPr/>
        </p:nvSpPr>
        <p:spPr bwMode="auto">
          <a:xfrm>
            <a:off x="0" y="0"/>
            <a:ext cx="9144000" cy="900113"/>
          </a:xfrm>
          <a:prstGeom prst="rect">
            <a:avLst/>
          </a:prstGeom>
          <a:solidFill>
            <a:srgbClr val="CCFFFF"/>
          </a:solidFill>
          <a:ln>
            <a:noFill/>
          </a:ln>
          <a:extLst>
            <a:ext uri="{91240B29-F687-4F45-9708-019B960494DF}">
              <a14:hiddenLine xmlns:a14="http://schemas.microsoft.com/office/drawing/2010/main" w="9525">
                <a:solidFill>
                  <a:srgbClr val="000000"/>
                </a:solidFill>
                <a:round/>
              </a14:hiddenLine>
            </a:ext>
          </a:extLst>
        </p:spPr>
        <p:txBody>
          <a:bodyPr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9pPr>
          </a:lstStyle>
          <a:p>
            <a:pPr eaLnBrk="1" hangingPunct="1"/>
            <a:r>
              <a:rPr lang="en-US" altLang="en-US" sz="2400" b="1">
                <a:solidFill>
                  <a:srgbClr val="000000"/>
                </a:solidFill>
                <a:latin typeface="Times New Roman" panose="02020603050405020304" pitchFamily="18" charset="0"/>
                <a:cs typeface="Times New Roman" panose="02020603050405020304" pitchFamily="18" charset="0"/>
              </a:rPr>
              <a:t>       </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5146" name="Text Box 16"/>
          <p:cNvSpPr txBox="1">
            <a:spLocks noChangeArrowheads="1"/>
          </p:cNvSpPr>
          <p:nvPr/>
        </p:nvSpPr>
        <p:spPr bwMode="auto">
          <a:xfrm>
            <a:off x="0" y="63039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0000" tIns="46800" rIns="90000" bIns="46800">
            <a:spAutoFit/>
          </a:bodyP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9pPr>
          </a:lstStyle>
          <a:p>
            <a:pPr algn="ctr" eaLnBrk="1" hangingPunct="1"/>
            <a:r>
              <a:rPr lang="en-US" altLang="en-US" sz="2800" b="1">
                <a:latin typeface="Times New Roman" panose="02020603050405020304" pitchFamily="18" charset="0"/>
                <a:cs typeface="Times New Roman" panose="02020603050405020304" pitchFamily="18" charset="0"/>
              </a:rPr>
              <a:t>Bản đồ các nước Đông Nam Á</a:t>
            </a:r>
            <a:endParaRPr lang="en-US" altLang="en-US" sz="2800" b="1">
              <a:latin typeface="Times New Roman" panose="02020603050405020304" pitchFamily="18" charset="0"/>
              <a:cs typeface="Times New Roman" panose="02020603050405020304" pitchFamily="18" charset="0"/>
            </a:endParaRPr>
          </a:p>
        </p:txBody>
      </p:sp>
      <p:sp>
        <p:nvSpPr>
          <p:cNvPr id="5147" name="Text Box 27"/>
          <p:cNvSpPr txBox="1">
            <a:spLocks noChangeArrowheads="1"/>
          </p:cNvSpPr>
          <p:nvPr/>
        </p:nvSpPr>
        <p:spPr bwMode="auto">
          <a:xfrm>
            <a:off x="1981200" y="214313"/>
            <a:ext cx="617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BÀI 5: CÁC NƯỚC ĐÔNG NAM Á</a:t>
            </a:r>
            <a:endParaRPr lang="en-US" altLang="en-US" sz="28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par>
                          <p:cTn id="44" fill="hold">
                            <p:stCondLst>
                              <p:cond delay="500"/>
                            </p:stCondLst>
                            <p:childTnLst>
                              <p:par>
                                <p:cTn id="45" presetID="3" presetClass="entr" presetSubtype="1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par>
                          <p:cTn id="53" fill="hold">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linds(horizontal)">
                                      <p:cBhvr>
                                        <p:cTn id="61" dur="500"/>
                                        <p:tgtEl>
                                          <p:spTgt spid="8"/>
                                        </p:tgtEl>
                                      </p:cBhvr>
                                    </p:animEffect>
                                  </p:childTnLst>
                                </p:cTn>
                              </p:par>
                            </p:childTnLst>
                          </p:cTn>
                        </p:par>
                        <p:par>
                          <p:cTn id="62" fill="hold">
                            <p:stCondLst>
                              <p:cond delay="500"/>
                            </p:stCondLst>
                            <p:childTnLst>
                              <p:par>
                                <p:cTn id="63" presetID="3" presetClass="entr" presetSubtype="1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linds(horizontal)">
                                      <p:cBhvr>
                                        <p:cTn id="70" dur="500"/>
                                        <p:tgtEl>
                                          <p:spTgt spid="10"/>
                                        </p:tgtEl>
                                      </p:cBhvr>
                                    </p:animEffect>
                                  </p:childTnLst>
                                </p:cTn>
                              </p:par>
                            </p:childTnLst>
                          </p:cTn>
                        </p:par>
                        <p:par>
                          <p:cTn id="71" fill="hold">
                            <p:stCondLst>
                              <p:cond delay="500"/>
                            </p:stCondLst>
                            <p:childTnLst>
                              <p:par>
                                <p:cTn id="72" presetID="3" presetClass="entr" presetSubtype="10"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blinds(horizontal)">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linds(horizontal)">
                                      <p:cBhvr>
                                        <p:cTn id="79" dur="500"/>
                                        <p:tgtEl>
                                          <p:spTgt spid="9"/>
                                        </p:tgtEl>
                                      </p:cBhvr>
                                    </p:animEffect>
                                  </p:childTnLst>
                                </p:cTn>
                              </p:par>
                            </p:childTnLst>
                          </p:cTn>
                        </p:par>
                        <p:par>
                          <p:cTn id="80" fill="hold">
                            <p:stCondLst>
                              <p:cond delay="500"/>
                            </p:stCondLst>
                            <p:childTnLst>
                              <p:par>
                                <p:cTn id="81" presetID="3" presetClass="entr" presetSubtype="1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blinds(horizontal)">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linds(horizontal)">
                                      <p:cBhvr>
                                        <p:cTn id="88" dur="500"/>
                                        <p:tgtEl>
                                          <p:spTgt spid="13"/>
                                        </p:tgtEl>
                                      </p:cBhvr>
                                    </p:animEffect>
                                  </p:childTnLst>
                                </p:cTn>
                              </p:par>
                            </p:childTnLst>
                          </p:cTn>
                        </p:par>
                        <p:par>
                          <p:cTn id="89" fill="hold">
                            <p:stCondLst>
                              <p:cond delay="500"/>
                            </p:stCondLst>
                            <p:childTnLst>
                              <p:par>
                                <p:cTn id="90" presetID="3" presetClass="entr" presetSubtype="1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linds(horizontal)">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blinds(horizontal)">
                                      <p:cBhvr>
                                        <p:cTn id="97" dur="500"/>
                                        <p:tgtEl>
                                          <p:spTgt spid="15"/>
                                        </p:tgtEl>
                                      </p:cBhvr>
                                    </p:animEffect>
                                  </p:childTnLst>
                                </p:cTn>
                              </p:par>
                            </p:childTnLst>
                          </p:cTn>
                        </p:par>
                        <p:par>
                          <p:cTn id="98" fill="hold">
                            <p:stCondLst>
                              <p:cond delay="500"/>
                            </p:stCondLst>
                            <p:childTnLst>
                              <p:par>
                                <p:cTn id="99" presetID="3" presetClass="entr" presetSubtype="10"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590800" y="228600"/>
            <a:ext cx="3124200" cy="579438"/>
          </a:xfrm>
          <a:prstGeom prst="rect">
            <a:avLst/>
          </a:prstGeom>
          <a:noFill/>
          <a:ln w="9525">
            <a:noFill/>
            <a:miter lim="800000"/>
          </a:ln>
          <a:effectLst/>
        </p:spPr>
        <p:txBody>
          <a:bodyPr>
            <a:spAutoFit/>
          </a:bodyPr>
          <a:lstStyle/>
          <a:p>
            <a:pPr algn="ctr" eaLnBrk="0" hangingPunct="0">
              <a:spcBef>
                <a:spcPct val="50000"/>
              </a:spcBef>
            </a:pPr>
            <a:r>
              <a:rPr lang="en-US" sz="3200" b="1">
                <a:solidFill>
                  <a:srgbClr val="CC0000"/>
                </a:solidFill>
                <a:latin typeface="Times New Roman" panose="02020603050405020304" pitchFamily="18" charset="0"/>
              </a:rPr>
              <a:t>BÀI TẬP</a:t>
            </a:r>
            <a:endParaRPr lang="en-US" sz="3200" b="1">
              <a:solidFill>
                <a:srgbClr val="CC0000"/>
              </a:solidFill>
              <a:latin typeface="Times New Roman" panose="02020603050405020304" pitchFamily="18" charset="0"/>
            </a:endParaRPr>
          </a:p>
        </p:txBody>
      </p:sp>
      <p:sp>
        <p:nvSpPr>
          <p:cNvPr id="11267" name="Text Box 3"/>
          <p:cNvSpPr txBox="1">
            <a:spLocks noChangeArrowheads="1"/>
          </p:cNvSpPr>
          <p:nvPr/>
        </p:nvSpPr>
        <p:spPr bwMode="auto">
          <a:xfrm>
            <a:off x="609600" y="762000"/>
            <a:ext cx="6629400" cy="519113"/>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Khoanh tròn vào câu trả lời đúng nhất.</a:t>
            </a:r>
            <a:endParaRPr lang="en-US" sz="2800">
              <a:solidFill>
                <a:srgbClr val="CC0000"/>
              </a:solidFill>
              <a:latin typeface="Times New Roman" panose="02020603050405020304" pitchFamily="18" charset="0"/>
            </a:endParaRPr>
          </a:p>
        </p:txBody>
      </p:sp>
      <p:sp>
        <p:nvSpPr>
          <p:cNvPr id="11268" name="Text Box 4"/>
          <p:cNvSpPr txBox="1">
            <a:spLocks noChangeArrowheads="1"/>
          </p:cNvSpPr>
          <p:nvPr/>
        </p:nvSpPr>
        <p:spPr bwMode="auto">
          <a:xfrm>
            <a:off x="304800" y="1371600"/>
            <a:ext cx="8610600" cy="3754874"/>
          </a:xfrm>
          <a:prstGeom prst="rect">
            <a:avLst/>
          </a:prstGeom>
          <a:noFill/>
          <a:ln w="9525">
            <a:noFill/>
            <a:miter lim="800000"/>
          </a:ln>
          <a:effectLst/>
        </p:spPr>
        <p:txBody>
          <a:bodyPr wrap="square">
            <a:spAutoFit/>
          </a:bodyPr>
          <a:lstStyle/>
          <a:p>
            <a:pPr eaLnBrk="0" hangingPunct="0">
              <a:spcBef>
                <a:spcPct val="50000"/>
              </a:spcBef>
            </a:pPr>
            <a:r>
              <a:rPr lang="en-US" sz="2800" dirty="0">
                <a:solidFill>
                  <a:srgbClr val="CC0000"/>
                </a:solidFill>
                <a:latin typeface="Times New Roman" panose="02020603050405020304" pitchFamily="18" charset="0"/>
              </a:rPr>
              <a:t>1/ </a:t>
            </a:r>
            <a:r>
              <a:rPr lang="en-US" sz="2800" dirty="0" err="1">
                <a:solidFill>
                  <a:srgbClr val="CC0000"/>
                </a:solidFill>
                <a:latin typeface="Times New Roman" panose="02020603050405020304" pitchFamily="18" charset="0"/>
              </a:rPr>
              <a:t>Ba</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nước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đầu</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tiên</a:t>
            </a:r>
            <a:r>
              <a:rPr lang="en-US" sz="2800" dirty="0">
                <a:solidFill>
                  <a:srgbClr val="CC0000"/>
                </a:solidFill>
                <a:latin typeface="Times New Roman" panose="02020603050405020304" pitchFamily="18" charset="0"/>
              </a:rPr>
              <a:t> ở </a:t>
            </a:r>
            <a:r>
              <a:rPr lang="en-US" sz="2800" dirty="0" err="1">
                <a:solidFill>
                  <a:srgbClr val="CC0000"/>
                </a:solidFill>
                <a:latin typeface="Times New Roman" panose="02020603050405020304" pitchFamily="18" charset="0"/>
              </a:rPr>
              <a:t>Đông</a:t>
            </a:r>
            <a:r>
              <a:rPr lang="en-US" sz="2800" dirty="0">
                <a:solidFill>
                  <a:srgbClr val="CC0000"/>
                </a:solidFill>
                <a:latin typeface="Times New Roman" panose="02020603050405020304" pitchFamily="18" charset="0"/>
              </a:rPr>
              <a:t> Nam Á </a:t>
            </a:r>
            <a:r>
              <a:rPr lang="en-US" sz="2800" dirty="0" err="1">
                <a:solidFill>
                  <a:srgbClr val="CC0000"/>
                </a:solidFill>
                <a:latin typeface="Times New Roman" panose="02020603050405020304" pitchFamily="18" charset="0"/>
              </a:rPr>
              <a:t>giành</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được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độc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lập</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là</a:t>
            </a:r>
            <a:r>
              <a:rPr lang="en-US" sz="2800" dirty="0">
                <a:solidFill>
                  <a:srgbClr val="CC0000"/>
                </a:solidFill>
                <a:latin typeface="Times New Roman" panose="02020603050405020304" pitchFamily="18" charset="0"/>
              </a:rPr>
              <a:t> :</a:t>
            </a:r>
            <a:endParaRPr lang="en-US" sz="2800" dirty="0">
              <a:solidFill>
                <a:srgbClr val="CC0000"/>
              </a:solidFill>
              <a:latin typeface="Times New Roman" panose="02020603050405020304" pitchFamily="18" charset="0"/>
            </a:endParaRPr>
          </a:p>
          <a:p>
            <a:pPr eaLnBrk="0" hangingPunct="0">
              <a:spcBef>
                <a:spcPct val="50000"/>
              </a:spcBef>
            </a:pPr>
            <a:r>
              <a:rPr lang="en-US" sz="2800" dirty="0">
                <a:solidFill>
                  <a:srgbClr val="CC0000"/>
                </a:solidFill>
                <a:latin typeface="Times New Roman" panose="02020603050405020304" pitchFamily="18" charset="0"/>
              </a:rPr>
              <a:t>   </a:t>
            </a:r>
            <a:r>
              <a:rPr lang="en-US" sz="2800" dirty="0">
                <a:solidFill>
                  <a:srgbClr val="009900"/>
                </a:solidFill>
                <a:latin typeface="Times New Roman" panose="02020603050405020304" pitchFamily="18" charset="0"/>
              </a:rPr>
              <a:t>A. In-</a:t>
            </a:r>
            <a:r>
              <a:rPr lang="en-US" sz="2800" dirty="0" err="1">
                <a:solidFill>
                  <a:srgbClr val="009900"/>
                </a:solidFill>
                <a:latin typeface="Times New Roman" panose="02020603050405020304" pitchFamily="18" charset="0"/>
              </a:rPr>
              <a:t>đô</a:t>
            </a:r>
            <a:r>
              <a:rPr lang="en-US" sz="2800" dirty="0">
                <a:solidFill>
                  <a:srgbClr val="009900"/>
                </a:solidFill>
                <a:latin typeface="Times New Roman" panose="02020603050405020304" pitchFamily="18" charset="0"/>
              </a:rPr>
              <a:t>-</a:t>
            </a:r>
            <a:r>
              <a:rPr lang="en-US" sz="2800" dirty="0" err="1">
                <a:solidFill>
                  <a:srgbClr val="009900"/>
                </a:solidFill>
                <a:latin typeface="Times New Roman" panose="02020603050405020304" pitchFamily="18" charset="0"/>
              </a:rPr>
              <a:t>nê</a:t>
            </a:r>
            <a:r>
              <a:rPr lang="en-US" sz="2800" dirty="0">
                <a:solidFill>
                  <a:srgbClr val="009900"/>
                </a:solidFill>
                <a:latin typeface="Times New Roman" panose="02020603050405020304" pitchFamily="18" charset="0"/>
              </a:rPr>
              <a:t>-xi-a, </a:t>
            </a:r>
            <a:r>
              <a:rPr lang="en-US" sz="2800" dirty="0" err="1" smtClean="0">
                <a:solidFill>
                  <a:srgbClr val="009900"/>
                </a:solidFill>
                <a:latin typeface="Times New Roman" panose="02020603050405020304" pitchFamily="18" charset="0"/>
              </a:rPr>
              <a:t>Việt</a:t>
            </a:r>
            <a:r>
              <a:rPr lang="en-US" sz="2800" dirty="0" smtClean="0">
                <a:solidFill>
                  <a:srgbClr val="009900"/>
                </a:solidFill>
                <a:latin typeface="Times New Roman" panose="02020603050405020304" pitchFamily="18" charset="0"/>
              </a:rPr>
              <a:t> Nam, </a:t>
            </a:r>
            <a:r>
              <a:rPr lang="en-US" sz="2800" dirty="0" err="1" smtClean="0">
                <a:solidFill>
                  <a:srgbClr val="009900"/>
                </a:solidFill>
                <a:latin typeface="VNI-Times" pitchFamily="2" charset="0"/>
              </a:rPr>
              <a:t>Laøo</a:t>
            </a:r>
            <a:r>
              <a:rPr lang="en-US" sz="2800" dirty="0" smtClean="0">
                <a:solidFill>
                  <a:srgbClr val="009900"/>
                </a:solidFill>
                <a:latin typeface="Times New Roman" panose="02020603050405020304" pitchFamily="18" charset="0"/>
              </a:rPr>
              <a:t>.</a:t>
            </a:r>
            <a:endParaRPr lang="en-US" sz="2800" dirty="0">
              <a:solidFill>
                <a:srgbClr val="009900"/>
              </a:solidFill>
              <a:latin typeface="Times New Roman" panose="02020603050405020304" pitchFamily="18" charset="0"/>
            </a:endParaRPr>
          </a:p>
          <a:p>
            <a:pPr eaLnBrk="0" hangingPunct="0">
              <a:spcBef>
                <a:spcPct val="50000"/>
              </a:spcBef>
            </a:pPr>
            <a:r>
              <a:rPr lang="en-US" sz="2800" dirty="0">
                <a:solidFill>
                  <a:srgbClr val="009900"/>
                </a:solidFill>
                <a:latin typeface="Times New Roman" panose="02020603050405020304" pitchFamily="18" charset="0"/>
              </a:rPr>
              <a:t>   B. In-</a:t>
            </a:r>
            <a:r>
              <a:rPr lang="en-US" sz="2800" dirty="0" err="1">
                <a:solidFill>
                  <a:srgbClr val="009900"/>
                </a:solidFill>
                <a:latin typeface="Times New Roman" panose="02020603050405020304" pitchFamily="18" charset="0"/>
              </a:rPr>
              <a:t>đô</a:t>
            </a:r>
            <a:r>
              <a:rPr lang="en-US" sz="2800" dirty="0">
                <a:solidFill>
                  <a:srgbClr val="009900"/>
                </a:solidFill>
                <a:latin typeface="Times New Roman" panose="02020603050405020304" pitchFamily="18" charset="0"/>
              </a:rPr>
              <a:t>-</a:t>
            </a:r>
            <a:r>
              <a:rPr lang="en-US" sz="2800" dirty="0" err="1">
                <a:solidFill>
                  <a:srgbClr val="009900"/>
                </a:solidFill>
                <a:latin typeface="Times New Roman" panose="02020603050405020304" pitchFamily="18" charset="0"/>
              </a:rPr>
              <a:t>nê</a:t>
            </a:r>
            <a:r>
              <a:rPr lang="en-US" sz="2800" dirty="0">
                <a:solidFill>
                  <a:srgbClr val="009900"/>
                </a:solidFill>
                <a:latin typeface="Times New Roman" panose="02020603050405020304" pitchFamily="18" charset="0"/>
              </a:rPr>
              <a:t>-xi-a, Phi –lip-pin, </a:t>
            </a:r>
            <a:r>
              <a:rPr lang="en-US" sz="2800" dirty="0" err="1">
                <a:solidFill>
                  <a:srgbClr val="009900"/>
                </a:solidFill>
                <a:latin typeface="Times New Roman" panose="02020603050405020304" pitchFamily="18" charset="0"/>
              </a:rPr>
              <a:t>Lào</a:t>
            </a:r>
            <a:r>
              <a:rPr lang="en-US" sz="2800" dirty="0">
                <a:solidFill>
                  <a:srgbClr val="009900"/>
                </a:solidFill>
                <a:latin typeface="Times New Roman" panose="02020603050405020304" pitchFamily="18" charset="0"/>
              </a:rPr>
              <a:t>.</a:t>
            </a:r>
            <a:endParaRPr lang="en-US" sz="2800" dirty="0">
              <a:solidFill>
                <a:srgbClr val="009900"/>
              </a:solidFill>
              <a:latin typeface="Times New Roman" panose="02020603050405020304" pitchFamily="18" charset="0"/>
            </a:endParaRPr>
          </a:p>
          <a:p>
            <a:pPr eaLnBrk="0" hangingPunct="0">
              <a:spcBef>
                <a:spcPct val="50000"/>
              </a:spcBef>
            </a:pPr>
            <a:r>
              <a:rPr lang="en-US" sz="2800" dirty="0">
                <a:solidFill>
                  <a:srgbClr val="009900"/>
                </a:solidFill>
                <a:latin typeface="Times New Roman" panose="02020603050405020304" pitchFamily="18" charset="0"/>
              </a:rPr>
              <a:t>   C. </a:t>
            </a:r>
            <a:r>
              <a:rPr lang="en-US" sz="2800" dirty="0" err="1">
                <a:solidFill>
                  <a:srgbClr val="009900"/>
                </a:solidFill>
                <a:latin typeface="Times New Roman" panose="02020603050405020304" pitchFamily="18" charset="0"/>
              </a:rPr>
              <a:t>Miến</a:t>
            </a:r>
            <a:r>
              <a:rPr lang="en-US" sz="2800" dirty="0">
                <a:solidFill>
                  <a:srgbClr val="009900"/>
                </a:solidFill>
                <a:latin typeface="Times New Roman" panose="02020603050405020304" pitchFamily="18" charset="0"/>
              </a:rPr>
              <a:t> </a:t>
            </a:r>
            <a:r>
              <a:rPr lang="en-US" sz="2800" dirty="0" err="1">
                <a:solidFill>
                  <a:srgbClr val="009900"/>
                </a:solidFill>
                <a:latin typeface="Times New Roman" panose="02020603050405020304" pitchFamily="18" charset="0"/>
              </a:rPr>
              <a:t>Điện</a:t>
            </a:r>
            <a:r>
              <a:rPr lang="en-US" sz="2800" dirty="0">
                <a:solidFill>
                  <a:srgbClr val="009900"/>
                </a:solidFill>
                <a:latin typeface="Times New Roman" panose="02020603050405020304" pitchFamily="18" charset="0"/>
              </a:rPr>
              <a:t>, Ma-</a:t>
            </a:r>
            <a:r>
              <a:rPr lang="en-US" sz="2800" dirty="0" err="1">
                <a:solidFill>
                  <a:srgbClr val="009900"/>
                </a:solidFill>
                <a:latin typeface="Times New Roman" panose="02020603050405020304" pitchFamily="18" charset="0"/>
              </a:rPr>
              <a:t>lai</a:t>
            </a:r>
            <a:r>
              <a:rPr lang="en-US" sz="2800" dirty="0">
                <a:solidFill>
                  <a:srgbClr val="009900"/>
                </a:solidFill>
                <a:latin typeface="Times New Roman" panose="02020603050405020304" pitchFamily="18" charset="0"/>
              </a:rPr>
              <a:t>-xi-a, </a:t>
            </a:r>
            <a:r>
              <a:rPr lang="en-US" sz="2800" dirty="0" err="1">
                <a:solidFill>
                  <a:srgbClr val="009900"/>
                </a:solidFill>
                <a:latin typeface="Times New Roman" panose="02020603050405020304" pitchFamily="18" charset="0"/>
              </a:rPr>
              <a:t>Việt</a:t>
            </a:r>
            <a:r>
              <a:rPr lang="en-US" sz="2800" dirty="0">
                <a:solidFill>
                  <a:srgbClr val="009900"/>
                </a:solidFill>
                <a:latin typeface="Times New Roman" panose="02020603050405020304" pitchFamily="18" charset="0"/>
              </a:rPr>
              <a:t> Nam.</a:t>
            </a:r>
            <a:endParaRPr lang="en-US" sz="2800" dirty="0">
              <a:solidFill>
                <a:srgbClr val="009900"/>
              </a:solidFill>
              <a:latin typeface="Times New Roman" panose="02020603050405020304" pitchFamily="18" charset="0"/>
            </a:endParaRPr>
          </a:p>
          <a:p>
            <a:pPr eaLnBrk="0" hangingPunct="0">
              <a:spcBef>
                <a:spcPct val="50000"/>
              </a:spcBef>
            </a:pPr>
            <a:r>
              <a:rPr lang="en-US" sz="2800" dirty="0">
                <a:solidFill>
                  <a:srgbClr val="009900"/>
                </a:solidFill>
                <a:latin typeface="Times New Roman" panose="02020603050405020304" pitchFamily="18" charset="0"/>
              </a:rPr>
              <a:t>   D. Ma-</a:t>
            </a:r>
            <a:r>
              <a:rPr lang="en-US" sz="2800" dirty="0" err="1">
                <a:solidFill>
                  <a:srgbClr val="009900"/>
                </a:solidFill>
                <a:latin typeface="Times New Roman" panose="02020603050405020304" pitchFamily="18" charset="0"/>
              </a:rPr>
              <a:t>lai</a:t>
            </a:r>
            <a:r>
              <a:rPr lang="en-US" sz="2800" dirty="0">
                <a:solidFill>
                  <a:srgbClr val="009900"/>
                </a:solidFill>
                <a:latin typeface="Times New Roman" panose="02020603050405020304" pitchFamily="18" charset="0"/>
              </a:rPr>
              <a:t>-xi-a, </a:t>
            </a:r>
            <a:r>
              <a:rPr lang="en-US" sz="2800" dirty="0" err="1">
                <a:solidFill>
                  <a:srgbClr val="009900"/>
                </a:solidFill>
                <a:latin typeface="Times New Roman" panose="02020603050405020304" pitchFamily="18" charset="0"/>
              </a:rPr>
              <a:t>Miến</a:t>
            </a:r>
            <a:r>
              <a:rPr lang="en-US" sz="2800" dirty="0">
                <a:solidFill>
                  <a:srgbClr val="009900"/>
                </a:solidFill>
                <a:latin typeface="Times New Roman" panose="02020603050405020304" pitchFamily="18" charset="0"/>
              </a:rPr>
              <a:t> </a:t>
            </a:r>
            <a:r>
              <a:rPr lang="en-US" sz="2800" dirty="0" err="1">
                <a:solidFill>
                  <a:srgbClr val="009900"/>
                </a:solidFill>
                <a:latin typeface="Times New Roman" panose="02020603050405020304" pitchFamily="18" charset="0"/>
              </a:rPr>
              <a:t>Điện</a:t>
            </a:r>
            <a:r>
              <a:rPr lang="en-US" sz="2800" dirty="0">
                <a:solidFill>
                  <a:srgbClr val="009900"/>
                </a:solidFill>
                <a:latin typeface="Times New Roman" panose="02020603050405020304" pitchFamily="18" charset="0"/>
              </a:rPr>
              <a:t>, Phi-lip-pin.</a:t>
            </a:r>
            <a:endParaRPr lang="en-US" sz="2800" dirty="0">
              <a:solidFill>
                <a:srgbClr val="009900"/>
              </a:solidFill>
              <a:latin typeface="Times New Roman" panose="02020603050405020304" pitchFamily="18" charset="0"/>
            </a:endParaRPr>
          </a:p>
          <a:p>
            <a:pPr eaLnBrk="0" hangingPunct="0">
              <a:spcBef>
                <a:spcPct val="50000"/>
              </a:spcBef>
            </a:pPr>
            <a:endParaRPr lang="en-US" sz="2800" dirty="0">
              <a:solidFill>
                <a:srgbClr val="FFFF00"/>
              </a:solidFill>
              <a:latin typeface="Times New Roman" panose="02020603050405020304" pitchFamily="18" charset="0"/>
            </a:endParaRPr>
          </a:p>
        </p:txBody>
      </p:sp>
      <p:sp>
        <p:nvSpPr>
          <p:cNvPr id="11269" name="Oval 5"/>
          <p:cNvSpPr>
            <a:spLocks noChangeArrowheads="1"/>
          </p:cNvSpPr>
          <p:nvPr/>
        </p:nvSpPr>
        <p:spPr bwMode="auto">
          <a:xfrm>
            <a:off x="533400" y="6019800"/>
            <a:ext cx="533400" cy="533400"/>
          </a:xfrm>
          <a:prstGeom prst="ellipse">
            <a:avLst/>
          </a:prstGeom>
          <a:noFill/>
          <a:ln w="38100">
            <a:solidFill>
              <a:srgbClr val="CC0000"/>
            </a:solidFill>
            <a:round/>
          </a:ln>
          <a:effectLst/>
        </p:spPr>
        <p:txBody>
          <a:bodyPr wrap="none" anchor="ctr"/>
          <a:lstStyle/>
          <a:p>
            <a:endParaRPr lang="en-US"/>
          </a:p>
        </p:txBody>
      </p:sp>
      <p:sp>
        <p:nvSpPr>
          <p:cNvPr id="11270" name="Oval 6"/>
          <p:cNvSpPr>
            <a:spLocks noChangeArrowheads="1"/>
          </p:cNvSpPr>
          <p:nvPr/>
        </p:nvSpPr>
        <p:spPr bwMode="auto">
          <a:xfrm>
            <a:off x="533400" y="2057400"/>
            <a:ext cx="533400" cy="457200"/>
          </a:xfrm>
          <a:prstGeom prst="ellipse">
            <a:avLst/>
          </a:prstGeom>
          <a:noFill/>
          <a:ln w="38100">
            <a:solidFill>
              <a:srgbClr val="CC0000"/>
            </a:solidFill>
            <a:round/>
          </a:ln>
          <a:effectLst/>
        </p:spPr>
        <p:txBody>
          <a:bodyPr wrap="none" anchor="ctr"/>
          <a:lstStyle/>
          <a:p>
            <a:endParaRPr lang="en-US"/>
          </a:p>
        </p:txBody>
      </p:sp>
      <p:sp>
        <p:nvSpPr>
          <p:cNvPr id="11271" name="Text Box 7"/>
          <p:cNvSpPr txBox="1">
            <a:spLocks noChangeArrowheads="1"/>
          </p:cNvSpPr>
          <p:nvPr/>
        </p:nvSpPr>
        <p:spPr bwMode="auto">
          <a:xfrm>
            <a:off x="304800" y="4724400"/>
            <a:ext cx="8153400" cy="1801813"/>
          </a:xfrm>
          <a:prstGeom prst="rect">
            <a:avLst/>
          </a:prstGeom>
          <a:noFill/>
          <a:ln w="9525">
            <a:noFill/>
            <a:miter lim="800000"/>
          </a:ln>
          <a:effectLst/>
        </p:spPr>
        <p:txBody>
          <a:bodyPr>
            <a:spAutoFit/>
          </a:bodyPr>
          <a:lstStyle/>
          <a:p>
            <a:pPr marL="342900" indent="-342900" eaLnBrk="0" hangingPunct="0">
              <a:spcBef>
                <a:spcPct val="50000"/>
              </a:spcBef>
            </a:pPr>
            <a:r>
              <a:rPr lang="en-US" sz="2800" dirty="0">
                <a:solidFill>
                  <a:srgbClr val="CC0000"/>
                </a:solidFill>
                <a:latin typeface="Times New Roman" panose="02020603050405020304" pitchFamily="18" charset="0"/>
              </a:rPr>
              <a:t>2/ ASEAN </a:t>
            </a:r>
            <a:r>
              <a:rPr lang="en-US" sz="2800" dirty="0" err="1">
                <a:solidFill>
                  <a:srgbClr val="CC0000"/>
                </a:solidFill>
                <a:latin typeface="Times New Roman" panose="02020603050405020304" pitchFamily="18" charset="0"/>
              </a:rPr>
              <a:t>được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thành</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lập</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vào</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thời</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gian</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nào</a:t>
            </a:r>
            <a:r>
              <a:rPr lang="en-US" sz="2800" dirty="0">
                <a:solidFill>
                  <a:srgbClr val="CC0000"/>
                </a:solidFill>
                <a:latin typeface="Times New Roman" panose="02020603050405020304" pitchFamily="18" charset="0"/>
              </a:rPr>
              <a:t> ?</a:t>
            </a:r>
            <a:endParaRPr lang="en-US" sz="2800" dirty="0">
              <a:solidFill>
                <a:srgbClr val="CC0000"/>
              </a:solidFill>
              <a:latin typeface="Times New Roman" panose="02020603050405020304" pitchFamily="18" charset="0"/>
            </a:endParaRPr>
          </a:p>
          <a:p>
            <a:pPr marL="342900" indent="-342900" eaLnBrk="0" hangingPunct="0">
              <a:spcBef>
                <a:spcPct val="50000"/>
              </a:spcBef>
            </a:pPr>
            <a:r>
              <a:rPr lang="en-US" sz="2800" dirty="0">
                <a:solidFill>
                  <a:srgbClr val="CC0000"/>
                </a:solidFill>
                <a:latin typeface="Times New Roman" panose="02020603050405020304" pitchFamily="18" charset="0"/>
              </a:rPr>
              <a:t>   </a:t>
            </a:r>
            <a:r>
              <a:rPr lang="en-US" sz="2800" dirty="0">
                <a:solidFill>
                  <a:srgbClr val="009900"/>
                </a:solidFill>
                <a:latin typeface="Times New Roman" panose="02020603050405020304" pitchFamily="18" charset="0"/>
              </a:rPr>
              <a:t>A. 8/7/1965                        B. 8/7/1967</a:t>
            </a:r>
            <a:endParaRPr lang="en-US" sz="2800" dirty="0">
              <a:solidFill>
                <a:srgbClr val="009900"/>
              </a:solidFill>
              <a:latin typeface="Times New Roman" panose="02020603050405020304" pitchFamily="18" charset="0"/>
            </a:endParaRPr>
          </a:p>
          <a:p>
            <a:pPr marL="342900" indent="-342900" eaLnBrk="0" hangingPunct="0">
              <a:spcBef>
                <a:spcPct val="50000"/>
              </a:spcBef>
            </a:pPr>
            <a:r>
              <a:rPr lang="en-US" sz="2800" dirty="0">
                <a:solidFill>
                  <a:srgbClr val="009900"/>
                </a:solidFill>
                <a:latin typeface="Times New Roman" panose="02020603050405020304" pitchFamily="18" charset="0"/>
              </a:rPr>
              <a:t>   C. 8/8/1967                        D. 8/8/1969</a:t>
            </a:r>
            <a:endParaRPr lang="en-US" sz="2800" dirty="0">
              <a:solidFill>
                <a:srgbClr val="009900"/>
              </a:solidFill>
              <a:latin typeface="Times New Roman" panose="02020603050405020304"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ox(in)">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blinds(horizontal)">
                                      <p:cBhvr>
                                        <p:cTn id="17" dur="500"/>
                                        <p:tgtEl>
                                          <p:spTgt spid="1127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box(in)">
                                      <p:cBhvr>
                                        <p:cTn id="2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animBg="1"/>
      <p:bldP spid="11270" grpId="0" bldLvl="0" animBg="1"/>
      <p:bldP spid="112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228600"/>
            <a:ext cx="7924800" cy="3084513"/>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3/ Trụ sở của ASEAN đặt tại :</a:t>
            </a:r>
            <a:endParaRPr lang="en-US" sz="2800">
              <a:solidFill>
                <a:srgbClr val="CC0000"/>
              </a:solidFill>
              <a:latin typeface="Times New Roman" panose="02020603050405020304" pitchFamily="18" charset="0"/>
            </a:endParaRPr>
          </a:p>
          <a:p>
            <a:pPr eaLnBrk="0" hangingPunct="0">
              <a:spcBef>
                <a:spcPct val="50000"/>
              </a:spcBef>
            </a:pPr>
            <a:r>
              <a:rPr lang="en-US" sz="2800">
                <a:solidFill>
                  <a:srgbClr val="006600"/>
                </a:solidFill>
                <a:latin typeface="Times New Roman" panose="02020603050405020304" pitchFamily="18" charset="0"/>
              </a:rPr>
              <a:t>   A. Gia-các-ta ( In-đô-nê-xi-a )</a:t>
            </a:r>
            <a:endParaRPr lang="en-US" sz="2800">
              <a:solidFill>
                <a:srgbClr val="006600"/>
              </a:solidFill>
              <a:latin typeface="Times New Roman" panose="02020603050405020304" pitchFamily="18" charset="0"/>
            </a:endParaRPr>
          </a:p>
          <a:p>
            <a:pPr eaLnBrk="0" hangingPunct="0">
              <a:spcBef>
                <a:spcPct val="50000"/>
              </a:spcBef>
            </a:pPr>
            <a:r>
              <a:rPr lang="en-US" sz="2800">
                <a:solidFill>
                  <a:srgbClr val="006600"/>
                </a:solidFill>
                <a:latin typeface="Times New Roman" panose="02020603050405020304" pitchFamily="18" charset="0"/>
              </a:rPr>
              <a:t>   B. Hà Nội (Việt Nam )</a:t>
            </a:r>
            <a:endParaRPr lang="en-US" sz="2800">
              <a:solidFill>
                <a:srgbClr val="006600"/>
              </a:solidFill>
              <a:latin typeface="Times New Roman" panose="02020603050405020304" pitchFamily="18" charset="0"/>
            </a:endParaRPr>
          </a:p>
          <a:p>
            <a:pPr eaLnBrk="0" hangingPunct="0">
              <a:spcBef>
                <a:spcPct val="50000"/>
              </a:spcBef>
            </a:pPr>
            <a:r>
              <a:rPr lang="en-US" sz="2800">
                <a:solidFill>
                  <a:srgbClr val="006600"/>
                </a:solidFill>
                <a:latin typeface="Times New Roman" panose="02020603050405020304" pitchFamily="18" charset="0"/>
              </a:rPr>
              <a:t>   C. Băng Cốc ( Thái Lan )</a:t>
            </a:r>
            <a:endParaRPr lang="en-US" sz="2800">
              <a:solidFill>
                <a:srgbClr val="006600"/>
              </a:solidFill>
              <a:latin typeface="Times New Roman" panose="02020603050405020304" pitchFamily="18" charset="0"/>
            </a:endParaRPr>
          </a:p>
          <a:p>
            <a:pPr eaLnBrk="0" hangingPunct="0">
              <a:spcBef>
                <a:spcPct val="50000"/>
              </a:spcBef>
            </a:pPr>
            <a:r>
              <a:rPr lang="en-US" sz="2800">
                <a:solidFill>
                  <a:srgbClr val="006600"/>
                </a:solidFill>
                <a:latin typeface="Times New Roman" panose="02020603050405020304" pitchFamily="18" charset="0"/>
              </a:rPr>
              <a:t>   D. Cua-la Lăm-pơ (Ma-lai-xi-a )</a:t>
            </a:r>
            <a:endParaRPr lang="en-US" sz="2800">
              <a:solidFill>
                <a:srgbClr val="006600"/>
              </a:solidFill>
              <a:latin typeface="Times New Roman" panose="02020603050405020304" pitchFamily="18" charset="0"/>
            </a:endParaRPr>
          </a:p>
        </p:txBody>
      </p:sp>
      <p:sp>
        <p:nvSpPr>
          <p:cNvPr id="12291" name="Oval 3"/>
          <p:cNvSpPr>
            <a:spLocks noChangeArrowheads="1"/>
          </p:cNvSpPr>
          <p:nvPr/>
        </p:nvSpPr>
        <p:spPr bwMode="auto">
          <a:xfrm>
            <a:off x="533400" y="6019800"/>
            <a:ext cx="609600" cy="533400"/>
          </a:xfrm>
          <a:prstGeom prst="ellipse">
            <a:avLst/>
          </a:prstGeom>
          <a:noFill/>
          <a:ln w="38100">
            <a:solidFill>
              <a:srgbClr val="CC0000"/>
            </a:solidFill>
            <a:round/>
          </a:ln>
          <a:effectLst/>
        </p:spPr>
        <p:txBody>
          <a:bodyPr wrap="none" anchor="ctr"/>
          <a:lstStyle/>
          <a:p>
            <a:endParaRPr lang="en-US"/>
          </a:p>
        </p:txBody>
      </p:sp>
      <p:sp>
        <p:nvSpPr>
          <p:cNvPr id="12292" name="Oval 4"/>
          <p:cNvSpPr>
            <a:spLocks noChangeArrowheads="1"/>
          </p:cNvSpPr>
          <p:nvPr/>
        </p:nvSpPr>
        <p:spPr bwMode="auto">
          <a:xfrm>
            <a:off x="6400800" y="3962400"/>
            <a:ext cx="609600" cy="533400"/>
          </a:xfrm>
          <a:prstGeom prst="ellipse">
            <a:avLst/>
          </a:prstGeom>
          <a:noFill/>
          <a:ln w="38100">
            <a:solidFill>
              <a:srgbClr val="CC0000"/>
            </a:solidFill>
            <a:round/>
          </a:ln>
          <a:effectLst/>
        </p:spPr>
        <p:txBody>
          <a:bodyPr wrap="none" anchor="ctr"/>
          <a:lstStyle/>
          <a:p>
            <a:endParaRPr lang="en-US"/>
          </a:p>
        </p:txBody>
      </p:sp>
      <p:sp>
        <p:nvSpPr>
          <p:cNvPr id="12293" name="Oval 5"/>
          <p:cNvSpPr>
            <a:spLocks noChangeArrowheads="1"/>
          </p:cNvSpPr>
          <p:nvPr/>
        </p:nvSpPr>
        <p:spPr bwMode="auto">
          <a:xfrm>
            <a:off x="685800" y="914400"/>
            <a:ext cx="533400" cy="533400"/>
          </a:xfrm>
          <a:prstGeom prst="ellipse">
            <a:avLst/>
          </a:prstGeom>
          <a:noFill/>
          <a:ln w="38100">
            <a:solidFill>
              <a:srgbClr val="CC0000"/>
            </a:solidFill>
            <a:round/>
          </a:ln>
          <a:effectLst/>
        </p:spPr>
        <p:txBody>
          <a:bodyPr wrap="none" anchor="ctr"/>
          <a:lstStyle/>
          <a:p>
            <a:endParaRPr lang="en-US"/>
          </a:p>
        </p:txBody>
      </p:sp>
      <p:sp>
        <p:nvSpPr>
          <p:cNvPr id="12294" name="Text Box 6"/>
          <p:cNvSpPr txBox="1">
            <a:spLocks noChangeArrowheads="1"/>
          </p:cNvSpPr>
          <p:nvPr/>
        </p:nvSpPr>
        <p:spPr bwMode="auto">
          <a:xfrm>
            <a:off x="381000" y="3352800"/>
            <a:ext cx="8458200" cy="1160463"/>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4/ Thành viên thứ 7 của tổ chức ASEAN là :</a:t>
            </a:r>
            <a:endParaRPr lang="en-US" sz="2800">
              <a:solidFill>
                <a:srgbClr val="CC0000"/>
              </a:solidFill>
              <a:latin typeface="Times New Roman" panose="02020603050405020304" pitchFamily="18" charset="0"/>
            </a:endParaRPr>
          </a:p>
          <a:p>
            <a:pPr eaLnBrk="0" hangingPunct="0">
              <a:spcBef>
                <a:spcPct val="50000"/>
              </a:spcBef>
            </a:pPr>
            <a:r>
              <a:rPr lang="en-US" sz="2800">
                <a:solidFill>
                  <a:srgbClr val="006600"/>
                </a:solidFill>
                <a:latin typeface="Times New Roman" panose="02020603050405020304" pitchFamily="18" charset="0"/>
              </a:rPr>
              <a:t>A. Thái Lan      B. Lào      C. Mi-an-ma      D. Việt Nam </a:t>
            </a:r>
            <a:endParaRPr lang="en-US" sz="2800">
              <a:solidFill>
                <a:srgbClr val="006600"/>
              </a:solidFill>
              <a:latin typeface="Times New Roman" panose="02020603050405020304" pitchFamily="18" charset="0"/>
            </a:endParaRPr>
          </a:p>
        </p:txBody>
      </p:sp>
      <p:sp>
        <p:nvSpPr>
          <p:cNvPr id="12295" name="Text Box 7"/>
          <p:cNvSpPr txBox="1">
            <a:spLocks noChangeArrowheads="1"/>
          </p:cNvSpPr>
          <p:nvPr/>
        </p:nvSpPr>
        <p:spPr bwMode="auto">
          <a:xfrm>
            <a:off x="381000" y="4648200"/>
            <a:ext cx="8305800" cy="1862138"/>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5/ Khu vực mậu dịch tự do Đông Nam Á</a:t>
            </a:r>
            <a:r>
              <a:rPr lang="en-US" sz="3200">
                <a:solidFill>
                  <a:srgbClr val="CC0000"/>
                </a:solidFill>
                <a:latin typeface="Times New Roman" panose="02020603050405020304" pitchFamily="18" charset="0"/>
              </a:rPr>
              <a:t> </a:t>
            </a:r>
            <a:r>
              <a:rPr lang="en-US" sz="2800">
                <a:solidFill>
                  <a:srgbClr val="CC0000"/>
                </a:solidFill>
                <a:latin typeface="Times New Roman" panose="02020603050405020304" pitchFamily="18" charset="0"/>
              </a:rPr>
              <a:t>viết tắt là :</a:t>
            </a:r>
            <a:endParaRPr lang="en-US" sz="2800">
              <a:solidFill>
                <a:srgbClr val="CC0000"/>
              </a:solidFill>
              <a:latin typeface="Times New Roman" panose="02020603050405020304" pitchFamily="18" charset="0"/>
            </a:endParaRPr>
          </a:p>
          <a:p>
            <a:pPr eaLnBrk="0" hangingPunct="0">
              <a:spcBef>
                <a:spcPct val="50000"/>
              </a:spcBef>
            </a:pPr>
            <a:r>
              <a:rPr lang="en-US" sz="2800">
                <a:solidFill>
                  <a:srgbClr val="CC0000"/>
                </a:solidFill>
                <a:latin typeface="Times New Roman" panose="02020603050405020304" pitchFamily="18" charset="0"/>
              </a:rPr>
              <a:t>   </a:t>
            </a:r>
            <a:r>
              <a:rPr lang="en-US" sz="2800">
                <a:solidFill>
                  <a:srgbClr val="006600"/>
                </a:solidFill>
                <a:latin typeface="Times New Roman" panose="02020603050405020304" pitchFamily="18" charset="0"/>
              </a:rPr>
              <a:t>A. SEV                              B. SEATO</a:t>
            </a:r>
            <a:endParaRPr lang="en-US" sz="2800">
              <a:solidFill>
                <a:srgbClr val="006600"/>
              </a:solidFill>
              <a:latin typeface="Times New Roman" panose="02020603050405020304" pitchFamily="18" charset="0"/>
            </a:endParaRPr>
          </a:p>
          <a:p>
            <a:pPr eaLnBrk="0" hangingPunct="0">
              <a:spcBef>
                <a:spcPct val="50000"/>
              </a:spcBef>
            </a:pPr>
            <a:r>
              <a:rPr lang="en-US" sz="2800">
                <a:solidFill>
                  <a:srgbClr val="006600"/>
                </a:solidFill>
                <a:latin typeface="Times New Roman" panose="02020603050405020304" pitchFamily="18" charset="0"/>
              </a:rPr>
              <a:t>   C. AFTA                            C. ARF</a:t>
            </a:r>
            <a:endParaRPr lang="en-US" sz="2800">
              <a:solidFill>
                <a:srgbClr val="0066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ox(in)">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linds(horizontal)">
                                      <p:cBhvr>
                                        <p:cTn id="17" dur="5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box(in)">
                                      <p:cBhvr>
                                        <p:cTn id="22" dur="500"/>
                                        <p:tgtEl>
                                          <p:spTgt spid="1229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blinds(horizontal)">
                                      <p:cBhvr>
                                        <p:cTn id="27" dur="500"/>
                                        <p:tgtEl>
                                          <p:spTgt spid="1229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291"/>
                                        </p:tgtEl>
                                        <p:attrNameLst>
                                          <p:attrName>style.visibility</p:attrName>
                                        </p:attrNameLst>
                                      </p:cBhvr>
                                      <p:to>
                                        <p:strVal val="visible"/>
                                      </p:to>
                                    </p:set>
                                    <p:animEffect transition="in" filter="box(in)">
                                      <p:cBhvr>
                                        <p:cTn id="3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12292" grpId="0" animBg="1"/>
      <p:bldP spid="12293" grpId="0" animBg="1"/>
      <p:bldP spid="12294" grpId="0"/>
      <p:bldP spid="1229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04800" y="2209800"/>
            <a:ext cx="8001000" cy="519112"/>
          </a:xfrm>
          <a:prstGeom prst="rect">
            <a:avLst/>
          </a:prstGeom>
          <a:noFill/>
          <a:ln w="9525">
            <a:noFill/>
            <a:miter lim="800000"/>
          </a:ln>
        </p:spPr>
        <p:txBody>
          <a:bodyPr>
            <a:spAutoFit/>
          </a:bodyPr>
          <a:lstStyle/>
          <a:p>
            <a:pPr>
              <a:spcBef>
                <a:spcPct val="50000"/>
              </a:spcBef>
            </a:pPr>
            <a:r>
              <a:rPr lang="en-US" sz="2800" b="1" i="1" dirty="0" smtClean="0">
                <a:solidFill>
                  <a:schemeClr val="accent4">
                    <a:lumMod val="50000"/>
                  </a:schemeClr>
                </a:solidFill>
                <a:latin typeface="Times New Roman" panose="02020603050405020304" pitchFamily="18" charset="0"/>
                <a:cs typeface="Times New Roman" panose="02020603050405020304" pitchFamily="18" charset="0"/>
              </a:rPr>
              <a:t>7. Cho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biết</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tên</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gọi</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đầy</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đủ</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của</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các</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tổ</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chức</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sau</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endParaRPr lang="en-US" sz="2800" b="1" i="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41987" name="Text Box 3"/>
          <p:cNvSpPr txBox="1">
            <a:spLocks noChangeArrowheads="1"/>
          </p:cNvSpPr>
          <p:nvPr/>
        </p:nvSpPr>
        <p:spPr bwMode="auto">
          <a:xfrm>
            <a:off x="304800" y="30480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SEATO :</a:t>
            </a:r>
            <a:endParaRPr lang="en-US" sz="2400" b="1" dirty="0">
              <a:solidFill>
                <a:srgbClr val="CC3300"/>
              </a:solidFill>
              <a:latin typeface="Arial" panose="020B0604020202020204" pitchFamily="34" charset="0"/>
            </a:endParaRPr>
          </a:p>
        </p:txBody>
      </p:sp>
      <p:sp>
        <p:nvSpPr>
          <p:cNvPr id="41988" name="Text Box 4"/>
          <p:cNvSpPr txBox="1">
            <a:spLocks noChangeArrowheads="1"/>
          </p:cNvSpPr>
          <p:nvPr/>
        </p:nvSpPr>
        <p:spPr bwMode="auto">
          <a:xfrm>
            <a:off x="304800" y="36576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ASEAN :</a:t>
            </a:r>
            <a:endParaRPr lang="en-US" sz="2400" b="1" dirty="0">
              <a:solidFill>
                <a:srgbClr val="CC3300"/>
              </a:solidFill>
              <a:latin typeface="Arial" panose="020B0604020202020204" pitchFamily="34" charset="0"/>
            </a:endParaRPr>
          </a:p>
        </p:txBody>
      </p:sp>
      <p:sp>
        <p:nvSpPr>
          <p:cNvPr id="41989" name="Text Box 5"/>
          <p:cNvSpPr txBox="1">
            <a:spLocks noChangeArrowheads="1"/>
          </p:cNvSpPr>
          <p:nvPr/>
        </p:nvSpPr>
        <p:spPr bwMode="auto">
          <a:xfrm>
            <a:off x="304800" y="42672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AFTA    :</a:t>
            </a:r>
            <a:endParaRPr lang="en-US" sz="2400" b="1" dirty="0">
              <a:solidFill>
                <a:srgbClr val="CC3300"/>
              </a:solidFill>
              <a:latin typeface="Arial" panose="020B0604020202020204" pitchFamily="34" charset="0"/>
            </a:endParaRPr>
          </a:p>
        </p:txBody>
      </p:sp>
      <p:sp>
        <p:nvSpPr>
          <p:cNvPr id="41990" name="Text Box 6"/>
          <p:cNvSpPr txBox="1">
            <a:spLocks noChangeArrowheads="1"/>
          </p:cNvSpPr>
          <p:nvPr/>
        </p:nvSpPr>
        <p:spPr bwMode="auto">
          <a:xfrm>
            <a:off x="282524" y="48768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ARF       :</a:t>
            </a:r>
            <a:endParaRPr lang="en-US" sz="2400" b="1" dirty="0">
              <a:solidFill>
                <a:srgbClr val="CC3300"/>
              </a:solidFill>
              <a:latin typeface="Arial" panose="020B0604020202020204" pitchFamily="34" charset="0"/>
            </a:endParaRPr>
          </a:p>
        </p:txBody>
      </p:sp>
      <p:sp>
        <p:nvSpPr>
          <p:cNvPr id="175112" name="Text Box 8"/>
          <p:cNvSpPr txBox="1">
            <a:spLocks noChangeArrowheads="1"/>
          </p:cNvSpPr>
          <p:nvPr/>
        </p:nvSpPr>
        <p:spPr bwMode="auto">
          <a:xfrm>
            <a:off x="1961272" y="3028072"/>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Khối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Nam Á</a:t>
            </a:r>
            <a:endParaRPr lang="en-US" sz="2400" b="1" dirty="0">
              <a:latin typeface="Times New Roman" panose="02020603050405020304" pitchFamily="18" charset="0"/>
              <a:cs typeface="Times New Roman" panose="02020603050405020304" pitchFamily="18" charset="0"/>
            </a:endParaRPr>
          </a:p>
        </p:txBody>
      </p:sp>
      <p:sp>
        <p:nvSpPr>
          <p:cNvPr id="175113" name="Text Box 9"/>
          <p:cNvSpPr txBox="1">
            <a:spLocks noChangeArrowheads="1"/>
          </p:cNvSpPr>
          <p:nvPr/>
        </p:nvSpPr>
        <p:spPr bwMode="auto">
          <a:xfrm>
            <a:off x="1981200" y="3657600"/>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Hiệp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Nam Á</a:t>
            </a:r>
            <a:endParaRPr lang="en-US" sz="2400" b="1" dirty="0">
              <a:latin typeface="Times New Roman" panose="02020603050405020304" pitchFamily="18" charset="0"/>
              <a:cs typeface="Times New Roman" panose="02020603050405020304" pitchFamily="18" charset="0"/>
            </a:endParaRPr>
          </a:p>
        </p:txBody>
      </p:sp>
      <p:sp>
        <p:nvSpPr>
          <p:cNvPr id="175114" name="Text Box 10"/>
          <p:cNvSpPr txBox="1">
            <a:spLocks noChangeArrowheads="1"/>
          </p:cNvSpPr>
          <p:nvPr/>
        </p:nvSpPr>
        <p:spPr bwMode="auto">
          <a:xfrm>
            <a:off x="1981200" y="4267200"/>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Khu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do ASEAN</a:t>
            </a:r>
            <a:endParaRPr lang="en-US" sz="2400" b="1" dirty="0">
              <a:latin typeface="Times New Roman" panose="02020603050405020304" pitchFamily="18" charset="0"/>
              <a:cs typeface="Times New Roman" panose="02020603050405020304" pitchFamily="18" charset="0"/>
            </a:endParaRPr>
          </a:p>
        </p:txBody>
      </p:sp>
      <p:sp>
        <p:nvSpPr>
          <p:cNvPr id="175115" name="Text Box 11"/>
          <p:cNvSpPr txBox="1">
            <a:spLocks noChangeArrowheads="1"/>
          </p:cNvSpPr>
          <p:nvPr/>
        </p:nvSpPr>
        <p:spPr bwMode="auto">
          <a:xfrm>
            <a:off x="1981200" y="4834596"/>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vực</a:t>
            </a:r>
            <a:r>
              <a:rPr lang="en-US" sz="2400" b="1" dirty="0">
                <a:latin typeface="Times New Roman" panose="02020603050405020304" pitchFamily="18" charset="0"/>
                <a:cs typeface="Times New Roman" panose="02020603050405020304" pitchFamily="18" charset="0"/>
              </a:rPr>
              <a:t>  ASEAN</a:t>
            </a:r>
            <a:endParaRPr lang="en-US" sz="2400" b="1" dirty="0">
              <a:latin typeface="Times New Roman" panose="02020603050405020304" pitchFamily="18" charset="0"/>
              <a:cs typeface="Times New Roman" panose="02020603050405020304" pitchFamily="18" charset="0"/>
            </a:endParaRPr>
          </a:p>
        </p:txBody>
      </p:sp>
      <p:grpSp>
        <p:nvGrpSpPr>
          <p:cNvPr id="2" name="Group 13"/>
          <p:cNvGrpSpPr/>
          <p:nvPr/>
        </p:nvGrpSpPr>
        <p:grpSpPr bwMode="auto">
          <a:xfrm>
            <a:off x="6172200" y="4343400"/>
            <a:ext cx="2438400" cy="1905000"/>
            <a:chOff x="2232" y="2688"/>
            <a:chExt cx="1992" cy="1539"/>
          </a:xfrm>
        </p:grpSpPr>
        <p:pic>
          <p:nvPicPr>
            <p:cNvPr id="41998" name="Picture 14" descr="AG00317_"/>
            <p:cNvPicPr>
              <a:picLocks noChangeAspect="1" noChangeArrowheads="1" noCrop="1"/>
            </p:cNvPicPr>
            <p:nvPr/>
          </p:nvPicPr>
          <p:blipFill>
            <a:blip r:embed="rId1"/>
            <a:srcRect/>
            <a:stretch>
              <a:fillRect/>
            </a:stretch>
          </p:blipFill>
          <p:spPr bwMode="auto">
            <a:xfrm>
              <a:off x="2232" y="2739"/>
              <a:ext cx="1158" cy="1488"/>
            </a:xfrm>
            <a:prstGeom prst="rect">
              <a:avLst/>
            </a:prstGeom>
            <a:noFill/>
            <a:ln w="9525">
              <a:noFill/>
              <a:miter lim="800000"/>
              <a:headEnd/>
              <a:tailEnd/>
            </a:ln>
          </p:spPr>
        </p:pic>
        <p:sp>
          <p:nvSpPr>
            <p:cNvPr id="41999" name="AutoShape 15"/>
            <p:cNvSpPr>
              <a:spLocks noChangeArrowheads="1"/>
            </p:cNvSpPr>
            <p:nvPr/>
          </p:nvSpPr>
          <p:spPr bwMode="auto">
            <a:xfrm>
              <a:off x="3258" y="2688"/>
              <a:ext cx="966" cy="498"/>
            </a:xfrm>
            <a:prstGeom prst="wedgeEllipseCallout">
              <a:avLst>
                <a:gd name="adj1" fmla="val -42856"/>
                <a:gd name="adj2" fmla="val 73093"/>
              </a:avLst>
            </a:prstGeom>
            <a:solidFill>
              <a:srgbClr val="FFCCFF"/>
            </a:solidFill>
            <a:ln w="28575" cap="sq">
              <a:solidFill>
                <a:schemeClr val="tx1"/>
              </a:solidFill>
              <a:miter lim="800000"/>
              <a:headEnd type="none" w="sm" len="sm"/>
              <a:tailEnd type="none" w="sm" len="sm"/>
            </a:ln>
          </p:spPr>
          <p:txBody>
            <a:bodyPr/>
            <a:lstStyle/>
            <a:p>
              <a:pPr algn="ctr"/>
              <a:endParaRPr lang="en-US" sz="2400">
                <a:latin typeface="Verdana" panose="020B0604030504040204" pitchFamily="34" charset="0"/>
              </a:endParaRPr>
            </a:p>
          </p:txBody>
        </p:sp>
        <p:pic>
          <p:nvPicPr>
            <p:cNvPr id="42000" name="Picture 16" descr="TBFAQ"/>
            <p:cNvPicPr>
              <a:picLocks noChangeAspect="1" noChangeArrowheads="1" noCrop="1"/>
            </p:cNvPicPr>
            <p:nvPr/>
          </p:nvPicPr>
          <p:blipFill>
            <a:blip r:embed="rId2"/>
            <a:srcRect/>
            <a:stretch>
              <a:fillRect/>
            </a:stretch>
          </p:blipFill>
          <p:spPr bwMode="auto">
            <a:xfrm>
              <a:off x="3504" y="2688"/>
              <a:ext cx="453" cy="528"/>
            </a:xfrm>
            <a:prstGeom prst="rect">
              <a:avLst/>
            </a:prstGeom>
            <a:noFill/>
            <a:ln w="9525">
              <a:noFill/>
              <a:miter lim="800000"/>
              <a:headEnd/>
              <a:tailEnd/>
            </a:ln>
          </p:spPr>
        </p:pic>
      </p:grpSp>
      <p:sp>
        <p:nvSpPr>
          <p:cNvPr id="15" name="Text Box 5"/>
          <p:cNvSpPr txBox="1">
            <a:spLocks noChangeArrowheads="1"/>
          </p:cNvSpPr>
          <p:nvPr/>
        </p:nvSpPr>
        <p:spPr bwMode="auto">
          <a:xfrm>
            <a:off x="304800" y="609600"/>
            <a:ext cx="8610600" cy="1099185"/>
          </a:xfrm>
          <a:prstGeom prst="rect">
            <a:avLst/>
          </a:prstGeom>
          <a:noFill/>
          <a:ln w="9525">
            <a:noFill/>
            <a:miter lim="800000"/>
          </a:ln>
          <a:effectLst/>
        </p:spPr>
        <p:txBody>
          <a:bodyPr>
            <a:spAutoFit/>
          </a:bodyPr>
          <a:lstStyle/>
          <a:p>
            <a:pPr eaLnBrk="0" hangingPunct="0">
              <a:spcBef>
                <a:spcPct val="50000"/>
              </a:spcBef>
            </a:pPr>
            <a:r>
              <a:rPr lang="en-US" sz="2800" b="1" i="1" dirty="0">
                <a:solidFill>
                  <a:srgbClr val="000066"/>
                </a:solidFill>
                <a:latin typeface=".VnTime" panose="020B7200000000000000" pitchFamily="34" charset="0"/>
              </a:rPr>
              <a:t>6</a:t>
            </a:r>
            <a:r>
              <a:rPr lang="en-US" sz="2800" b="1" i="1" dirty="0" smtClean="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HiÖn</a:t>
            </a:r>
            <a:r>
              <a:rPr lang="en-US" sz="2800" b="1" i="1" dirty="0">
                <a:solidFill>
                  <a:srgbClr val="000066"/>
                </a:solidFill>
                <a:latin typeface=".VnTime" panose="020B7200000000000000" pitchFamily="34" charset="0"/>
              </a:rPr>
              <a:t> nay, </a:t>
            </a:r>
            <a:r>
              <a:rPr lang="en-US" sz="2800" b="1" i="1" dirty="0" err="1">
                <a:solidFill>
                  <a:srgbClr val="000066"/>
                </a:solidFill>
                <a:latin typeface=".VnTime" panose="020B7200000000000000" pitchFamily="34" charset="0"/>
              </a:rPr>
              <a:t>thµnh</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viªn</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cña</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tæ</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chøc</a:t>
            </a:r>
            <a:r>
              <a:rPr lang="en-US" sz="2800" b="1" i="1" dirty="0">
                <a:solidFill>
                  <a:srgbClr val="000066"/>
                </a:solidFill>
                <a:latin typeface=".VnTime" panose="020B7200000000000000" pitchFamily="34" charset="0"/>
              </a:rPr>
              <a:t> ASEAN  lµ:</a:t>
            </a:r>
            <a:endParaRPr lang="en-US" sz="2800" b="1" i="1" dirty="0">
              <a:solidFill>
                <a:srgbClr val="000066"/>
              </a:solidFill>
              <a:latin typeface=".VnTime" panose="020B7200000000000000" pitchFamily="34" charset="0"/>
            </a:endParaRPr>
          </a:p>
          <a:p>
            <a:pPr eaLnBrk="0" hangingPunct="0">
              <a:spcBef>
                <a:spcPct val="50000"/>
              </a:spcBef>
            </a:pPr>
            <a:r>
              <a:rPr lang="en-US" sz="2500" b="1" dirty="0">
                <a:solidFill>
                  <a:schemeClr val="accent2"/>
                </a:solidFill>
                <a:latin typeface=".VnTime" panose="020B7200000000000000" pitchFamily="34" charset="0"/>
              </a:rPr>
              <a:t>A. 8 </a:t>
            </a:r>
            <a:r>
              <a:rPr lang="en-US" sz="2500" b="1" dirty="0" err="1" smtClean="0">
                <a:solidFill>
                  <a:schemeClr val="accent2"/>
                </a:solidFill>
                <a:latin typeface="Times New Roman" panose="02020603050405020304" pitchFamily="18" charset="0"/>
                <a:cs typeface="Times New Roman" panose="02020603050405020304" pitchFamily="18" charset="0"/>
              </a:rPr>
              <a:t>nước</a:t>
            </a:r>
            <a:r>
              <a:rPr lang="en-US" sz="2500" b="1" dirty="0" smtClean="0">
                <a:solidFill>
                  <a:schemeClr val="accent2"/>
                </a:solidFill>
                <a:latin typeface=".VnTime" panose="020B7200000000000000" pitchFamily="34" charset="0"/>
              </a:rPr>
              <a:t>            B</a:t>
            </a:r>
            <a:r>
              <a:rPr lang="en-US" sz="2500" b="1" dirty="0">
                <a:solidFill>
                  <a:schemeClr val="accent2"/>
                </a:solidFill>
                <a:latin typeface=".VnTime" panose="020B7200000000000000" pitchFamily="34" charset="0"/>
              </a:rPr>
              <a:t>. 9 </a:t>
            </a:r>
            <a:r>
              <a:rPr lang="en-US" sz="2500" b="1" dirty="0" err="1" smtClean="0">
                <a:solidFill>
                  <a:schemeClr val="accent2"/>
                </a:solidFill>
                <a:latin typeface="Times New Roman" panose="02020603050405020304" pitchFamily="18" charset="0"/>
                <a:cs typeface="Times New Roman" panose="02020603050405020304" pitchFamily="18" charset="0"/>
              </a:rPr>
              <a:t>nước</a:t>
            </a:r>
            <a:r>
              <a:rPr lang="en-US" sz="2500" b="1" dirty="0" smtClean="0">
                <a:solidFill>
                  <a:schemeClr val="accent2"/>
                </a:solidFill>
                <a:latin typeface="Times New Roman" panose="02020603050405020304" pitchFamily="18" charset="0"/>
                <a:cs typeface="Times New Roman" panose="02020603050405020304" pitchFamily="18" charset="0"/>
              </a:rPr>
              <a:t> </a:t>
            </a:r>
            <a:r>
              <a:rPr lang="en-US" sz="2500" b="1" dirty="0" smtClean="0">
                <a:solidFill>
                  <a:schemeClr val="accent2"/>
                </a:solidFill>
                <a:latin typeface=".VnTime" panose="020B7200000000000000" pitchFamily="34" charset="0"/>
              </a:rPr>
              <a:t>          </a:t>
            </a:r>
            <a:r>
              <a:rPr lang="en-US" sz="2500" b="1" dirty="0">
                <a:solidFill>
                  <a:schemeClr val="accent2"/>
                </a:solidFill>
                <a:latin typeface=".VnTime" panose="020B7200000000000000" pitchFamily="34" charset="0"/>
              </a:rPr>
              <a:t>C.  10 </a:t>
            </a:r>
            <a:r>
              <a:rPr lang="en-US" sz="2500" b="1" dirty="0" err="1" smtClean="0">
                <a:solidFill>
                  <a:schemeClr val="accent2"/>
                </a:solidFill>
                <a:latin typeface="Times New Roman" panose="02020603050405020304" pitchFamily="18" charset="0"/>
                <a:cs typeface="Times New Roman" panose="02020603050405020304" pitchFamily="18" charset="0"/>
              </a:rPr>
              <a:t>nước</a:t>
            </a:r>
            <a:r>
              <a:rPr lang="en-US" sz="2500" b="1" dirty="0" smtClean="0">
                <a:solidFill>
                  <a:schemeClr val="accent2"/>
                </a:solidFill>
                <a:latin typeface=".VnTime" panose="020B7200000000000000" pitchFamily="34" charset="0"/>
              </a:rPr>
              <a:t>       </a:t>
            </a:r>
            <a:r>
              <a:rPr lang="en-US" sz="2500" b="1" dirty="0">
                <a:solidFill>
                  <a:schemeClr val="accent2"/>
                </a:solidFill>
                <a:latin typeface=".VnTime" panose="020B7200000000000000" pitchFamily="34" charset="0"/>
              </a:rPr>
              <a:t>D. 11 </a:t>
            </a:r>
            <a:r>
              <a:rPr lang="en-US" sz="2500" b="1" dirty="0" err="1" smtClean="0">
                <a:solidFill>
                  <a:schemeClr val="accent2"/>
                </a:solidFill>
                <a:latin typeface="Times New Roman" panose="02020603050405020304" pitchFamily="18" charset="0"/>
                <a:cs typeface="Times New Roman" panose="02020603050405020304" pitchFamily="18" charset="0"/>
              </a:rPr>
              <a:t>nước</a:t>
            </a:r>
            <a:endParaRPr lang="vi-VN" sz="2500" b="1" dirty="0">
              <a:solidFill>
                <a:schemeClr val="accent2"/>
              </a:solidFill>
              <a:latin typeface="Times New Roman" panose="02020603050405020304" pitchFamily="18" charset="0"/>
              <a:cs typeface="Times New Roman" panose="02020603050405020304" pitchFamily="18" charset="0"/>
            </a:endParaRPr>
          </a:p>
        </p:txBody>
      </p:sp>
      <p:sp>
        <p:nvSpPr>
          <p:cNvPr id="16" name="Oval 15"/>
          <p:cNvSpPr>
            <a:spLocks noChangeArrowheads="1"/>
          </p:cNvSpPr>
          <p:nvPr/>
        </p:nvSpPr>
        <p:spPr bwMode="auto">
          <a:xfrm>
            <a:off x="4775886" y="1252701"/>
            <a:ext cx="457200" cy="457200"/>
          </a:xfrm>
          <a:prstGeom prst="ellipse">
            <a:avLst/>
          </a:prstGeom>
          <a:noFill/>
          <a:ln w="19050">
            <a:solidFill>
              <a:srgbClr val="800000"/>
            </a:solidFill>
            <a:round/>
          </a:ln>
          <a:effectLst/>
        </p:spPr>
        <p:txBody>
          <a:bodyPr wrap="none" anchor="ctr"/>
          <a:lstStyle/>
          <a:p>
            <a:pPr algn="ctr" eaLnBrk="0" hangingPunct="0"/>
            <a:endParaRPr lang="en-US" b="1">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1986"/>
                                        </p:tgtEl>
                                        <p:attrNameLst>
                                          <p:attrName>style.visibility</p:attrName>
                                        </p:attrNameLst>
                                      </p:cBhvr>
                                      <p:to>
                                        <p:strVal val="visible"/>
                                      </p:to>
                                    </p:set>
                                    <p:animEffect transition="in" filter="box(in)">
                                      <p:cBhvr>
                                        <p:cTn id="18" dur="500"/>
                                        <p:tgtEl>
                                          <p:spTgt spid="4198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1987"/>
                                        </p:tgtEl>
                                        <p:attrNameLst>
                                          <p:attrName>style.visibility</p:attrName>
                                        </p:attrNameLst>
                                      </p:cBhvr>
                                      <p:to>
                                        <p:strVal val="visible"/>
                                      </p:to>
                                    </p:set>
                                    <p:animEffect transition="in" filter="box(in)">
                                      <p:cBhvr>
                                        <p:cTn id="21" dur="500"/>
                                        <p:tgtEl>
                                          <p:spTgt spid="4198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1988"/>
                                        </p:tgtEl>
                                        <p:attrNameLst>
                                          <p:attrName>style.visibility</p:attrName>
                                        </p:attrNameLst>
                                      </p:cBhvr>
                                      <p:to>
                                        <p:strVal val="visible"/>
                                      </p:to>
                                    </p:set>
                                    <p:animEffect transition="in" filter="box(in)">
                                      <p:cBhvr>
                                        <p:cTn id="24" dur="500"/>
                                        <p:tgtEl>
                                          <p:spTgt spid="4198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1989"/>
                                        </p:tgtEl>
                                        <p:attrNameLst>
                                          <p:attrName>style.visibility</p:attrName>
                                        </p:attrNameLst>
                                      </p:cBhvr>
                                      <p:to>
                                        <p:strVal val="visible"/>
                                      </p:to>
                                    </p:set>
                                    <p:animEffect transition="in" filter="box(in)">
                                      <p:cBhvr>
                                        <p:cTn id="27" dur="500"/>
                                        <p:tgtEl>
                                          <p:spTgt spid="4198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1990"/>
                                        </p:tgtEl>
                                        <p:attrNameLst>
                                          <p:attrName>style.visibility</p:attrName>
                                        </p:attrNameLst>
                                      </p:cBhvr>
                                      <p:to>
                                        <p:strVal val="visible"/>
                                      </p:to>
                                    </p:set>
                                    <p:animEffect transition="in" filter="box(in)">
                                      <p:cBhvr>
                                        <p:cTn id="30" dur="500"/>
                                        <p:tgtEl>
                                          <p:spTgt spid="4199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75112"/>
                                        </p:tgtEl>
                                        <p:attrNameLst>
                                          <p:attrName>style.visibility</p:attrName>
                                        </p:attrNameLst>
                                      </p:cBhvr>
                                      <p:to>
                                        <p:strVal val="visible"/>
                                      </p:to>
                                    </p:set>
                                    <p:anim calcmode="lin" valueType="num">
                                      <p:cBhvr>
                                        <p:cTn id="35" dur="2000" fill="hold"/>
                                        <p:tgtEl>
                                          <p:spTgt spid="175112"/>
                                        </p:tgtEl>
                                        <p:attrNameLst>
                                          <p:attrName>ppt_x</p:attrName>
                                        </p:attrNameLst>
                                      </p:cBhvr>
                                      <p:tavLst>
                                        <p:tav tm="0">
                                          <p:val>
                                            <p:strVal val="#ppt_x-.2"/>
                                          </p:val>
                                        </p:tav>
                                        <p:tav tm="100000">
                                          <p:val>
                                            <p:strVal val="#ppt_x"/>
                                          </p:val>
                                        </p:tav>
                                      </p:tavLst>
                                    </p:anim>
                                    <p:anim calcmode="lin" valueType="num">
                                      <p:cBhvr>
                                        <p:cTn id="36" dur="2000" fill="hold"/>
                                        <p:tgtEl>
                                          <p:spTgt spid="175112"/>
                                        </p:tgtEl>
                                        <p:attrNameLst>
                                          <p:attrName>ppt_y</p:attrName>
                                        </p:attrNameLst>
                                      </p:cBhvr>
                                      <p:tavLst>
                                        <p:tav tm="0">
                                          <p:val>
                                            <p:strVal val="#ppt_y"/>
                                          </p:val>
                                        </p:tav>
                                        <p:tav tm="100000">
                                          <p:val>
                                            <p:strVal val="#ppt_y"/>
                                          </p:val>
                                        </p:tav>
                                      </p:tavLst>
                                    </p:anim>
                                    <p:animEffect transition="in" filter="wipe(right)" prLst="gradientSize: 0.1">
                                      <p:cBhvr>
                                        <p:cTn id="37" dur="2000"/>
                                        <p:tgtEl>
                                          <p:spTgt spid="175112"/>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75113"/>
                                        </p:tgtEl>
                                        <p:attrNameLst>
                                          <p:attrName>style.visibility</p:attrName>
                                        </p:attrNameLst>
                                      </p:cBhvr>
                                      <p:to>
                                        <p:strVal val="visible"/>
                                      </p:to>
                                    </p:set>
                                    <p:anim calcmode="lin" valueType="num">
                                      <p:cBhvr>
                                        <p:cTn id="42" dur="2000" fill="hold"/>
                                        <p:tgtEl>
                                          <p:spTgt spid="175113"/>
                                        </p:tgtEl>
                                        <p:attrNameLst>
                                          <p:attrName>ppt_x</p:attrName>
                                        </p:attrNameLst>
                                      </p:cBhvr>
                                      <p:tavLst>
                                        <p:tav tm="0">
                                          <p:val>
                                            <p:strVal val="#ppt_x-.2"/>
                                          </p:val>
                                        </p:tav>
                                        <p:tav tm="100000">
                                          <p:val>
                                            <p:strVal val="#ppt_x"/>
                                          </p:val>
                                        </p:tav>
                                      </p:tavLst>
                                    </p:anim>
                                    <p:anim calcmode="lin" valueType="num">
                                      <p:cBhvr>
                                        <p:cTn id="43" dur="2000" fill="hold"/>
                                        <p:tgtEl>
                                          <p:spTgt spid="175113"/>
                                        </p:tgtEl>
                                        <p:attrNameLst>
                                          <p:attrName>ppt_y</p:attrName>
                                        </p:attrNameLst>
                                      </p:cBhvr>
                                      <p:tavLst>
                                        <p:tav tm="0">
                                          <p:val>
                                            <p:strVal val="#ppt_y"/>
                                          </p:val>
                                        </p:tav>
                                        <p:tav tm="100000">
                                          <p:val>
                                            <p:strVal val="#ppt_y"/>
                                          </p:val>
                                        </p:tav>
                                      </p:tavLst>
                                    </p:anim>
                                    <p:animEffect transition="in" filter="wipe(right)" prLst="gradientSize: 0.1">
                                      <p:cBhvr>
                                        <p:cTn id="44" dur="2000"/>
                                        <p:tgtEl>
                                          <p:spTgt spid="175113"/>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75114"/>
                                        </p:tgtEl>
                                        <p:attrNameLst>
                                          <p:attrName>style.visibility</p:attrName>
                                        </p:attrNameLst>
                                      </p:cBhvr>
                                      <p:to>
                                        <p:strVal val="visible"/>
                                      </p:to>
                                    </p:set>
                                    <p:anim calcmode="lin" valueType="num">
                                      <p:cBhvr>
                                        <p:cTn id="49" dur="2000" fill="hold"/>
                                        <p:tgtEl>
                                          <p:spTgt spid="175114"/>
                                        </p:tgtEl>
                                        <p:attrNameLst>
                                          <p:attrName>ppt_x</p:attrName>
                                        </p:attrNameLst>
                                      </p:cBhvr>
                                      <p:tavLst>
                                        <p:tav tm="0">
                                          <p:val>
                                            <p:strVal val="#ppt_x-.2"/>
                                          </p:val>
                                        </p:tav>
                                        <p:tav tm="100000">
                                          <p:val>
                                            <p:strVal val="#ppt_x"/>
                                          </p:val>
                                        </p:tav>
                                      </p:tavLst>
                                    </p:anim>
                                    <p:anim calcmode="lin" valueType="num">
                                      <p:cBhvr>
                                        <p:cTn id="50" dur="2000" fill="hold"/>
                                        <p:tgtEl>
                                          <p:spTgt spid="175114"/>
                                        </p:tgtEl>
                                        <p:attrNameLst>
                                          <p:attrName>ppt_y</p:attrName>
                                        </p:attrNameLst>
                                      </p:cBhvr>
                                      <p:tavLst>
                                        <p:tav tm="0">
                                          <p:val>
                                            <p:strVal val="#ppt_y"/>
                                          </p:val>
                                        </p:tav>
                                        <p:tav tm="100000">
                                          <p:val>
                                            <p:strVal val="#ppt_y"/>
                                          </p:val>
                                        </p:tav>
                                      </p:tavLst>
                                    </p:anim>
                                    <p:animEffect transition="in" filter="wipe(right)" prLst="gradientSize: 0.1">
                                      <p:cBhvr>
                                        <p:cTn id="51" dur="2000"/>
                                        <p:tgtEl>
                                          <p:spTgt spid="175114"/>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75115"/>
                                        </p:tgtEl>
                                        <p:attrNameLst>
                                          <p:attrName>style.visibility</p:attrName>
                                        </p:attrNameLst>
                                      </p:cBhvr>
                                      <p:to>
                                        <p:strVal val="visible"/>
                                      </p:to>
                                    </p:set>
                                    <p:anim calcmode="lin" valueType="num">
                                      <p:cBhvr>
                                        <p:cTn id="56" dur="2000" fill="hold"/>
                                        <p:tgtEl>
                                          <p:spTgt spid="175115"/>
                                        </p:tgtEl>
                                        <p:attrNameLst>
                                          <p:attrName>ppt_x</p:attrName>
                                        </p:attrNameLst>
                                      </p:cBhvr>
                                      <p:tavLst>
                                        <p:tav tm="0">
                                          <p:val>
                                            <p:strVal val="#ppt_x-.2"/>
                                          </p:val>
                                        </p:tav>
                                        <p:tav tm="100000">
                                          <p:val>
                                            <p:strVal val="#ppt_x"/>
                                          </p:val>
                                        </p:tav>
                                      </p:tavLst>
                                    </p:anim>
                                    <p:anim calcmode="lin" valueType="num">
                                      <p:cBhvr>
                                        <p:cTn id="57" dur="2000" fill="hold"/>
                                        <p:tgtEl>
                                          <p:spTgt spid="175115"/>
                                        </p:tgtEl>
                                        <p:attrNameLst>
                                          <p:attrName>ppt_y</p:attrName>
                                        </p:attrNameLst>
                                      </p:cBhvr>
                                      <p:tavLst>
                                        <p:tav tm="0">
                                          <p:val>
                                            <p:strVal val="#ppt_y"/>
                                          </p:val>
                                        </p:tav>
                                        <p:tav tm="100000">
                                          <p:val>
                                            <p:strVal val="#ppt_y"/>
                                          </p:val>
                                        </p:tav>
                                      </p:tavLst>
                                    </p:anim>
                                    <p:animEffect transition="in" filter="wipe(right)" prLst="gradientSize: 0.1">
                                      <p:cBhvr>
                                        <p:cTn id="58" dur="2000"/>
                                        <p:tgtEl>
                                          <p:spTgt spid="175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P spid="41988" grpId="0"/>
      <p:bldP spid="41989" grpId="0"/>
      <p:bldP spid="41990" grpId="0"/>
      <p:bldP spid="175112" grpId="0"/>
      <p:bldP spid="175113" grpId="0"/>
      <p:bldP spid="175114" grpId="0"/>
      <p:bldP spid="175115" grpId="0"/>
      <p:bldP spid="15" grpId="0" bldLvl="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2"/>
          <p:cNvPicPr>
            <a:picLocks noChangeAspect="1" noChangeArrowheads="1" noCrop="1"/>
          </p:cNvPicPr>
          <p:nvPr/>
        </p:nvPicPr>
        <p:blipFill>
          <a:blip r:embed="rId1"/>
          <a:srcRect/>
          <a:stretch>
            <a:fillRect/>
          </a:stretch>
        </p:blipFill>
        <p:spPr bwMode="auto">
          <a:xfrm>
            <a:off x="3048000" y="1752600"/>
            <a:ext cx="1549400" cy="3276600"/>
          </a:xfrm>
          <a:prstGeom prst="rect">
            <a:avLst/>
          </a:prstGeom>
          <a:noFill/>
          <a:ln w="9525">
            <a:noFill/>
            <a:miter lim="800000"/>
            <a:headEnd/>
            <a:tailEnd/>
          </a:ln>
        </p:spPr>
      </p:pic>
      <p:sp>
        <p:nvSpPr>
          <p:cNvPr id="33797" name="Rectangle 5"/>
          <p:cNvSpPr>
            <a:spLocks noChangeArrowheads="1"/>
          </p:cNvSpPr>
          <p:nvPr/>
        </p:nvSpPr>
        <p:spPr bwMode="auto">
          <a:xfrm>
            <a:off x="685800" y="838200"/>
            <a:ext cx="2819400" cy="4965700"/>
          </a:xfrm>
          <a:prstGeom prst="rect">
            <a:avLst/>
          </a:prstGeom>
          <a:noFill/>
          <a:ln w="9525">
            <a:noFill/>
            <a:miter lim="800000"/>
          </a:ln>
          <a:effectLst/>
        </p:spPr>
        <p:txBody>
          <a:bodyPr>
            <a:spAutoFit/>
          </a:bodyPr>
          <a:lstStyle/>
          <a:p>
            <a:r>
              <a:rPr lang="en-US" sz="3200" b="1" dirty="0">
                <a:solidFill>
                  <a:srgbClr val="FF0000"/>
                </a:solidFill>
                <a:latin typeface="Times New Roman" panose="02020603050405020304" pitchFamily="18" charset="0"/>
              </a:rPr>
              <a:t>  </a:t>
            </a:r>
            <a:r>
              <a:rPr lang="en-US" sz="3200" b="1" dirty="0" err="1">
                <a:solidFill>
                  <a:srgbClr val="0033CC"/>
                </a:solidFill>
                <a:latin typeface="Times New Roman" panose="02020603050405020304" pitchFamily="18" charset="0"/>
              </a:rPr>
              <a:t>Tại</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sao</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có</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thể</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nói</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từ</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những</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năm</a:t>
            </a:r>
            <a:r>
              <a:rPr lang="en-US" sz="3200" b="1" dirty="0">
                <a:solidFill>
                  <a:srgbClr val="0033CC"/>
                </a:solidFill>
                <a:latin typeface="Times New Roman" panose="02020603050405020304" pitchFamily="18" charset="0"/>
              </a:rPr>
              <a:t> </a:t>
            </a:r>
            <a:endParaRPr lang="en-US" sz="3200" b="1" dirty="0">
              <a:solidFill>
                <a:srgbClr val="0033CC"/>
              </a:solidFill>
              <a:latin typeface="Times New Roman" panose="02020603050405020304" pitchFamily="18" charset="0"/>
            </a:endParaRPr>
          </a:p>
          <a:p>
            <a:r>
              <a:rPr lang="en-US" sz="3200" b="1" dirty="0">
                <a:solidFill>
                  <a:srgbClr val="0033CC"/>
                </a:solidFill>
                <a:latin typeface="Times New Roman" panose="02020603050405020304" pitchFamily="18" charset="0"/>
              </a:rPr>
              <a:t>90 </a:t>
            </a:r>
            <a:r>
              <a:rPr lang="en-US" sz="3200" b="1" dirty="0" err="1">
                <a:solidFill>
                  <a:srgbClr val="0033CC"/>
                </a:solidFill>
                <a:latin typeface="Times New Roman" panose="02020603050405020304" pitchFamily="18" charset="0"/>
              </a:rPr>
              <a:t>của</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thế</a:t>
            </a:r>
            <a:r>
              <a:rPr lang="en-US" sz="3200" b="1" dirty="0">
                <a:solidFill>
                  <a:srgbClr val="0033CC"/>
                </a:solidFill>
                <a:latin typeface="Times New Roman" panose="02020603050405020304" pitchFamily="18" charset="0"/>
              </a:rPr>
              <a:t> </a:t>
            </a:r>
            <a:endParaRPr lang="en-US" sz="3200" b="1" dirty="0">
              <a:solidFill>
                <a:srgbClr val="0033CC"/>
              </a:solidFill>
              <a:latin typeface="Times New Roman" panose="02020603050405020304" pitchFamily="18" charset="0"/>
            </a:endParaRPr>
          </a:p>
          <a:p>
            <a:r>
              <a:rPr lang="en-US" sz="3200" b="1" dirty="0" err="1">
                <a:solidFill>
                  <a:srgbClr val="0033CC"/>
                </a:solidFill>
                <a:latin typeface="Times New Roman" panose="02020603050405020304" pitchFamily="18" charset="0"/>
              </a:rPr>
              <a:t>kỉ</a:t>
            </a:r>
            <a:r>
              <a:rPr lang="en-US" sz="3200" b="1" dirty="0">
                <a:solidFill>
                  <a:srgbClr val="0033CC"/>
                </a:solidFill>
                <a:latin typeface="Times New Roman" panose="02020603050405020304" pitchFamily="18" charset="0"/>
              </a:rPr>
              <a:t> XX : “</a:t>
            </a:r>
            <a:r>
              <a:rPr lang="en-US" sz="3200" b="1" dirty="0" err="1">
                <a:solidFill>
                  <a:srgbClr val="0033CC"/>
                </a:solidFill>
                <a:latin typeface="Times New Roman" panose="02020603050405020304" pitchFamily="18" charset="0"/>
              </a:rPr>
              <a:t>Một</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chương</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mới</a:t>
            </a:r>
            <a:r>
              <a:rPr lang="en-US" sz="3200" b="1" dirty="0">
                <a:solidFill>
                  <a:srgbClr val="0033CC"/>
                </a:solidFill>
                <a:latin typeface="Times New Roman" panose="02020603050405020304" pitchFamily="18" charset="0"/>
              </a:rPr>
              <a:t> </a:t>
            </a:r>
            <a:endParaRPr lang="en-US" sz="3200" b="1" dirty="0">
              <a:solidFill>
                <a:srgbClr val="0033CC"/>
              </a:solidFill>
              <a:latin typeface="Times New Roman" panose="02020603050405020304" pitchFamily="18" charset="0"/>
            </a:endParaRPr>
          </a:p>
          <a:p>
            <a:r>
              <a:rPr lang="en-US" sz="3200" b="1" dirty="0" err="1">
                <a:solidFill>
                  <a:srgbClr val="0033CC"/>
                </a:solidFill>
                <a:latin typeface="Times New Roman" panose="02020603050405020304" pitchFamily="18" charset="0"/>
              </a:rPr>
              <a:t>đã</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mở</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ra</a:t>
            </a:r>
            <a:r>
              <a:rPr lang="en-US" sz="3200" b="1" dirty="0">
                <a:solidFill>
                  <a:srgbClr val="0033CC"/>
                </a:solidFill>
                <a:latin typeface="Times New Roman" panose="02020603050405020304" pitchFamily="18" charset="0"/>
              </a:rPr>
              <a:t> </a:t>
            </a:r>
            <a:endParaRPr lang="en-US" sz="3200" b="1" dirty="0">
              <a:solidFill>
                <a:srgbClr val="0033CC"/>
              </a:solidFill>
              <a:latin typeface="Times New Roman" panose="02020603050405020304" pitchFamily="18" charset="0"/>
            </a:endParaRPr>
          </a:p>
          <a:p>
            <a:r>
              <a:rPr lang="en-US" sz="3200" b="1" dirty="0" err="1">
                <a:solidFill>
                  <a:srgbClr val="0033CC"/>
                </a:solidFill>
                <a:latin typeface="Times New Roman" panose="02020603050405020304" pitchFamily="18" charset="0"/>
              </a:rPr>
              <a:t>Trong</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lịch</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sử</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khu</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vực</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Đông</a:t>
            </a:r>
            <a:r>
              <a:rPr lang="en-US" sz="3200" b="1" dirty="0">
                <a:solidFill>
                  <a:srgbClr val="0033CC"/>
                </a:solidFill>
                <a:latin typeface="Times New Roman" panose="02020603050405020304" pitchFamily="18" charset="0"/>
              </a:rPr>
              <a:t> Nam Á“</a:t>
            </a:r>
            <a:endParaRPr lang="en-US" sz="3200" b="1" dirty="0">
              <a:solidFill>
                <a:srgbClr val="0033CC"/>
              </a:solidFill>
              <a:latin typeface="Times New Roman" panose="02020603050405020304" pitchFamily="18" charset="0"/>
            </a:endParaRPr>
          </a:p>
        </p:txBody>
      </p:sp>
      <p:sp>
        <p:nvSpPr>
          <p:cNvPr id="33798" name="Line 6"/>
          <p:cNvSpPr>
            <a:spLocks noChangeShapeType="1"/>
          </p:cNvSpPr>
          <p:nvPr/>
        </p:nvSpPr>
        <p:spPr bwMode="auto">
          <a:xfrm flipH="1" flipV="1">
            <a:off x="4572000" y="3200400"/>
            <a:ext cx="1447800" cy="609600"/>
          </a:xfrm>
          <a:prstGeom prst="line">
            <a:avLst/>
          </a:prstGeom>
          <a:noFill/>
          <a:ln w="19050">
            <a:solidFill>
              <a:srgbClr val="0000FF"/>
            </a:solidFill>
            <a:round/>
            <a:headEnd type="triangle" w="med" len="med"/>
          </a:ln>
          <a:effectLst/>
        </p:spPr>
        <p:txBody>
          <a:bodyPr/>
          <a:lstStyle/>
          <a:p>
            <a:endParaRPr lang="en-US"/>
          </a:p>
        </p:txBody>
      </p:sp>
      <p:sp>
        <p:nvSpPr>
          <p:cNvPr id="33799" name="Line 7"/>
          <p:cNvSpPr>
            <a:spLocks noChangeShapeType="1"/>
          </p:cNvSpPr>
          <p:nvPr/>
        </p:nvSpPr>
        <p:spPr bwMode="auto">
          <a:xfrm flipH="1">
            <a:off x="4572000" y="457200"/>
            <a:ext cx="1600200" cy="2743200"/>
          </a:xfrm>
          <a:prstGeom prst="line">
            <a:avLst/>
          </a:prstGeom>
          <a:noFill/>
          <a:ln w="19050">
            <a:solidFill>
              <a:srgbClr val="0000FF"/>
            </a:solidFill>
            <a:round/>
            <a:headEnd type="triangle" w="med" len="med"/>
          </a:ln>
          <a:effectLst/>
        </p:spPr>
        <p:txBody>
          <a:bodyPr/>
          <a:lstStyle/>
          <a:p>
            <a:endParaRPr lang="en-US"/>
          </a:p>
        </p:txBody>
      </p:sp>
      <p:sp>
        <p:nvSpPr>
          <p:cNvPr id="33800" name="Rectangle 8"/>
          <p:cNvSpPr>
            <a:spLocks noChangeArrowheads="1"/>
          </p:cNvSpPr>
          <p:nvPr/>
        </p:nvSpPr>
        <p:spPr bwMode="auto">
          <a:xfrm>
            <a:off x="6324600" y="228600"/>
            <a:ext cx="2362200" cy="3013075"/>
          </a:xfrm>
          <a:prstGeom prst="rect">
            <a:avLst/>
          </a:prstGeom>
          <a:noFill/>
          <a:ln w="9525">
            <a:noFill/>
            <a:miter lim="800000"/>
          </a:ln>
          <a:effectLst/>
        </p:spPr>
        <p:txBody>
          <a:bodyPr>
            <a:spAutoFit/>
          </a:bodyPr>
          <a:lstStyle/>
          <a:p>
            <a:pPr algn="just">
              <a:spcBef>
                <a:spcPct val="50000"/>
              </a:spcBef>
            </a:pPr>
            <a:r>
              <a:rPr lang="en-US" sz="2400" b="1">
                <a:solidFill>
                  <a:srgbClr val="0000FF"/>
                </a:solidFill>
                <a:latin typeface="Times New Roman" panose="02020603050405020304" pitchFamily="18" charset="0"/>
              </a:rPr>
              <a:t>- Lần đầu tiên trong lịch sử khu vực ,10 nước Đông Nam Á cùng nằm trong một tổ chức thống nhất (ASEAN).</a:t>
            </a:r>
            <a:endParaRPr lang="en-US" sz="2400" b="1">
              <a:solidFill>
                <a:srgbClr val="0000FF"/>
              </a:solidFill>
              <a:latin typeface="Times New Roman" panose="02020603050405020304" pitchFamily="18" charset="0"/>
            </a:endParaRPr>
          </a:p>
        </p:txBody>
      </p:sp>
      <p:sp>
        <p:nvSpPr>
          <p:cNvPr id="33801" name="Rectangle 9"/>
          <p:cNvSpPr>
            <a:spLocks noChangeArrowheads="1"/>
          </p:cNvSpPr>
          <p:nvPr/>
        </p:nvSpPr>
        <p:spPr bwMode="auto">
          <a:xfrm>
            <a:off x="6019800" y="3429000"/>
            <a:ext cx="2514600" cy="3378200"/>
          </a:xfrm>
          <a:prstGeom prst="rect">
            <a:avLst/>
          </a:prstGeom>
          <a:noFill/>
          <a:ln w="9525">
            <a:noFill/>
            <a:miter lim="800000"/>
          </a:ln>
          <a:effectLst/>
        </p:spPr>
        <p:txBody>
          <a:bodyPr>
            <a:spAutoFit/>
          </a:bodyPr>
          <a:lstStyle/>
          <a:p>
            <a:pPr algn="just"/>
            <a:r>
              <a:rPr lang="en-US" sz="2400" b="1">
                <a:solidFill>
                  <a:srgbClr val="0000FF"/>
                </a:solidFill>
                <a:latin typeface="Times New Roman" panose="02020603050405020304" pitchFamily="18" charset="0"/>
              </a:rPr>
              <a:t>- ASEAN chuyển trọng tâm hoạt động sang hợp tác kinh tế ,xây dựng Đông Nam Á thành một khu vực hoà bình , ổn định cùng phát triển</a:t>
            </a:r>
            <a:endParaRPr lang="en-US" sz="2400" b="1">
              <a:solidFill>
                <a:srgbClr val="0000FF"/>
              </a:solidFill>
              <a:latin typeface="Times New Roman" panose="02020603050405020304" pitchFamily="18" charset="0"/>
            </a:endParaRPr>
          </a:p>
        </p:txBody>
      </p:sp>
      <p:sp>
        <p:nvSpPr>
          <p:cNvPr id="33802" name="Rectangle 10"/>
          <p:cNvSpPr>
            <a:spLocks noChangeArrowheads="1"/>
          </p:cNvSpPr>
          <p:nvPr/>
        </p:nvSpPr>
        <p:spPr bwMode="auto">
          <a:xfrm>
            <a:off x="2743200" y="5562600"/>
            <a:ext cx="381000" cy="228600"/>
          </a:xfrm>
          <a:prstGeom prst="rect">
            <a:avLst/>
          </a:prstGeom>
          <a:noFill/>
          <a:ln w="9525" algn="ctr">
            <a:noFill/>
            <a:miter lim="800000"/>
          </a:ln>
          <a:effectLst/>
        </p:spPr>
        <p:txBody>
          <a:bodyPr wrap="none" anchor="ctr"/>
          <a:lstStyle/>
          <a:p>
            <a:pPr algn="ctr"/>
            <a:endParaRPr lang="en-US" sz="2100" b="1">
              <a:latin typeface="VNI-Times" pitchFamily="2" charset="0"/>
            </a:endParaRPr>
          </a:p>
        </p:txBody>
      </p:sp>
      <p:sp>
        <p:nvSpPr>
          <p:cNvPr id="12" name="Content Placeholder 11"/>
          <p:cNvSpPr>
            <a:spLocks noGrp="1"/>
          </p:cNvSpPr>
          <p:nvPr>
            <p:ph/>
          </p:nvPr>
        </p:nvSpPr>
        <p:spPr>
          <a:xfrm>
            <a:off x="457200" y="0"/>
            <a:ext cx="8686800" cy="6858000"/>
          </a:xfrm>
        </p:spPr>
        <p:txBody>
          <a:bodyPr/>
          <a:lstStyle/>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box(in)">
                                      <p:cBhvr>
                                        <p:cTn id="10" dur="500"/>
                                        <p:tgtEl>
                                          <p:spTgt spid="3379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799"/>
                                        </p:tgtEl>
                                        <p:attrNameLst>
                                          <p:attrName>style.visibility</p:attrName>
                                        </p:attrNameLst>
                                      </p:cBhvr>
                                      <p:to>
                                        <p:strVal val="visible"/>
                                      </p:to>
                                    </p:set>
                                    <p:animEffect transition="in" filter="box(in)">
                                      <p:cBhvr>
                                        <p:cTn id="15" dur="500"/>
                                        <p:tgtEl>
                                          <p:spTgt spid="3379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3800">
                                            <p:txEl>
                                              <p:pRg st="0" end="0"/>
                                            </p:txEl>
                                          </p:spTgt>
                                        </p:tgtEl>
                                        <p:attrNameLst>
                                          <p:attrName>style.visibility</p:attrName>
                                        </p:attrNameLst>
                                      </p:cBhvr>
                                      <p:to>
                                        <p:strVal val="visible"/>
                                      </p:to>
                                    </p:set>
                                    <p:animEffect transition="in" filter="checkerboard(across)">
                                      <p:cBhvr>
                                        <p:cTn id="20" dur="500"/>
                                        <p:tgtEl>
                                          <p:spTgt spid="3380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3798"/>
                                        </p:tgtEl>
                                        <p:attrNameLst>
                                          <p:attrName>style.visibility</p:attrName>
                                        </p:attrNameLst>
                                      </p:cBhvr>
                                      <p:to>
                                        <p:strVal val="visible"/>
                                      </p:to>
                                    </p:set>
                                    <p:animEffect transition="in" filter="box(in)">
                                      <p:cBhvr>
                                        <p:cTn id="25" dur="500"/>
                                        <p:tgtEl>
                                          <p:spTgt spid="3379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801"/>
                                        </p:tgtEl>
                                        <p:attrNameLst>
                                          <p:attrName>style.visibility</p:attrName>
                                        </p:attrNameLst>
                                      </p:cBhvr>
                                      <p:to>
                                        <p:strVal val="visible"/>
                                      </p:to>
                                    </p:set>
                                    <p:anim calcmode="lin" valueType="num">
                                      <p:cBhvr additive="base">
                                        <p:cTn id="30" dur="500" fill="hold"/>
                                        <p:tgtEl>
                                          <p:spTgt spid="33801"/>
                                        </p:tgtEl>
                                        <p:attrNameLst>
                                          <p:attrName>ppt_x</p:attrName>
                                        </p:attrNameLst>
                                      </p:cBhvr>
                                      <p:tavLst>
                                        <p:tav tm="0">
                                          <p:val>
                                            <p:strVal val="#ppt_x"/>
                                          </p:val>
                                        </p:tav>
                                        <p:tav tm="100000">
                                          <p:val>
                                            <p:strVal val="#ppt_x"/>
                                          </p:val>
                                        </p:tav>
                                      </p:tavLst>
                                    </p:anim>
                                    <p:anim calcmode="lin" valueType="num">
                                      <p:cBhvr additive="base">
                                        <p:cTn id="31" dur="500" fill="hold"/>
                                        <p:tgtEl>
                                          <p:spTgt spid="338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animBg="1"/>
      <p:bldP spid="33799" grpId="0" animBg="1"/>
      <p:bldP spid="3380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762000" y="685800"/>
            <a:ext cx="1905000" cy="1277938"/>
            <a:chOff x="3368" y="2832"/>
            <a:chExt cx="576" cy="283"/>
          </a:xfrm>
        </p:grpSpPr>
        <p:pic>
          <p:nvPicPr>
            <p:cNvPr id="37898" name="Picture 3" descr="Co VN"/>
            <p:cNvPicPr>
              <a:picLocks noChangeAspect="1" noChangeArrowheads="1" noCrop="1"/>
            </p:cNvPicPr>
            <p:nvPr/>
          </p:nvPicPr>
          <p:blipFill>
            <a:blip r:embed="rId1"/>
            <a:srcRect/>
            <a:stretch>
              <a:fillRect/>
            </a:stretch>
          </p:blipFill>
          <p:spPr bwMode="auto">
            <a:xfrm>
              <a:off x="3408" y="2832"/>
              <a:ext cx="336" cy="210"/>
            </a:xfrm>
            <a:prstGeom prst="rect">
              <a:avLst/>
            </a:prstGeom>
            <a:noFill/>
            <a:ln w="9525">
              <a:noFill/>
              <a:miter lim="800000"/>
              <a:headEnd/>
              <a:tailEnd/>
            </a:ln>
          </p:spPr>
        </p:pic>
        <p:sp>
          <p:nvSpPr>
            <p:cNvPr id="37899" name="Text Box 4"/>
            <p:cNvSpPr txBox="1">
              <a:spLocks noChangeArrowheads="1"/>
            </p:cNvSpPr>
            <p:nvPr/>
          </p:nvSpPr>
          <p:spPr bwMode="auto">
            <a:xfrm>
              <a:off x="3368" y="3040"/>
              <a:ext cx="576" cy="75"/>
            </a:xfrm>
            <a:prstGeom prst="rect">
              <a:avLst/>
            </a:prstGeom>
            <a:noFill/>
            <a:ln w="9525">
              <a:noFill/>
              <a:miter lim="800000"/>
            </a:ln>
          </p:spPr>
          <p:txBody>
            <a:bodyPr>
              <a:spAutoFit/>
            </a:bodyPr>
            <a:lstStyle/>
            <a:p>
              <a:pPr algn="ctr"/>
              <a:r>
                <a:rPr lang="en-US" sz="1600" b="1">
                  <a:solidFill>
                    <a:srgbClr val="FF0000"/>
                  </a:solidFill>
                  <a:latin typeface="Times New Roman" panose="02020603050405020304" pitchFamily="18" charset="0"/>
                </a:rPr>
                <a:t> </a:t>
              </a:r>
              <a:endParaRPr lang="en-US" sz="2400">
                <a:latin typeface="VNI-Times" pitchFamily="2" charset="0"/>
              </a:endParaRPr>
            </a:p>
          </p:txBody>
        </p:sp>
      </p:grpSp>
      <p:sp>
        <p:nvSpPr>
          <p:cNvPr id="117766" name="Oval 6"/>
          <p:cNvSpPr>
            <a:spLocks noChangeArrowheads="1"/>
          </p:cNvSpPr>
          <p:nvPr/>
        </p:nvSpPr>
        <p:spPr bwMode="auto">
          <a:xfrm>
            <a:off x="-228600" y="2514600"/>
            <a:ext cx="9144000" cy="2057400"/>
          </a:xfrm>
          <a:prstGeom prst="ellipse">
            <a:avLst/>
          </a:prstGeom>
          <a:solidFill>
            <a:schemeClr val="accent5">
              <a:lumMod val="40000"/>
              <a:lumOff val="60000"/>
            </a:schemeClr>
          </a:solidFill>
          <a:ln w="9525">
            <a:solidFill>
              <a:schemeClr val="tx1"/>
            </a:solidFill>
            <a:round/>
          </a:ln>
          <a:effectLst/>
        </p:spPr>
        <p:txBody>
          <a:bodyPr wrap="none"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một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tổ</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vực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theo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ASEAN </a:t>
            </a:r>
            <a:endParaRPr lang="en-US" sz="2400" b="1" dirty="0">
              <a:solidFill>
                <a:schemeClr val="tx1"/>
              </a:solidFill>
              <a:latin typeface="Times New Roman" panose="02020603050405020304" pitchFamily="18" charset="0"/>
              <a:cs typeface="Times New Roman" panose="02020603050405020304" pitchFamily="18" charset="0"/>
            </a:endParaRPr>
          </a:p>
          <a:p>
            <a:pPr algn="ctr">
              <a:defRPr/>
            </a:pPr>
            <a:r>
              <a:rPr lang="en-US" sz="2400" b="1" dirty="0" err="1">
                <a:solidFill>
                  <a:schemeClr val="tx1"/>
                </a:solidFill>
                <a:latin typeface="Times New Roman" panose="02020603050405020304" pitchFamily="18" charset="0"/>
                <a:cs typeface="Times New Roman" panose="02020603050405020304" pitchFamily="18" charset="0"/>
              </a:rPr>
              <a:t>cần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gì</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quyết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tranh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chấp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chủ</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quyền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Đông</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37893" name="Picture 8" descr="CRNRC194"/>
          <p:cNvPicPr>
            <a:picLocks noChangeAspect="1" noChangeArrowheads="1"/>
          </p:cNvPicPr>
          <p:nvPr/>
        </p:nvPicPr>
        <p:blipFill>
          <a:blip r:embed="rId2"/>
          <a:srcRect/>
          <a:stretch>
            <a:fillRect/>
          </a:stretch>
        </p:blipFill>
        <p:spPr bwMode="auto">
          <a:xfrm>
            <a:off x="7467600" y="0"/>
            <a:ext cx="1676400" cy="1655763"/>
          </a:xfrm>
          <a:prstGeom prst="rect">
            <a:avLst/>
          </a:prstGeom>
          <a:noFill/>
          <a:ln w="9525">
            <a:noFill/>
            <a:miter lim="800000"/>
            <a:headEnd/>
            <a:tailEnd/>
          </a:ln>
        </p:spPr>
      </p:pic>
      <p:pic>
        <p:nvPicPr>
          <p:cNvPr id="37894" name="Picture 9" descr="CRNRC193"/>
          <p:cNvPicPr>
            <a:picLocks noChangeAspect="1" noChangeArrowheads="1"/>
          </p:cNvPicPr>
          <p:nvPr/>
        </p:nvPicPr>
        <p:blipFill>
          <a:blip r:embed="rId3"/>
          <a:srcRect/>
          <a:stretch>
            <a:fillRect/>
          </a:stretch>
        </p:blipFill>
        <p:spPr bwMode="auto">
          <a:xfrm>
            <a:off x="0" y="0"/>
            <a:ext cx="1600200" cy="1581150"/>
          </a:xfrm>
          <a:prstGeom prst="rect">
            <a:avLst/>
          </a:prstGeom>
          <a:noFill/>
          <a:ln w="9525">
            <a:noFill/>
            <a:miter lim="800000"/>
            <a:headEnd/>
            <a:tailEnd/>
          </a:ln>
        </p:spPr>
      </p:pic>
      <p:pic>
        <p:nvPicPr>
          <p:cNvPr id="37895" name="Picture 10" descr="CRNRC195"/>
          <p:cNvPicPr>
            <a:picLocks noChangeAspect="1" noChangeArrowheads="1"/>
          </p:cNvPicPr>
          <p:nvPr/>
        </p:nvPicPr>
        <p:blipFill>
          <a:blip r:embed="rId4"/>
          <a:srcRect/>
          <a:stretch>
            <a:fillRect/>
          </a:stretch>
        </p:blipFill>
        <p:spPr bwMode="auto">
          <a:xfrm>
            <a:off x="7467600" y="5200650"/>
            <a:ext cx="1676400" cy="1657350"/>
          </a:xfrm>
          <a:prstGeom prst="rect">
            <a:avLst/>
          </a:prstGeom>
          <a:noFill/>
          <a:ln w="9525">
            <a:noFill/>
            <a:miter lim="800000"/>
            <a:headEnd/>
            <a:tailEnd/>
          </a:ln>
        </p:spPr>
      </p:pic>
      <p:pic>
        <p:nvPicPr>
          <p:cNvPr id="37896" name="Picture 11" descr="CRNRC196"/>
          <p:cNvPicPr>
            <a:picLocks noChangeAspect="1" noChangeArrowheads="1"/>
          </p:cNvPicPr>
          <p:nvPr/>
        </p:nvPicPr>
        <p:blipFill>
          <a:blip r:embed="rId5"/>
          <a:srcRect/>
          <a:stretch>
            <a:fillRect/>
          </a:stretch>
        </p:blipFill>
        <p:spPr bwMode="auto">
          <a:xfrm>
            <a:off x="0" y="5407025"/>
            <a:ext cx="1468438" cy="1450975"/>
          </a:xfrm>
          <a:prstGeom prst="rect">
            <a:avLst/>
          </a:prstGeom>
          <a:noFill/>
          <a:ln w="9525">
            <a:noFill/>
            <a:miter lim="800000"/>
            <a:headEnd/>
            <a:tailEnd/>
          </a:ln>
        </p:spPr>
      </p:pic>
      <p:pic>
        <p:nvPicPr>
          <p:cNvPr id="37897" name="Picture 13" descr="busket001"/>
          <p:cNvPicPr>
            <a:picLocks noChangeAspect="1" noChangeArrowheads="1"/>
          </p:cNvPicPr>
          <p:nvPr/>
        </p:nvPicPr>
        <p:blipFill>
          <a:blip r:embed="rId6"/>
          <a:srcRect/>
          <a:stretch>
            <a:fillRect/>
          </a:stretch>
        </p:blipFill>
        <p:spPr bwMode="auto">
          <a:xfrm>
            <a:off x="3657600" y="4343400"/>
            <a:ext cx="1724025"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J023"/>
          <p:cNvPicPr>
            <a:picLocks noChangeAspect="1" noChangeArrowheads="1"/>
          </p:cNvPicPr>
          <p:nvPr/>
        </p:nvPicPr>
        <p:blipFill>
          <a:blip r:embed="rId1" cstate="print">
            <a:extLst>
              <a:ext uri="{28A0092B-C50C-407E-A947-70E740481C1C}">
                <a14:useLocalDpi xmlns:a14="http://schemas.microsoft.com/office/drawing/2010/main" val="0"/>
              </a:ext>
            </a:extLst>
          </a:blip>
          <a:srcRect l="10834" t="5556" r="5833" b="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Oval 3" descr="Parchment"/>
          <p:cNvSpPr>
            <a:spLocks noChangeArrowheads="1"/>
          </p:cNvSpPr>
          <p:nvPr/>
        </p:nvSpPr>
        <p:spPr bwMode="auto">
          <a:xfrm>
            <a:off x="2514600" y="1098550"/>
            <a:ext cx="4419600" cy="762000"/>
          </a:xfrm>
          <a:prstGeom prst="ellipse">
            <a:avLst/>
          </a:prstGeom>
          <a:blipFill dpi="0" rotWithShape="1">
            <a:blip r:embed="rId2"/>
            <a:srcRect/>
            <a:tile tx="0" ty="0" sx="100000" sy="100000" flip="none" algn="tl"/>
          </a:blipFill>
          <a:ln w="38100">
            <a:solidFill>
              <a:srgbClr val="10F60A"/>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pic>
        <p:nvPicPr>
          <p:cNvPr id="178198" name="Bong dang thien than - DT.mp3">
            <a:hlinkClick r:id="" action="ppaction://media"/>
          </p:cNvPr>
          <p:cNvPicPr>
            <a:picLocks noRot="1" noChangeAspect="1" noChangeArrowheads="1"/>
          </p:cNvPicPr>
          <p:nvPr>
            <a:audioFile r:link="rId3"/>
            <p:extLst>
              <p:ext uri="{DAA4B4D4-6D71-4841-9C94-3DE7FCFB9230}">
                <p14:media xmlns:p14="http://schemas.microsoft.com/office/powerpoint/2010/main" r:link="rId4"/>
              </p:ext>
            </p:extLst>
          </p:nvPr>
        </p:nvPicPr>
        <p:blipFill>
          <a:blip r:embed="rId5">
            <a:extLst>
              <a:ext uri="{28A0092B-C50C-407E-A947-70E740481C1C}">
                <a14:useLocalDpi xmlns:a14="http://schemas.microsoft.com/office/drawing/2010/main" val="0"/>
              </a:ext>
            </a:extLst>
          </a:blip>
          <a:srcRect/>
          <a:stretch>
            <a:fillRect/>
          </a:stretch>
        </p:blipFill>
        <p:spPr bwMode="auto">
          <a:xfrm>
            <a:off x="80010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2954338" y="1212850"/>
            <a:ext cx="3525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DẶN DÒ</a:t>
            </a:r>
            <a:endParaRPr lang="en-US" altLang="en-US" sz="3200" b="1">
              <a:solidFill>
                <a:srgbClr val="FF0000"/>
              </a:solidFill>
              <a:latin typeface="Times New Roman" panose="02020603050405020304" pitchFamily="18" charset="0"/>
            </a:endParaRPr>
          </a:p>
        </p:txBody>
      </p:sp>
      <p:sp>
        <p:nvSpPr>
          <p:cNvPr id="25606" name="Text Box 6"/>
          <p:cNvSpPr txBox="1">
            <a:spLocks noChangeArrowheads="1"/>
          </p:cNvSpPr>
          <p:nvPr/>
        </p:nvSpPr>
        <p:spPr bwMode="auto">
          <a:xfrm>
            <a:off x="1195388" y="2287588"/>
            <a:ext cx="6445250"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Char char="-"/>
            </a:pPr>
            <a:r>
              <a:rPr lang="en-US" altLang="en-US" sz="2400" b="1">
                <a:solidFill>
                  <a:srgbClr val="000099"/>
                </a:solidFill>
                <a:latin typeface="Times New Roman" panose="02020603050405020304" pitchFamily="18" charset="0"/>
              </a:rPr>
              <a:t> Học bài cũ, trả lời câu hỏi trong SGK </a:t>
            </a:r>
            <a:endParaRPr lang="en-US" altLang="en-US" sz="2400" b="1">
              <a:solidFill>
                <a:srgbClr val="000099"/>
              </a:solidFill>
              <a:latin typeface="Times New Roman" panose="02020603050405020304" pitchFamily="18" charset="0"/>
            </a:endParaRPr>
          </a:p>
          <a:p>
            <a:pPr algn="just" eaLnBrk="1" hangingPunct="1">
              <a:spcBef>
                <a:spcPct val="50000"/>
              </a:spcBef>
            </a:pPr>
            <a:r>
              <a:rPr lang="en-US" altLang="en-US" sz="2400" b="1">
                <a:solidFill>
                  <a:srgbClr val="000099"/>
                </a:solidFill>
                <a:latin typeface="Times New Roman" panose="02020603050405020304" pitchFamily="18" charset="0"/>
              </a:rPr>
              <a:t>- Đọc trước bài 6: Các nước Châu Phi</a:t>
            </a:r>
            <a:endParaRPr lang="en-US" altLang="en-US" sz="2400" b="1">
              <a:solidFill>
                <a:srgbClr val="000099"/>
              </a:solidFill>
              <a:latin typeface="Times New Roman" panose="02020603050405020304" pitchFamily="18" charset="0"/>
            </a:endParaRPr>
          </a:p>
          <a:p>
            <a:pPr algn="just" eaLnBrk="1" hangingPunct="1">
              <a:spcBef>
                <a:spcPct val="50000"/>
              </a:spcBef>
            </a:pPr>
            <a:r>
              <a:rPr lang="en-US" altLang="en-US" sz="2400" b="1">
                <a:solidFill>
                  <a:srgbClr val="000099"/>
                </a:solidFill>
                <a:latin typeface="Times New Roman" panose="02020603050405020304" pitchFamily="18" charset="0"/>
              </a:rPr>
              <a:t>+ Tìm hiểu lược đồ H12: Các nước Châu Phi sau CTTG thứ hai.</a:t>
            </a:r>
            <a:endParaRPr lang="en-US" altLang="en-US" sz="2400" b="1">
              <a:solidFill>
                <a:srgbClr val="000099"/>
              </a:solidFill>
              <a:latin typeface="Times New Roman" panose="02020603050405020304" pitchFamily="18" charset="0"/>
            </a:endParaRPr>
          </a:p>
          <a:p>
            <a:pPr algn="just" eaLnBrk="1" hangingPunct="1">
              <a:spcBef>
                <a:spcPct val="50000"/>
              </a:spcBef>
            </a:pPr>
            <a:r>
              <a:rPr lang="en-US" altLang="en-US" sz="2400" b="1">
                <a:solidFill>
                  <a:srgbClr val="000099"/>
                </a:solidFill>
                <a:latin typeface="Times New Roman" panose="02020603050405020304" pitchFamily="18" charset="0"/>
              </a:rPr>
              <a:t>+ Trả lời các câu hỏi có liên quan trong bài 6.</a:t>
            </a:r>
            <a:endParaRPr lang="en-US" altLang="en-US" sz="2400" b="1">
              <a:solidFill>
                <a:srgbClr val="000099"/>
              </a:solidFill>
              <a:latin typeface="Times New Roman" panose="02020603050405020304" pitchFamily="18" charset="0"/>
            </a:endParaRPr>
          </a:p>
        </p:txBody>
      </p:sp>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17819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707" fill="hold"/>
                                        <p:tgtEl>
                                          <p:spTgt spid="178198"/>
                                        </p:tgtEl>
                                      </p:cBhvr>
                                    </p:cmd>
                                  </p:childTnLst>
                                </p:cTn>
                              </p:par>
                            </p:childTnLst>
                          </p:cTn>
                        </p:par>
                      </p:childTnLst>
                    </p:cTn>
                  </p:par>
                </p:childTnLst>
              </p:cTn>
              <p:nextCondLst>
                <p:cond evt="onClick" delay="0">
                  <p:tgtEl>
                    <p:spTgt spid="17819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8198"/>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228600" y="228600"/>
            <a:ext cx="8763000" cy="6400800"/>
          </a:xfrm>
        </p:spPr>
        <p:txBody>
          <a:bodyPr>
            <a:normAutofit/>
          </a:bodyPr>
          <a:lstStyle/>
          <a:p>
            <a:pPr algn="ctr">
              <a:buFont typeface="Times New Roman" panose="02020603050405020304" pitchFamily="18" charset="0"/>
              <a:buNone/>
            </a:pPr>
            <a:r>
              <a:rPr lang="en-US" alt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Hội</a:t>
            </a:r>
            <a:r>
              <a:rPr lang="en-US" alt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nghị</a:t>
            </a:r>
            <a:r>
              <a:rPr lang="en-US" alt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Cấp</a:t>
            </a:r>
            <a:r>
              <a:rPr lang="en-US" alt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cao</a:t>
            </a:r>
            <a:r>
              <a:rPr lang="en-US" alt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ASEAN </a:t>
            </a:r>
            <a:r>
              <a:rPr lang="en-US" alt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lần</a:t>
            </a:r>
            <a:r>
              <a:rPr lang="en-US" alt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26 </a:t>
            </a:r>
            <a:endParaRPr lang="en-US" alt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buFont typeface="Times New Roman" panose="02020603050405020304" pitchFamily="18" charset="0"/>
              <a:buNone/>
            </a:pPr>
            <a:r>
              <a:rPr lang="en-US" alt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tháng</a:t>
            </a:r>
            <a:r>
              <a:rPr lang="en-US" alt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4 </a:t>
            </a:r>
            <a:r>
              <a:rPr lang="en-US" alt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2015 </a:t>
            </a:r>
            <a:r>
              <a:rPr lang="en-US" alt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tại</a:t>
            </a:r>
            <a:r>
              <a:rPr lang="en-US" alt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Ma-</a:t>
            </a:r>
            <a:r>
              <a:rPr lang="en-US" alt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lai</a:t>
            </a:r>
            <a:r>
              <a:rPr lang="en-US" alt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-xi-a)</a:t>
            </a:r>
            <a:endParaRPr lang="en-US" alt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buNone/>
            </a:pPr>
            <a:r>
              <a:rPr lang="vi-VN" altLang="en-US" sz="2800" dirty="0" smtClean="0">
                <a:latin typeface="Times New Roman" panose="02020603050405020304" pitchFamily="18" charset="0"/>
                <a:cs typeface="Times New Roman" panose="02020603050405020304" pitchFamily="18" charset="0"/>
              </a:rPr>
              <a:t>ASEAN </a:t>
            </a:r>
            <a:r>
              <a:rPr lang="vi-VN" altLang="en-US" sz="2800" dirty="0" smtClean="0">
                <a:latin typeface="Times New Roman" panose="02020603050405020304" pitchFamily="18" charset="0"/>
                <a:cs typeface="Times New Roman" panose="02020603050405020304" pitchFamily="18" charset="0"/>
              </a:rPr>
              <a:t>dự kiến sẽ tiếp tục tuyên bố việc duy trì lập trường chung về vấn đề Biển Đông, đề cao sự cần thiết của việc duy trì hòa bình, ổn định, an ninh, an toàn hàng hải và hàng không ở Biển Đông. Các nước thành viên thống nhất việc giải quyết tranh chấp bằng biện pháp hòa bình trên cơ sở luật pháp quốc tế, thực hiện kiềm chế, không gây phức tạp tình hình, thực hiện nghiêm túc Tuyên bố ứng xử của các bên ở Biển Đông (DOC), nhất là Điều 5 (không làm thay đổi nguyên trạng ở Biển Đông) và sớm đạt được Bộ Quy tắc Ứng xử trên Biển Đông (COC). ASEAN cũng nhất trí thúc đẩy cùng Trung Quốc tăng tần suất trao đổi về thực hiện DOC và xây dựng COC. </a:t>
            </a:r>
            <a:endParaRPr lang="vi-VN" altLang="en-US" sz="2800" dirty="0" smtClean="0">
              <a:latin typeface="Times New Roman" panose="02020603050405020304" pitchFamily="18" charset="0"/>
              <a:cs typeface="Times New Roman" panose="02020603050405020304" pitchFamily="18" charset="0"/>
            </a:endParaRPr>
          </a:p>
          <a:p>
            <a:endParaRPr lang="en-US" altLang="en-US" sz="2800" dirty="0" smtClean="0">
              <a:latin typeface="Times New Roman" panose="02020603050405020304" pitchFamily="18" charset="0"/>
              <a:cs typeface="Times New Roman" panose="02020603050405020304" pitchFamily="18" charset="0"/>
            </a:endParaRPr>
          </a:p>
        </p:txBody>
      </p:sp>
      <p:sp>
        <p:nvSpPr>
          <p:cNvPr id="2" name="Right Arrow 1">
            <a:hlinkClick r:id="rId1" action="ppaction://hlinksldjump"/>
          </p:cNvPr>
          <p:cNvSpPr/>
          <p:nvPr/>
        </p:nvSpPr>
        <p:spPr bwMode="auto">
          <a:xfrm>
            <a:off x="8153400" y="6096000"/>
            <a:ext cx="838200" cy="5334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a:lstStyle/>
          <a:p>
            <a:pPr eaLnBrk="1" hangingPunct="1">
              <a:buClr>
                <a:srgbClr val="000000"/>
              </a:buClr>
              <a:buSzPct val="100000"/>
              <a:buFont typeface="Times New Roman" panose="02020603050405020304" pitchFamily="18" charset="0"/>
              <a:buNone/>
              <a:defRPr/>
            </a:pPr>
            <a:endParaRPr lang="en-US">
              <a:ln>
                <a:solidFill>
                  <a:srgbClr val="FF0000"/>
                </a:solidFill>
              </a:ln>
              <a:solidFill>
                <a:srgbClr val="FFFF00"/>
              </a:solidFill>
              <a:latin typeface=".VnTime" panose="020B7200000000000000"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uoc_do_cac_nuoc_dong_nam_a_500_03"/>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93632" y="152400"/>
            <a:ext cx="4835568" cy="335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181600" y="152400"/>
            <a:ext cx="3927432" cy="3810000"/>
          </a:xfrm>
        </p:spPr>
        <p:txBody>
          <a:bodyPr>
            <a:noAutofit/>
          </a:bodyPr>
          <a:lstStyle/>
          <a:p>
            <a:pPr algn="just"/>
            <a:r>
              <a:rPr lang="vi-VN" sz="2400" b="1" dirty="0">
                <a:cs typeface="Times New Roman" panose="02020603050405020304" pitchFamily="18" charset="0"/>
              </a:rPr>
              <a:t>Đông Nam Á </a:t>
            </a:r>
            <a:r>
              <a:rPr lang="en-US" sz="2400" dirty="0">
                <a:latin typeface="Times New Roman" panose="02020603050405020304" pitchFamily="18" charset="0"/>
                <a:cs typeface="Times New Roman" panose="02020603050405020304" pitchFamily="18" charset="0"/>
              </a:rPr>
              <a:t>(A South East Asia</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là khu vực nằm ở phía Đông Nam của châu Á</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a:t>
            </a:r>
            <a:r>
              <a:rPr lang="vi-VN" sz="2400" dirty="0">
                <a:cs typeface="Times New Roman" panose="02020603050405020304" pitchFamily="18" charset="0"/>
              </a:rPr>
              <a:t>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4,5 </a:t>
            </a:r>
            <a:r>
              <a:rPr lang="vi-VN" sz="2400" dirty="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km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t>
            </a:r>
            <a:r>
              <a:rPr lang="vi-VN" sz="2400" dirty="0">
                <a:cs typeface="Times New Roman" panose="02020603050405020304" pitchFamily="18" charset="0"/>
              </a:rPr>
              <a:t>iếm</a:t>
            </a:r>
            <a:r>
              <a:rPr lang="en-US" sz="2400" dirty="0">
                <a:latin typeface="Times New Roman" panose="02020603050405020304" pitchFamily="18" charset="0"/>
                <a:cs typeface="Times New Roman" panose="02020603050405020304" pitchFamily="18" charset="0"/>
              </a:rPr>
              <a:t> 14.1 % </a:t>
            </a:r>
            <a:r>
              <a:rPr lang="vi-VN" sz="2400" dirty="0">
                <a:cs typeface="Times New Roman" panose="02020603050405020304" pitchFamily="18" charset="0"/>
              </a:rPr>
              <a:t>lãnh thổ châu Á và chiếm </a:t>
            </a:r>
            <a:r>
              <a:rPr lang="en-US" sz="2400" dirty="0">
                <a:latin typeface="Times New Roman" panose="02020603050405020304" pitchFamily="18" charset="0"/>
                <a:cs typeface="Times New Roman" panose="02020603050405020304" pitchFamily="18" charset="0"/>
              </a:rPr>
              <a:t>3.3 % </a:t>
            </a:r>
            <a:r>
              <a:rPr lang="vi-VN" sz="2400" dirty="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vi-VN" sz="2400" dirty="0">
                <a:cs typeface="Times New Roman" panose="02020603050405020304" pitchFamily="18" charset="0"/>
              </a:rPr>
              <a:t>toàn thế giới</a:t>
            </a:r>
            <a:r>
              <a:rPr lang="en-US" sz="2400" dirty="0" smtClean="0">
                <a:latin typeface="Times New Roman" panose="02020603050405020304" pitchFamily="18" charset="0"/>
                <a:cs typeface="Times New Roman" panose="02020603050405020304" pitchFamily="18" charset="0"/>
              </a:rPr>
              <a:t>.</a:t>
            </a:r>
            <a:br>
              <a:rPr lang="vi-VN" sz="2400" dirty="0" smtClean="0">
                <a:latin typeface="Times New Roman" panose="02020603050405020304" pitchFamily="18" charset="0"/>
                <a:cs typeface="Times New Roman" panose="02020603050405020304" pitchFamily="18" charset="0"/>
              </a:rPr>
            </a:br>
            <a:r>
              <a:rPr lang="vi-VN" sz="2400" dirty="0" smtClean="0">
                <a:latin typeface="Times New Roman" panose="02020603050405020304" pitchFamily="18" charset="0"/>
                <a:cs typeface="Times New Roman" panose="02020603050405020304" pitchFamily="18" charset="0"/>
              </a:rPr>
              <a:t>Nằm ở vị trí ngã 3 đường được 2 đại dương lớn bao quanh, có vị trí chiến lược vô cùng quan trọng</a:t>
            </a:r>
            <a:endParaRPr lang="en-US" sz="2400" dirty="0"/>
          </a:p>
        </p:txBody>
      </p:sp>
      <p:sp>
        <p:nvSpPr>
          <p:cNvPr id="5" name="Title 1"/>
          <p:cNvSpPr txBox="1"/>
          <p:nvPr/>
        </p:nvSpPr>
        <p:spPr>
          <a:xfrm>
            <a:off x="193632" y="3962400"/>
            <a:ext cx="8915400" cy="2590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dirty="0" smtClean="0"/>
              <a:t>Dân số các nước Asean (Đông Nam Á) hiện là 675.432.749 người tính đến Thứ Năm, ngày 15 tháng 7 năm 2021, dựa trên ước tính mới nhất của Liên Hợp Quốc. chiếm 8,58% tổng dân số thế giới, thứ 3 ở châu Á trong số các tiểu vùng được xếp hạng theo Dân số.</a:t>
            </a:r>
            <a:br>
              <a:rPr lang="vi-VN" sz="2400" dirty="0" smtClean="0"/>
            </a:br>
            <a:r>
              <a:rPr lang="vi-VN" sz="2400" dirty="0" smtClean="0"/>
              <a:t>Mật độ dân số: 154 người / Km2 (399 người / m2); trong đó 50% dân số là thành thị (334.418.881 người vào năm 2019).</a:t>
            </a:r>
            <a:br>
              <a:rPr lang="vi-VN" sz="2400" dirty="0" smtClean="0"/>
            </a:br>
            <a:r>
              <a:rPr lang="vi-VN" sz="2400" dirty="0" smtClean="0"/>
              <a:t>Độ tuổi trung bình ở Đông Nam Á là 30,2 năm.</a:t>
            </a:r>
            <a:endParaRPr lang="vi-VN" sz="2400" dirty="0" smtClean="0"/>
          </a:p>
        </p:txBody>
      </p:sp>
      <p:sp>
        <p:nvSpPr>
          <p:cNvPr id="6" name="TextBox 5"/>
          <p:cNvSpPr txBox="1"/>
          <p:nvPr/>
        </p:nvSpPr>
        <p:spPr>
          <a:xfrm>
            <a:off x="630216" y="3505199"/>
            <a:ext cx="3636984" cy="369332"/>
          </a:xfrm>
          <a:prstGeom prst="rect">
            <a:avLst/>
          </a:prstGeom>
          <a:noFill/>
          <a:ln>
            <a:solidFill>
              <a:srgbClr val="00B0F0"/>
            </a:solidFill>
          </a:ln>
        </p:spPr>
        <p:txBody>
          <a:bodyPr wrap="square" rtlCol="0">
            <a:spAutoFit/>
          </a:bodyPr>
          <a:lstStyle/>
          <a:p>
            <a:r>
              <a:rPr lang="vi-VN" b="1" dirty="0" smtClean="0">
                <a:solidFill>
                  <a:srgbClr val="FF0000"/>
                </a:solidFill>
                <a:latin typeface="+mj-lt"/>
              </a:rPr>
              <a:t>Lược đồ các nước Đông Nam Á</a:t>
            </a:r>
            <a:endParaRPr lang="en-US"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ambod"/>
          <p:cNvPicPr>
            <a:picLocks noChangeAspect="1" noChangeArrowheads="1"/>
          </p:cNvPicPr>
          <p:nvPr/>
        </p:nvPicPr>
        <p:blipFill>
          <a:blip r:embed="rId1"/>
          <a:srcRect l="25067" t="20802" r="26152" b="36862"/>
          <a:stretch>
            <a:fillRect/>
          </a:stretch>
        </p:blipFill>
        <p:spPr bwMode="auto">
          <a:xfrm>
            <a:off x="381000" y="609600"/>
            <a:ext cx="2057400" cy="1325563"/>
          </a:xfrm>
          <a:prstGeom prst="rect">
            <a:avLst/>
          </a:prstGeom>
          <a:noFill/>
        </p:spPr>
      </p:pic>
      <p:pic>
        <p:nvPicPr>
          <p:cNvPr id="74755" name="Picture 3" descr="co eastTimo"/>
          <p:cNvPicPr>
            <a:picLocks noChangeAspect="1" noChangeArrowheads="1"/>
          </p:cNvPicPr>
          <p:nvPr/>
        </p:nvPicPr>
        <p:blipFill>
          <a:blip r:embed="rId2"/>
          <a:srcRect l="26152" t="25183" r="25067" b="42700"/>
          <a:stretch>
            <a:fillRect/>
          </a:stretch>
        </p:blipFill>
        <p:spPr bwMode="auto">
          <a:xfrm>
            <a:off x="2514600" y="609600"/>
            <a:ext cx="2057400" cy="1295400"/>
          </a:xfrm>
          <a:prstGeom prst="rect">
            <a:avLst/>
          </a:prstGeom>
          <a:noFill/>
        </p:spPr>
      </p:pic>
      <p:pic>
        <p:nvPicPr>
          <p:cNvPr id="74756" name="Picture 4" descr="indone"/>
          <p:cNvPicPr>
            <a:picLocks noChangeAspect="1" noChangeArrowheads="1"/>
          </p:cNvPicPr>
          <p:nvPr/>
        </p:nvPicPr>
        <p:blipFill>
          <a:blip r:embed="rId3"/>
          <a:srcRect l="20732" t="14963" r="30487" b="42700"/>
          <a:stretch>
            <a:fillRect/>
          </a:stretch>
        </p:blipFill>
        <p:spPr bwMode="auto">
          <a:xfrm>
            <a:off x="4800600" y="609600"/>
            <a:ext cx="1905000" cy="1340556"/>
          </a:xfrm>
          <a:prstGeom prst="rect">
            <a:avLst/>
          </a:prstGeom>
          <a:noFill/>
          <a:ln>
            <a:solidFill>
              <a:schemeClr val="tx1"/>
            </a:solidFill>
          </a:ln>
        </p:spPr>
      </p:pic>
      <p:pic>
        <p:nvPicPr>
          <p:cNvPr id="74757" name="Picture 5" descr="laos"/>
          <p:cNvPicPr>
            <a:picLocks noChangeAspect="1" noChangeArrowheads="1"/>
          </p:cNvPicPr>
          <p:nvPr/>
        </p:nvPicPr>
        <p:blipFill>
          <a:blip r:embed="rId4"/>
          <a:srcRect l="22899" t="17883" r="28320" b="39781"/>
          <a:stretch>
            <a:fillRect/>
          </a:stretch>
        </p:blipFill>
        <p:spPr bwMode="auto">
          <a:xfrm>
            <a:off x="6934200" y="609600"/>
            <a:ext cx="2057400" cy="1325563"/>
          </a:xfrm>
          <a:prstGeom prst="rect">
            <a:avLst/>
          </a:prstGeom>
          <a:noFill/>
        </p:spPr>
      </p:pic>
      <p:pic>
        <p:nvPicPr>
          <p:cNvPr id="74758" name="Picture 6" descr="malaixia"/>
          <p:cNvPicPr>
            <a:picLocks noChangeAspect="1" noChangeArrowheads="1"/>
          </p:cNvPicPr>
          <p:nvPr/>
        </p:nvPicPr>
        <p:blipFill>
          <a:blip r:embed="rId5"/>
          <a:srcRect l="25067" t="25183" r="26152" b="42700"/>
          <a:stretch>
            <a:fillRect/>
          </a:stretch>
        </p:blipFill>
        <p:spPr bwMode="auto">
          <a:xfrm>
            <a:off x="304800" y="2057400"/>
            <a:ext cx="2057400" cy="1304925"/>
          </a:xfrm>
          <a:prstGeom prst="rect">
            <a:avLst/>
          </a:prstGeom>
          <a:noFill/>
        </p:spPr>
      </p:pic>
      <p:pic>
        <p:nvPicPr>
          <p:cNvPr id="74759" name="Picture 7" descr="mianmar"/>
          <p:cNvPicPr>
            <a:picLocks noChangeAspect="1" noChangeArrowheads="1"/>
          </p:cNvPicPr>
          <p:nvPr/>
        </p:nvPicPr>
        <p:blipFill>
          <a:blip r:embed="rId6"/>
          <a:srcRect l="22900" t="22263" r="27235" b="41241"/>
          <a:stretch>
            <a:fillRect/>
          </a:stretch>
        </p:blipFill>
        <p:spPr bwMode="auto">
          <a:xfrm>
            <a:off x="2514600" y="2057400"/>
            <a:ext cx="2057400" cy="1295400"/>
          </a:xfrm>
          <a:prstGeom prst="rect">
            <a:avLst/>
          </a:prstGeom>
          <a:noFill/>
        </p:spPr>
      </p:pic>
      <p:pic>
        <p:nvPicPr>
          <p:cNvPr id="74760" name="Picture 8" descr="philippin"/>
          <p:cNvPicPr>
            <a:picLocks noChangeAspect="1" noChangeArrowheads="1"/>
          </p:cNvPicPr>
          <p:nvPr/>
        </p:nvPicPr>
        <p:blipFill>
          <a:blip r:embed="rId7"/>
          <a:srcRect l="25067" t="19344" r="27235" b="47081"/>
          <a:stretch>
            <a:fillRect/>
          </a:stretch>
        </p:blipFill>
        <p:spPr bwMode="auto">
          <a:xfrm>
            <a:off x="4648200" y="2133600"/>
            <a:ext cx="2057400" cy="1295400"/>
          </a:xfrm>
          <a:prstGeom prst="rect">
            <a:avLst/>
          </a:prstGeom>
          <a:noFill/>
        </p:spPr>
      </p:pic>
      <p:sp>
        <p:nvSpPr>
          <p:cNvPr id="74761" name="Text Box 9"/>
          <p:cNvSpPr txBox="1">
            <a:spLocks noChangeArrowheads="1"/>
          </p:cNvSpPr>
          <p:nvPr/>
        </p:nvSpPr>
        <p:spPr bwMode="auto">
          <a:xfrm>
            <a:off x="533400" y="3048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Campuchia</a:t>
            </a:r>
            <a:endParaRPr lang="en-US" b="1" dirty="0">
              <a:latin typeface="Tahoma" panose="020B0604030504040204" pitchFamily="34" charset="0"/>
            </a:endParaRPr>
          </a:p>
        </p:txBody>
      </p:sp>
      <p:sp>
        <p:nvSpPr>
          <p:cNvPr id="74762" name="Text Box 10"/>
          <p:cNvSpPr txBox="1">
            <a:spLocks noChangeArrowheads="1"/>
          </p:cNvSpPr>
          <p:nvPr/>
        </p:nvSpPr>
        <p:spPr bwMode="auto">
          <a:xfrm>
            <a:off x="2438400" y="193675"/>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Đông</a:t>
            </a:r>
            <a:r>
              <a:rPr lang="en-US" b="1" dirty="0">
                <a:latin typeface="Tahoma" panose="020B0604030504040204" pitchFamily="34" charset="0"/>
              </a:rPr>
              <a:t> Ti </a:t>
            </a:r>
            <a:r>
              <a:rPr lang="en-US" b="1" dirty="0" err="1">
                <a:latin typeface="Tahoma" panose="020B0604030504040204" pitchFamily="34" charset="0"/>
              </a:rPr>
              <a:t>mo</a:t>
            </a:r>
            <a:endParaRPr lang="en-US" b="1" dirty="0">
              <a:latin typeface="Tahoma" panose="020B0604030504040204" pitchFamily="34" charset="0"/>
            </a:endParaRPr>
          </a:p>
        </p:txBody>
      </p:sp>
      <p:sp>
        <p:nvSpPr>
          <p:cNvPr id="74763" name="Text Box 11"/>
          <p:cNvSpPr txBox="1">
            <a:spLocks noChangeArrowheads="1"/>
          </p:cNvSpPr>
          <p:nvPr/>
        </p:nvSpPr>
        <p:spPr bwMode="auto">
          <a:xfrm>
            <a:off x="4724400" y="35052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Philippin</a:t>
            </a:r>
            <a:endParaRPr lang="en-US" b="1" dirty="0">
              <a:latin typeface="Tahoma" panose="020B0604030504040204" pitchFamily="34" charset="0"/>
            </a:endParaRPr>
          </a:p>
        </p:txBody>
      </p:sp>
      <p:sp>
        <p:nvSpPr>
          <p:cNvPr id="74764" name="Text Box 12"/>
          <p:cNvSpPr txBox="1">
            <a:spLocks noChangeArrowheads="1"/>
          </p:cNvSpPr>
          <p:nvPr/>
        </p:nvSpPr>
        <p:spPr bwMode="auto">
          <a:xfrm>
            <a:off x="7693025" y="2159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Lào</a:t>
            </a:r>
            <a:endParaRPr lang="en-US" b="1" dirty="0">
              <a:latin typeface="Tahoma" panose="020B0604030504040204" pitchFamily="34" charset="0"/>
            </a:endParaRPr>
          </a:p>
        </p:txBody>
      </p:sp>
      <p:sp>
        <p:nvSpPr>
          <p:cNvPr id="74765" name="Text Box 13"/>
          <p:cNvSpPr txBox="1">
            <a:spLocks noChangeArrowheads="1"/>
          </p:cNvSpPr>
          <p:nvPr/>
        </p:nvSpPr>
        <p:spPr bwMode="auto">
          <a:xfrm>
            <a:off x="457200" y="34290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Malaixia</a:t>
            </a:r>
            <a:endParaRPr lang="en-US" b="1" dirty="0">
              <a:latin typeface="Tahoma" panose="020B0604030504040204" pitchFamily="34" charset="0"/>
            </a:endParaRPr>
          </a:p>
        </p:txBody>
      </p:sp>
      <p:sp>
        <p:nvSpPr>
          <p:cNvPr id="74766" name="Text Box 14"/>
          <p:cNvSpPr txBox="1">
            <a:spLocks noChangeArrowheads="1"/>
          </p:cNvSpPr>
          <p:nvPr/>
        </p:nvSpPr>
        <p:spPr bwMode="auto">
          <a:xfrm>
            <a:off x="2667000" y="34290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Mi</a:t>
            </a:r>
            <a:r>
              <a:rPr lang="en-US" b="1" dirty="0">
                <a:latin typeface="Tahoma" panose="020B0604030504040204" pitchFamily="34" charset="0"/>
              </a:rPr>
              <a:t> an ma</a:t>
            </a:r>
            <a:endParaRPr lang="en-US" b="1" dirty="0">
              <a:latin typeface="Tahoma" panose="020B0604030504040204" pitchFamily="34" charset="0"/>
            </a:endParaRPr>
          </a:p>
        </p:txBody>
      </p:sp>
      <p:sp>
        <p:nvSpPr>
          <p:cNvPr id="74767" name="Text Box 15"/>
          <p:cNvSpPr txBox="1">
            <a:spLocks noChangeArrowheads="1"/>
          </p:cNvSpPr>
          <p:nvPr/>
        </p:nvSpPr>
        <p:spPr bwMode="auto">
          <a:xfrm>
            <a:off x="6934200" y="35052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Singapo</a:t>
            </a:r>
            <a:endParaRPr lang="en-US" b="1" dirty="0">
              <a:latin typeface="Tahoma" panose="020B0604030504040204" pitchFamily="34" charset="0"/>
            </a:endParaRPr>
          </a:p>
        </p:txBody>
      </p:sp>
      <p:sp>
        <p:nvSpPr>
          <p:cNvPr id="74768" name="Text Box 16"/>
          <p:cNvSpPr txBox="1">
            <a:spLocks noChangeArrowheads="1"/>
          </p:cNvSpPr>
          <p:nvPr/>
        </p:nvSpPr>
        <p:spPr bwMode="auto">
          <a:xfrm>
            <a:off x="609600" y="5105400"/>
            <a:ext cx="1905000" cy="366713"/>
          </a:xfrm>
          <a:prstGeom prst="rect">
            <a:avLst/>
          </a:prstGeom>
          <a:noFill/>
          <a:ln w="9525">
            <a:noFill/>
            <a:miter lim="800000"/>
          </a:ln>
          <a:effectLst/>
        </p:spPr>
        <p:txBody>
          <a:bodyPr>
            <a:spAutoFit/>
          </a:bodyPr>
          <a:lstStyle/>
          <a:p>
            <a:pPr eaLnBrk="0" hangingPunct="0">
              <a:spcBef>
                <a:spcPct val="50000"/>
              </a:spcBef>
            </a:pPr>
            <a:r>
              <a:rPr lang="en-US" b="1" dirty="0">
                <a:latin typeface="Tahoma" panose="020B0604030504040204" pitchFamily="34" charset="0"/>
              </a:rPr>
              <a:t>Thai </a:t>
            </a:r>
            <a:r>
              <a:rPr lang="en-US" b="1" dirty="0" err="1">
                <a:latin typeface="Tahoma" panose="020B0604030504040204" pitchFamily="34" charset="0"/>
              </a:rPr>
              <a:t>lan</a:t>
            </a:r>
            <a:endParaRPr lang="en-US" b="1" dirty="0">
              <a:latin typeface="Tahoma" panose="020B0604030504040204" pitchFamily="34" charset="0"/>
            </a:endParaRPr>
          </a:p>
        </p:txBody>
      </p:sp>
      <p:sp>
        <p:nvSpPr>
          <p:cNvPr id="74769" name="Text Box 17"/>
          <p:cNvSpPr txBox="1">
            <a:spLocks noChangeArrowheads="1"/>
          </p:cNvSpPr>
          <p:nvPr/>
        </p:nvSpPr>
        <p:spPr bwMode="auto">
          <a:xfrm>
            <a:off x="2819400" y="5181600"/>
            <a:ext cx="19050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Bru</a:t>
            </a:r>
            <a:r>
              <a:rPr lang="en-US" b="1" dirty="0">
                <a:latin typeface="Tahoma" panose="020B0604030504040204" pitchFamily="34" charset="0"/>
              </a:rPr>
              <a:t> </a:t>
            </a:r>
            <a:r>
              <a:rPr lang="en-US" b="1" dirty="0" err="1">
                <a:latin typeface="Tahoma" panose="020B0604030504040204" pitchFamily="34" charset="0"/>
              </a:rPr>
              <a:t>nây</a:t>
            </a:r>
            <a:endParaRPr lang="en-US" b="1" dirty="0">
              <a:latin typeface="Tahoma" panose="020B0604030504040204" pitchFamily="34" charset="0"/>
            </a:endParaRPr>
          </a:p>
        </p:txBody>
      </p:sp>
      <p:sp>
        <p:nvSpPr>
          <p:cNvPr id="74770" name="Text Box 18"/>
          <p:cNvSpPr txBox="1">
            <a:spLocks noChangeArrowheads="1"/>
          </p:cNvSpPr>
          <p:nvPr/>
        </p:nvSpPr>
        <p:spPr bwMode="auto">
          <a:xfrm>
            <a:off x="4953000" y="51816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Việt</a:t>
            </a:r>
            <a:r>
              <a:rPr lang="en-US" b="1" dirty="0">
                <a:latin typeface="Tahoma" panose="020B0604030504040204" pitchFamily="34" charset="0"/>
              </a:rPr>
              <a:t> Nam</a:t>
            </a:r>
            <a:endParaRPr lang="en-US" b="1" dirty="0">
              <a:latin typeface="Tahoma" panose="020B0604030504040204" pitchFamily="34" charset="0"/>
            </a:endParaRPr>
          </a:p>
        </p:txBody>
      </p:sp>
      <p:sp>
        <p:nvSpPr>
          <p:cNvPr id="74771" name="Text Box 19"/>
          <p:cNvSpPr txBox="1">
            <a:spLocks noChangeArrowheads="1"/>
          </p:cNvSpPr>
          <p:nvPr/>
        </p:nvSpPr>
        <p:spPr bwMode="auto">
          <a:xfrm>
            <a:off x="4876800" y="200025"/>
            <a:ext cx="1828800" cy="366713"/>
          </a:xfrm>
          <a:prstGeom prst="rect">
            <a:avLst/>
          </a:prstGeom>
          <a:noFill/>
          <a:ln w="9525">
            <a:noFill/>
            <a:miter lim="800000"/>
          </a:ln>
          <a:effectLst/>
        </p:spPr>
        <p:txBody>
          <a:bodyPr>
            <a:spAutoFit/>
          </a:bodyPr>
          <a:lstStyle/>
          <a:p>
            <a:pPr eaLnBrk="0" hangingPunct="0">
              <a:spcBef>
                <a:spcPct val="50000"/>
              </a:spcBef>
            </a:pPr>
            <a:r>
              <a:rPr lang="en-US" b="1" dirty="0">
                <a:latin typeface="Tahoma" panose="020B0604030504040204" pitchFamily="34" charset="0"/>
              </a:rPr>
              <a:t>In </a:t>
            </a:r>
            <a:r>
              <a:rPr lang="en-US" b="1" dirty="0" err="1">
                <a:latin typeface="Tahoma" panose="020B0604030504040204" pitchFamily="34" charset="0"/>
              </a:rPr>
              <a:t>đô</a:t>
            </a:r>
            <a:r>
              <a:rPr lang="en-US" b="1" dirty="0">
                <a:latin typeface="Tahoma" panose="020B0604030504040204" pitchFamily="34" charset="0"/>
              </a:rPr>
              <a:t> </a:t>
            </a:r>
            <a:r>
              <a:rPr lang="en-US" b="1" dirty="0" err="1">
                <a:latin typeface="Tahoma" panose="020B0604030504040204" pitchFamily="34" charset="0"/>
              </a:rPr>
              <a:t>nê</a:t>
            </a:r>
            <a:r>
              <a:rPr lang="en-US" b="1" dirty="0">
                <a:latin typeface="Tahoma" panose="020B0604030504040204" pitchFamily="34" charset="0"/>
              </a:rPr>
              <a:t> </a:t>
            </a:r>
            <a:r>
              <a:rPr lang="en-US" b="1" dirty="0" err="1">
                <a:latin typeface="Tahoma" panose="020B0604030504040204" pitchFamily="34" charset="0"/>
              </a:rPr>
              <a:t>sia</a:t>
            </a:r>
            <a:endParaRPr lang="en-US" b="1" dirty="0">
              <a:latin typeface="Tahoma" panose="020B0604030504040204" pitchFamily="34" charset="0"/>
            </a:endParaRPr>
          </a:p>
        </p:txBody>
      </p:sp>
      <p:pic>
        <p:nvPicPr>
          <p:cNvPr id="74772" name="Picture 20" descr="thailand"/>
          <p:cNvPicPr>
            <a:picLocks noChangeAspect="1" noChangeArrowheads="1"/>
          </p:cNvPicPr>
          <p:nvPr/>
        </p:nvPicPr>
        <p:blipFill>
          <a:blip r:embed="rId8"/>
          <a:srcRect l="23984" t="20802" r="28320" b="35402"/>
          <a:stretch>
            <a:fillRect/>
          </a:stretch>
        </p:blipFill>
        <p:spPr bwMode="auto">
          <a:xfrm>
            <a:off x="381000" y="3810000"/>
            <a:ext cx="2057400" cy="1249363"/>
          </a:xfrm>
          <a:prstGeom prst="rect">
            <a:avLst/>
          </a:prstGeom>
          <a:noFill/>
        </p:spPr>
      </p:pic>
      <p:pic>
        <p:nvPicPr>
          <p:cNvPr id="74773" name="Picture 21" descr="singapor"/>
          <p:cNvPicPr>
            <a:picLocks noChangeAspect="1" noChangeArrowheads="1"/>
          </p:cNvPicPr>
          <p:nvPr/>
        </p:nvPicPr>
        <p:blipFill>
          <a:blip r:embed="rId9"/>
          <a:srcRect l="25067" t="16423" r="26152" b="38321"/>
          <a:stretch>
            <a:fillRect/>
          </a:stretch>
        </p:blipFill>
        <p:spPr bwMode="auto">
          <a:xfrm>
            <a:off x="6781800" y="2133600"/>
            <a:ext cx="2057400" cy="1265238"/>
          </a:xfrm>
          <a:prstGeom prst="rect">
            <a:avLst/>
          </a:prstGeom>
          <a:noFill/>
        </p:spPr>
      </p:pic>
      <p:pic>
        <p:nvPicPr>
          <p:cNvPr id="74774" name="Picture 22" descr="vietnam"/>
          <p:cNvPicPr>
            <a:picLocks noChangeAspect="1" noChangeArrowheads="1"/>
          </p:cNvPicPr>
          <p:nvPr/>
        </p:nvPicPr>
        <p:blipFill>
          <a:blip r:embed="rId10"/>
          <a:srcRect l="23984" t="19344" r="27235" b="36861"/>
          <a:stretch>
            <a:fillRect/>
          </a:stretch>
        </p:blipFill>
        <p:spPr bwMode="auto">
          <a:xfrm>
            <a:off x="4800600" y="3886200"/>
            <a:ext cx="2057400" cy="1270000"/>
          </a:xfrm>
          <a:prstGeom prst="rect">
            <a:avLst/>
          </a:prstGeom>
          <a:noFill/>
        </p:spPr>
      </p:pic>
      <p:pic>
        <p:nvPicPr>
          <p:cNvPr id="74775" name="Picture 23" descr="Brunây"/>
          <p:cNvPicPr>
            <a:picLocks noChangeAspect="1" noChangeArrowheads="1"/>
          </p:cNvPicPr>
          <p:nvPr/>
        </p:nvPicPr>
        <p:blipFill>
          <a:blip r:embed="rId11"/>
          <a:srcRect l="22899" t="20802" r="28320" b="45621"/>
          <a:stretch>
            <a:fillRect/>
          </a:stretch>
        </p:blipFill>
        <p:spPr bwMode="auto">
          <a:xfrm>
            <a:off x="2590800" y="3886200"/>
            <a:ext cx="2057400" cy="1219200"/>
          </a:xfrm>
          <a:prstGeom prst="rect">
            <a:avLst/>
          </a:prstGeom>
          <a:noFill/>
        </p:spPr>
      </p:pic>
      <p:pic>
        <p:nvPicPr>
          <p:cNvPr id="74776" name="Picture 24" descr="D6813819845B4220B39B42C244DE315A"/>
          <p:cNvPicPr>
            <a:picLocks noChangeAspect="1" noChangeArrowheads="1" noCrop="1"/>
          </p:cNvPicPr>
          <p:nvPr/>
        </p:nvPicPr>
        <p:blipFill>
          <a:blip r:embed="rId12"/>
          <a:srcRect/>
          <a:stretch>
            <a:fillRect/>
          </a:stretch>
        </p:blipFill>
        <p:spPr bwMode="auto">
          <a:xfrm>
            <a:off x="8286750" y="4953000"/>
            <a:ext cx="857250" cy="1905000"/>
          </a:xfrm>
          <a:prstGeom prst="rect">
            <a:avLst/>
          </a:prstGeom>
          <a:noFill/>
        </p:spPr>
      </p:pic>
      <p:pic>
        <p:nvPicPr>
          <p:cNvPr id="74777" name="Picture 25" descr="D6813819845B4220B39B42C244DE315A"/>
          <p:cNvPicPr>
            <a:picLocks noChangeAspect="1" noChangeArrowheads="1" noCrop="1"/>
          </p:cNvPicPr>
          <p:nvPr/>
        </p:nvPicPr>
        <p:blipFill>
          <a:blip r:embed="rId12"/>
          <a:srcRect/>
          <a:stretch>
            <a:fillRect/>
          </a:stretch>
        </p:blipFill>
        <p:spPr bwMode="auto">
          <a:xfrm>
            <a:off x="0" y="4953000"/>
            <a:ext cx="857250" cy="1905000"/>
          </a:xfrm>
          <a:prstGeom prst="rect">
            <a:avLst/>
          </a:prstGeom>
          <a:noFill/>
        </p:spPr>
      </p:pic>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7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47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7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7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47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p:bldP spid="74762" grpId="0"/>
      <p:bldP spid="74763" grpId="0"/>
      <p:bldP spid="74764" grpId="0"/>
      <p:bldP spid="74765" grpId="0"/>
      <p:bldP spid="74766" grpId="0"/>
      <p:bldP spid="74767" grpId="0"/>
      <p:bldP spid="74768" grpId="0"/>
      <p:bldP spid="74769" grpId="0"/>
      <p:bldP spid="74770" grpId="0"/>
      <p:bldP spid="747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rd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l="1315" r="18420"/>
          <a:stretch>
            <a:fillRect/>
          </a:stretch>
        </p:blipFill>
        <p:spPr bwMode="auto">
          <a:xfrm>
            <a:off x="304800" y="914400"/>
            <a:ext cx="8686800" cy="507467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lord2"/>
          <p:cNvPicPr>
            <a:picLocks noChangeAspect="1" noChangeArrowheads="1"/>
          </p:cNvPicPr>
          <p:nvPr/>
        </p:nvPicPr>
        <p:blipFill>
          <a:blip r:embed="rId1">
            <a:extLst>
              <a:ext uri="{28A0092B-C50C-407E-A947-70E740481C1C}">
                <a14:useLocalDpi xmlns:a14="http://schemas.microsoft.com/office/drawing/2010/main" val="0"/>
              </a:ext>
            </a:extLst>
          </a:blip>
          <a:srcRect l="91447" t="15640" r="1315" b="12415"/>
          <a:stretch>
            <a:fillRect/>
          </a:stretch>
        </p:blipFill>
        <p:spPr bwMode="auto">
          <a:xfrm>
            <a:off x="228600" y="3246328"/>
            <a:ext cx="838200" cy="274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7023970" y="3246329"/>
            <a:ext cx="1905000" cy="1325671"/>
          </a:xfrm>
          <a:prstGeom prst="rect">
            <a:avLst/>
          </a:prstGeom>
          <a:noFill/>
          <a:ln w="19050" cap="flat" cmpd="sng" algn="ctr">
            <a:solidFill>
              <a:schemeClr val="tx2">
                <a:lumMod val="50000"/>
              </a:schemeClr>
            </a:solidFill>
            <a:prstDash val="solid"/>
            <a:round/>
            <a:headEnd type="none" w="med" len="med"/>
            <a:tailEnd type="none" w="med" len="med"/>
          </a:ln>
          <a:effectLst/>
        </p:spPr>
        <p:txBody>
          <a:bodyPr/>
          <a:lstStyle/>
          <a:p>
            <a:pPr>
              <a:defRPr/>
            </a:pPr>
            <a:endParaRPr lang="en-US"/>
          </a:p>
        </p:txBody>
      </p:sp>
      <p:sp>
        <p:nvSpPr>
          <p:cNvPr id="8" name="Title 7"/>
          <p:cNvSpPr txBox="1">
            <a:spLocks noGrp="1"/>
          </p:cNvSpPr>
          <p:nvPr>
            <p:ph type="title"/>
          </p:nvPr>
        </p:nvSpPr>
        <p:spPr>
          <a:xfrm>
            <a:off x="322545" y="259326"/>
            <a:ext cx="8229600"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 TÌNH HÌNH ĐÔNG NAM Á TRƯỚC VÀ SAU NĂM 1945</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9" name="Text Box 5"/>
          <p:cNvSpPr txBox="1">
            <a:spLocks noChangeArrowheads="1"/>
          </p:cNvSpPr>
          <p:nvPr/>
        </p:nvSpPr>
        <p:spPr bwMode="auto">
          <a:xfrm>
            <a:off x="1295400" y="6172200"/>
            <a:ext cx="6843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sz="2000" b="1" dirty="0" err="1">
                <a:latin typeface="Arial" panose="020B0604020202020204" pitchFamily="34" charset="0"/>
                <a:cs typeface="Arial" panose="020B0604020202020204" pitchFamily="34" charset="0"/>
              </a:rPr>
              <a:t>Lược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đồ</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nước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đế</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quốc</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và</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thuộc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địa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trước</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CTTG </a:t>
            </a:r>
            <a:r>
              <a:rPr lang="en-US" sz="2000" b="1" dirty="0">
                <a:latin typeface="Arial" panose="020B0604020202020204" pitchFamily="34" charset="0"/>
                <a:cs typeface="Arial" panose="020B0604020202020204" pitchFamily="34" charset="0"/>
              </a:rPr>
              <a:t>II</a:t>
            </a:r>
            <a:endParaRPr lang="en-US" sz="2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332" y="6071744"/>
            <a:ext cx="8342752" cy="554980"/>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smtClean="0">
                <a:latin typeface="Times New Roman" panose="02020603050405020304" pitchFamily="18" charset="0"/>
                <a:cs typeface="Times New Roman" panose="02020603050405020304" pitchFamily="18" charset="0"/>
              </a:rPr>
              <a:t>H</a:t>
            </a:r>
            <a:r>
              <a:rPr lang="pt-BR" sz="2800" dirty="0" smtClean="0">
                <a:latin typeface="Times New Roman" panose="02020603050405020304" pitchFamily="18" charset="0"/>
                <a:cs typeface="Times New Roman" panose="02020603050405020304" pitchFamily="18" charset="0"/>
              </a:rPr>
              <a:t>ầu hết các nước trong khu vực đã giành được độc lập.</a:t>
            </a:r>
            <a:endParaRPr lang="pt-BR" sz="2800" dirty="0" smtClean="0">
              <a:latin typeface="Times New Roman" panose="02020603050405020304" pitchFamily="18" charset="0"/>
              <a:cs typeface="Times New Roman" panose="02020603050405020304" pitchFamily="18" charset="0"/>
            </a:endParaRP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endPar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45332" y="1485786"/>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smtClean="0">
                <a:latin typeface="Times New Roman" panose="02020603050405020304" pitchFamily="18" charset="0"/>
                <a:cs typeface="Times New Roman" panose="02020603050405020304" pitchFamily="18" charset="0"/>
              </a:rPr>
              <a:t>ều </a:t>
            </a:r>
            <a:r>
              <a:rPr lang="pt-BR" sz="2800" dirty="0">
                <a:latin typeface="Times New Roman" panose="02020603050405020304" pitchFamily="18" charset="0"/>
                <a:cs typeface="Times New Roman" panose="02020603050405020304" pitchFamily="18" charset="0"/>
              </a:rPr>
              <a:t>là thuộc địa của thực dân phương </a:t>
            </a:r>
            <a:r>
              <a:rPr lang="pt-BR" sz="2800" dirty="0" smtClean="0">
                <a:latin typeface="Times New Roman" panose="02020603050405020304" pitchFamily="18" charset="0"/>
                <a:cs typeface="Times New Roman" panose="02020603050405020304" pitchFamily="18" charset="0"/>
              </a:rPr>
              <a:t>Tây</a:t>
            </a:r>
            <a:r>
              <a:rPr lang="vi-VN" sz="2800" dirty="0" smtClean="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endParaRPr lang="pt-BR"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345332" y="3540852"/>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smtClean="0">
                <a:latin typeface="Times New Roman" panose="02020603050405020304" pitchFamily="18" charset="0"/>
                <a:cs typeface="Times New Roman" panose="02020603050405020304" pitchFamily="18" charset="0"/>
              </a:rPr>
              <a:t>N</a:t>
            </a:r>
            <a:r>
              <a:rPr lang="pt-BR" sz="2800" dirty="0" smtClean="0">
                <a:latin typeface="Times New Roman" panose="02020603050405020304" pitchFamily="18" charset="0"/>
                <a:cs typeface="Times New Roman" panose="02020603050405020304" pitchFamily="18" charset="0"/>
              </a:rPr>
              <a:t>hân </a:t>
            </a:r>
            <a:r>
              <a:rPr lang="pt-BR" sz="2800" dirty="0">
                <a:latin typeface="Times New Roman" panose="02020603050405020304" pitchFamily="18" charset="0"/>
                <a:cs typeface="Times New Roman" panose="02020603050405020304" pitchFamily="18" charset="0"/>
              </a:rPr>
              <a:t>dân nhiều nước Đông Nam Á đã nổi dậy giành chính quyền như: In-đô-nê-xi-a, Việt Nam và Lào.</a:t>
            </a:r>
            <a:endParaRPr lang="pt-BR"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345332" y="97560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smtClean="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345332" y="554852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smtClean="0">
                <a:latin typeface="Times New Roman" panose="02020603050405020304" pitchFamily="18" charset="0"/>
                <a:cs typeface="Times New Roman" panose="02020603050405020304" pitchFamily="18" charset="0"/>
              </a:rPr>
              <a:t>Giữa những năm </a:t>
            </a:r>
            <a:r>
              <a:rPr lang="pt-BR" sz="2800" b="1" dirty="0" smtClean="0">
                <a:latin typeface="Times New Roman" panose="02020603050405020304" pitchFamily="18" charset="0"/>
                <a:cs typeface="Times New Roman" panose="02020603050405020304" pitchFamily="18" charset="0"/>
              </a:rPr>
              <a:t>50</a:t>
            </a:r>
            <a:r>
              <a:rPr lang="vi-VN" sz="2800" b="1" dirty="0" smtClean="0">
                <a:latin typeface="Times New Roman" panose="02020603050405020304" pitchFamily="18" charset="0"/>
                <a:cs typeface="Times New Roman" panose="02020603050405020304" pitchFamily="18" charset="0"/>
              </a:rPr>
              <a:t> của</a:t>
            </a:r>
            <a:r>
              <a:rPr lang="pt-BR" sz="2800" b="1" dirty="0" smtClean="0">
                <a:latin typeface="Times New Roman" panose="02020603050405020304" pitchFamily="18" charset="0"/>
                <a:cs typeface="Times New Roman" panose="02020603050405020304" pitchFamily="18" charset="0"/>
              </a:rPr>
              <a:t> </a:t>
            </a:r>
            <a:r>
              <a:rPr lang="pt-BR" sz="2800" b="1" dirty="0">
                <a:latin typeface="Times New Roman" panose="02020603050405020304" pitchFamily="18" charset="0"/>
                <a:cs typeface="Times New Roman" panose="02020603050405020304" pitchFamily="18" charset="0"/>
              </a:rPr>
              <a:t>thế kỉ XX</a:t>
            </a:r>
            <a:endParaRPr lang="en-US" sz="2800" b="1" dirty="0"/>
          </a:p>
        </p:txBody>
      </p:sp>
      <p:sp>
        <p:nvSpPr>
          <p:cNvPr id="10" name="Rectangle 9"/>
          <p:cNvSpPr/>
          <p:nvPr/>
        </p:nvSpPr>
        <p:spPr>
          <a:xfrm>
            <a:off x="345332" y="298608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smtClean="0">
                <a:latin typeface="Times New Roman" panose="02020603050405020304" pitchFamily="18" charset="0"/>
                <a:cs typeface="Times New Roman" panose="02020603050405020304" pitchFamily="18" charset="0"/>
              </a:rPr>
              <a:t>Sau</a:t>
            </a:r>
            <a:r>
              <a:rPr lang="pt-BR" sz="2800" b="1" dirty="0" smtClean="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191000" y="2095184"/>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211908" y="4683023"/>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Luoc do cac nuoc Dong Nam 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685800"/>
            <a:ext cx="7391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7" name="Text Box 13"/>
          <p:cNvSpPr txBox="1">
            <a:spLocks noChangeArrowheads="1"/>
          </p:cNvSpPr>
          <p:nvPr/>
        </p:nvSpPr>
        <p:spPr bwMode="auto">
          <a:xfrm>
            <a:off x="4114800" y="1752600"/>
            <a:ext cx="2286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b="1">
                <a:solidFill>
                  <a:srgbClr val="333300"/>
                </a:solidFill>
                <a:cs typeface="Arial" panose="020B0604020202020204" pitchFamily="34" charset="0"/>
              </a:rPr>
              <a:t>   </a:t>
            </a:r>
            <a:r>
              <a:rPr lang="en-US" altLang="en-US" sz="1500" b="1">
                <a:solidFill>
                  <a:srgbClr val="333300"/>
                </a:solidFill>
                <a:cs typeface="Times New Roman" panose="02020603050405020304" pitchFamily="18" charset="0"/>
              </a:rPr>
              <a:t>Việt  Nam (P)</a:t>
            </a:r>
            <a:endParaRPr lang="en-US" altLang="en-US" sz="1500" b="1">
              <a:solidFill>
                <a:srgbClr val="333300"/>
              </a:solidFill>
              <a:cs typeface="Times New Roman" panose="02020603050405020304" pitchFamily="18" charset="0"/>
            </a:endParaRPr>
          </a:p>
        </p:txBody>
      </p:sp>
      <p:sp>
        <p:nvSpPr>
          <p:cNvPr id="41998" name="Text Box 14"/>
          <p:cNvSpPr txBox="1">
            <a:spLocks noChangeArrowheads="1"/>
          </p:cNvSpPr>
          <p:nvPr/>
        </p:nvSpPr>
        <p:spPr bwMode="auto">
          <a:xfrm>
            <a:off x="2667000" y="1066800"/>
            <a:ext cx="1219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Lào </a:t>
            </a:r>
            <a:endParaRPr lang="en-US" altLang="en-US" sz="1600" b="1">
              <a:solidFill>
                <a:srgbClr val="333300"/>
              </a:solidFill>
              <a:latin typeface="Times New Roman" panose="02020603050405020304" pitchFamily="18" charset="0"/>
              <a:cs typeface="Times New Roman" panose="02020603050405020304" pitchFamily="18" charset="0"/>
            </a:endParaRPr>
          </a:p>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(P)</a:t>
            </a:r>
            <a:endParaRPr lang="en-US" altLang="en-US" sz="1600" b="1">
              <a:solidFill>
                <a:srgbClr val="333300"/>
              </a:solidFill>
              <a:latin typeface="Times New Roman" panose="02020603050405020304" pitchFamily="18" charset="0"/>
              <a:cs typeface="Times New Roman" panose="02020603050405020304" pitchFamily="18" charset="0"/>
            </a:endParaRPr>
          </a:p>
        </p:txBody>
      </p:sp>
      <p:sp>
        <p:nvSpPr>
          <p:cNvPr id="42001" name="Text Box 17"/>
          <p:cNvSpPr txBox="1">
            <a:spLocks noChangeArrowheads="1"/>
          </p:cNvSpPr>
          <p:nvPr/>
        </p:nvSpPr>
        <p:spPr bwMode="auto">
          <a:xfrm>
            <a:off x="1600200" y="998538"/>
            <a:ext cx="696913"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en-US" sz="1600" b="1">
                <a:solidFill>
                  <a:srgbClr val="333300"/>
                </a:solidFill>
                <a:latin typeface="Times New Roman" panose="02020603050405020304" pitchFamily="18" charset="0"/>
                <a:cs typeface="Times New Roman" panose="02020603050405020304" pitchFamily="18" charset="0"/>
              </a:rPr>
              <a:t>Miến Điện</a:t>
            </a:r>
            <a:endParaRPr lang="en-US" altLang="en-US" sz="1600" b="1">
              <a:solidFill>
                <a:srgbClr val="333300"/>
              </a:solidFill>
              <a:latin typeface="Times New Roman" panose="02020603050405020304" pitchFamily="18" charset="0"/>
              <a:cs typeface="Times New Roman" panose="02020603050405020304" pitchFamily="18" charset="0"/>
            </a:endParaRPr>
          </a:p>
          <a:p>
            <a:pPr algn="ctr" eaLnBrk="1" hangingPunct="1">
              <a:lnSpc>
                <a:spcPct val="90000"/>
              </a:lnSpc>
            </a:pPr>
            <a:r>
              <a:rPr lang="en-US" altLang="en-US" sz="1600" b="1">
                <a:solidFill>
                  <a:srgbClr val="333300"/>
                </a:solidFill>
                <a:latin typeface="Times New Roman" panose="02020603050405020304" pitchFamily="18" charset="0"/>
                <a:cs typeface="Times New Roman" panose="02020603050405020304" pitchFamily="18" charset="0"/>
              </a:rPr>
              <a:t> (A)</a:t>
            </a:r>
            <a:endParaRPr lang="en-US" altLang="en-US" sz="1600" b="1">
              <a:solidFill>
                <a:srgbClr val="333300"/>
              </a:solidFill>
              <a:latin typeface="Times New Roman" panose="02020603050405020304" pitchFamily="18" charset="0"/>
              <a:cs typeface="Times New Roman" panose="02020603050405020304" pitchFamily="18" charset="0"/>
            </a:endParaRPr>
          </a:p>
        </p:txBody>
      </p:sp>
      <p:grpSp>
        <p:nvGrpSpPr>
          <p:cNvPr id="8198" name="Group 6"/>
          <p:cNvGrpSpPr/>
          <p:nvPr/>
        </p:nvGrpSpPr>
        <p:grpSpPr bwMode="auto">
          <a:xfrm>
            <a:off x="2633663" y="609600"/>
            <a:ext cx="4257675" cy="3479800"/>
            <a:chOff x="1686" y="384"/>
            <a:chExt cx="2682" cy="2192"/>
          </a:xfrm>
        </p:grpSpPr>
        <p:sp>
          <p:nvSpPr>
            <p:cNvPr id="7191" name="Text Box 19"/>
            <p:cNvSpPr txBox="1">
              <a:spLocks noChangeArrowheads="1"/>
            </p:cNvSpPr>
            <p:nvPr/>
          </p:nvSpPr>
          <p:spPr bwMode="auto">
            <a:xfrm>
              <a:off x="2905" y="384"/>
              <a:ext cx="14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endParaRPr lang="en-US" altLang="en-US" sz="1500" b="1">
                <a:solidFill>
                  <a:srgbClr val="333300"/>
                </a:solidFill>
                <a:cs typeface="Arial" panose="020B0604020202020204" pitchFamily="34" charset="0"/>
              </a:endParaRPr>
            </a:p>
          </p:txBody>
        </p:sp>
        <p:sp>
          <p:nvSpPr>
            <p:cNvPr id="7192" name="Text Box 21"/>
            <p:cNvSpPr txBox="1">
              <a:spLocks noChangeArrowheads="1"/>
            </p:cNvSpPr>
            <p:nvPr/>
          </p:nvSpPr>
          <p:spPr bwMode="auto">
            <a:xfrm>
              <a:off x="1686" y="2304"/>
              <a:ext cx="78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400" b="1">
                  <a:solidFill>
                    <a:srgbClr val="333300"/>
                  </a:solidFill>
                  <a:latin typeface="Times New Roman" panose="02020603050405020304" pitchFamily="18" charset="0"/>
                  <a:cs typeface="Times New Roman" panose="02020603050405020304" pitchFamily="18" charset="0"/>
                </a:rPr>
                <a:t>Mã Lai</a:t>
              </a:r>
              <a:endParaRPr lang="en-US" altLang="en-US" sz="1400" b="1">
                <a:solidFill>
                  <a:srgbClr val="333300"/>
                </a:solidFill>
                <a:latin typeface="Times New Roman" panose="02020603050405020304" pitchFamily="18" charset="0"/>
                <a:cs typeface="Times New Roman" panose="02020603050405020304" pitchFamily="18" charset="0"/>
              </a:endParaRPr>
            </a:p>
            <a:p>
              <a:pPr algn="ctr" eaLnBrk="1" hangingPunct="1">
                <a:lnSpc>
                  <a:spcPct val="80000"/>
                </a:lnSpc>
              </a:pPr>
              <a:r>
                <a:rPr lang="en-US" altLang="en-US" sz="1400" b="1">
                  <a:solidFill>
                    <a:srgbClr val="333300"/>
                  </a:solidFill>
                  <a:latin typeface="Times New Roman" panose="02020603050405020304" pitchFamily="18" charset="0"/>
                  <a:cs typeface="Times New Roman" panose="02020603050405020304" pitchFamily="18" charset="0"/>
                </a:rPr>
                <a:t>(A)</a:t>
              </a:r>
              <a:endParaRPr lang="en-US" altLang="en-US" sz="1400" b="1">
                <a:solidFill>
                  <a:srgbClr val="333300"/>
                </a:solidFill>
                <a:latin typeface="Times New Roman" panose="02020603050405020304" pitchFamily="18" charset="0"/>
                <a:cs typeface="Times New Roman" panose="02020603050405020304" pitchFamily="18" charset="0"/>
              </a:endParaRPr>
            </a:p>
          </p:txBody>
        </p:sp>
      </p:grpSp>
      <p:sp>
        <p:nvSpPr>
          <p:cNvPr id="42008" name="Text Box 24"/>
          <p:cNvSpPr txBox="1">
            <a:spLocks noChangeArrowheads="1"/>
          </p:cNvSpPr>
          <p:nvPr/>
        </p:nvSpPr>
        <p:spPr bwMode="auto">
          <a:xfrm rot="1233324">
            <a:off x="4038600" y="5780088"/>
            <a:ext cx="2054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latin typeface="Times New Roman" panose="02020603050405020304" pitchFamily="18" charset="0"/>
                <a:cs typeface="Times New Roman" panose="02020603050405020304" pitchFamily="18" charset="0"/>
              </a:rPr>
              <a:t>In-đô-nê-xi-a (H)</a:t>
            </a:r>
            <a:endParaRPr lang="en-US" altLang="en-US" sz="1600" b="1">
              <a:latin typeface="Times New Roman" panose="02020603050405020304" pitchFamily="18" charset="0"/>
              <a:cs typeface="Times New Roman" panose="02020603050405020304" pitchFamily="18" charset="0"/>
            </a:endParaRPr>
          </a:p>
        </p:txBody>
      </p:sp>
      <p:sp>
        <p:nvSpPr>
          <p:cNvPr id="42010" name="Text Box 26"/>
          <p:cNvSpPr txBox="1">
            <a:spLocks noChangeArrowheads="1"/>
          </p:cNvSpPr>
          <p:nvPr/>
        </p:nvSpPr>
        <p:spPr bwMode="auto">
          <a:xfrm>
            <a:off x="7467600" y="1905000"/>
            <a:ext cx="1219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Phi-lip-pin</a:t>
            </a:r>
            <a:endParaRPr lang="en-US" altLang="en-US" sz="1600" b="1">
              <a:solidFill>
                <a:srgbClr val="333300"/>
              </a:solidFill>
              <a:latin typeface="Times New Roman" panose="02020603050405020304" pitchFamily="18" charset="0"/>
              <a:cs typeface="Times New Roman" panose="02020603050405020304" pitchFamily="18" charset="0"/>
            </a:endParaRPr>
          </a:p>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(T)</a:t>
            </a:r>
            <a:endParaRPr lang="en-US" altLang="en-US" sz="1600" b="1">
              <a:solidFill>
                <a:srgbClr val="333300"/>
              </a:solidFill>
              <a:latin typeface="Times New Roman" panose="02020603050405020304" pitchFamily="18" charset="0"/>
              <a:cs typeface="Times New Roman" panose="02020603050405020304" pitchFamily="18" charset="0"/>
            </a:endParaRPr>
          </a:p>
        </p:txBody>
      </p:sp>
      <p:sp>
        <p:nvSpPr>
          <p:cNvPr id="7177" name="Text Box 28"/>
          <p:cNvSpPr txBox="1">
            <a:spLocks noChangeArrowheads="1"/>
          </p:cNvSpPr>
          <p:nvPr/>
        </p:nvSpPr>
        <p:spPr bwMode="auto">
          <a:xfrm>
            <a:off x="5334000" y="5334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endParaRPr lang="en-US" altLang="en-US" sz="1500" b="1">
              <a:solidFill>
                <a:srgbClr val="333300"/>
              </a:solidFill>
              <a:cs typeface="Arial" panose="020B0604020202020204" pitchFamily="34" charset="0"/>
            </a:endParaRPr>
          </a:p>
        </p:txBody>
      </p:sp>
      <p:sp>
        <p:nvSpPr>
          <p:cNvPr id="42013" name="Text Box 29"/>
          <p:cNvSpPr txBox="1">
            <a:spLocks noChangeArrowheads="1"/>
          </p:cNvSpPr>
          <p:nvPr/>
        </p:nvSpPr>
        <p:spPr bwMode="auto">
          <a:xfrm>
            <a:off x="6629400" y="5991225"/>
            <a:ext cx="1828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600" b="1">
                <a:latin typeface="Times New Roman" panose="02020603050405020304" pitchFamily="18" charset="0"/>
                <a:cs typeface="Times New Roman" panose="02020603050405020304" pitchFamily="18" charset="0"/>
              </a:rPr>
              <a:t>Đông-Ti-mo</a:t>
            </a:r>
            <a:endParaRPr lang="en-US" altLang="en-US" sz="1600" b="1">
              <a:latin typeface="Times New Roman" panose="02020603050405020304" pitchFamily="18" charset="0"/>
              <a:cs typeface="Times New Roman" panose="02020603050405020304" pitchFamily="18" charset="0"/>
            </a:endParaRPr>
          </a:p>
          <a:p>
            <a:pPr algn="ctr" eaLnBrk="1" hangingPunct="1">
              <a:lnSpc>
                <a:spcPct val="80000"/>
              </a:lnSpc>
            </a:pPr>
            <a:r>
              <a:rPr lang="en-US" altLang="en-US" sz="1600" b="1">
                <a:solidFill>
                  <a:srgbClr val="333300"/>
                </a:solidFill>
                <a:cs typeface="Times New Roman" panose="02020603050405020304" pitchFamily="18" charset="0"/>
              </a:rPr>
              <a:t>(B)</a:t>
            </a:r>
            <a:endParaRPr lang="en-US" altLang="en-US" sz="1600" b="1">
              <a:solidFill>
                <a:srgbClr val="333300"/>
              </a:solidFill>
              <a:cs typeface="Times New Roman" panose="02020603050405020304" pitchFamily="18" charset="0"/>
            </a:endParaRPr>
          </a:p>
        </p:txBody>
      </p:sp>
      <p:sp>
        <p:nvSpPr>
          <p:cNvPr id="42014" name="Text Box 30"/>
          <p:cNvSpPr txBox="1">
            <a:spLocks noChangeArrowheads="1"/>
          </p:cNvSpPr>
          <p:nvPr/>
        </p:nvSpPr>
        <p:spPr bwMode="auto">
          <a:xfrm>
            <a:off x="3581400" y="41910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Xin-ga-po  (A)</a:t>
            </a:r>
            <a:endParaRPr lang="en-US" altLang="en-US" sz="1600" b="1">
              <a:latin typeface="Times New Roman" panose="02020603050405020304" pitchFamily="18" charset="0"/>
              <a:cs typeface="Times New Roman" panose="02020603050405020304" pitchFamily="18" charset="0"/>
            </a:endParaRPr>
          </a:p>
        </p:txBody>
      </p:sp>
      <p:sp>
        <p:nvSpPr>
          <p:cNvPr id="7180" name="Text Box 37"/>
          <p:cNvSpPr txBox="1">
            <a:spLocks noChangeArrowheads="1"/>
          </p:cNvSpPr>
          <p:nvPr/>
        </p:nvSpPr>
        <p:spPr bwMode="auto">
          <a:xfrm>
            <a:off x="1600200" y="6269038"/>
            <a:ext cx="7239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spcBef>
                <a:spcPct val="50000"/>
              </a:spcBef>
            </a:pPr>
            <a:r>
              <a:rPr lang="en-US" altLang="en-US" sz="2400" b="1">
                <a:latin typeface="Times New Roman" panose="02020603050405020304" pitchFamily="18" charset="0"/>
                <a:cs typeface="Times New Roman" panose="02020603050405020304" pitchFamily="18" charset="0"/>
              </a:rPr>
              <a:t>Lược đồ các nước Đông Nam Á trước 1945</a:t>
            </a:r>
            <a:endParaRPr lang="en-US" altLang="en-US" sz="2400" b="1">
              <a:latin typeface="Times New Roman" panose="02020603050405020304" pitchFamily="18" charset="0"/>
              <a:cs typeface="Times New Roman" panose="02020603050405020304" pitchFamily="18" charset="0"/>
            </a:endParaRPr>
          </a:p>
        </p:txBody>
      </p:sp>
      <p:sp>
        <p:nvSpPr>
          <p:cNvPr id="7181" name="Text Box 40"/>
          <p:cNvSpPr txBox="1">
            <a:spLocks noChangeArrowheads="1"/>
          </p:cNvSpPr>
          <p:nvPr/>
        </p:nvSpPr>
        <p:spPr bwMode="auto">
          <a:xfrm>
            <a:off x="381000" y="1033463"/>
            <a:ext cx="140652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p:txBody>
      </p:sp>
      <p:sp>
        <p:nvSpPr>
          <p:cNvPr id="7182" name="Text Box 41"/>
          <p:cNvSpPr txBox="1">
            <a:spLocks noChangeArrowheads="1"/>
          </p:cNvSpPr>
          <p:nvPr/>
        </p:nvSpPr>
        <p:spPr bwMode="auto">
          <a:xfrm>
            <a:off x="0" y="1752600"/>
            <a:ext cx="15605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P</a:t>
            </a:r>
            <a:r>
              <a:rPr lang="en-US" altLang="en-US" sz="1600" b="1">
                <a:solidFill>
                  <a:srgbClr val="333399"/>
                </a:solidFill>
                <a:latin typeface="Times New Roman" panose="02020603050405020304" pitchFamily="18" charset="0"/>
                <a:cs typeface="Times New Roman" panose="02020603050405020304" pitchFamily="18" charset="0"/>
              </a:rPr>
              <a:t>- </a:t>
            </a:r>
            <a:r>
              <a:rPr lang="en-US" altLang="en-US" sz="1600" b="1">
                <a:solidFill>
                  <a:srgbClr val="FF3300"/>
                </a:solidFill>
                <a:latin typeface="Times New Roman" panose="02020603050405020304" pitchFamily="18" charset="0"/>
                <a:cs typeface="Times New Roman" panose="02020603050405020304" pitchFamily="18" charset="0"/>
              </a:rPr>
              <a:t>Thuộc địa Pháp</a:t>
            </a:r>
            <a:endParaRPr lang="en-US" altLang="en-US" sz="1600" b="1">
              <a:solidFill>
                <a:srgbClr val="FF3300"/>
              </a:solidFill>
              <a:latin typeface="Times New Roman" panose="02020603050405020304" pitchFamily="18" charset="0"/>
              <a:cs typeface="Times New Roman" panose="02020603050405020304" pitchFamily="18" charset="0"/>
            </a:endParaRPr>
          </a:p>
        </p:txBody>
      </p:sp>
      <p:sp>
        <p:nvSpPr>
          <p:cNvPr id="7183" name="Text Box 42"/>
          <p:cNvSpPr txBox="1">
            <a:spLocks noChangeArrowheads="1"/>
          </p:cNvSpPr>
          <p:nvPr/>
        </p:nvSpPr>
        <p:spPr bwMode="auto">
          <a:xfrm>
            <a:off x="0" y="3430588"/>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H</a:t>
            </a:r>
            <a:r>
              <a:rPr lang="en-US" altLang="en-US" sz="1600" b="1">
                <a:solidFill>
                  <a:srgbClr val="333399"/>
                </a:solidFill>
                <a:latin typeface="Times New Roman" panose="02020603050405020304" pitchFamily="18" charset="0"/>
                <a:cs typeface="Times New Roman" panose="02020603050405020304" pitchFamily="18" charset="0"/>
              </a:rPr>
              <a:t>- </a:t>
            </a:r>
            <a:r>
              <a:rPr lang="en-US" altLang="en-US" sz="1600" b="1">
                <a:solidFill>
                  <a:srgbClr val="FF3300"/>
                </a:solidFill>
                <a:latin typeface="Times New Roman" panose="02020603050405020304" pitchFamily="18" charset="0"/>
                <a:cs typeface="Times New Roman" panose="02020603050405020304" pitchFamily="18" charset="0"/>
              </a:rPr>
              <a:t>Thuộc địa Hà Lan</a:t>
            </a:r>
            <a:endParaRPr lang="en-US" altLang="en-US" sz="1600" b="1">
              <a:solidFill>
                <a:srgbClr val="FF3300"/>
              </a:solidFill>
              <a:latin typeface="Times New Roman" panose="02020603050405020304" pitchFamily="18" charset="0"/>
              <a:cs typeface="Times New Roman" panose="02020603050405020304" pitchFamily="18" charset="0"/>
            </a:endParaRPr>
          </a:p>
        </p:txBody>
      </p:sp>
      <p:sp>
        <p:nvSpPr>
          <p:cNvPr id="7184" name="Text Box 43"/>
          <p:cNvSpPr txBox="1">
            <a:spLocks noChangeArrowheads="1"/>
          </p:cNvSpPr>
          <p:nvPr/>
        </p:nvSpPr>
        <p:spPr bwMode="auto">
          <a:xfrm>
            <a:off x="0" y="2514600"/>
            <a:ext cx="14303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T-</a:t>
            </a:r>
            <a:r>
              <a:rPr lang="en-US" altLang="en-US" sz="1600" b="1">
                <a:solidFill>
                  <a:srgbClr val="FF3300"/>
                </a:solidFill>
                <a:latin typeface="Times New Roman" panose="02020603050405020304" pitchFamily="18" charset="0"/>
                <a:cs typeface="Times New Roman" panose="02020603050405020304" pitchFamily="18" charset="0"/>
              </a:rPr>
              <a:t>Thuộc địa Tây Ban Nha</a:t>
            </a:r>
            <a:endParaRPr lang="en-US" altLang="en-US" sz="1600" b="1">
              <a:solidFill>
                <a:srgbClr val="FF3300"/>
              </a:solidFill>
              <a:latin typeface="Times New Roman" panose="02020603050405020304" pitchFamily="18" charset="0"/>
              <a:cs typeface="Times New Roman" panose="02020603050405020304" pitchFamily="18" charset="0"/>
            </a:endParaRPr>
          </a:p>
        </p:txBody>
      </p:sp>
      <p:sp>
        <p:nvSpPr>
          <p:cNvPr id="7185" name="Text Box 44"/>
          <p:cNvSpPr txBox="1">
            <a:spLocks noChangeArrowheads="1"/>
          </p:cNvSpPr>
          <p:nvPr/>
        </p:nvSpPr>
        <p:spPr bwMode="auto">
          <a:xfrm>
            <a:off x="0" y="4419600"/>
            <a:ext cx="13954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B-</a:t>
            </a:r>
            <a:r>
              <a:rPr lang="en-US" altLang="en-US" sz="1600" b="1">
                <a:solidFill>
                  <a:srgbClr val="333399"/>
                </a:solidFill>
                <a:latin typeface="Times New Roman" panose="02020603050405020304" pitchFamily="18" charset="0"/>
                <a:cs typeface="Times New Roman" panose="02020603050405020304" pitchFamily="18" charset="0"/>
              </a:rPr>
              <a:t> </a:t>
            </a:r>
            <a:r>
              <a:rPr lang="en-US" altLang="en-US" sz="1600" b="1">
                <a:solidFill>
                  <a:srgbClr val="FF3300"/>
                </a:solidFill>
                <a:latin typeface="Times New Roman" panose="02020603050405020304" pitchFamily="18" charset="0"/>
                <a:cs typeface="Times New Roman" panose="02020603050405020304" pitchFamily="18" charset="0"/>
              </a:rPr>
              <a:t>Thuộc địa Bồ Đào Nha</a:t>
            </a:r>
            <a:endParaRPr lang="en-US" altLang="en-US" sz="1600" b="1">
              <a:solidFill>
                <a:srgbClr val="FF3300"/>
              </a:solidFill>
              <a:latin typeface="Times New Roman" panose="02020603050405020304" pitchFamily="18" charset="0"/>
              <a:cs typeface="Times New Roman" panose="02020603050405020304" pitchFamily="18" charset="0"/>
            </a:endParaRPr>
          </a:p>
        </p:txBody>
      </p:sp>
      <p:sp>
        <p:nvSpPr>
          <p:cNvPr id="7186" name="Rectangle 45"/>
          <p:cNvSpPr>
            <a:spLocks noChangeArrowheads="1"/>
          </p:cNvSpPr>
          <p:nvPr/>
        </p:nvSpPr>
        <p:spPr bwMode="auto">
          <a:xfrm>
            <a:off x="0" y="990600"/>
            <a:ext cx="1428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A </a:t>
            </a:r>
            <a:r>
              <a:rPr lang="en-US" altLang="en-US" sz="1600" b="1">
                <a:solidFill>
                  <a:srgbClr val="FF3300"/>
                </a:solidFill>
                <a:latin typeface="Times New Roman" panose="02020603050405020304" pitchFamily="18" charset="0"/>
                <a:cs typeface="Times New Roman" panose="02020603050405020304" pitchFamily="18" charset="0"/>
              </a:rPr>
              <a:t>- Thuộc địa Anh</a:t>
            </a:r>
            <a:endParaRPr lang="en-US" altLang="en-US" sz="1600" b="1">
              <a:solidFill>
                <a:srgbClr val="FF3300"/>
              </a:solidFill>
              <a:latin typeface="Times New Roman" panose="02020603050405020304" pitchFamily="18" charset="0"/>
              <a:cs typeface="Times New Roman" panose="02020603050405020304" pitchFamily="18" charset="0"/>
            </a:endParaRPr>
          </a:p>
        </p:txBody>
      </p:sp>
      <p:sp>
        <p:nvSpPr>
          <p:cNvPr id="7187" name="Rectangle 46"/>
          <p:cNvSpPr>
            <a:spLocks noChangeArrowheads="1"/>
          </p:cNvSpPr>
          <p:nvPr/>
        </p:nvSpPr>
        <p:spPr bwMode="auto">
          <a:xfrm>
            <a:off x="0" y="715963"/>
            <a:ext cx="1447800" cy="576103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42031" name="Text Box 47"/>
          <p:cNvSpPr txBox="1">
            <a:spLocks noChangeArrowheads="1"/>
          </p:cNvSpPr>
          <p:nvPr/>
        </p:nvSpPr>
        <p:spPr bwMode="auto">
          <a:xfrm>
            <a:off x="4953000" y="4343400"/>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Bru-nây (A)</a:t>
            </a:r>
            <a:endParaRPr lang="en-US" altLang="en-US" sz="1600" b="1">
              <a:latin typeface="Times New Roman" panose="02020603050405020304" pitchFamily="18" charset="0"/>
              <a:cs typeface="Times New Roman" panose="02020603050405020304" pitchFamily="18" charset="0"/>
            </a:endParaRPr>
          </a:p>
        </p:txBody>
      </p:sp>
      <p:sp>
        <p:nvSpPr>
          <p:cNvPr id="7189" name="Rectangle 23"/>
          <p:cNvSpPr>
            <a:spLocks noChangeArrowheads="1"/>
          </p:cNvSpPr>
          <p:nvPr/>
        </p:nvSpPr>
        <p:spPr bwMode="auto">
          <a:xfrm>
            <a:off x="1295400" y="42863"/>
            <a:ext cx="7629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rPr>
              <a:t>BÀI 5: CÁC NƯỚC ĐÔNG NAM Á</a:t>
            </a:r>
            <a:endParaRPr lang="en-US" altLang="en-US" sz="2800" b="1">
              <a:solidFill>
                <a:srgbClr val="0000FF"/>
              </a:solidFill>
              <a:latin typeface="Times New Roman" panose="02020603050405020304" pitchFamily="18" charset="0"/>
            </a:endParaRPr>
          </a:p>
        </p:txBody>
      </p:sp>
      <p:sp>
        <p:nvSpPr>
          <p:cNvPr id="2" name="Text Box 13"/>
          <p:cNvSpPr txBox="1">
            <a:spLocks noChangeArrowheads="1"/>
          </p:cNvSpPr>
          <p:nvPr/>
        </p:nvSpPr>
        <p:spPr bwMode="auto">
          <a:xfrm>
            <a:off x="3013075" y="2259013"/>
            <a:ext cx="2286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b="1">
                <a:solidFill>
                  <a:srgbClr val="333300"/>
                </a:solidFill>
                <a:cs typeface="Arial" panose="020B0604020202020204" pitchFamily="34" charset="0"/>
              </a:rPr>
              <a:t>   </a:t>
            </a:r>
            <a:r>
              <a:rPr lang="en-US" altLang="en-US" sz="1500" b="1">
                <a:solidFill>
                  <a:srgbClr val="333300"/>
                </a:solidFill>
                <a:cs typeface="Times New Roman" panose="02020603050405020304" pitchFamily="18" charset="0"/>
              </a:rPr>
              <a:t>Cam-pu-chia (P)</a:t>
            </a:r>
            <a:endParaRPr lang="en-US" altLang="en-US" sz="1500" b="1">
              <a:solidFill>
                <a:srgbClr val="3333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0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9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0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0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p:bldP spid="41998" grpId="0"/>
      <p:bldP spid="42001" grpId="0"/>
      <p:bldP spid="42008" grpId="0"/>
      <p:bldP spid="42010" grpId="0"/>
      <p:bldP spid="42013" grpId="0"/>
      <p:bldP spid="42014" grpId="0"/>
      <p:bldP spid="4203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332" y="6071744"/>
            <a:ext cx="8342752" cy="554980"/>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smtClean="0">
                <a:latin typeface="Times New Roman" panose="02020603050405020304" pitchFamily="18" charset="0"/>
                <a:cs typeface="Times New Roman" panose="02020603050405020304" pitchFamily="18" charset="0"/>
              </a:rPr>
              <a:t>H</a:t>
            </a:r>
            <a:r>
              <a:rPr lang="pt-BR" sz="2800" dirty="0" smtClean="0">
                <a:latin typeface="Times New Roman" panose="02020603050405020304" pitchFamily="18" charset="0"/>
                <a:cs typeface="Times New Roman" panose="02020603050405020304" pitchFamily="18" charset="0"/>
              </a:rPr>
              <a:t>ầu hết các nước trong khu vực đã giành được độc lập.</a:t>
            </a:r>
            <a:endParaRPr lang="pt-BR" sz="2800" dirty="0" smtClean="0">
              <a:latin typeface="Times New Roman" panose="02020603050405020304" pitchFamily="18" charset="0"/>
              <a:cs typeface="Times New Roman" panose="02020603050405020304" pitchFamily="18" charset="0"/>
            </a:endParaRP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endPar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45332" y="1485786"/>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smtClean="0">
                <a:latin typeface="Times New Roman" panose="02020603050405020304" pitchFamily="18" charset="0"/>
                <a:cs typeface="Times New Roman" panose="02020603050405020304" pitchFamily="18" charset="0"/>
              </a:rPr>
              <a:t>ều </a:t>
            </a:r>
            <a:r>
              <a:rPr lang="pt-BR" sz="2800" dirty="0">
                <a:latin typeface="Times New Roman" panose="02020603050405020304" pitchFamily="18" charset="0"/>
                <a:cs typeface="Times New Roman" panose="02020603050405020304" pitchFamily="18" charset="0"/>
              </a:rPr>
              <a:t>là thuộc địa của thực dân phương </a:t>
            </a:r>
            <a:r>
              <a:rPr lang="pt-BR" sz="2800" dirty="0" smtClean="0">
                <a:latin typeface="Times New Roman" panose="02020603050405020304" pitchFamily="18" charset="0"/>
                <a:cs typeface="Times New Roman" panose="02020603050405020304" pitchFamily="18" charset="0"/>
              </a:rPr>
              <a:t>Tây</a:t>
            </a:r>
            <a:r>
              <a:rPr lang="vi-VN" sz="2800" dirty="0" smtClean="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endParaRPr lang="pt-BR"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345332" y="3540852"/>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smtClean="0">
                <a:latin typeface="Times New Roman" panose="02020603050405020304" pitchFamily="18" charset="0"/>
                <a:cs typeface="Times New Roman" panose="02020603050405020304" pitchFamily="18" charset="0"/>
              </a:rPr>
              <a:t>N</a:t>
            </a:r>
            <a:r>
              <a:rPr lang="pt-BR" sz="2800" dirty="0" smtClean="0">
                <a:latin typeface="Times New Roman" panose="02020603050405020304" pitchFamily="18" charset="0"/>
                <a:cs typeface="Times New Roman" panose="02020603050405020304" pitchFamily="18" charset="0"/>
              </a:rPr>
              <a:t>hân </a:t>
            </a:r>
            <a:r>
              <a:rPr lang="pt-BR" sz="2800" dirty="0">
                <a:latin typeface="Times New Roman" panose="02020603050405020304" pitchFamily="18" charset="0"/>
                <a:cs typeface="Times New Roman" panose="02020603050405020304" pitchFamily="18" charset="0"/>
              </a:rPr>
              <a:t>dân nhiều nước Đông Nam Á đã nổi dậy giành chính quyền như: In-đô-nê-xi-a, Việt Nam và Lào.</a:t>
            </a:r>
            <a:endParaRPr lang="pt-BR"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345332" y="97560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smtClean="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345332" y="554852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smtClean="0">
                <a:latin typeface="Times New Roman" panose="02020603050405020304" pitchFamily="18" charset="0"/>
                <a:cs typeface="Times New Roman" panose="02020603050405020304" pitchFamily="18" charset="0"/>
              </a:rPr>
              <a:t>Giữa những năm </a:t>
            </a:r>
            <a:r>
              <a:rPr lang="pt-BR" sz="2800" b="1" dirty="0" smtClean="0">
                <a:latin typeface="Times New Roman" panose="02020603050405020304" pitchFamily="18" charset="0"/>
                <a:cs typeface="Times New Roman" panose="02020603050405020304" pitchFamily="18" charset="0"/>
              </a:rPr>
              <a:t>50</a:t>
            </a:r>
            <a:r>
              <a:rPr lang="vi-VN" sz="2800" b="1" dirty="0" smtClean="0">
                <a:latin typeface="Times New Roman" panose="02020603050405020304" pitchFamily="18" charset="0"/>
                <a:cs typeface="Times New Roman" panose="02020603050405020304" pitchFamily="18" charset="0"/>
              </a:rPr>
              <a:t> của</a:t>
            </a:r>
            <a:r>
              <a:rPr lang="pt-BR" sz="2800" b="1" dirty="0" smtClean="0">
                <a:latin typeface="Times New Roman" panose="02020603050405020304" pitchFamily="18" charset="0"/>
                <a:cs typeface="Times New Roman" panose="02020603050405020304" pitchFamily="18" charset="0"/>
              </a:rPr>
              <a:t> </a:t>
            </a:r>
            <a:r>
              <a:rPr lang="pt-BR" sz="2800" b="1" dirty="0">
                <a:latin typeface="Times New Roman" panose="02020603050405020304" pitchFamily="18" charset="0"/>
                <a:cs typeface="Times New Roman" panose="02020603050405020304" pitchFamily="18" charset="0"/>
              </a:rPr>
              <a:t>thế kỉ XX</a:t>
            </a:r>
            <a:endParaRPr lang="en-US" sz="2800" b="1" dirty="0"/>
          </a:p>
        </p:txBody>
      </p:sp>
      <p:sp>
        <p:nvSpPr>
          <p:cNvPr id="10" name="Rectangle 9"/>
          <p:cNvSpPr/>
          <p:nvPr/>
        </p:nvSpPr>
        <p:spPr>
          <a:xfrm>
            <a:off x="345332" y="298608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smtClean="0">
                <a:latin typeface="Times New Roman" panose="02020603050405020304" pitchFamily="18" charset="0"/>
                <a:cs typeface="Times New Roman" panose="02020603050405020304" pitchFamily="18" charset="0"/>
              </a:rPr>
              <a:t>Sau</a:t>
            </a:r>
            <a:r>
              <a:rPr lang="pt-BR" sz="2800" b="1" dirty="0" smtClean="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191000" y="2095184"/>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211908" y="4683023"/>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8062</Words>
  <Application>WPS Presentation</Application>
  <PresentationFormat>On-screen Show (4:3)</PresentationFormat>
  <Paragraphs>509</Paragraphs>
  <Slides>36</Slides>
  <Notes>2</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36</vt:i4>
      </vt:variant>
    </vt:vector>
  </HeadingPairs>
  <TitlesOfParts>
    <vt:vector size="51" baseType="lpstr">
      <vt:lpstr>Arial</vt:lpstr>
      <vt:lpstr>SimSun</vt:lpstr>
      <vt:lpstr>Wingdings</vt:lpstr>
      <vt:lpstr>.VnTime</vt:lpstr>
      <vt:lpstr>Times New Roman</vt:lpstr>
      <vt:lpstr>Lucida Sans Unicode</vt:lpstr>
      <vt:lpstr>Tahoma</vt:lpstr>
      <vt:lpstr>Microsoft YaHei</vt:lpstr>
      <vt:lpstr>Arial Unicode MS</vt:lpstr>
      <vt:lpstr>Calibri</vt:lpstr>
      <vt:lpstr>Symbol</vt:lpstr>
      <vt:lpstr>VNI-Aptima</vt:lpstr>
      <vt:lpstr>VNI-Times</vt:lpstr>
      <vt:lpstr>Verdana</vt:lpstr>
      <vt:lpstr>Office Theme</vt:lpstr>
      <vt:lpstr>PowerPoint 演示文稿</vt:lpstr>
      <vt:lpstr>PowerPoint 演示文稿</vt:lpstr>
      <vt:lpstr>PowerPoint 演示文稿</vt:lpstr>
      <vt:lpstr>Đông Nam Á (A South East Asia) là khu vực nằm ở phía Đông Nam của châu Á. Diện tích 4,5 triệu km2. Chiếm 14.1 % lãnh thổ châu Á và chiếm 3.3 % diện tích toàn thế giới. Nằm ở vị trí ngã 3 đường được 2 đại dương lớn bao quanh, có vị trí chiến lược vô cùng quan trọng</vt:lpstr>
      <vt:lpstr>PowerPoint 演示文稿</vt:lpstr>
      <vt:lpstr>I. TÌNH HÌNH ĐÔNG NAM Á TRƯỚC VÀ SAU NĂM 1945</vt:lpstr>
      <vt:lpstr>I. TÌNH HÌNH ĐÔNG NAM Á TRƯỚC VÀ SAU NĂM 1945</vt:lpstr>
      <vt:lpstr>PowerPoint 演示文稿</vt:lpstr>
      <vt:lpstr>I. TÌNH HÌNH ĐÔNG NAM Á TRƯỚC VÀ SAU NĂM 1945</vt:lpstr>
      <vt:lpstr>PowerPoint 演示文稿</vt:lpstr>
      <vt:lpstr>I. TÌNH HÌNH ĐÔNG NAM Á TRƯỚC VÀ SAU NĂM 1945</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HP</cp:lastModifiedBy>
  <cp:revision>57</cp:revision>
  <dcterms:created xsi:type="dcterms:W3CDTF">2017-10-13T10:32:00Z</dcterms:created>
  <dcterms:modified xsi:type="dcterms:W3CDTF">2021-10-19T00:56:38Z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986C4413805942D4A977C6B64FF0E3CA</vt:lpwstr>
  </property>
  <property fmtid="{D5CDD505-2E9C-101B-9397-08002B2CF9AE}" pid="3" name="KSOProductBuildVer">
    <vt:lpwstr>1033-11.2.0.10323</vt:lpwstr>
  </property>
</Properties>
</file>