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58" r:id="rId5"/>
    <p:sldMasterId id="2147483670" r:id="rId6"/>
  </p:sldMasterIdLst>
  <p:notesMasterIdLst>
    <p:notesMasterId r:id="rId31"/>
  </p:notesMasterIdLst>
  <p:sldIdLst>
    <p:sldId id="256" r:id="rId7"/>
    <p:sldId id="283" r:id="rId8"/>
    <p:sldId id="284" r:id="rId9"/>
    <p:sldId id="285" r:id="rId10"/>
    <p:sldId id="257" r:id="rId11"/>
    <p:sldId id="287" r:id="rId12"/>
    <p:sldId id="335" r:id="rId13"/>
    <p:sldId id="288" r:id="rId14"/>
    <p:sldId id="289" r:id="rId15"/>
    <p:sldId id="264" r:id="rId16"/>
    <p:sldId id="265" r:id="rId17"/>
    <p:sldId id="290" r:id="rId18"/>
    <p:sldId id="292" r:id="rId19"/>
    <p:sldId id="293" r:id="rId20"/>
    <p:sldId id="294" r:id="rId21"/>
    <p:sldId id="352" r:id="rId22"/>
    <p:sldId id="346" r:id="rId23"/>
    <p:sldId id="347" r:id="rId24"/>
    <p:sldId id="349" r:id="rId25"/>
    <p:sldId id="271" r:id="rId26"/>
    <p:sldId id="295" r:id="rId27"/>
    <p:sldId id="354" r:id="rId28"/>
    <p:sldId id="353" r:id="rId29"/>
    <p:sldId id="355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142A"/>
    <a:srgbClr val="FAED3B"/>
    <a:srgbClr val="70AD47"/>
    <a:srgbClr val="A7FDFF"/>
    <a:srgbClr val="3CDFE6"/>
    <a:srgbClr val="0C0D0E"/>
    <a:srgbClr val="1F4E79"/>
    <a:srgbClr val="ED7D31"/>
    <a:srgbClr val="C55A11"/>
    <a:srgbClr val="FFD3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56" autoAdjust="0"/>
    <p:restoredTop sz="84954" autoAdjust="0"/>
  </p:normalViewPr>
  <p:slideViewPr>
    <p:cSldViewPr snapToGrid="0">
      <p:cViewPr varScale="1">
        <p:scale>
          <a:sx n="72" d="100"/>
          <a:sy n="72" d="100"/>
        </p:scale>
        <p:origin x="1325" y="1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ableStyles" Target="tableStyles.xml"/><Relationship Id="rId8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9B0E6-B9BF-4E2D-AE08-8C7EBB196A2E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3816F-A1CF-4485-B308-1B9F14B36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839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4249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4894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.</a:t>
            </a:r>
          </a:p>
          <a:p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hết</a:t>
            </a:r>
            <a:r>
              <a:rPr lang="en-US" baseline="0" dirty="0"/>
              <a:t> 3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GV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Sóc</a:t>
            </a:r>
            <a:r>
              <a:rPr lang="en-US" baseline="0" dirty="0"/>
              <a:t> </a:t>
            </a:r>
            <a:r>
              <a:rPr lang="en-US" baseline="0" dirty="0" err="1"/>
              <a:t>nâu</a:t>
            </a:r>
            <a:r>
              <a:rPr lang="en-US" baseline="0" dirty="0"/>
              <a:t> </a:t>
            </a:r>
            <a:r>
              <a:rPr lang="en-US" baseline="0" dirty="0" err="1"/>
              <a:t>cảm</a:t>
            </a:r>
            <a:r>
              <a:rPr lang="en-US" baseline="0" dirty="0"/>
              <a:t> </a:t>
            </a:r>
            <a:r>
              <a:rPr lang="en-US" baseline="0" dirty="0" err="1"/>
              <a:t>ơn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.</a:t>
            </a:r>
          </a:p>
          <a:p>
            <a:r>
              <a:rPr lang="en-US" baseline="0" dirty="0"/>
              <a:t>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Sóc</a:t>
            </a:r>
            <a:r>
              <a:rPr lang="en-US" baseline="0" dirty="0"/>
              <a:t> </a:t>
            </a:r>
            <a:r>
              <a:rPr lang="en-US" baseline="0" dirty="0" err="1"/>
              <a:t>nâu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tục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1549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phương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xem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chưa</a:t>
            </a:r>
            <a:r>
              <a:rPr lang="en-US" baseline="0" dirty="0"/>
              <a:t>. </a:t>
            </a:r>
          </a:p>
          <a:p>
            <a:r>
              <a:rPr lang="en-US" baseline="0" dirty="0"/>
              <a:t>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sóc</a:t>
            </a:r>
            <a:r>
              <a:rPr lang="en-US" baseline="0" dirty="0"/>
              <a:t> </a:t>
            </a:r>
            <a:r>
              <a:rPr lang="en-US" baseline="0" dirty="0" err="1"/>
              <a:t>cầm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ẩn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PA </a:t>
            </a:r>
            <a:r>
              <a:rPr lang="en-US" baseline="0" dirty="0" err="1"/>
              <a:t>khác</a:t>
            </a:r>
            <a:r>
              <a:rPr lang="en-US" baseline="0" dirty="0"/>
              <a:t> </a:t>
            </a:r>
            <a:r>
              <a:rPr lang="en-US" baseline="0" dirty="0" err="1"/>
              <a:t>tới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PA.đúng</a:t>
            </a:r>
            <a:r>
              <a:rPr lang="en-US" baseline="0" dirty="0"/>
              <a:t>.</a:t>
            </a:r>
          </a:p>
          <a:p>
            <a:r>
              <a:rPr lang="en-US" baseline="0" dirty="0"/>
              <a:t>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sóc</a:t>
            </a:r>
            <a:r>
              <a:rPr lang="en-US" baseline="0" dirty="0"/>
              <a:t> </a:t>
            </a:r>
            <a:r>
              <a:rPr lang="en-US" baseline="0" dirty="0" err="1"/>
              <a:t>cầm</a:t>
            </a:r>
            <a:r>
              <a:rPr lang="en-US" baseline="0" dirty="0"/>
              <a:t> </a:t>
            </a:r>
            <a:r>
              <a:rPr lang="en-US" baseline="0" dirty="0" err="1"/>
              <a:t>hạt</a:t>
            </a:r>
            <a:r>
              <a:rPr lang="en-US" baseline="0" dirty="0"/>
              <a:t> </a:t>
            </a:r>
            <a:r>
              <a:rPr lang="en-US" baseline="0" dirty="0" err="1"/>
              <a:t>dẻ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game.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4539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563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2890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0C5E7-B1A1-4648-89D2-17B0F1E7F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140298-3E00-4E73-B947-697E69282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BB99EB-0E86-4FEA-A9C4-501D4E755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9/5/2022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31F536-58DF-4935-AE3B-7A08C0312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95127-BE30-42B7-9BE5-B83CC6A2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751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554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7916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0018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6532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2964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6359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7331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2407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2343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04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9/5/2022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7462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0006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88825" cy="6872226"/>
            <a:chOff x="0" y="0"/>
            <a:chExt cx="12188825" cy="6872226"/>
          </a:xfrm>
        </p:grpSpPr>
        <p:pic>
          <p:nvPicPr>
            <p:cNvPr id="9" name="Picture 8" descr="HD-PanelTitle-V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r="47673"/>
            <a:stretch/>
          </p:blipFill>
          <p:spPr>
            <a:xfrm rot="5400000">
              <a:off x="5245268" y="530352"/>
              <a:ext cx="1673352" cy="612648"/>
            </a:xfrm>
            <a:prstGeom prst="rect">
              <a:avLst/>
            </a:prstGeom>
          </p:spPr>
        </p:pic>
        <p:pic>
          <p:nvPicPr>
            <p:cNvPr id="18" name="Picture 17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9"/>
            <a:stretch/>
          </p:blipFill>
          <p:spPr>
            <a:xfrm rot="5400000">
              <a:off x="5263556" y="5747514"/>
              <a:ext cx="1636776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06194B53-9C3B-4A6E-8900-3832AA4658B5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85383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0505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72648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41781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63022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3809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61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86517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36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E1D3E-E4B6-4EAA-BFB4-25A0557A6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7E0856-45A8-4EAD-A9D6-8A993968A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EEBE1-2BAF-4C94-8403-6E8454F9B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9/5/2022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358F46-E931-4D79-94A5-037AFD073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130D95-EF5F-4A0A-93BD-73AEE2C2F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2567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4398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57895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43541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5160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08660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28343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51736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1265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ABEC0-6253-4360-B586-B9D20933D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6E20B-8661-4C60-84FB-4892E8B48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32BE45-79E4-479B-BD2F-46CCB0BEE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89105E-DF25-4F38-BDE2-9B00C2C44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9/5/2022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D9C4A8-7467-4BAD-98A2-0B63CAC19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C5C5C0-08E4-4F7B-9E80-8925539D2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407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FF641-A5CC-4263-A394-2112D623A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4D6865-C632-473C-AEC8-8D3F71562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FDBD19-4D33-4F6A-9938-6A04B3888E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697E46-CE4D-480E-A997-2B53B2DF55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8B7E36-823F-4FD4-B826-E450A12480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BB3B14-C886-4F84-9FD5-11C8320E1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9/5/2022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9AF591-4BBF-4BF2-9EF7-F8B114DFA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2B1A04-B244-4AE3-8997-9B075B105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44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408F1-BB29-4C6F-91C9-653A730BE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54FEF9-8D09-4091-BE99-B6264EBD3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9/5/2022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5F49AA-83D5-4063-9CDE-AA7763048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A2B27C-3C99-4208-B425-775413C53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03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2A62B2-A6D1-4A6F-8B20-80606F478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9/5/2022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2E4958-7A46-4331-B2D8-2C31D8FCB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C8548B-339B-46B2-BF01-1EE3DDC72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661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F408F-8083-4F07-9628-074C7AFE4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0477E0-A333-439D-A531-30B39A813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D59501-D187-414C-AACE-F83872003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35F890-BB8A-49E1-880A-924FD6FE4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9/5/2022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A38FE-429A-41E7-942D-ECCE639D3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01D9BC-0038-4041-AE2C-657BF99D4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561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56CFD-7F35-482C-A50F-B3D43ACB0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D7F3EF-0FE9-46C4-A116-5DA6E26B0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0B4041-0F17-42D8-AF16-AB099A39FF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AF67FF-F8F1-4B22-A471-9317ED3A2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9/5/2022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3D6993-98F8-4234-B24A-02D4DB41C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A34037-0E7D-4379-ACA0-98611B2F7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197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45B175-C851-453B-B2A0-9A5CFCADC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F4A2-0E4F-4E49-A0BF-BEEC72203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28AA27-3F13-4BFD-B949-21CF319108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3F5E9-5DAC-4C4A-9DF5-C2B87276BCC8}" type="datetimeFigureOut">
              <a:rPr lang="en-US" smtClean="0"/>
              <a:t>9/5/2022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E99A2-0FED-42D4-9FBD-08CC1C3F81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2468D4-5440-4CE2-BAB3-61D83F628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C617D0E3-7879-4E51-9843-14E11D752E40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9411307" y="5438588"/>
            <a:ext cx="2086303" cy="165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039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654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88825" cy="6856215"/>
            <a:chOff x="0" y="0"/>
            <a:chExt cx="12188825" cy="6856215"/>
          </a:xfrm>
        </p:grpSpPr>
        <p:pic>
          <p:nvPicPr>
            <p:cNvPr id="8" name="Picture 7" descr="HD-PanelContent-V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1" y="76265"/>
              <a:ext cx="758952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0" y="6173526"/>
              <a:ext cx="758952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6194B53-9C3B-4A6E-8900-3832AA4658B5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251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  <p:sldLayoutId id="214748368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3.png"/><Relationship Id="rId5" Type="http://schemas.openxmlformats.org/officeDocument/2006/relationships/image" Target="../media/image41.wmf"/><Relationship Id="rId4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5.jpg"/><Relationship Id="rId5" Type="http://schemas.openxmlformats.org/officeDocument/2006/relationships/image" Target="../media/image44.wmf"/><Relationship Id="rId4" Type="http://schemas.openxmlformats.org/officeDocument/2006/relationships/oleObject" Target="../embeddings/oleObject2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openxmlformats.org/officeDocument/2006/relationships/image" Target="../media/image52.jp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49.png"/><Relationship Id="rId12" Type="http://schemas.openxmlformats.org/officeDocument/2006/relationships/slide" Target="slide20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17.xml"/><Relationship Id="rId11" Type="http://schemas.openxmlformats.org/officeDocument/2006/relationships/image" Target="../media/image51.png"/><Relationship Id="rId5" Type="http://schemas.openxmlformats.org/officeDocument/2006/relationships/image" Target="../media/image48.png"/><Relationship Id="rId10" Type="http://schemas.openxmlformats.org/officeDocument/2006/relationships/slide" Target="slide19.xml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microsoft.com/office/2007/relationships/hdphoto" Target="../media/hdphoto3.wdp"/><Relationship Id="rId3" Type="http://schemas.microsoft.com/office/2007/relationships/media" Target="../media/media3.mp3"/><Relationship Id="rId7" Type="http://schemas.openxmlformats.org/officeDocument/2006/relationships/image" Target="../media/image53.jpeg"/><Relationship Id="rId12" Type="http://schemas.openxmlformats.org/officeDocument/2006/relationships/image" Target="../media/image5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4.xml"/><Relationship Id="rId11" Type="http://schemas.microsoft.com/office/2007/relationships/hdphoto" Target="../media/hdphoto2.wdp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48.png"/><Relationship Id="rId10" Type="http://schemas.openxmlformats.org/officeDocument/2006/relationships/image" Target="../media/image55.png"/><Relationship Id="rId4" Type="http://schemas.openxmlformats.org/officeDocument/2006/relationships/audio" Target="../media/media3.mp3"/><Relationship Id="rId9" Type="http://schemas.openxmlformats.org/officeDocument/2006/relationships/image" Target="../media/image54.jpg"/><Relationship Id="rId1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g"/><Relationship Id="rId13" Type="http://schemas.openxmlformats.org/officeDocument/2006/relationships/image" Target="../media/image57.png"/><Relationship Id="rId3" Type="http://schemas.microsoft.com/office/2007/relationships/media" Target="../media/media3.mp3"/><Relationship Id="rId7" Type="http://schemas.openxmlformats.org/officeDocument/2006/relationships/slide" Target="slide16.xml"/><Relationship Id="rId12" Type="http://schemas.microsoft.com/office/2007/relationships/hdphoto" Target="../media/hdphoto3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8.jpg"/><Relationship Id="rId11" Type="http://schemas.openxmlformats.org/officeDocument/2006/relationships/image" Target="../media/image56.png"/><Relationship Id="rId5" Type="http://schemas.openxmlformats.org/officeDocument/2006/relationships/slideLayout" Target="../slideLayouts/slideLayout16.xml"/><Relationship Id="rId10" Type="http://schemas.microsoft.com/office/2007/relationships/hdphoto" Target="../media/hdphoto2.wdp"/><Relationship Id="rId4" Type="http://schemas.openxmlformats.org/officeDocument/2006/relationships/audio" Target="../media/media3.mp3"/><Relationship Id="rId9" Type="http://schemas.openxmlformats.org/officeDocument/2006/relationships/image" Target="../media/image55.png"/><Relationship Id="rId1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g"/><Relationship Id="rId13" Type="http://schemas.openxmlformats.org/officeDocument/2006/relationships/image" Target="../media/image57.png"/><Relationship Id="rId3" Type="http://schemas.microsoft.com/office/2007/relationships/media" Target="../media/media3.mp3"/><Relationship Id="rId7" Type="http://schemas.openxmlformats.org/officeDocument/2006/relationships/slide" Target="slide16.xml"/><Relationship Id="rId12" Type="http://schemas.microsoft.com/office/2007/relationships/hdphoto" Target="../media/hdphoto3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9.jpeg"/><Relationship Id="rId11" Type="http://schemas.openxmlformats.org/officeDocument/2006/relationships/image" Target="../media/image56.png"/><Relationship Id="rId5" Type="http://schemas.openxmlformats.org/officeDocument/2006/relationships/slideLayout" Target="../slideLayouts/slideLayout16.xml"/><Relationship Id="rId10" Type="http://schemas.microsoft.com/office/2007/relationships/hdphoto" Target="../media/hdphoto2.wdp"/><Relationship Id="rId4" Type="http://schemas.openxmlformats.org/officeDocument/2006/relationships/audio" Target="../media/media3.mp3"/><Relationship Id="rId9" Type="http://schemas.openxmlformats.org/officeDocument/2006/relationships/image" Target="../media/image55.png"/><Relationship Id="rId1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g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67.svg"/><Relationship Id="rId7" Type="http://schemas.openxmlformats.org/officeDocument/2006/relationships/image" Target="../media/image19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69.svg"/><Relationship Id="rId10" Type="http://schemas.openxmlformats.org/officeDocument/2006/relationships/image" Target="../media/image71.PNG"/><Relationship Id="rId4" Type="http://schemas.openxmlformats.org/officeDocument/2006/relationships/image" Target="../media/image68.png"/><Relationship Id="rId9" Type="http://schemas.openxmlformats.org/officeDocument/2006/relationships/image" Target="../media/image7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svg"/><Relationship Id="rId7" Type="http://schemas.openxmlformats.org/officeDocument/2006/relationships/image" Target="../media/image73.sv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38.png"/><Relationship Id="rId3" Type="http://schemas.openxmlformats.org/officeDocument/2006/relationships/image" Target="../media/image29.png"/><Relationship Id="rId7" Type="http://schemas.openxmlformats.org/officeDocument/2006/relationships/image" Target="../media/image36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34.png"/><Relationship Id="rId5" Type="http://schemas.openxmlformats.org/officeDocument/2006/relationships/image" Target="../media/image31.png"/><Relationship Id="rId10" Type="http://schemas.openxmlformats.org/officeDocument/2006/relationships/image" Target="../media/image32.png"/><Relationship Id="rId4" Type="http://schemas.openxmlformats.org/officeDocument/2006/relationships/image" Target="../media/image30.png"/><Relationship Id="rId9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ình nền Slide đẹp (71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" y="-20783"/>
            <a:ext cx="12505111" cy="7067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!!2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9628" y="1514427"/>
            <a:ext cx="11952372" cy="2226532"/>
          </a:xfrm>
        </p:spPr>
        <p:txBody>
          <a:bodyPr>
            <a:no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 SỐ 6</a:t>
            </a:r>
            <a:endParaRPr lang="en-US" sz="5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65E432-C1E6-4C36-BF8E-2DA25E65D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579677" y="4747910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D05F6415-1E7C-453D-B6B7-DBF76BDA6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5127" y="5177912"/>
            <a:ext cx="9144000" cy="1655762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Giáo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viên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Nguyễn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Thị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Hạnh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CF2EB805-B981-47B9-9661-CF05DB551677}"/>
              </a:ext>
            </a:extLst>
          </p:cNvPr>
          <p:cNvSpPr txBox="1">
            <a:spLocks/>
          </p:cNvSpPr>
          <p:nvPr/>
        </p:nvSpPr>
        <p:spPr>
          <a:xfrm>
            <a:off x="262360" y="407781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   PHÒNG GD&amp;ĐT GIA LÂM</a:t>
            </a:r>
          </a:p>
          <a:p>
            <a:pPr algn="l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   TRƯỜNG THCS CỔ BI</a:t>
            </a:r>
          </a:p>
        </p:txBody>
      </p:sp>
    </p:spTree>
    <p:extLst>
      <p:ext uri="{BB962C8B-B14F-4D97-AF65-F5344CB8AC3E}">
        <p14:creationId xmlns:p14="http://schemas.microsoft.com/office/powerpoint/2010/main" val="2906397050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!!3">
            <a:extLst>
              <a:ext uri="{FF2B5EF4-FFF2-40B4-BE49-F238E27FC236}">
                <a16:creationId xmlns:a16="http://schemas.microsoft.com/office/drawing/2014/main" id="{83F1A94D-48D5-4D73-BDAA-9118478F5E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750"/>
            <a:ext cx="1428750" cy="128587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246860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4907BC9-2EC1-486C-B090-27ED8A81DA92}"/>
              </a:ext>
            </a:extLst>
          </p:cNvPr>
          <p:cNvSpPr txBox="1">
            <a:spLocks/>
          </p:cNvSpPr>
          <p:nvPr/>
        </p:nvSpPr>
        <p:spPr>
          <a:xfrm>
            <a:off x="932085" y="1098419"/>
            <a:ext cx="9872663" cy="49945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292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Tập hợp các con tem hình hoa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" inden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292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Tập hợp các số tự nhiên nhỏ hơn 10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0292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292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Tập hợp các loại bút của bạn 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5D8BC742-5850-4DC5-B162-B5D4F9E1E792}"/>
              </a:ext>
            </a:extLst>
          </p:cNvPr>
          <p:cNvSpPr/>
          <p:nvPr/>
        </p:nvSpPr>
        <p:spPr>
          <a:xfrm>
            <a:off x="988556" y="2904956"/>
            <a:ext cx="482600" cy="241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BDA8068-4C7F-4CEE-9BD8-F40E3D7EC0E6}"/>
              </a:ext>
            </a:extLst>
          </p:cNvPr>
          <p:cNvGrpSpPr/>
          <p:nvPr/>
        </p:nvGrpSpPr>
        <p:grpSpPr>
          <a:xfrm>
            <a:off x="1505637" y="2635398"/>
            <a:ext cx="5738255" cy="927706"/>
            <a:chOff x="3745207" y="2144574"/>
            <a:chExt cx="5738255" cy="1132755"/>
          </a:xfrm>
        </p:grpSpPr>
        <p:pic>
          <p:nvPicPr>
            <p:cNvPr id="16" name="图片 3080" descr="9">
              <a:extLst>
                <a:ext uri="{FF2B5EF4-FFF2-40B4-BE49-F238E27FC236}">
                  <a16:creationId xmlns:a16="http://schemas.microsoft.com/office/drawing/2014/main" id="{593247A2-1158-4F73-8AAA-37C5FA402F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45207" y="2144574"/>
              <a:ext cx="5738255" cy="113275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3346EB9-7CBF-449C-ABDE-AAFC8149EFE0}"/>
                </a:ext>
              </a:extLst>
            </p:cNvPr>
            <p:cNvSpPr txBox="1"/>
            <p:nvPr/>
          </p:nvSpPr>
          <p:spPr>
            <a:xfrm>
              <a:off x="4120597" y="2336200"/>
              <a:ext cx="5016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Tập</a:t>
              </a:r>
              <a:r>
                <a:rPr lang="en-US" sz="2800" dirty="0"/>
                <a:t> </a:t>
              </a:r>
              <a:r>
                <a:rPr lang="en-US" sz="2800" dirty="0" err="1"/>
                <a:t>hợp</a:t>
              </a:r>
              <a:r>
                <a:rPr lang="en-US" sz="2800" dirty="0"/>
                <a:t> </a:t>
              </a:r>
              <a:r>
                <a:rPr lang="en-US" sz="2800" i="1" dirty="0"/>
                <a:t>A </a:t>
              </a:r>
              <a:r>
                <a:rPr lang="en-US" sz="2800" dirty="0" err="1"/>
                <a:t>các</a:t>
              </a:r>
              <a:r>
                <a:rPr lang="en-US" sz="2800" dirty="0"/>
                <a:t> con </a:t>
              </a:r>
              <a:r>
                <a:rPr lang="en-US" sz="2800" dirty="0" err="1"/>
                <a:t>tem</a:t>
              </a:r>
              <a:r>
                <a:rPr lang="en-US" sz="2800" dirty="0"/>
                <a:t>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hoa</a:t>
              </a:r>
              <a:endParaRPr lang="en-US" sz="2800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397FEAC-2F6D-473D-AB0B-6467DD3A50A9}"/>
              </a:ext>
            </a:extLst>
          </p:cNvPr>
          <p:cNvGrpSpPr/>
          <p:nvPr/>
        </p:nvGrpSpPr>
        <p:grpSpPr>
          <a:xfrm>
            <a:off x="1609133" y="4221856"/>
            <a:ext cx="5875352" cy="878228"/>
            <a:chOff x="4138683" y="2144574"/>
            <a:chExt cx="5796803" cy="1132755"/>
          </a:xfrm>
        </p:grpSpPr>
        <p:pic>
          <p:nvPicPr>
            <p:cNvPr id="19" name="图片 3080" descr="9">
              <a:extLst>
                <a:ext uri="{FF2B5EF4-FFF2-40B4-BE49-F238E27FC236}">
                  <a16:creationId xmlns:a16="http://schemas.microsoft.com/office/drawing/2014/main" id="{49CFC745-F875-46D1-BCB6-11D0925A15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4138683" y="2144574"/>
              <a:ext cx="5796802" cy="113275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6873E74-6C22-4290-9D03-CB728D405AE9}"/>
                </a:ext>
              </a:extLst>
            </p:cNvPr>
            <p:cNvSpPr txBox="1"/>
            <p:nvPr/>
          </p:nvSpPr>
          <p:spPr>
            <a:xfrm>
              <a:off x="4234143" y="2272060"/>
              <a:ext cx="57013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Tập</a:t>
              </a:r>
              <a:r>
                <a:rPr lang="en-US" sz="2800" dirty="0"/>
                <a:t> </a:t>
              </a:r>
              <a:r>
                <a:rPr lang="en-US" sz="2800" dirty="0" err="1"/>
                <a:t>hợp</a:t>
              </a:r>
              <a:r>
                <a:rPr lang="en-US" sz="2800" dirty="0"/>
                <a:t> </a:t>
              </a:r>
              <a:r>
                <a:rPr lang="en-US" sz="2800" i="1" dirty="0"/>
                <a:t>B </a:t>
              </a:r>
              <a:r>
                <a:rPr lang="en-US" sz="2800" dirty="0" err="1"/>
                <a:t>các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 </a:t>
              </a:r>
              <a:r>
                <a:rPr lang="en-US" sz="2800" dirty="0" err="1"/>
                <a:t>tự</a:t>
              </a:r>
              <a:r>
                <a:rPr lang="en-US" sz="2800" dirty="0"/>
                <a:t> </a:t>
              </a:r>
              <a:r>
                <a:rPr lang="en-US" sz="2800" dirty="0" err="1"/>
                <a:t>nhiên</a:t>
              </a:r>
              <a:r>
                <a:rPr lang="en-US" sz="2800" dirty="0"/>
                <a:t> </a:t>
              </a:r>
              <a:r>
                <a:rPr lang="en-US" sz="2800" dirty="0" err="1"/>
                <a:t>nhỏ</a:t>
              </a:r>
              <a:r>
                <a:rPr lang="en-US" sz="2800" dirty="0"/>
                <a:t> </a:t>
              </a:r>
              <a:r>
                <a:rPr lang="en-US" sz="2800" dirty="0" err="1"/>
                <a:t>hơn</a:t>
              </a:r>
              <a:r>
                <a:rPr lang="en-US" sz="2800" dirty="0"/>
                <a:t> 10</a:t>
              </a:r>
            </a:p>
          </p:txBody>
        </p:sp>
      </p:grp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63DBBBA8-CBDA-4AD1-A6B2-E11BF0874E23}"/>
              </a:ext>
            </a:extLst>
          </p:cNvPr>
          <p:cNvSpPr/>
          <p:nvPr/>
        </p:nvSpPr>
        <p:spPr>
          <a:xfrm>
            <a:off x="1008462" y="4456415"/>
            <a:ext cx="482600" cy="241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6999152-528C-40F1-A25E-4FD52711423F}"/>
              </a:ext>
            </a:extLst>
          </p:cNvPr>
          <p:cNvGrpSpPr/>
          <p:nvPr/>
        </p:nvGrpSpPr>
        <p:grpSpPr>
          <a:xfrm>
            <a:off x="1520097" y="5758837"/>
            <a:ext cx="5964387" cy="893897"/>
            <a:chOff x="3745207" y="2144574"/>
            <a:chExt cx="5738255" cy="1132755"/>
          </a:xfrm>
        </p:grpSpPr>
        <p:pic>
          <p:nvPicPr>
            <p:cNvPr id="23" name="图片 3080" descr="9">
              <a:extLst>
                <a:ext uri="{FF2B5EF4-FFF2-40B4-BE49-F238E27FC236}">
                  <a16:creationId xmlns:a16="http://schemas.microsoft.com/office/drawing/2014/main" id="{DF8D83E8-2E7B-4E75-8CC0-082C9F3E22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3745207" y="2144574"/>
              <a:ext cx="5738255" cy="113275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BD1D4EA-205C-470A-9A33-B32FF5149B0B}"/>
                </a:ext>
              </a:extLst>
            </p:cNvPr>
            <p:cNvSpPr txBox="1"/>
            <p:nvPr/>
          </p:nvSpPr>
          <p:spPr>
            <a:xfrm>
              <a:off x="3988614" y="2278761"/>
              <a:ext cx="50165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Tập</a:t>
              </a:r>
              <a:r>
                <a:rPr lang="en-US" sz="2800" dirty="0"/>
                <a:t> </a:t>
              </a:r>
              <a:r>
                <a:rPr lang="en-US" sz="2800" dirty="0" err="1"/>
                <a:t>hợp</a:t>
              </a:r>
              <a:r>
                <a:rPr lang="en-US" sz="2800" dirty="0"/>
                <a:t> </a:t>
              </a:r>
              <a:r>
                <a:rPr lang="en-US" sz="2800" i="1" dirty="0"/>
                <a:t>C </a:t>
              </a:r>
              <a:r>
                <a:rPr lang="en-US" sz="2800" dirty="0" err="1"/>
                <a:t>các</a:t>
              </a:r>
              <a:r>
                <a:rPr lang="en-US" sz="2800" dirty="0"/>
                <a:t> </a:t>
              </a:r>
              <a:r>
                <a:rPr lang="en-US" sz="2800" dirty="0" err="1"/>
                <a:t>loại</a:t>
              </a:r>
              <a:r>
                <a:rPr lang="en-US" sz="2800" dirty="0"/>
                <a:t> </a:t>
              </a:r>
              <a:r>
                <a:rPr lang="en-US" sz="2800" dirty="0" err="1"/>
                <a:t>bút</a:t>
              </a:r>
              <a:r>
                <a:rPr lang="en-US" sz="2800" dirty="0"/>
                <a:t> </a:t>
              </a:r>
              <a:r>
                <a:rPr lang="en-US" sz="2800" dirty="0" err="1"/>
                <a:t>của</a:t>
              </a:r>
              <a:r>
                <a:rPr lang="en-US" sz="2800" dirty="0"/>
                <a:t> </a:t>
              </a:r>
              <a:r>
                <a:rPr lang="en-US" sz="2800" dirty="0" err="1"/>
                <a:t>bạn</a:t>
              </a:r>
              <a:r>
                <a:rPr lang="en-US" sz="2800" dirty="0"/>
                <a:t> An</a:t>
              </a:r>
            </a:p>
          </p:txBody>
        </p:sp>
      </p:grp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0866D417-96C9-4057-ABC6-4545A37C3C6A}"/>
              </a:ext>
            </a:extLst>
          </p:cNvPr>
          <p:cNvSpPr/>
          <p:nvPr/>
        </p:nvSpPr>
        <p:spPr>
          <a:xfrm>
            <a:off x="930085" y="5944756"/>
            <a:ext cx="482600" cy="241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5BB9D658-CF2F-44DF-94AE-28B466E4997C}"/>
              </a:ext>
            </a:extLst>
          </p:cNvPr>
          <p:cNvSpPr txBox="1">
            <a:spLocks/>
          </p:cNvSpPr>
          <p:nvPr/>
        </p:nvSpPr>
        <p:spPr>
          <a:xfrm>
            <a:off x="4389277" y="39740"/>
            <a:ext cx="3413445" cy="665018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§ 1: TẬP HỢP</a:t>
            </a:r>
          </a:p>
        </p:txBody>
      </p:sp>
    </p:spTree>
    <p:extLst>
      <p:ext uri="{BB962C8B-B14F-4D97-AF65-F5344CB8AC3E}">
        <p14:creationId xmlns:p14="http://schemas.microsoft.com/office/powerpoint/2010/main" val="2284150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1" grpId="0" animBg="1"/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pic>
        <p:nvPicPr>
          <p:cNvPr id="11" name="!!3" descr="Icon&#10;&#10;Description automatically generated with low confidence">
            <a:extLst>
              <a:ext uri="{FF2B5EF4-FFF2-40B4-BE49-F238E27FC236}">
                <a16:creationId xmlns:a16="http://schemas.microsoft.com/office/drawing/2014/main" id="{78C066BC-F584-4184-9D57-6F955DE9DB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1338" y="-243547"/>
            <a:ext cx="1714500" cy="1714500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B88C8E2-85D9-4E5C-A906-4E40A9106DB9}"/>
              </a:ext>
            </a:extLst>
          </p:cNvPr>
          <p:cNvSpPr txBox="1">
            <a:spLocks/>
          </p:cNvSpPr>
          <p:nvPr/>
        </p:nvSpPr>
        <p:spPr>
          <a:xfrm>
            <a:off x="952570" y="862020"/>
            <a:ext cx="10764838" cy="3270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Arial" panose="020B0604020202020204" pitchFamily="34" charset="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(SGK </a:t>
            </a:r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E18E191-740D-4638-A6BC-2E12351AAC85}"/>
              </a:ext>
            </a:extLst>
          </p:cNvPr>
          <p:cNvSpPr/>
          <p:nvPr/>
        </p:nvSpPr>
        <p:spPr>
          <a:xfrm>
            <a:off x="166671" y="4180344"/>
            <a:ext cx="11242964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1 (SGK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6): 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= {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rổ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}.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">
              <a:spcBef>
                <a:spcPts val="600"/>
              </a:spcBef>
              <a:spcAft>
                <a:spcPts val="600"/>
              </a:spcAft>
            </a:pPr>
            <a:r>
              <a:rPr lang="en-US" sz="28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rổ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3F840A3-F0A6-427C-A8D3-E8E22F8F46D4}"/>
              </a:ext>
            </a:extLst>
          </p:cNvPr>
          <p:cNvSpPr/>
          <p:nvPr/>
        </p:nvSpPr>
        <p:spPr>
          <a:xfrm>
            <a:off x="964936" y="1970961"/>
            <a:ext cx="10598728" cy="216130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vi-VN" sz="2800" dirty="0">
                <a:solidFill>
                  <a:schemeClr val="tx1"/>
                </a:solidFill>
              </a:rPr>
              <a:t>Người ta thường dùng các chữ cái in hoa để đặt tên cho tập hợp.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vi-VN" sz="2800" b="1" i="1" dirty="0">
                <a:solidFill>
                  <a:schemeClr val="tx1"/>
                </a:solidFill>
              </a:rPr>
              <a:t>V</a:t>
            </a:r>
            <a:r>
              <a:rPr lang="en-US" sz="2800" b="1" i="1" dirty="0">
                <a:solidFill>
                  <a:schemeClr val="tx1"/>
                </a:solidFill>
              </a:rPr>
              <a:t>í </a:t>
            </a:r>
            <a:r>
              <a:rPr lang="en-US" sz="2800" b="1" i="1" dirty="0" err="1">
                <a:solidFill>
                  <a:schemeClr val="tx1"/>
                </a:solidFill>
              </a:rPr>
              <a:t>dụ</a:t>
            </a:r>
            <a:r>
              <a:rPr lang="vi-VN" sz="2800" b="1" i="1" dirty="0">
                <a:solidFill>
                  <a:schemeClr val="tx1"/>
                </a:solidFill>
              </a:rPr>
              <a:t>: </a:t>
            </a:r>
            <a:r>
              <a:rPr lang="vi-VN" sz="2800" dirty="0">
                <a:solidFill>
                  <a:schemeClr val="tx1"/>
                </a:solidFill>
              </a:rPr>
              <a:t>Tập hợp </a:t>
            </a:r>
            <a:r>
              <a:rPr lang="vi-VN" sz="2800" i="1" dirty="0">
                <a:solidFill>
                  <a:schemeClr val="tx1"/>
                </a:solidFill>
              </a:rPr>
              <a:t>A</a:t>
            </a:r>
            <a:r>
              <a:rPr lang="vi-VN" sz="2800" dirty="0">
                <a:solidFill>
                  <a:schemeClr val="tx1"/>
                </a:solidFill>
              </a:rPr>
              <a:t> gồm các số tự nhiên nhỏ hơn 5. </a:t>
            </a:r>
            <a:endParaRPr lang="en-US" sz="2800" dirty="0">
              <a:solidFill>
                <a:schemeClr val="tx1"/>
              </a:solidFill>
            </a:endParaRP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vi-VN" sz="2800" dirty="0">
                <a:solidFill>
                  <a:schemeClr val="tx1"/>
                </a:solidFill>
              </a:rPr>
              <a:t>Ta viết: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vi-VN" sz="2800" dirty="0">
                <a:solidFill>
                  <a:schemeClr val="tx1"/>
                </a:solidFill>
              </a:rPr>
              <a:t>  </a:t>
            </a:r>
            <a:endParaRPr lang="en-US" sz="2800" dirty="0">
              <a:solidFill>
                <a:schemeClr val="tx1"/>
              </a:solidFill>
            </a:endParaRP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vi-VN" sz="2800" dirty="0">
                <a:solidFill>
                  <a:schemeClr val="tx1"/>
                </a:solidFill>
              </a:rPr>
              <a:t>Các số 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0; 1; 2; 3; 4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vi-VN" sz="2800" dirty="0">
                <a:solidFill>
                  <a:schemeClr val="tx1"/>
                </a:solidFill>
              </a:rPr>
              <a:t>được gọi là các </a:t>
            </a:r>
            <a:r>
              <a:rPr lang="vi-VN" sz="2800" b="1" dirty="0">
                <a:solidFill>
                  <a:srgbClr val="C00000"/>
                </a:solidFill>
              </a:rPr>
              <a:t>phần tử </a:t>
            </a:r>
            <a:r>
              <a:rPr lang="vi-VN" sz="2800" dirty="0">
                <a:solidFill>
                  <a:schemeClr val="tx1"/>
                </a:solidFill>
              </a:rPr>
              <a:t>của tập hợp </a:t>
            </a:r>
            <a:r>
              <a:rPr lang="vi-VN" sz="2800" i="1" dirty="0">
                <a:solidFill>
                  <a:schemeClr val="tx1"/>
                </a:solidFill>
              </a:rPr>
              <a:t>A</a:t>
            </a:r>
            <a:r>
              <a:rPr lang="vi-VN" sz="2800" dirty="0">
                <a:solidFill>
                  <a:schemeClr val="tx1"/>
                </a:solidFill>
              </a:rPr>
              <a:t>.</a:t>
            </a:r>
            <a:endParaRPr lang="en-US" sz="2800" dirty="0">
              <a:solidFill>
                <a:schemeClr val="tx1"/>
              </a:solidFill>
            </a:endParaRPr>
          </a:p>
        </p:txBody>
      </p: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C5F31502-F242-42EA-816A-C4CAD26B537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6524205"/>
              </p:ext>
            </p:extLst>
          </p:nvPr>
        </p:nvGraphicFramePr>
        <p:xfrm>
          <a:off x="2289175" y="3173413"/>
          <a:ext cx="24257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Equation" r:id="rId4" imgW="2425680" imgH="406080" progId="Equation.DSMT4">
                  <p:embed/>
                </p:oleObj>
              </mc:Choice>
              <mc:Fallback>
                <p:oleObj name="Equation" r:id="rId4" imgW="2425680" imgH="406080" progId="Equation.DSMT4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89175" y="3173413"/>
                        <a:ext cx="2425700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BB40CF26-B7DB-4D24-B792-288AB63C9A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493" y="1481122"/>
            <a:ext cx="712444" cy="661555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5A3E118C-3113-4B86-B2CB-1F2B214D7C93}"/>
              </a:ext>
            </a:extLst>
          </p:cNvPr>
          <p:cNvSpPr txBox="1">
            <a:spLocks/>
          </p:cNvSpPr>
          <p:nvPr/>
        </p:nvSpPr>
        <p:spPr>
          <a:xfrm>
            <a:off x="4389277" y="39740"/>
            <a:ext cx="3413445" cy="665018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§ 1: TẬP HỢP</a:t>
            </a:r>
          </a:p>
        </p:txBody>
      </p:sp>
    </p:spTree>
    <p:extLst>
      <p:ext uri="{BB962C8B-B14F-4D97-AF65-F5344CB8AC3E}">
        <p14:creationId xmlns:p14="http://schemas.microsoft.com/office/powerpoint/2010/main" val="18526939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pic>
        <p:nvPicPr>
          <p:cNvPr id="11" name="!!3" descr="Icon&#10;&#10;Description automatically generated with low confidence">
            <a:extLst>
              <a:ext uri="{FF2B5EF4-FFF2-40B4-BE49-F238E27FC236}">
                <a16:creationId xmlns:a16="http://schemas.microsoft.com/office/drawing/2014/main" id="{78C066BC-F584-4184-9D57-6F955DE9DB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1338" y="-243547"/>
            <a:ext cx="1714500" cy="1714500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B88C8E2-85D9-4E5C-A906-4E40A9106DB9}"/>
              </a:ext>
            </a:extLst>
          </p:cNvPr>
          <p:cNvSpPr txBox="1">
            <a:spLocks/>
          </p:cNvSpPr>
          <p:nvPr/>
        </p:nvSpPr>
        <p:spPr>
          <a:xfrm>
            <a:off x="952570" y="862020"/>
            <a:ext cx="10764838" cy="3270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Arial" panose="020B0604020202020204" pitchFamily="34" charset="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5A3E118C-3113-4B86-B2CB-1F2B214D7C93}"/>
              </a:ext>
            </a:extLst>
          </p:cNvPr>
          <p:cNvSpPr txBox="1">
            <a:spLocks/>
          </p:cNvSpPr>
          <p:nvPr/>
        </p:nvSpPr>
        <p:spPr>
          <a:xfrm>
            <a:off x="4389277" y="39740"/>
            <a:ext cx="3413445" cy="665018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§ 1: TẬP HỢP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3BE5B2A-9C17-48A0-8516-DE1BDF7F0CAA}"/>
              </a:ext>
            </a:extLst>
          </p:cNvPr>
          <p:cNvSpPr/>
          <p:nvPr/>
        </p:nvSpPr>
        <p:spPr>
          <a:xfrm>
            <a:off x="862376" y="1965867"/>
            <a:ext cx="10377054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1 (SGK/tr 6):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lẻ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10.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B7795BA5-E6E3-4FB7-AD9F-5A6DC0E4397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0932785"/>
              </p:ext>
            </p:extLst>
          </p:nvPr>
        </p:nvGraphicFramePr>
        <p:xfrm>
          <a:off x="1958042" y="3252238"/>
          <a:ext cx="22860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" name="Equation" r:id="rId4" imgW="2286000" imgH="406080" progId="Equation.DSMT4">
                  <p:embed/>
                </p:oleObj>
              </mc:Choice>
              <mc:Fallback>
                <p:oleObj name="Equation" r:id="rId4" imgW="2286000" imgH="406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58042" y="3252238"/>
                        <a:ext cx="2286000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Picture 17">
            <a:extLst>
              <a:ext uri="{FF2B5EF4-FFF2-40B4-BE49-F238E27FC236}">
                <a16:creationId xmlns:a16="http://schemas.microsoft.com/office/drawing/2014/main" id="{7F14FCDC-78B1-460B-9A54-68464F3A2EA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19482" r="18681" b="18017"/>
          <a:stretch/>
        </p:blipFill>
        <p:spPr>
          <a:xfrm>
            <a:off x="2403336" y="4172810"/>
            <a:ext cx="697706" cy="721731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2B2D637-29A2-4E93-B9E0-366DB3F36172}"/>
              </a:ext>
            </a:extLst>
          </p:cNvPr>
          <p:cNvSpPr/>
          <p:nvPr/>
        </p:nvSpPr>
        <p:spPr>
          <a:xfrm>
            <a:off x="3313468" y="4243370"/>
            <a:ext cx="5565062" cy="172795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" indent="0" algn="just">
              <a:buNone/>
            </a:pP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ngoặc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nhọn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{ },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“;”.</a:t>
            </a:r>
          </a:p>
        </p:txBody>
      </p:sp>
    </p:spTree>
    <p:extLst>
      <p:ext uri="{BB962C8B-B14F-4D97-AF65-F5344CB8AC3E}">
        <p14:creationId xmlns:p14="http://schemas.microsoft.com/office/powerpoint/2010/main" val="10677991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pic>
        <p:nvPicPr>
          <p:cNvPr id="11" name="!!3" descr="Icon&#10;&#10;Description automatically generated with low confidence">
            <a:extLst>
              <a:ext uri="{FF2B5EF4-FFF2-40B4-BE49-F238E27FC236}">
                <a16:creationId xmlns:a16="http://schemas.microsoft.com/office/drawing/2014/main" id="{78C066BC-F584-4184-9D57-6F955DE9DB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1338" y="-243547"/>
            <a:ext cx="1714500" cy="1714500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B88C8E2-85D9-4E5C-A906-4E40A9106DB9}"/>
              </a:ext>
            </a:extLst>
          </p:cNvPr>
          <p:cNvSpPr txBox="1">
            <a:spLocks/>
          </p:cNvSpPr>
          <p:nvPr/>
        </p:nvSpPr>
        <p:spPr>
          <a:xfrm>
            <a:off x="952570" y="862020"/>
            <a:ext cx="10764838" cy="3270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Arial" panose="020B0604020202020204" pitchFamily="34" charset="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5A3E118C-3113-4B86-B2CB-1F2B214D7C93}"/>
              </a:ext>
            </a:extLst>
          </p:cNvPr>
          <p:cNvSpPr txBox="1">
            <a:spLocks/>
          </p:cNvSpPr>
          <p:nvPr/>
        </p:nvSpPr>
        <p:spPr>
          <a:xfrm>
            <a:off x="4389277" y="39740"/>
            <a:ext cx="3413445" cy="665018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§ 1: TẬP HỢP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2DA6551-A3F8-4E18-88DE-975A4835E722}"/>
              </a:ext>
            </a:extLst>
          </p:cNvPr>
          <p:cNvSpPr txBox="1">
            <a:spLocks/>
          </p:cNvSpPr>
          <p:nvPr/>
        </p:nvSpPr>
        <p:spPr>
          <a:xfrm>
            <a:off x="315869" y="1548664"/>
            <a:ext cx="11166475" cy="54423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Bài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1 (SGK / Trang 7):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thang.</a:t>
            </a: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“NHA TRANG”;</a:t>
            </a: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N; H; A; T; R; G.</a:t>
            </a: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4757292-49EB-4D8F-8705-1D66E970F2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592" y="2749536"/>
            <a:ext cx="9303859" cy="1454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4086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pic>
        <p:nvPicPr>
          <p:cNvPr id="11" name="!!3" descr="Icon&#10;&#10;Description automatically generated with low confidence">
            <a:extLst>
              <a:ext uri="{FF2B5EF4-FFF2-40B4-BE49-F238E27FC236}">
                <a16:creationId xmlns:a16="http://schemas.microsoft.com/office/drawing/2014/main" id="{78C066BC-F584-4184-9D57-6F955DE9DB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1338" y="-243547"/>
            <a:ext cx="1714500" cy="1714500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B88C8E2-85D9-4E5C-A906-4E40A9106DB9}"/>
              </a:ext>
            </a:extLst>
          </p:cNvPr>
          <p:cNvSpPr txBox="1">
            <a:spLocks/>
          </p:cNvSpPr>
          <p:nvPr/>
        </p:nvSpPr>
        <p:spPr>
          <a:xfrm>
            <a:off x="952570" y="862020"/>
            <a:ext cx="10764838" cy="3270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Arial" panose="020B0604020202020204" pitchFamily="34" charset="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5A3E118C-3113-4B86-B2CB-1F2B214D7C93}"/>
              </a:ext>
            </a:extLst>
          </p:cNvPr>
          <p:cNvSpPr txBox="1">
            <a:spLocks/>
          </p:cNvSpPr>
          <p:nvPr/>
        </p:nvSpPr>
        <p:spPr>
          <a:xfrm>
            <a:off x="4389277" y="39740"/>
            <a:ext cx="3413445" cy="665018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§ 1: TẬP HỢP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2DA6551-A3F8-4E18-88DE-975A4835E722}"/>
              </a:ext>
            </a:extLst>
          </p:cNvPr>
          <p:cNvSpPr txBox="1">
            <a:spLocks/>
          </p:cNvSpPr>
          <p:nvPr/>
        </p:nvSpPr>
        <p:spPr>
          <a:xfrm>
            <a:off x="315869" y="1548664"/>
            <a:ext cx="11166475" cy="54423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“NHA TRANG”;</a:t>
            </a: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N; H; A; T; R; G.</a:t>
            </a: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E0062A1-CF95-4D06-B08F-3847C42BC1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19482" r="18681" b="18017"/>
          <a:stretch/>
        </p:blipFill>
        <p:spPr>
          <a:xfrm>
            <a:off x="2254988" y="3433258"/>
            <a:ext cx="697706" cy="721731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90454F3-C90F-4D0F-8123-E64FA7831BE5}"/>
              </a:ext>
            </a:extLst>
          </p:cNvPr>
          <p:cNvSpPr/>
          <p:nvPr/>
        </p:nvSpPr>
        <p:spPr>
          <a:xfrm>
            <a:off x="3116575" y="3661164"/>
            <a:ext cx="5565062" cy="123337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" indent="0">
              <a:buNone/>
            </a:pP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tùy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ý.</a:t>
            </a:r>
            <a:endParaRPr lang="vi-VN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635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13369864">
            <a:off x="-2696134" y="-2064954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pic>
        <p:nvPicPr>
          <p:cNvPr id="14" name="!!3">
            <a:extLst>
              <a:ext uri="{FF2B5EF4-FFF2-40B4-BE49-F238E27FC236}">
                <a16:creationId xmlns:a16="http://schemas.microsoft.com/office/drawing/2014/main" id="{C5276D54-6AA4-4B78-A302-37BEB821C4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8000" y="787126"/>
            <a:ext cx="2019600" cy="181764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918051EE-765E-470B-9E12-ACEC709FB2D7}"/>
              </a:ext>
            </a:extLst>
          </p:cNvPr>
          <p:cNvSpPr txBox="1">
            <a:spLocks/>
          </p:cNvSpPr>
          <p:nvPr/>
        </p:nvSpPr>
        <p:spPr>
          <a:xfrm>
            <a:off x="4389277" y="39740"/>
            <a:ext cx="3413445" cy="665018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§ 1: TẬP HỢP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27DCF1A-6ACC-44AC-86B5-73DA7D34CE7C}"/>
              </a:ext>
            </a:extLst>
          </p:cNvPr>
          <p:cNvSpPr/>
          <p:nvPr/>
        </p:nvSpPr>
        <p:spPr>
          <a:xfrm>
            <a:off x="913928" y="2852390"/>
            <a:ext cx="10466319" cy="254086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ý: SGK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ngoặc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nhọn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{ },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“;”.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tùy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ý.</a:t>
            </a:r>
            <a:endParaRPr lang="vi-VN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826F4C-B017-45A4-A4B3-B8C7962470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438" y="2590904"/>
            <a:ext cx="500490" cy="88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5073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0605" y="1416307"/>
            <a:ext cx="3052688" cy="4524315"/>
          </a:xfrm>
          <a:prstGeom prst="rect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Chú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Sóc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́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gắng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nhặt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những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hạt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dẻ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đê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̉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vê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̀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̉.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Các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hãy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giúp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̃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́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Sóc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bằng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cách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̉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lời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đúng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các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hỏi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́.</a:t>
            </a:r>
          </a:p>
        </p:txBody>
      </p:sp>
      <p:pic>
        <p:nvPicPr>
          <p:cNvPr id="6" name="PartOfYourWorld-V.A-356548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76400" y="-42884"/>
            <a:ext cx="609600" cy="609600"/>
          </a:xfrm>
          <a:prstGeom prst="rect">
            <a:avLst/>
          </a:prstGeom>
        </p:spPr>
      </p:pic>
      <p:sp>
        <p:nvSpPr>
          <p:cNvPr id="7" name="!!4">
            <a:extLst>
              <a:ext uri="{FF2B5EF4-FFF2-40B4-BE49-F238E27FC236}">
                <a16:creationId xmlns:a16="http://schemas.microsoft.com/office/drawing/2014/main" id="{E8D374EF-932E-44AE-89AA-58D9CB19E58E}"/>
              </a:ext>
            </a:extLst>
          </p:cNvPr>
          <p:cNvSpPr/>
          <p:nvPr/>
        </p:nvSpPr>
        <p:spPr>
          <a:xfrm>
            <a:off x="0" y="319854"/>
            <a:ext cx="5717294" cy="49372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</a:t>
            </a:r>
          </a:p>
        </p:txBody>
      </p:sp>
      <p:pic>
        <p:nvPicPr>
          <p:cNvPr id="2" name="Picture 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450" y="1227456"/>
            <a:ext cx="1691610" cy="1661758"/>
          </a:xfrm>
          <a:prstGeom prst="rect">
            <a:avLst/>
          </a:prstGeom>
        </p:spPr>
      </p:pic>
      <p:pic>
        <p:nvPicPr>
          <p:cNvPr id="3" name="Picture 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450" y="3130878"/>
            <a:ext cx="1691610" cy="1661758"/>
          </a:xfrm>
          <a:prstGeom prst="rect">
            <a:avLst/>
          </a:prstGeom>
        </p:spPr>
      </p:pic>
      <p:pic>
        <p:nvPicPr>
          <p:cNvPr id="8" name="Picture 7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450" y="4992808"/>
            <a:ext cx="1691610" cy="1661758"/>
          </a:xfrm>
          <a:prstGeom prst="rect">
            <a:avLst/>
          </a:prstGeom>
        </p:spPr>
      </p:pic>
      <p:pic>
        <p:nvPicPr>
          <p:cNvPr id="9" name="Picture 8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49"/>
          <a:stretch/>
        </p:blipFill>
        <p:spPr>
          <a:xfrm>
            <a:off x="4518320" y="1000951"/>
            <a:ext cx="4540102" cy="550502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608627" y="77621"/>
            <a:ext cx="4397358" cy="923330"/>
          </a:xfrm>
          <a:prstGeom prst="rect">
            <a:avLst/>
          </a:prstGeom>
          <a:solidFill>
            <a:srgbClr val="92D05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Sóc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nâu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hạt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dẻ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760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6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2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315442" y="609381"/>
            <a:ext cx="7605319" cy="162790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32821" y="750771"/>
            <a:ext cx="73879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2800" b="0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sng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hỏi</a:t>
            </a:r>
            <a:r>
              <a:rPr kumimoji="0" lang="en-US" sz="2800" b="0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1: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duy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4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39688" y="3215785"/>
            <a:ext cx="1820145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a = {a}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20641" y="4435134"/>
            <a:ext cx="1811483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{A}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923499" y="4375700"/>
            <a:ext cx="1820145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{0}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01415" y="3224515"/>
            <a:ext cx="1820145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{a}</a:t>
            </a:r>
          </a:p>
        </p:txBody>
      </p:sp>
      <p:pic>
        <p:nvPicPr>
          <p:cNvPr id="11" name="Picture 10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>
            <a:off x="8430490" y="4864388"/>
            <a:ext cx="2202874" cy="1927869"/>
          </a:xfrm>
          <a:prstGeom prst="rect">
            <a:avLst/>
          </a:prstGeom>
        </p:spPr>
      </p:pic>
      <p:pic>
        <p:nvPicPr>
          <p:cNvPr id="12" name="Đ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4017819" y="1370180"/>
            <a:ext cx="4468090" cy="5487820"/>
          </a:xfrm>
          <a:prstGeom prst="rect">
            <a:avLst/>
          </a:prstGeom>
        </p:spPr>
      </p:pic>
      <p:pic>
        <p:nvPicPr>
          <p:cNvPr id="13" name="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456710" y="2130997"/>
            <a:ext cx="4800601" cy="4826694"/>
          </a:xfrm>
          <a:prstGeom prst="rect">
            <a:avLst/>
          </a:prstGeom>
        </p:spPr>
      </p:pic>
      <p:pic>
        <p:nvPicPr>
          <p:cNvPr id="16" name="C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609110" y="2283397"/>
            <a:ext cx="4800601" cy="4826694"/>
          </a:xfrm>
          <a:prstGeom prst="rect">
            <a:avLst/>
          </a:prstGeom>
        </p:spPr>
      </p:pic>
      <p:pic>
        <p:nvPicPr>
          <p:cNvPr id="17" name="D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404756" y="2089608"/>
            <a:ext cx="4800601" cy="4826694"/>
          </a:xfrm>
          <a:prstGeom prst="rect">
            <a:avLst/>
          </a:prstGeom>
        </p:spPr>
      </p:pic>
      <p:pic>
        <p:nvPicPr>
          <p:cNvPr id="18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60514" y="1168687"/>
            <a:ext cx="609600" cy="609600"/>
          </a:xfrm>
          <a:prstGeom prst="rect">
            <a:avLst/>
          </a:prstGeom>
        </p:spPr>
      </p:pic>
      <p:pic>
        <p:nvPicPr>
          <p:cNvPr id="2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20600" y="35044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503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09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15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815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" grpId="0" animBg="1"/>
      <p:bldP spid="3" grpId="0"/>
      <p:bldP spid="7" grpId="0" animBg="1"/>
      <p:bldP spid="8" grpId="0" animBg="1"/>
      <p:bldP spid="9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189767" y="633223"/>
            <a:ext cx="5475767" cy="137658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89767" y="794443"/>
            <a:ext cx="57013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3200" b="0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2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chẵn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10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26024" y="4481650"/>
            <a:ext cx="3925150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 = {0; 2; 4; 6; 8}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7314" y="4456059"/>
            <a:ext cx="4100094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 = {0, 2, 4, 6, 8}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7313" y="3308926"/>
            <a:ext cx="4083002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 = {0, 2, 4, 6, 8, 10}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19141" y="3345725"/>
            <a:ext cx="3936363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 = {2; 4; 6; 8}</a:t>
            </a:r>
          </a:p>
        </p:txBody>
      </p:sp>
      <p:pic>
        <p:nvPicPr>
          <p:cNvPr id="11" name="Picture 10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>
            <a:off x="8499765" y="4867271"/>
            <a:ext cx="2202874" cy="1927869"/>
          </a:xfrm>
          <a:prstGeom prst="rect">
            <a:avLst/>
          </a:prstGeom>
        </p:spPr>
      </p:pic>
      <p:pic>
        <p:nvPicPr>
          <p:cNvPr id="12" name="Đ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4017819" y="1370180"/>
            <a:ext cx="4468090" cy="5487820"/>
          </a:xfrm>
          <a:prstGeom prst="rect">
            <a:avLst/>
          </a:prstGeom>
        </p:spPr>
      </p:pic>
      <p:pic>
        <p:nvPicPr>
          <p:cNvPr id="13" name="B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456710" y="2130997"/>
            <a:ext cx="4800601" cy="4826694"/>
          </a:xfrm>
          <a:prstGeom prst="rect">
            <a:avLst/>
          </a:prstGeom>
        </p:spPr>
      </p:pic>
      <p:pic>
        <p:nvPicPr>
          <p:cNvPr id="16" name="C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4128656" y="2209800"/>
            <a:ext cx="4800601" cy="4826694"/>
          </a:xfrm>
          <a:prstGeom prst="rect">
            <a:avLst/>
          </a:prstGeom>
        </p:spPr>
      </p:pic>
      <p:pic>
        <p:nvPicPr>
          <p:cNvPr id="17" name="D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048001" y="2104903"/>
            <a:ext cx="4800601" cy="4826694"/>
          </a:xfrm>
          <a:prstGeom prst="rect">
            <a:avLst/>
          </a:prstGeom>
        </p:spPr>
      </p:pic>
      <p:pic>
        <p:nvPicPr>
          <p:cNvPr id="18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60514" y="1168687"/>
            <a:ext cx="609600" cy="609600"/>
          </a:xfrm>
          <a:prstGeom prst="rect">
            <a:avLst/>
          </a:prstGeom>
        </p:spPr>
      </p:pic>
      <p:pic>
        <p:nvPicPr>
          <p:cNvPr id="2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20600" y="35044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172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09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15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815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" grpId="0" animBg="1"/>
      <p:bldP spid="3" grpId="0"/>
      <p:bldP spid="7" grpId="0" animBg="1"/>
      <p:bldP spid="8" grpId="0" animBg="1"/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23953" y="332965"/>
            <a:ext cx="6283841" cy="144532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23953" y="485365"/>
            <a:ext cx="65815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3200" b="0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sng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hỏi</a:t>
            </a:r>
            <a:r>
              <a:rPr kumimoji="0" lang="en-US" sz="3200" b="0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3: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xuất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“CHĂM CHỈ”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04741" y="2764584"/>
            <a:ext cx="4391890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{I; H; C; M; A}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50334" y="4270628"/>
            <a:ext cx="4391890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{I; H; C; M; A; H; C}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96943" y="4273121"/>
            <a:ext cx="4398816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{C; H; A; M; H; I}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17420" y="2755720"/>
            <a:ext cx="4391889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{C; H; A; M; C; H; I} </a:t>
            </a:r>
          </a:p>
        </p:txBody>
      </p:sp>
      <p:pic>
        <p:nvPicPr>
          <p:cNvPr id="11" name="Picture 10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>
            <a:off x="8430490" y="4864388"/>
            <a:ext cx="2202874" cy="1927869"/>
          </a:xfrm>
          <a:prstGeom prst="rect">
            <a:avLst/>
          </a:prstGeom>
        </p:spPr>
      </p:pic>
      <p:pic>
        <p:nvPicPr>
          <p:cNvPr id="12" name="Đ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4017819" y="1370180"/>
            <a:ext cx="4468090" cy="5487820"/>
          </a:xfrm>
          <a:prstGeom prst="rect">
            <a:avLst/>
          </a:prstGeom>
        </p:spPr>
      </p:pic>
      <p:pic>
        <p:nvPicPr>
          <p:cNvPr id="13" name="B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456710" y="2130997"/>
            <a:ext cx="4800601" cy="4826694"/>
          </a:xfrm>
          <a:prstGeom prst="rect">
            <a:avLst/>
          </a:prstGeom>
        </p:spPr>
      </p:pic>
      <p:pic>
        <p:nvPicPr>
          <p:cNvPr id="16" name="C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609110" y="2283397"/>
            <a:ext cx="4800601" cy="4826694"/>
          </a:xfrm>
          <a:prstGeom prst="rect">
            <a:avLst/>
          </a:prstGeom>
        </p:spPr>
      </p:pic>
      <p:pic>
        <p:nvPicPr>
          <p:cNvPr id="17" name="D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581401" y="2060457"/>
            <a:ext cx="4800601" cy="4826694"/>
          </a:xfrm>
          <a:prstGeom prst="rect">
            <a:avLst/>
          </a:prstGeom>
        </p:spPr>
      </p:pic>
      <p:pic>
        <p:nvPicPr>
          <p:cNvPr id="18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60514" y="1168687"/>
            <a:ext cx="609600" cy="609600"/>
          </a:xfrm>
          <a:prstGeom prst="rect">
            <a:avLst/>
          </a:prstGeom>
        </p:spPr>
      </p:pic>
      <p:pic>
        <p:nvPicPr>
          <p:cNvPr id="2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20600" y="35044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794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09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15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815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" grpId="0" animBg="1"/>
      <p:bldP spid="3" grpId="0"/>
      <p:bldP spid="7" grpId="0" animBg="1"/>
      <p:bldP spid="8" grpId="0" animBg="1"/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0B9D66F-5601-40B8-86B8-4B94AB7C2B0B}"/>
              </a:ext>
            </a:extLst>
          </p:cNvPr>
          <p:cNvSpPr/>
          <p:nvPr/>
        </p:nvSpPr>
        <p:spPr>
          <a:xfrm>
            <a:off x="83518" y="49875"/>
            <a:ext cx="5935522" cy="653685"/>
          </a:xfrm>
          <a:prstGeom prst="roundRect">
            <a:avLst/>
          </a:pr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!!1">
            <a:extLst>
              <a:ext uri="{FF2B5EF4-FFF2-40B4-BE49-F238E27FC236}">
                <a16:creationId xmlns:a16="http://schemas.microsoft.com/office/drawing/2014/main" id="{4D3CFCA8-27ED-41FB-92A9-BA8CC0500364}"/>
              </a:ext>
            </a:extLst>
          </p:cNvPr>
          <p:cNvSpPr txBox="1"/>
          <p:nvPr/>
        </p:nvSpPr>
        <p:spPr>
          <a:xfrm>
            <a:off x="244204" y="107270"/>
            <a:ext cx="65648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55A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SÁCH GIÁO KHOA</a:t>
            </a:r>
            <a:endParaRPr lang="en-US" sz="2800" dirty="0">
              <a:solidFill>
                <a:srgbClr val="C55A11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1E1115B-64D0-4A0D-A6E1-03BDCF5319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727" y="1217370"/>
            <a:ext cx="3574226" cy="47656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EB6CFED-EE9C-44B8-AF74-7B3ECC9E54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276" y="1203429"/>
            <a:ext cx="3574226" cy="477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746891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6338467" y="99607"/>
            <a:ext cx="5717294" cy="493723"/>
          </a:xfrm>
          <a:prstGeom prst="round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HOẠT ĐỘNG VẬN DỤNG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FDEE99-3CDC-4CD5-9D3C-279ED3EFED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238" y="616662"/>
            <a:ext cx="10832950" cy="60979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D72863-FFBF-4168-8B6A-702DE67ACC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12" y="616662"/>
            <a:ext cx="11112576" cy="62545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F355B2E-24D3-4B76-91A3-E1079DB9A5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12" y="655845"/>
            <a:ext cx="11080376" cy="60195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C4C1537-5C73-41A6-B1AB-F86C151BD5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12" y="607176"/>
            <a:ext cx="11080376" cy="6232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5434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TextBox 10">
            <a:extLst>
              <a:ext uri="{FF2B5EF4-FFF2-40B4-BE49-F238E27FC236}">
                <a16:creationId xmlns:a16="http://schemas.microsoft.com/office/drawing/2014/main" id="{B39BB0A4-B5AB-49BA-85FA-6AF983DAC46D}"/>
              </a:ext>
            </a:extLst>
          </p:cNvPr>
          <p:cNvSpPr txBox="1"/>
          <p:nvPr/>
        </p:nvSpPr>
        <p:spPr>
          <a:xfrm>
            <a:off x="391563" y="706711"/>
            <a:ext cx="5692588" cy="227241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45720" indent="0" algn="just">
              <a:buNone/>
            </a:pP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Bài 3 (PBT):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" indent="0" algn="just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dễ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hủy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thải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họa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6A23CB9-1321-46BD-BD19-A9F04678E1BE}"/>
              </a:ext>
            </a:extLst>
          </p:cNvPr>
          <p:cNvSpPr/>
          <p:nvPr/>
        </p:nvSpPr>
        <p:spPr>
          <a:xfrm>
            <a:off x="183421" y="5740237"/>
            <a:ext cx="526092" cy="52609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69C7CA4-535B-4BB8-980E-7BCD6A6487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575" y="99608"/>
            <a:ext cx="5092480" cy="42630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DBD6FC-EAB8-4112-80D8-E5392E7A22B2}"/>
              </a:ext>
            </a:extLst>
          </p:cNvPr>
          <p:cNvSpPr txBox="1"/>
          <p:nvPr/>
        </p:nvSpPr>
        <p:spPr>
          <a:xfrm>
            <a:off x="136239" y="4304683"/>
            <a:ext cx="11609294" cy="2426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" indent="0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" indent="0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= [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</a:p>
          <a:p>
            <a:pPr marL="45720" indent="0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= {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kim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thủy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nhựa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}</a:t>
            </a:r>
          </a:p>
          <a:p>
            <a:pPr marL="45720" indent="0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= {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kim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thủy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nhựa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nylon}</a:t>
            </a:r>
          </a:p>
          <a:p>
            <a:endParaRPr lang="en-US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37D5CE-20D4-48D4-BA02-EC7ACF337228}"/>
              </a:ext>
            </a:extLst>
          </p:cNvPr>
          <p:cNvSpPr txBox="1"/>
          <p:nvPr/>
        </p:nvSpPr>
        <p:spPr>
          <a:xfrm>
            <a:off x="217163" y="3578414"/>
            <a:ext cx="62667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601188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FF586D4-EFCC-4A81-9488-93FF4615CF9D}"/>
              </a:ext>
            </a:extLst>
          </p:cNvPr>
          <p:cNvSpPr txBox="1">
            <a:spLocks/>
          </p:cNvSpPr>
          <p:nvPr/>
        </p:nvSpPr>
        <p:spPr>
          <a:xfrm>
            <a:off x="3464560" y="119838"/>
            <a:ext cx="4273665" cy="91648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 THỨC CẦN NHỚ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983853-FA6A-4931-89E3-5F3DDAF7AD2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2E3A1"/>
              </a:clrFrom>
              <a:clrTo>
                <a:srgbClr val="F2E3A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20800" y="63957"/>
            <a:ext cx="1345632" cy="1487277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ABDCD6C6-16EF-467C-B38F-03AC00B9C5F3}"/>
              </a:ext>
            </a:extLst>
          </p:cNvPr>
          <p:cNvSpPr/>
          <p:nvPr/>
        </p:nvSpPr>
        <p:spPr>
          <a:xfrm>
            <a:off x="4700682" y="942247"/>
            <a:ext cx="2908453" cy="1354341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 HỢP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32FC01A-8CDF-4FBE-B118-407FF53E9AA1}"/>
              </a:ext>
            </a:extLst>
          </p:cNvPr>
          <p:cNvCxnSpPr>
            <a:cxnSpLocks/>
          </p:cNvCxnSpPr>
          <p:nvPr/>
        </p:nvCxnSpPr>
        <p:spPr>
          <a:xfrm flipH="1">
            <a:off x="3566432" y="2218617"/>
            <a:ext cx="1802127" cy="840984"/>
          </a:xfrm>
          <a:prstGeom prst="straightConnector1">
            <a:avLst/>
          </a:prstGeom>
          <a:ln w="76200">
            <a:solidFill>
              <a:srgbClr val="99C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1419AE09-BBD6-4540-BDCA-6560F194448D}"/>
              </a:ext>
            </a:extLst>
          </p:cNvPr>
          <p:cNvSpPr/>
          <p:nvPr/>
        </p:nvSpPr>
        <p:spPr>
          <a:xfrm>
            <a:off x="542401" y="3117655"/>
            <a:ext cx="4869807" cy="191154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tùy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EC5FEC-5C40-46CE-B7B8-3EEBF12C02F9}"/>
              </a:ext>
            </a:extLst>
          </p:cNvPr>
          <p:cNvSpPr/>
          <p:nvPr/>
        </p:nvSpPr>
        <p:spPr>
          <a:xfrm>
            <a:off x="5947812" y="3117655"/>
            <a:ext cx="5879844" cy="191154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{ },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“;”.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6600397-923A-475E-9F9F-9E6838F131D8}"/>
              </a:ext>
            </a:extLst>
          </p:cNvPr>
          <p:cNvCxnSpPr>
            <a:cxnSpLocks/>
          </p:cNvCxnSpPr>
          <p:nvPr/>
        </p:nvCxnSpPr>
        <p:spPr>
          <a:xfrm>
            <a:off x="7051743" y="2218617"/>
            <a:ext cx="1691642" cy="899038"/>
          </a:xfrm>
          <a:prstGeom prst="straightConnector1">
            <a:avLst/>
          </a:prstGeom>
          <a:ln w="76200">
            <a:solidFill>
              <a:srgbClr val="99C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33798" descr="1-23">
            <a:extLst>
              <a:ext uri="{FF2B5EF4-FFF2-40B4-BE49-F238E27FC236}">
                <a16:creationId xmlns:a16="http://schemas.microsoft.com/office/drawing/2014/main" id="{F5C6F91D-6ED5-4543-B9E2-C677D1698B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8989" y="-74907"/>
            <a:ext cx="2728538" cy="253100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612AA31B-D842-49A0-A449-FA42ACD8AC4A}"/>
              </a:ext>
            </a:extLst>
          </p:cNvPr>
          <p:cNvSpPr/>
          <p:nvPr/>
        </p:nvSpPr>
        <p:spPr>
          <a:xfrm>
            <a:off x="3994530" y="2195171"/>
            <a:ext cx="472965" cy="472965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E9870CF-AEDB-4544-8CCE-096B12C009D6}"/>
              </a:ext>
            </a:extLst>
          </p:cNvPr>
          <p:cNvSpPr/>
          <p:nvPr/>
        </p:nvSpPr>
        <p:spPr>
          <a:xfrm>
            <a:off x="7799160" y="2187193"/>
            <a:ext cx="472965" cy="472965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3146118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1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 descr="Clipboard">
            <a:extLst>
              <a:ext uri="{FF2B5EF4-FFF2-40B4-BE49-F238E27FC236}">
                <a16:creationId xmlns:a16="http://schemas.microsoft.com/office/drawing/2014/main" id="{6EF9F034-2441-49C7-A5CD-51A8C996ED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31394">
            <a:off x="7873351" y="3344218"/>
            <a:ext cx="2532753" cy="2532753"/>
          </a:xfrm>
          <a:prstGeom prst="rect">
            <a:avLst/>
          </a:prstGeom>
        </p:spPr>
      </p:pic>
      <p:pic>
        <p:nvPicPr>
          <p:cNvPr id="5" name="Graphic 4" descr="Pencil">
            <a:extLst>
              <a:ext uri="{FF2B5EF4-FFF2-40B4-BE49-F238E27FC236}">
                <a16:creationId xmlns:a16="http://schemas.microsoft.com/office/drawing/2014/main" id="{49DEF0D9-26A3-4848-9126-BEE7F16207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31180" y="3939943"/>
            <a:ext cx="1488402" cy="1488402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07BE873-060F-4D91-AB5C-AE20B0B66451}"/>
              </a:ext>
            </a:extLst>
          </p:cNvPr>
          <p:cNvSpPr txBox="1">
            <a:spLocks/>
          </p:cNvSpPr>
          <p:nvPr/>
        </p:nvSpPr>
        <p:spPr>
          <a:xfrm>
            <a:off x="1460587" y="1769515"/>
            <a:ext cx="6548296" cy="47942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2920" indent="-4572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dung bài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502920" indent="-4572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(5 VD),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02920" indent="-4572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bài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1 SGK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7.</a:t>
            </a:r>
          </a:p>
          <a:p>
            <a:pPr marL="4572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bài,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2F7D097-CDB7-4103-B7C5-E2C90F7636AC}"/>
              </a:ext>
            </a:extLst>
          </p:cNvPr>
          <p:cNvSpPr txBox="1">
            <a:spLocks/>
          </p:cNvSpPr>
          <p:nvPr/>
        </p:nvSpPr>
        <p:spPr>
          <a:xfrm>
            <a:off x="1598261" y="603913"/>
            <a:ext cx="5802094" cy="152608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endParaRPr lang="en-US" sz="3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3050723-8359-4F3F-8232-CEFBAFE0EC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338" y="2233219"/>
            <a:ext cx="904875" cy="10001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0AD31F-FB91-4117-9CC6-DAC2195340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5979" y="3609170"/>
            <a:ext cx="895350" cy="990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F28A5F-3622-4D5D-9B3A-74A79ADC66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9551" y="4684144"/>
            <a:ext cx="1064172" cy="12858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2E992EB-1F18-4419-B6FE-37507F0F233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CFBF7"/>
              </a:clrFrom>
              <a:clrTo>
                <a:srgbClr val="FCFB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38"/>
            <a:ext cx="2591698" cy="14880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31BC1CE-F9D5-4FAD-BDFA-F165FB874C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693" y="17738"/>
            <a:ext cx="4458256" cy="269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6738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82457" y="848978"/>
            <a:ext cx="10079421" cy="2387600"/>
          </a:xfrm>
        </p:spPr>
        <p:txBody>
          <a:bodyPr>
            <a:normAutofit/>
          </a:bodyPr>
          <a:lstStyle/>
          <a:p>
            <a:r>
              <a:rPr lang="en-US" sz="8000" dirty="0" err="1">
                <a:solidFill>
                  <a:schemeClr val="bg1"/>
                </a:solidFill>
                <a:latin typeface="Rockwell" panose="02060603020205020403" pitchFamily="18" charset="0"/>
              </a:rPr>
              <a:t>Cảm</a:t>
            </a:r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Rockwell" panose="02060603020205020403" pitchFamily="18" charset="0"/>
              </a:rPr>
              <a:t>ơn</a:t>
            </a:r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Rockwell" panose="02060603020205020403" pitchFamily="18" charset="0"/>
              </a:rPr>
              <a:t>quý</a:t>
            </a:r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Rockwell" panose="02060603020205020403" pitchFamily="18" charset="0"/>
              </a:rPr>
              <a:t>thầy</a:t>
            </a:r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Rockwell" panose="02060603020205020403" pitchFamily="18" charset="0"/>
              </a:rPr>
              <a:t>cô</a:t>
            </a:r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!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65E432-C1E6-4C36-BF8E-2DA25E65D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579677" y="3278339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aphic 14" descr="Clipboard">
            <a:extLst>
              <a:ext uri="{FF2B5EF4-FFF2-40B4-BE49-F238E27FC236}">
                <a16:creationId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31394">
            <a:off x="-514584" y="4127150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604712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B2245F4-799D-4C68-827C-9F19A957F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8840" y="135931"/>
            <a:ext cx="5610225" cy="10572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7F4EAF6-288A-4A57-B6AB-9BF988EED2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836" y="1376398"/>
            <a:ext cx="1028700" cy="14001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8622F8B-0C9B-4441-8FD4-160C4F544E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536" y="2848003"/>
            <a:ext cx="1143000" cy="13811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8B9398-B4AE-49C6-AA30-7F5CD9C182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058" y="4357129"/>
            <a:ext cx="1026616" cy="1151054"/>
          </a:xfrm>
          <a:prstGeom prst="rect">
            <a:avLst/>
          </a:prstGeom>
        </p:spPr>
      </p:pic>
      <p:sp>
        <p:nvSpPr>
          <p:cNvPr id="16" name="Left Arrow 5">
            <a:extLst>
              <a:ext uri="{FF2B5EF4-FFF2-40B4-BE49-F238E27FC236}">
                <a16:creationId xmlns:a16="http://schemas.microsoft.com/office/drawing/2014/main" id="{45402503-186D-4144-A930-10E616E0366D}"/>
              </a:ext>
            </a:extLst>
          </p:cNvPr>
          <p:cNvSpPr/>
          <p:nvPr/>
        </p:nvSpPr>
        <p:spPr>
          <a:xfrm>
            <a:off x="1377486" y="1418438"/>
            <a:ext cx="4718514" cy="1274618"/>
          </a:xfrm>
          <a:prstGeom prst="lef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CÂU HỎI KHỞI ĐỘNG</a:t>
            </a:r>
          </a:p>
        </p:txBody>
      </p:sp>
      <p:sp>
        <p:nvSpPr>
          <p:cNvPr id="17" name="Left Arrow 6">
            <a:extLst>
              <a:ext uri="{FF2B5EF4-FFF2-40B4-BE49-F238E27FC236}">
                <a16:creationId xmlns:a16="http://schemas.microsoft.com/office/drawing/2014/main" id="{7E4222DF-F880-42F9-9555-B62F7E12AC81}"/>
              </a:ext>
            </a:extLst>
          </p:cNvPr>
          <p:cNvSpPr/>
          <p:nvPr/>
        </p:nvSpPr>
        <p:spPr>
          <a:xfrm>
            <a:off x="1377491" y="2766392"/>
            <a:ext cx="4718509" cy="1274618"/>
          </a:xfrm>
          <a:prstGeom prst="lef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KHÁM PHÁ KIẾN THỨC</a:t>
            </a:r>
          </a:p>
        </p:txBody>
      </p:sp>
      <p:sp>
        <p:nvSpPr>
          <p:cNvPr id="18" name="Left Arrow 7">
            <a:extLst>
              <a:ext uri="{FF2B5EF4-FFF2-40B4-BE49-F238E27FC236}">
                <a16:creationId xmlns:a16="http://schemas.microsoft.com/office/drawing/2014/main" id="{ADDFE516-0F91-4B7C-B3BC-C64EE3EA5FA5}"/>
              </a:ext>
            </a:extLst>
          </p:cNvPr>
          <p:cNvSpPr/>
          <p:nvPr/>
        </p:nvSpPr>
        <p:spPr>
          <a:xfrm>
            <a:off x="1386586" y="4104070"/>
            <a:ext cx="4709414" cy="1274618"/>
          </a:xfrm>
          <a:prstGeom prst="lef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LƯU Ý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74AC161-5819-4699-9739-7627ECE37D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54353" y="2255819"/>
            <a:ext cx="904875" cy="100012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EDBA84B-2FEC-42A4-9CD3-BB2B31E9DD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54353" y="3570096"/>
            <a:ext cx="904875" cy="10001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6BE4CC3-7ACD-4754-B377-5B83328095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73443" y="4862727"/>
            <a:ext cx="933914" cy="1033266"/>
          </a:xfrm>
          <a:prstGeom prst="rect">
            <a:avLst/>
          </a:prstGeom>
        </p:spPr>
      </p:pic>
      <p:sp>
        <p:nvSpPr>
          <p:cNvPr id="26" name="Left Arrow 11">
            <a:extLst>
              <a:ext uri="{FF2B5EF4-FFF2-40B4-BE49-F238E27FC236}">
                <a16:creationId xmlns:a16="http://schemas.microsoft.com/office/drawing/2014/main" id="{61078A00-D526-4DCA-8A1A-0C292CA9F15B}"/>
              </a:ext>
            </a:extLst>
          </p:cNvPr>
          <p:cNvSpPr/>
          <p:nvPr/>
        </p:nvSpPr>
        <p:spPr>
          <a:xfrm flipH="1">
            <a:off x="4212889" y="2108838"/>
            <a:ext cx="4718514" cy="1274618"/>
          </a:xfrm>
          <a:prstGeom prst="lef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HOẠT ĐỘNG</a:t>
            </a:r>
          </a:p>
        </p:txBody>
      </p:sp>
      <p:sp>
        <p:nvSpPr>
          <p:cNvPr id="32" name="Left Arrow 12">
            <a:extLst>
              <a:ext uri="{FF2B5EF4-FFF2-40B4-BE49-F238E27FC236}">
                <a16:creationId xmlns:a16="http://schemas.microsoft.com/office/drawing/2014/main" id="{D8A3FC9D-CA71-4E17-BA72-242B4E435E28}"/>
              </a:ext>
            </a:extLst>
          </p:cNvPr>
          <p:cNvSpPr/>
          <p:nvPr/>
        </p:nvSpPr>
        <p:spPr>
          <a:xfrm flipH="1">
            <a:off x="4236425" y="3402330"/>
            <a:ext cx="4718514" cy="1314011"/>
          </a:xfrm>
          <a:prstGeom prst="leftArrow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KIẾN THỨC TRỌNG TÂM</a:t>
            </a:r>
          </a:p>
        </p:txBody>
      </p:sp>
      <p:sp>
        <p:nvSpPr>
          <p:cNvPr id="33" name="Left Arrow 13">
            <a:extLst>
              <a:ext uri="{FF2B5EF4-FFF2-40B4-BE49-F238E27FC236}">
                <a16:creationId xmlns:a16="http://schemas.microsoft.com/office/drawing/2014/main" id="{1CB0E2EF-F977-46BB-B793-9A945F511EAF}"/>
              </a:ext>
            </a:extLst>
          </p:cNvPr>
          <p:cNvSpPr/>
          <p:nvPr/>
        </p:nvSpPr>
        <p:spPr>
          <a:xfrm flipH="1">
            <a:off x="4212889" y="4779401"/>
            <a:ext cx="4798656" cy="1274618"/>
          </a:xfrm>
          <a:prstGeom prst="lef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LUYỆN TẬP VẬN DỤNG</a:t>
            </a:r>
          </a:p>
        </p:txBody>
      </p:sp>
    </p:spTree>
    <p:extLst>
      <p:ext uri="{BB962C8B-B14F-4D97-AF65-F5344CB8AC3E}">
        <p14:creationId xmlns:p14="http://schemas.microsoft.com/office/powerpoint/2010/main" val="40897130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26" grpId="0" animBg="1"/>
      <p:bldP spid="32" grpId="0" animBg="1"/>
      <p:bldP spid="3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B496FAB9-6F0A-4B52-AF1F-63EA4DB38D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878" y="0"/>
            <a:ext cx="5567680" cy="68580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854B179-2929-41EC-897C-8CC4F1ED69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4322" y="142240"/>
            <a:ext cx="5181800" cy="671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698512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7DDE2ED1-4507-4A92-9174-2853857D8715}"/>
              </a:ext>
            </a:extLst>
          </p:cNvPr>
          <p:cNvSpPr txBox="1">
            <a:spLocks/>
          </p:cNvSpPr>
          <p:nvPr/>
        </p:nvSpPr>
        <p:spPr>
          <a:xfrm>
            <a:off x="263132" y="418273"/>
            <a:ext cx="9601200" cy="6381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CHƯƠNG I: SỐ TỰ NHIÊN</a:t>
            </a:r>
            <a:endParaRPr lang="en-US" sz="5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2C907562-F64A-4692-8181-6F19833265F9}"/>
              </a:ext>
            </a:extLst>
          </p:cNvPr>
          <p:cNvSpPr txBox="1">
            <a:spLocks/>
          </p:cNvSpPr>
          <p:nvPr/>
        </p:nvSpPr>
        <p:spPr>
          <a:xfrm>
            <a:off x="1079550" y="1266524"/>
            <a:ext cx="8505201" cy="43249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Quan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Uớc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0FA7F27-48A1-488E-A037-4E1B194657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544" y="3428999"/>
            <a:ext cx="3180208" cy="32555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904991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229B4E54-B5DC-44CC-8750-F0016232DA6F}"/>
              </a:ext>
            </a:extLst>
          </p:cNvPr>
          <p:cNvGrpSpPr/>
          <p:nvPr/>
        </p:nvGrpSpPr>
        <p:grpSpPr>
          <a:xfrm rot="19823548">
            <a:off x="10380265" y="-1758946"/>
            <a:ext cx="3136324" cy="8030311"/>
            <a:chOff x="9055676" y="0"/>
            <a:chExt cx="3136324" cy="685800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8B01D01-9D31-4408-9C33-E32A3A55AAD7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60DFA50-A092-44D5-83FF-FA28ADFDC6B6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4EA3C87-86C5-4CE6-BDC5-B569DFE27576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1BE9BD1-115F-4831-9A0E-BB8E3F188B43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F8F9911-E11A-4444-B00A-70509D95FC4E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9" name="图片 3075" descr="5">
            <a:extLst>
              <a:ext uri="{FF2B5EF4-FFF2-40B4-BE49-F238E27FC236}">
                <a16:creationId xmlns:a16="http://schemas.microsoft.com/office/drawing/2014/main" id="{55C9BC88-E78D-4620-878B-48F06CF10B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335" y="835"/>
            <a:ext cx="12769846" cy="831601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3649" y="493412"/>
            <a:ext cx="9601196" cy="638850"/>
          </a:xfrm>
        </p:spPr>
        <p:txBody>
          <a:bodyPr>
            <a:noAutofit/>
          </a:bodyPr>
          <a:lstStyle/>
          <a:p>
            <a:r>
              <a:rPr lang="en-US" sz="55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§ 1: TẬP HỢP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9413" y="2743199"/>
            <a:ext cx="2428536" cy="3020292"/>
          </a:xfrm>
        </p:spPr>
        <p:txBody>
          <a:bodyPr>
            <a:normAutofit/>
          </a:bodyPr>
          <a:lstStyle/>
          <a:p>
            <a:pPr marL="0" indent="0" algn="just">
              <a:spcBef>
                <a:spcPts val="1200"/>
              </a:spcBef>
              <a:spcAft>
                <a:spcPts val="1200"/>
              </a:spcAft>
              <a:buNone/>
            </a:pPr>
            <a:endParaRPr lang="en-US" sz="280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131325" y="5110423"/>
            <a:ext cx="7568588" cy="30202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1200"/>
              </a:spcBef>
              <a:spcAft>
                <a:spcPts val="1200"/>
              </a:spcAft>
              <a:buFont typeface="Arial"/>
              <a:buNone/>
            </a:pPr>
            <a:endParaRPr lang="en-US" sz="2800"/>
          </a:p>
        </p:txBody>
      </p:sp>
      <p:pic>
        <p:nvPicPr>
          <p:cNvPr id="10" name="图片 3077" descr="7">
            <a:extLst>
              <a:ext uri="{FF2B5EF4-FFF2-40B4-BE49-F238E27FC236}">
                <a16:creationId xmlns:a16="http://schemas.microsoft.com/office/drawing/2014/main" id="{22DFC614-42FB-4D6C-8EAA-BF20C501A2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7900" y="184736"/>
            <a:ext cx="1337155" cy="192822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3080" descr="9">
            <a:extLst>
              <a:ext uri="{FF2B5EF4-FFF2-40B4-BE49-F238E27FC236}">
                <a16:creationId xmlns:a16="http://schemas.microsoft.com/office/drawing/2014/main" id="{DC6E967C-DA0E-478F-B032-2763818AFF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5206" y="2144574"/>
            <a:ext cx="8627305" cy="227553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图片 3081" descr="10">
            <a:extLst>
              <a:ext uri="{FF2B5EF4-FFF2-40B4-BE49-F238E27FC236}">
                <a16:creationId xmlns:a16="http://schemas.microsoft.com/office/drawing/2014/main" id="{5926C988-6E2F-462F-A5AA-60EE461A93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1219" y="4605400"/>
            <a:ext cx="8389681" cy="25138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图片 33799" descr="1-25">
            <a:extLst>
              <a:ext uri="{FF2B5EF4-FFF2-40B4-BE49-F238E27FC236}">
                <a16:creationId xmlns:a16="http://schemas.microsoft.com/office/drawing/2014/main" id="{DB4D8558-0369-4263-AD27-F23F8EE1FA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658" y="1940675"/>
            <a:ext cx="3985729" cy="392672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9F75772-9E9A-4EB2-B6BD-B4F17F9558E9}"/>
              </a:ext>
            </a:extLst>
          </p:cNvPr>
          <p:cNvSpPr txBox="1"/>
          <p:nvPr/>
        </p:nvSpPr>
        <p:spPr>
          <a:xfrm>
            <a:off x="860890" y="2851074"/>
            <a:ext cx="22892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1EB4BE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NỘI DUNG</a:t>
            </a:r>
            <a:endParaRPr lang="vi-VN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1EB4BE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F76D6FC-D5F3-4EEA-97C5-5E82C129E99B}"/>
              </a:ext>
            </a:extLst>
          </p:cNvPr>
          <p:cNvSpPr txBox="1"/>
          <p:nvPr/>
        </p:nvSpPr>
        <p:spPr>
          <a:xfrm>
            <a:off x="6399847" y="2473549"/>
            <a:ext cx="814697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A2D7E01-7993-411B-9636-E5FA475D2672}"/>
              </a:ext>
            </a:extLst>
          </p:cNvPr>
          <p:cNvSpPr txBox="1"/>
          <p:nvPr/>
        </p:nvSpPr>
        <p:spPr>
          <a:xfrm>
            <a:off x="6389591" y="5128331"/>
            <a:ext cx="846445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 Phần tử thuộc tập hợp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 Cách cho một tập hợp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17DB191-1116-4E17-BC3C-6236793F523E}"/>
              </a:ext>
            </a:extLst>
          </p:cNvPr>
          <p:cNvSpPr txBox="1"/>
          <p:nvPr/>
        </p:nvSpPr>
        <p:spPr>
          <a:xfrm>
            <a:off x="4347438" y="2355778"/>
            <a:ext cx="2035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TIẾT 1: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731E36E-9C1E-4B73-B0F3-EC7BB57F31EA}"/>
              </a:ext>
            </a:extLst>
          </p:cNvPr>
          <p:cNvSpPr txBox="1"/>
          <p:nvPr/>
        </p:nvSpPr>
        <p:spPr>
          <a:xfrm>
            <a:off x="4317762" y="5010210"/>
            <a:ext cx="2035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TIẾT 2: </a:t>
            </a:r>
          </a:p>
        </p:txBody>
      </p:sp>
    </p:spTree>
    <p:extLst>
      <p:ext uri="{BB962C8B-B14F-4D97-AF65-F5344CB8AC3E}">
        <p14:creationId xmlns:p14="http://schemas.microsoft.com/office/powerpoint/2010/main" val="23206905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1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5363" y="338081"/>
            <a:ext cx="12192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CHƯƠNG I: SỐ TỰ NHIÊN</a:t>
            </a:r>
            <a:r>
              <a:rPr kumimoji="0" lang="en-US" sz="44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cript MT Bold" panose="03040602040607080904" pitchFamily="66" charset="0"/>
                <a:ea typeface="+mn-ea"/>
                <a:cs typeface="+mn-cs"/>
              </a:rPr>
              <a:t>….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cript MT Bold" panose="03040602040607080904" pitchFamily="66" charset="0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2249" y="2030852"/>
            <a:ext cx="12192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Bài 1: Tập hợp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(Tiết 1)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ucida Handwriting" panose="03010101010101010101" pitchFamily="66" charset="0"/>
                <a:ea typeface="+mn-ea"/>
                <a:cs typeface="+mn-cs"/>
              </a:rPr>
              <a:t>…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Lucida Handwriting" panose="03010101010101010101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253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0B9D66F-5601-40B8-86B8-4B94AB7C2B0B}"/>
              </a:ext>
            </a:extLst>
          </p:cNvPr>
          <p:cNvSpPr/>
          <p:nvPr/>
        </p:nvSpPr>
        <p:spPr>
          <a:xfrm>
            <a:off x="83518" y="49875"/>
            <a:ext cx="4896696" cy="653685"/>
          </a:xfrm>
          <a:prstGeom prst="roundRect">
            <a:avLst/>
          </a:pr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!!1">
            <a:extLst>
              <a:ext uri="{FF2B5EF4-FFF2-40B4-BE49-F238E27FC236}">
                <a16:creationId xmlns:a16="http://schemas.microsoft.com/office/drawing/2014/main" id="{4D3CFCA8-27ED-41FB-92A9-BA8CC0500364}"/>
              </a:ext>
            </a:extLst>
          </p:cNvPr>
          <p:cNvSpPr txBox="1"/>
          <p:nvPr/>
        </p:nvSpPr>
        <p:spPr>
          <a:xfrm>
            <a:off x="244204" y="107270"/>
            <a:ext cx="47360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KHỞI ĐỘNG</a:t>
            </a:r>
            <a:endParaRPr lang="en-US" sz="2800" dirty="0">
              <a:solidFill>
                <a:srgbClr val="C55A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76D967D-671E-4EC7-9A53-5C15D39491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2565" y="1882176"/>
            <a:ext cx="4305457" cy="2367281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sưu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(bao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6F6B708-B46A-4687-8E75-C0494BDA13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5" y="1346886"/>
            <a:ext cx="1376261" cy="11907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9BAC44E-29B7-41AE-9B06-7EB221024E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8674" y="0"/>
            <a:ext cx="1462732" cy="23503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FCD19E6-4ED8-4E73-8402-49B5264AB4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9166" y="29982"/>
            <a:ext cx="1381980" cy="23672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C27B89F-E3EE-4193-B903-3F1E93885D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71580" y="423122"/>
            <a:ext cx="1844664" cy="17245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B4B12E2-6057-4EE3-B354-8883D5CFCC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8674" y="2452728"/>
            <a:ext cx="1462732" cy="219409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C63E55C-61DC-4EC0-A9EA-5A659A53C7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01293" y="2791649"/>
            <a:ext cx="1877725" cy="166908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2F8B8BA-D0CC-4542-92EB-ECAEE249EC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53719" y="2772094"/>
            <a:ext cx="1844664" cy="167405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F4BE6D3-E070-4E1F-B5ED-E9020F5A7E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30185" y="4717944"/>
            <a:ext cx="1499301" cy="219409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B553C58-66AD-47E4-9B9E-ADDFF37FEC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14298" y="4728104"/>
            <a:ext cx="1370286" cy="210110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EE3873F-ABD3-4DCA-BE64-F78B8F3EEEF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40156" y="5058603"/>
            <a:ext cx="1703130" cy="151278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A9BC085-A4AB-4C8F-ADDB-2F41FBBF1AF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628098" y="4819560"/>
            <a:ext cx="1370285" cy="203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6338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0B9D66F-5601-40B8-86B8-4B94AB7C2B0B}"/>
              </a:ext>
            </a:extLst>
          </p:cNvPr>
          <p:cNvSpPr/>
          <p:nvPr/>
        </p:nvSpPr>
        <p:spPr>
          <a:xfrm>
            <a:off x="83518" y="49875"/>
            <a:ext cx="4896696" cy="653685"/>
          </a:xfrm>
          <a:prstGeom prst="roundRect">
            <a:avLst/>
          </a:pr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!!1">
            <a:extLst>
              <a:ext uri="{FF2B5EF4-FFF2-40B4-BE49-F238E27FC236}">
                <a16:creationId xmlns:a16="http://schemas.microsoft.com/office/drawing/2014/main" id="{4D3CFCA8-27ED-41FB-92A9-BA8CC0500364}"/>
              </a:ext>
            </a:extLst>
          </p:cNvPr>
          <p:cNvSpPr txBox="1"/>
          <p:nvPr/>
        </p:nvSpPr>
        <p:spPr>
          <a:xfrm>
            <a:off x="244204" y="107270"/>
            <a:ext cx="47360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KHỞI ĐỘNG</a:t>
            </a:r>
            <a:endParaRPr lang="en-US" sz="2800" dirty="0">
              <a:solidFill>
                <a:srgbClr val="C55A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C755F474-4760-4AB2-B66D-8B8344E717C0}"/>
              </a:ext>
            </a:extLst>
          </p:cNvPr>
          <p:cNvSpPr txBox="1">
            <a:spLocks/>
          </p:cNvSpPr>
          <p:nvPr/>
        </p:nvSpPr>
        <p:spPr>
          <a:xfrm>
            <a:off x="1723048" y="948752"/>
            <a:ext cx="10217940" cy="92551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Arial" panose="020B0604020202020204" pitchFamily="34" charset="0"/>
              <a:buNone/>
            </a:pPr>
            <a:r>
              <a:rPr lang="en-US" sz="3200" b="1" dirty="0" err="1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chia 10 con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tem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0327400-8024-4EB9-9A56-5913462EF0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35" y="713117"/>
            <a:ext cx="1376261" cy="119078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D3D87C7-4BCB-47D3-8D67-8CF847B9A68E}"/>
              </a:ext>
            </a:extLst>
          </p:cNvPr>
          <p:cNvSpPr txBox="1"/>
          <p:nvPr/>
        </p:nvSpPr>
        <p:spPr>
          <a:xfrm>
            <a:off x="1492911" y="3854129"/>
            <a:ext cx="3919306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CĐ1: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CC49E1B-45E6-4A89-8FA7-33A2AD211481}"/>
              </a:ext>
            </a:extLst>
          </p:cNvPr>
          <p:cNvSpPr txBox="1"/>
          <p:nvPr/>
        </p:nvSpPr>
        <p:spPr>
          <a:xfrm>
            <a:off x="6853258" y="3854129"/>
            <a:ext cx="3146605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CĐ2: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A2914C5-B9CE-4187-ADEE-95F98E564950}"/>
              </a:ext>
            </a:extLst>
          </p:cNvPr>
          <p:cNvSpPr txBox="1"/>
          <p:nvPr/>
        </p:nvSpPr>
        <p:spPr>
          <a:xfrm>
            <a:off x="7190852" y="5647638"/>
            <a:ext cx="4750136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CĐ3: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Danh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lam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thắng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24AA32AA-B617-4E62-85C7-20BD5F0769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4731" y="2022687"/>
            <a:ext cx="1114425" cy="17907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C2D9F7A-3EFA-4FC4-BE20-4EA6C45B98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4982" y="2050729"/>
            <a:ext cx="1028700" cy="176212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D87B5C2-7401-4BBA-A306-9726ABE866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0717" y="2050729"/>
            <a:ext cx="1143000" cy="17145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8CC0F40-20B2-41EF-97CC-C87B969122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51344" y="2043029"/>
            <a:ext cx="1171575" cy="17145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0A709B6-B4AA-4D47-AAC3-B41A5DE83A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54035" y="2029174"/>
            <a:ext cx="1143000" cy="17526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86A43AD-3840-4E56-A138-6E5E684904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94344" y="2050729"/>
            <a:ext cx="1152525" cy="17145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1A7FF2D-D5BA-4AA6-A98F-7AD502AC621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9621" y="5303175"/>
            <a:ext cx="1609725" cy="150495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621FE27-2E67-4B2A-9695-E27CC74AD3C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85930" y="5323495"/>
            <a:ext cx="1628775" cy="14478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28B97E5C-6FC0-4C55-8F90-943D9672F8D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64392" y="5282220"/>
            <a:ext cx="1647825" cy="149542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AC639A6-1E77-46E2-B945-B54AE4ACF52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81014" y="5323495"/>
            <a:ext cx="1619250" cy="143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8813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7" grpId="0" animBg="1"/>
      <p:bldP spid="28" grpId="0" animBg="1"/>
    </p:bldLst>
  </p:timing>
</p:sld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33787325_Lab safety_AAS_v3" id="{898BC5E2-691B-4B41-A97D-F35AD4FFF20D}" vid="{295F60D3-032D-43CA-A300-E4752067AD50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B15E28"/>
      </a:accent1>
      <a:accent2>
        <a:srgbClr val="B13228"/>
      </a:accent2>
      <a:accent3>
        <a:srgbClr val="8B7B56"/>
      </a:accent3>
      <a:accent4>
        <a:srgbClr val="E09C41"/>
      </a:accent4>
      <a:accent5>
        <a:srgbClr val="9EAE51"/>
      </a:accent5>
      <a:accent6>
        <a:srgbClr val="6E7355"/>
      </a:accent6>
      <a:hlink>
        <a:srgbClr val="D37A21"/>
      </a:hlink>
      <a:folHlink>
        <a:srgbClr val="CA8F55"/>
      </a:folHlink>
    </a:clrScheme>
    <a:fontScheme name="Custom 2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039A4B3-0617-4CFC-B614-27363ECC28AC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0096A91-93C8-4C7A-BF68-944591874A6D}">
  <ds:schemaRefs>
    <ds:schemaRef ds:uri="http://schemas.microsoft.com/office/infopath/2007/PartnerControls"/>
    <ds:schemaRef ds:uri="http://purl.org/dc/dcmitype/"/>
    <ds:schemaRef ds:uri="http://purl.org/dc/terms/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16c05727-aa75-4e4a-9b5f-8a80a1165891"/>
    <ds:schemaRef ds:uri="http://www.w3.org/XML/1998/namespace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604BA817-A03C-4EA3-86C4-6E42BD37F52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9E59094-1E6F-42D5-A62B-D0344AFFFA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Lab safety</Template>
  <TotalTime>1041</TotalTime>
  <Words>1379</Words>
  <Application>Microsoft Office PowerPoint</Application>
  <PresentationFormat>Widescreen</PresentationFormat>
  <Paragraphs>146</Paragraphs>
  <Slides>24</Slides>
  <Notes>6</Notes>
  <HiddenSlides>0</HiddenSlides>
  <MMClips>13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Arial</vt:lpstr>
      <vt:lpstr>Calibri</vt:lpstr>
      <vt:lpstr>Calibri Light</vt:lpstr>
      <vt:lpstr>Lucida Handwriting</vt:lpstr>
      <vt:lpstr>Rockwell</vt:lpstr>
      <vt:lpstr>Script MT Bold</vt:lpstr>
      <vt:lpstr>Times New Roman</vt:lpstr>
      <vt:lpstr>Wingdings</vt:lpstr>
      <vt:lpstr>Office Theme</vt:lpstr>
      <vt:lpstr>1_Office Theme</vt:lpstr>
      <vt:lpstr>Organic</vt:lpstr>
      <vt:lpstr>Equation</vt:lpstr>
      <vt:lpstr>ĐẠI SỐ 6</vt:lpstr>
      <vt:lpstr>PowerPoint Presentation</vt:lpstr>
      <vt:lpstr>PowerPoint Presentation</vt:lpstr>
      <vt:lpstr>PowerPoint Presentation</vt:lpstr>
      <vt:lpstr>PowerPoint Presentation</vt:lpstr>
      <vt:lpstr>§ 1: TẬP HỢP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Cảm ơn quý thầy cô!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 Safety</dc:title>
  <dc:creator>Lê Hải</dc:creator>
  <cp:lastModifiedBy>hanh nguyen</cp:lastModifiedBy>
  <cp:revision>26</cp:revision>
  <dcterms:created xsi:type="dcterms:W3CDTF">2021-06-07T13:44:30Z</dcterms:created>
  <dcterms:modified xsi:type="dcterms:W3CDTF">2022-09-05T14:49:54Z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