
<file path=[Content_Types].xml><?xml version="1.0" encoding="utf-8"?>
<Types xmlns="http://schemas.openxmlformats.org/package/2006/content-types">
  <Default Extension="bin" ContentType="application/vnd.ms-office.activeX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ctiveX/activeX1.xml" ContentType="application/vnd.ms-office.activeX+xml"/>
  <Override PartName="/ppt/activeX/activeX2.xml" ContentType="application/vnd.ms-office.activeX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sldIdLst>
    <p:sldId id="300" r:id="rId5"/>
    <p:sldId id="257" r:id="rId6"/>
    <p:sldId id="264" r:id="rId7"/>
    <p:sldId id="284" r:id="rId8"/>
    <p:sldId id="285" r:id="rId9"/>
    <p:sldId id="286" r:id="rId10"/>
    <p:sldId id="287" r:id="rId11"/>
    <p:sldId id="288" r:id="rId12"/>
    <p:sldId id="290" r:id="rId13"/>
    <p:sldId id="291" r:id="rId14"/>
    <p:sldId id="302" r:id="rId15"/>
    <p:sldId id="303" r:id="rId16"/>
    <p:sldId id="304" r:id="rId17"/>
    <p:sldId id="305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29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55A11"/>
    <a:srgbClr val="15142A"/>
    <a:srgbClr val="FAED3B"/>
    <a:srgbClr val="70AD47"/>
    <a:srgbClr val="A7FDFF"/>
    <a:srgbClr val="3CDFE6"/>
    <a:srgbClr val="0C0D0E"/>
    <a:srgbClr val="1F4E79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72" d="100"/>
          <a:sy n="72" d="100"/>
        </p:scale>
        <p:origin x="1325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9/26/2022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01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0228D-5E4D-4AE9-A975-89EA8091A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251575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2C6B80-1F92-48B9-810B-A7CDD533B212}" type="datetimeFigureOut">
              <a:rPr lang="en-US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46951E-2A70-4DA4-98C5-A2CDBDF4C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165600" y="6248400"/>
            <a:ext cx="3860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9/26/2022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dauhieu.gsp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2.xml"/><Relationship Id="rId3" Type="http://schemas.openxmlformats.org/officeDocument/2006/relationships/control" Target="../activeX/activeX2.xml"/><Relationship Id="rId7" Type="http://schemas.openxmlformats.org/officeDocument/2006/relationships/audio" Target="../media/audio1.wav"/><Relationship Id="rId12" Type="http://schemas.openxmlformats.org/officeDocument/2006/relationships/slide" Target="slide18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" Target="slide17.xml"/><Relationship Id="rId11" Type="http://schemas.openxmlformats.org/officeDocument/2006/relationships/slide" Target="slide21.xml"/><Relationship Id="rId5" Type="http://schemas.openxmlformats.org/officeDocument/2006/relationships/notesSlide" Target="../notesSlides/notesSlide2.xml"/><Relationship Id="rId15" Type="http://schemas.openxmlformats.org/officeDocument/2006/relationships/image" Target="../media/image9.wmf"/><Relationship Id="rId10" Type="http://schemas.openxmlformats.org/officeDocument/2006/relationships/slide" Target="slide19.xml"/><Relationship Id="rId4" Type="http://schemas.openxmlformats.org/officeDocument/2006/relationships/slideLayout" Target="../slideLayouts/slideLayout2.xml"/><Relationship Id="rId9" Type="http://schemas.openxmlformats.org/officeDocument/2006/relationships/slide" Target="slide20.xml"/><Relationship Id="rId1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6.xml"/><Relationship Id="rId4" Type="http://schemas.openxmlformats.org/officeDocument/2006/relationships/audio" Target="../media/audio2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5" Type="http://schemas.openxmlformats.org/officeDocument/2006/relationships/slide" Target="slide16.xml"/><Relationship Id="rId4" Type="http://schemas.openxmlformats.org/officeDocument/2006/relationships/audio" Target="../media/audio2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6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dauhieu.gsp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6.xml"/><Relationship Id="rId4" Type="http://schemas.openxmlformats.org/officeDocument/2006/relationships/audio" Target="../media/audio2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5" Type="http://schemas.openxmlformats.org/officeDocument/2006/relationships/slide" Target="slide16.xml"/><Relationship Id="rId4" Type="http://schemas.openxmlformats.org/officeDocument/2006/relationships/audio" Target="../media/audio2.wav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15.gif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14.emf"/><Relationship Id="rId4" Type="http://schemas.openxmlformats.org/officeDocument/2006/relationships/image" Target="../media/image16.gif"/><Relationship Id="rId9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81744D3-766E-4D7F-A444-FC416CAEA87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760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138688" y="759343"/>
            <a:ext cx="89197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4400" b="1">
                <a:solidFill>
                  <a:schemeClr val="bg1"/>
                </a:solidFill>
              </a:rPr>
              <a:t>Tiết 13   §5 </a:t>
            </a:r>
            <a:r>
              <a:rPr lang="en-US" sz="4400" b="1">
                <a:solidFill>
                  <a:schemeClr val="bg1"/>
                </a:solidFill>
              </a:rPr>
              <a:t>PHÉP TÍNH LŨY THỪA VỚI SỐ MŨ TỰ NHIÊN (tiết 1)</a:t>
            </a:r>
            <a:endParaRPr lang="vi-VN" sz="440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2643" y="2378234"/>
            <a:ext cx="1054147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chemeClr val="bg1"/>
                </a:solidFill>
              </a:rPr>
              <a:t>Mục tiêu: </a:t>
            </a:r>
          </a:p>
          <a:p>
            <a:r>
              <a:rPr lang="en-US" sz="3600" b="1">
                <a:solidFill>
                  <a:srgbClr val="FFFF00"/>
                </a:solidFill>
              </a:rPr>
              <a:t>- Nắm được khái niệm phép nâng lên lũy thừa, nhận biết được lũy thừa, cơ số và số mũ của lũy thừa, đọc và viết được các lũy thừa.</a:t>
            </a:r>
            <a:endParaRPr lang="vi-VN" sz="3600" b="1">
              <a:solidFill>
                <a:srgbClr val="FFFF00"/>
              </a:solidFill>
            </a:endParaRPr>
          </a:p>
          <a:p>
            <a:r>
              <a:rPr lang="en-US" sz="3600" b="1">
                <a:solidFill>
                  <a:srgbClr val="FFFF00"/>
                </a:solidFill>
              </a:rPr>
              <a:t>- Nắm được quy tắc nhân hai lũy thừa cùng cơ số, viết được dưới dạng công thức tổng quát.</a:t>
            </a:r>
            <a:endParaRPr lang="vi-VN" sz="3600" b="1">
              <a:solidFill>
                <a:srgbClr val="FFFF00"/>
              </a:solidFill>
            </a:endParaRPr>
          </a:p>
          <a:p>
            <a:endParaRPr lang="vi-VN" sz="36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86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07951" y="1092200"/>
            <a:ext cx="11089216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 dụ 4: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latin typeface="Arial" pitchFamily="34" charset="0"/>
                <a:cs typeface="Arial" pitchFamily="34" charset="0"/>
              </a:rPr>
              <a:t>a) Viết 16 dưới dạng lũy thừa của 2.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latin typeface="Arial" pitchFamily="34" charset="0"/>
                <a:cs typeface="Arial" pitchFamily="34" charset="0"/>
              </a:rPr>
              <a:t>b) Viết 100 000 dưới dạng lũy thừa của 10.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" y="4611688"/>
            <a:ext cx="12110483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2: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dưới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lũy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thừa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cơ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trước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25,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cơ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5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b) 64,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cơ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4</a:t>
            </a:r>
          </a:p>
        </p:txBody>
      </p:sp>
      <p:sp>
        <p:nvSpPr>
          <p:cNvPr id="1536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" y="2881313"/>
            <a:ext cx="11089217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Giải: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 16 = 2.2.2.2  =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100000 = 10.10.10.10.10 =  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078818" y="5258019"/>
            <a:ext cx="70104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 25 = 5.5  = 5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64= 4.4.4 =  4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9" grpId="0"/>
      <p:bldP spid="8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184731" y="378056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468673" y="496363"/>
            <a:ext cx="27405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2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7" name="Text Box 54"/>
          <p:cNvSpPr txBox="1">
            <a:spLocks noChangeArrowheads="1"/>
          </p:cNvSpPr>
          <p:nvPr/>
        </p:nvSpPr>
        <p:spPr bwMode="auto">
          <a:xfrm>
            <a:off x="468673" y="1488861"/>
            <a:ext cx="86756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So sánh: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và 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61"/>
          <p:cNvSpPr txBox="1">
            <a:spLocks noChangeArrowheads="1"/>
          </p:cNvSpPr>
          <p:nvPr/>
        </p:nvSpPr>
        <p:spPr bwMode="auto">
          <a:xfrm>
            <a:off x="5498495" y="3398745"/>
            <a:ext cx="30305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( = 2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3+4  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2" name="Text Box 66"/>
          <p:cNvSpPr txBox="1">
            <a:spLocks noChangeArrowheads="1"/>
          </p:cNvSpPr>
          <p:nvPr/>
        </p:nvSpPr>
        <p:spPr bwMode="auto">
          <a:xfrm>
            <a:off x="190500" y="3407469"/>
            <a:ext cx="76311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Ta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2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baseline="30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2.2.2.</a:t>
            </a:r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2.2.2.2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2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CC"/>
              </a:solidFill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0" y="1133475"/>
            <a:ext cx="184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Group 32"/>
          <p:cNvGrpSpPr>
            <a:grpSpLocks/>
          </p:cNvGrpSpPr>
          <p:nvPr/>
        </p:nvGrpSpPr>
        <p:grpSpPr bwMode="auto">
          <a:xfrm>
            <a:off x="5423178" y="123831"/>
            <a:ext cx="1679575" cy="1185862"/>
            <a:chOff x="2112" y="2496"/>
            <a:chExt cx="1776" cy="1824"/>
          </a:xfrm>
        </p:grpSpPr>
        <p:pic>
          <p:nvPicPr>
            <p:cNvPr id="32" name="Picture 33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51" y="2646"/>
              <a:ext cx="1245" cy="1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" name="AutoShape 34">
              <a:hlinkClick r:id="rId3"/>
            </p:cNvPr>
            <p:cNvSpPr>
              <a:spLocks noChangeArrowheads="1"/>
            </p:cNvSpPr>
            <p:nvPr/>
          </p:nvSpPr>
          <p:spPr bwMode="auto">
            <a:xfrm>
              <a:off x="2112" y="2496"/>
              <a:ext cx="1776" cy="1824"/>
            </a:xfrm>
            <a:prstGeom prst="flowChartConnector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</p:grpSp>
      <p:sp>
        <p:nvSpPr>
          <p:cNvPr id="34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CC"/>
              </a:solidFill>
            </a:endParaRPr>
          </a:p>
        </p:txBody>
      </p:sp>
      <p:sp>
        <p:nvSpPr>
          <p:cNvPr id="19" name="Text Box 66"/>
          <p:cNvSpPr txBox="1">
            <a:spLocks noChangeArrowheads="1"/>
          </p:cNvSpPr>
          <p:nvPr/>
        </p:nvSpPr>
        <p:spPr bwMode="auto">
          <a:xfrm>
            <a:off x="190500" y="4085079"/>
            <a:ext cx="76311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Vậy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.2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 2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68E7479-1DCE-4D59-B143-997B3F8C9783}"/>
              </a:ext>
            </a:extLst>
          </p:cNvPr>
          <p:cNvSpPr txBox="1"/>
          <p:nvPr/>
        </p:nvSpPr>
        <p:spPr>
          <a:xfrm>
            <a:off x="3825063" y="2279571"/>
            <a:ext cx="13317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sng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Giải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: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7080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utoUpdateAnimBg="0"/>
      <p:bldP spid="22" grpId="0" autoUpdateAnimBg="0"/>
      <p:bldP spid="1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567" y="3617189"/>
            <a:ext cx="2707878" cy="324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109538" y="365125"/>
            <a:ext cx="9862598" cy="2917825"/>
          </a:xfrm>
          <a:prstGeom prst="cloudCallout">
            <a:avLst>
              <a:gd name="adj1" fmla="val -31954"/>
              <a:gd name="adj2" fmla="val 95088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US" sz="36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36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Khi nhân hai lũy thừa cùng cơ số, ta làm như thế nào?</a:t>
            </a:r>
          </a:p>
        </p:txBody>
      </p:sp>
      <p:pic>
        <p:nvPicPr>
          <p:cNvPr id="14" name="Picture 21" descr="j02321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113" y="3792538"/>
            <a:ext cx="2692400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23948734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6832" y="0"/>
            <a:ext cx="2413381" cy="2172043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329608" y="1749425"/>
            <a:ext cx="8550867" cy="1570038"/>
          </a:xfrm>
          <a:prstGeom prst="roundRect">
            <a:avLst/>
          </a:prstGeom>
          <a:solidFill>
            <a:srgbClr val="D2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603855" y="3392488"/>
            <a:ext cx="10956358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latin typeface="Arial" pitchFamily="34" charset="0"/>
                <a:cs typeface="Arial" pitchFamily="34" charset="0"/>
              </a:rPr>
              <a:t>Ví</a:t>
            </a:r>
            <a:r>
              <a:rPr lang="en-US" sz="28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latin typeface="Arial" pitchFamily="34" charset="0"/>
                <a:cs typeface="Arial" pitchFamily="34" charset="0"/>
              </a:rPr>
              <a:t>dụ</a:t>
            </a:r>
            <a:r>
              <a:rPr lang="en-US" sz="2800" b="1" u="sng" dirty="0">
                <a:latin typeface="Arial" pitchFamily="34" charset="0"/>
                <a:cs typeface="Arial" pitchFamily="34" charset="0"/>
              </a:rPr>
              <a:t> 5: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dưới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lũy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thừa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a) 3</a:t>
            </a:r>
            <a:r>
              <a:rPr lang="en-US" sz="2800" b="1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. 3</a:t>
            </a:r>
            <a:r>
              <a:rPr lang="en-US" sz="2800" b="1" baseline="30000" dirty="0">
                <a:latin typeface="Arial" pitchFamily="34" charset="0"/>
                <a:cs typeface="Arial" pitchFamily="34" charset="0"/>
              </a:rPr>
              <a:t>6                                                           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b) 5. 5 </a:t>
            </a:r>
            <a:r>
              <a:rPr lang="en-US" sz="2800" b="1" baseline="30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224589" y="1174082"/>
            <a:ext cx="62880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5142A"/>
                </a:solidFill>
                <a:latin typeface="Arial" pitchFamily="34" charset="0"/>
                <a:cs typeface="Arial" pitchFamily="34" charset="0"/>
              </a:rPr>
              <a:t>II. Nhân hai lũy thừa cùng cơ số.</a:t>
            </a:r>
          </a:p>
        </p:txBody>
      </p:sp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671513" y="1858963"/>
            <a:ext cx="82089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Khi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lũy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thừa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ta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giữ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nguyên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mũ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2344738" y="2808288"/>
            <a:ext cx="27908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</a:t>
            </a:r>
            <a:r>
              <a:rPr lang="en-US" sz="2800" baseline="300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 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a</a:t>
            </a:r>
            <a:r>
              <a:rPr lang="en-US" sz="2800" baseline="300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a</a:t>
            </a:r>
            <a:r>
              <a:rPr lang="en-US" sz="2800" baseline="300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m+n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9144000" cy="1066800"/>
          </a:xfrm>
          <a:prstGeom prst="roundRect">
            <a:avLst>
              <a:gd name="adj" fmla="val 49106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237260" y="4853762"/>
            <a:ext cx="4165057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sz="2800" b="1" i="1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800" b="1" i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3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3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  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= 3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2+6 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 3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2800" b="1" i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BC28C70-2E94-4ED4-8368-384B4CC01661}"/>
              </a:ext>
            </a:extLst>
          </p:cNvPr>
          <p:cNvSpPr txBox="1"/>
          <p:nvPr/>
        </p:nvSpPr>
        <p:spPr>
          <a:xfrm>
            <a:off x="5838284" y="5422308"/>
            <a:ext cx="39767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b) 5. 5 </a:t>
            </a: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6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= 5</a:t>
            </a: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1+6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= 5</a:t>
            </a: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7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8712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6" grpId="0"/>
      <p:bldP spid="17" grpId="0"/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9496637" y="2105286"/>
            <a:ext cx="4664758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 LUYỆN TẬP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617526" y="1151956"/>
            <a:ext cx="10299221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 dirty="0" err="1"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u="sng" dirty="0">
                <a:latin typeface="Arial" pitchFamily="34" charset="0"/>
                <a:cs typeface="Arial" pitchFamily="34" charset="0"/>
              </a:rPr>
              <a:t> 3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dưới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lũy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thừa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 2</a:t>
            </a:r>
            <a:r>
              <a:rPr lang="en-US" sz="2800" b="1" baseline="30000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 . 64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b) 20.5 . 10</a:t>
            </a:r>
            <a:r>
              <a:rPr lang="en-US" sz="2800" b="1" baseline="30000" dirty="0">
                <a:latin typeface="Arial" pitchFamily="34" charset="0"/>
                <a:cs typeface="Arial" pitchFamily="34" charset="0"/>
              </a:rPr>
              <a:t>3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 i="1" u="sng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sz="2800" b="1" i="1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800" b="1" i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1534274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845397" y="4013200"/>
            <a:ext cx="58134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2</a:t>
            </a:r>
            <a:r>
              <a:rPr lang="en-US" sz="32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.64 = 2</a:t>
            </a:r>
            <a:r>
              <a:rPr lang="en-US" sz="32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2</a:t>
            </a:r>
            <a:r>
              <a:rPr lang="en-US" sz="32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=2</a:t>
            </a:r>
            <a:r>
              <a:rPr lang="en-US" sz="32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5+6 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=2</a:t>
            </a:r>
            <a:r>
              <a:rPr lang="en-US" sz="32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en-US" sz="32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845397" y="4670425"/>
            <a:ext cx="91805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20.5 . 10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100. 10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10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.10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=10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2+3 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=10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6694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2976070" y="773302"/>
            <a:ext cx="690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 CHƠI Ô CHỮ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9487" y="1526665"/>
            <a:ext cx="1094726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>
                <a:latin typeface="Arial" pitchFamily="34" charset="0"/>
                <a:cs typeface="Arial" pitchFamily="34" charset="0"/>
              </a:rPr>
              <a:t>Chia lớp thành 2 đội chơi.</a:t>
            </a:r>
          </a:p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Có 6 ô số  trong  đó có 2 ô may mắn, 4 ô còn lại mỗi ô tương ứng với 1 câu hỏi. Chọn vào ô may mắn được 20 điểm, mỗi ô còn lại trả lời đúng được  10 điểm</a:t>
            </a:r>
          </a:p>
          <a:p>
            <a:r>
              <a:rPr lang="en-US" sz="2800" b="1">
                <a:latin typeface="Arial" pitchFamily="34" charset="0"/>
                <a:cs typeface="Arial" pitchFamily="34" charset="0"/>
              </a:rPr>
              <a:t>Luật chơi: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Mỗi lần chơi mỗi đội chỉ chọn được một ô số. Mỗi câu hỏi có 5 giây để suy nghĩ. Nếu đội chọn ô mà trả lời sai hoặc sau 5 giây không có câu trả lời thì đội còn lại có quyền trả lời và đúng được 10 điểm.</a:t>
            </a:r>
          </a:p>
        </p:txBody>
      </p:sp>
      <p:pic>
        <p:nvPicPr>
          <p:cNvPr id="4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94442" cy="11544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Text Box 3"/>
          <p:cNvSpPr txBox="1">
            <a:spLocks noChangeArrowheads="1"/>
          </p:cNvSpPr>
          <p:nvPr/>
        </p:nvSpPr>
        <p:spPr bwMode="auto">
          <a:xfrm>
            <a:off x="2590800" y="361951"/>
            <a:ext cx="690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+mj-lt"/>
              </a:rPr>
              <a:t> TRÒ CHƠI Ô CHỮ</a:t>
            </a:r>
          </a:p>
        </p:txBody>
      </p:sp>
      <p:sp>
        <p:nvSpPr>
          <p:cNvPr id="179204" name="AutoShape 4">
            <a:hlinkClick r:id="rId6" action="ppaction://hlinksldjump" highlightClick="1">
              <a:snd r:embed="rId7" name="click.wav"/>
            </a:hlinkClick>
            <a:hlinkHover r:id="rId8" action="ppaction://hlinksldjump"/>
          </p:cNvPr>
          <p:cNvSpPr>
            <a:spLocks noChangeArrowheads="1"/>
          </p:cNvSpPr>
          <p:nvPr/>
        </p:nvSpPr>
        <p:spPr bwMode="auto">
          <a:xfrm>
            <a:off x="1526263" y="1347789"/>
            <a:ext cx="2743200" cy="2528887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 1</a:t>
            </a:r>
          </a:p>
        </p:txBody>
      </p:sp>
      <p:sp>
        <p:nvSpPr>
          <p:cNvPr id="179205" name="AutoShape 5">
            <a:hlinkClick r:id="rId9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7010400" y="1295400"/>
            <a:ext cx="2540000" cy="2566988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3</a:t>
            </a:r>
          </a:p>
        </p:txBody>
      </p:sp>
      <p:sp>
        <p:nvSpPr>
          <p:cNvPr id="179206" name="AutoShape 6">
            <a:hlinkClick r:id="rId10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1524000" y="3873500"/>
            <a:ext cx="2709333" cy="22225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4</a:t>
            </a:r>
          </a:p>
        </p:txBody>
      </p:sp>
      <p:sp>
        <p:nvSpPr>
          <p:cNvPr id="179207" name="AutoShape 7">
            <a:hlinkClick r:id="rId10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7010400" y="3886200"/>
            <a:ext cx="2540000" cy="22098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6</a:t>
            </a:r>
          </a:p>
        </p:txBody>
      </p:sp>
      <p:sp>
        <p:nvSpPr>
          <p:cNvPr id="179208" name="AutoShape 8">
            <a:hlinkClick r:id="rId11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4267200" y="3886200"/>
            <a:ext cx="2641600" cy="22098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5</a:t>
            </a:r>
          </a:p>
        </p:txBody>
      </p:sp>
      <p:sp>
        <p:nvSpPr>
          <p:cNvPr id="179209" name="AutoShape 9">
            <a:hlinkClick r:id="rId12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4368801" y="1295400"/>
            <a:ext cx="2620433" cy="2560638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2</a:t>
            </a:r>
          </a:p>
        </p:txBody>
      </p:sp>
      <p:sp>
        <p:nvSpPr>
          <p:cNvPr id="1035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567584" y="6597650"/>
            <a:ext cx="624416" cy="26035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0261600" y="1630364"/>
            <a:ext cx="1930400" cy="3932237"/>
            <a:chOff x="4848" y="1027"/>
            <a:chExt cx="912" cy="2477"/>
          </a:xfrm>
        </p:grpSpPr>
        <p:sp>
          <p:nvSpPr>
            <p:cNvPr id="1038" name="Text Box 12"/>
            <p:cNvSpPr txBox="1">
              <a:spLocks noChangeArrowheads="1"/>
            </p:cNvSpPr>
            <p:nvPr/>
          </p:nvSpPr>
          <p:spPr bwMode="auto">
            <a:xfrm>
              <a:off x="4848" y="2427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FF00"/>
                  </a:solidFill>
                </a:rPr>
                <a:t>ĐỘI 2</a:t>
              </a: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4848" y="1363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FF00"/>
                  </a:solidFill>
                </a:rPr>
                <a:t>ĐỘI 1</a:t>
              </a: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4848" y="1027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A50021"/>
                  </a:solidFill>
                </a:rPr>
                <a:t>ĐIỂM</a:t>
              </a:r>
            </a:p>
          </p:txBody>
        </p:sp>
      </p:grpSp>
      <p:sp>
        <p:nvSpPr>
          <p:cNvPr id="1037" name="AutoShape 17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95701" y="6524626"/>
            <a:ext cx="876300" cy="333375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5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1294442" cy="1154400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spid="1040" name="TextBox1" r:id="rId2" imgW="1447920" imgH="1143000"/>
        </mc:Choice>
        <mc:Fallback>
          <p:control name="TextBox1" r:id="rId2" imgW="1447920" imgH="1143000">
            <p:pic>
              <p:nvPicPr>
                <p:cNvPr id="3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/>
                <a:srcRect/>
                <a:stretch>
                  <a:fillRect/>
                </a:stretch>
              </p:blipFill>
              <p:spPr bwMode="auto">
                <a:xfrm>
                  <a:off x="10261600" y="2744788"/>
                  <a:ext cx="1930400" cy="1143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1" name="TextBox2" r:id="rId3" imgW="1447920" imgH="1143000"/>
        </mc:Choice>
        <mc:Fallback>
          <p:control name="TextBox2" r:id="rId3" imgW="1447920" imgH="1143000">
            <p:pic>
              <p:nvPicPr>
                <p:cNvPr id="4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/>
                <a:srcRect/>
                <a:stretch>
                  <a:fillRect/>
                </a:stretch>
              </p:blipFill>
              <p:spPr bwMode="auto">
                <a:xfrm>
                  <a:off x="10261600" y="4419600"/>
                  <a:ext cx="1930400" cy="1143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9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79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20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9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" dur="2000"/>
                                        <p:tgtEl>
                                          <p:spTgt spid="179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20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79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179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20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9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24" dur="2000"/>
                                        <p:tgtEl>
                                          <p:spTgt spid="179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20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792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0" dur="2000"/>
                                        <p:tgtEl>
                                          <p:spTgt spid="179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20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92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179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207"/>
                  </p:tgtEl>
                </p:cond>
              </p:nextCondLst>
            </p:seq>
          </p:childTnLst>
        </p:cTn>
      </p:par>
    </p:tnLst>
    <p:bldLst>
      <p:bldP spid="179204" grpId="0" animBg="1"/>
      <p:bldP spid="179205" grpId="0" animBg="1"/>
      <p:bldP spid="179206" grpId="0" animBg="1"/>
      <p:bldP spid="179207" grpId="0" animBg="1"/>
      <p:bldP spid="179208" grpId="0" animBg="1"/>
      <p:bldP spid="17920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96000" y="6324600"/>
            <a:ext cx="9144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1251" name="Oval 14"/>
          <p:cNvSpPr>
            <a:spLocks noChangeArrowheads="1"/>
          </p:cNvSpPr>
          <p:nvPr/>
        </p:nvSpPr>
        <p:spPr bwMode="auto">
          <a:xfrm rot="-933412">
            <a:off x="9323918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412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1253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414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5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6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7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8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9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20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21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 b="1">
                <a:solidFill>
                  <a:srgbClr val="0070C0"/>
                </a:solidFill>
                <a:latin typeface=".VnArial" pitchFamily="34" charset="0"/>
              </a:rPr>
              <a:t>HÕt</a:t>
            </a:r>
          </a:p>
          <a:p>
            <a:r>
              <a:rPr lang="en-US" sz="4800" b="1">
                <a:solidFill>
                  <a:srgbClr val="0070C0"/>
                </a:solidFill>
                <a:latin typeface=".VnArial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313334" y="461645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408585" y="46894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457267" y="47244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264651" y="4652963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390824" y="4699457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17428" name="Rectangle 3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288" name="Text Box 40"/>
          <p:cNvSpPr txBox="1">
            <a:spLocks noChangeArrowheads="1"/>
          </p:cNvSpPr>
          <p:nvPr/>
        </p:nvSpPr>
        <p:spPr bwMode="auto">
          <a:xfrm>
            <a:off x="1373717" y="873125"/>
            <a:ext cx="9855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u="sng" err="1">
                <a:solidFill>
                  <a:srgbClr val="0000CC"/>
                </a:solidFill>
                <a:latin typeface="+mj-lt"/>
              </a:rPr>
              <a:t>Câu</a:t>
            </a:r>
            <a:r>
              <a:rPr lang="en-US" sz="2800" b="1" u="sng">
                <a:solidFill>
                  <a:srgbClr val="0000CC"/>
                </a:solidFill>
                <a:latin typeface="+mj-lt"/>
              </a:rPr>
              <a:t> </a:t>
            </a:r>
            <a:r>
              <a:rPr lang="en-US" sz="2800" b="1" u="sng" err="1">
                <a:solidFill>
                  <a:srgbClr val="0000CC"/>
                </a:solidFill>
                <a:latin typeface="+mj-lt"/>
              </a:rPr>
              <a:t>hỏi</a:t>
            </a:r>
            <a:r>
              <a:rPr lang="en-US" sz="2800" b="1" u="sng">
                <a:solidFill>
                  <a:srgbClr val="0000CC"/>
                </a:solidFill>
                <a:latin typeface="+mj-lt"/>
              </a:rPr>
              <a:t> 1: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Viết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tích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sau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dưới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dạng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lũy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thừa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:</a:t>
            </a:r>
          </a:p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</a:p>
          <a:p>
            <a:pPr algn="ctr"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5.5.5.5</a:t>
            </a:r>
          </a:p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   </a:t>
            </a:r>
          </a:p>
        </p:txBody>
      </p:sp>
      <p:sp>
        <p:nvSpPr>
          <p:cNvPr id="181289" name="Text Box 41"/>
          <p:cNvSpPr txBox="1">
            <a:spLocks noChangeArrowheads="1"/>
          </p:cNvSpPr>
          <p:nvPr/>
        </p:nvSpPr>
        <p:spPr bwMode="auto">
          <a:xfrm>
            <a:off x="1625600" y="3429001"/>
            <a:ext cx="355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A/   5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1290" name="Text Box 42"/>
          <p:cNvSpPr txBox="1">
            <a:spLocks noChangeArrowheads="1"/>
          </p:cNvSpPr>
          <p:nvPr/>
        </p:nvSpPr>
        <p:spPr bwMode="auto">
          <a:xfrm>
            <a:off x="4099984" y="3429001"/>
            <a:ext cx="477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B/   25.25</a:t>
            </a:r>
          </a:p>
        </p:txBody>
      </p:sp>
      <p:sp>
        <p:nvSpPr>
          <p:cNvPr id="181291" name="Text Box 43"/>
          <p:cNvSpPr txBox="1">
            <a:spLocks noChangeArrowheads="1"/>
          </p:cNvSpPr>
          <p:nvPr/>
        </p:nvSpPr>
        <p:spPr bwMode="auto">
          <a:xfrm>
            <a:off x="7416800" y="3457575"/>
            <a:ext cx="477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C/  4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5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1293" name="Text Box 45"/>
          <p:cNvSpPr txBox="1">
            <a:spLocks noChangeArrowheads="1"/>
          </p:cNvSpPr>
          <p:nvPr/>
        </p:nvSpPr>
        <p:spPr bwMode="auto">
          <a:xfrm>
            <a:off x="400051" y="2114551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CC"/>
                </a:solidFill>
                <a:latin typeface="+mj-lt"/>
              </a:rPr>
              <a:t>Đáp án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:</a:t>
            </a:r>
            <a:r>
              <a:rPr lang="en-US" b="1">
                <a:solidFill>
                  <a:srgbClr val="0000CC"/>
                </a:solidFill>
                <a:latin typeface="+mj-lt"/>
              </a:rPr>
              <a:t> </a:t>
            </a:r>
          </a:p>
        </p:txBody>
      </p:sp>
      <p:sp>
        <p:nvSpPr>
          <p:cNvPr id="181295" name="Oval 47"/>
          <p:cNvSpPr>
            <a:spLocks noChangeArrowheads="1"/>
          </p:cNvSpPr>
          <p:nvPr/>
        </p:nvSpPr>
        <p:spPr bwMode="auto">
          <a:xfrm>
            <a:off x="1587500" y="345122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00CC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129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99200" y="6324600"/>
            <a:ext cx="9144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3299" name="Oval 14"/>
          <p:cNvSpPr>
            <a:spLocks noChangeArrowheads="1"/>
          </p:cNvSpPr>
          <p:nvPr/>
        </p:nvSpPr>
        <p:spPr bwMode="auto">
          <a:xfrm rot="-933412">
            <a:off x="9533467" y="41910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8436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3301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8438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39" name="Oval 18"/>
          <p:cNvSpPr>
            <a:spLocks noChangeArrowheads="1"/>
          </p:cNvSpPr>
          <p:nvPr/>
        </p:nvSpPr>
        <p:spPr bwMode="gray">
          <a:xfrm>
            <a:off x="8940800" y="4459288"/>
            <a:ext cx="259766" cy="519351"/>
          </a:xfrm>
          <a:prstGeom prst="ellipse">
            <a:avLst/>
          </a:prstGeom>
          <a:gradFill rotWithShape="1">
            <a:gsLst>
              <a:gs pos="0">
                <a:srgbClr val="00CC66">
                  <a:alpha val="32001"/>
                </a:srgbClr>
              </a:gs>
              <a:gs pos="100000">
                <a:srgbClr val="000000">
                  <a:alpha val="89998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40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1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2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3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4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5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6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HÕt</a:t>
            </a:r>
          </a:p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183322" name="Oval 26"/>
          <p:cNvSpPr>
            <a:spLocks noChangeArrowheads="1"/>
          </p:cNvSpPr>
          <p:nvPr/>
        </p:nvSpPr>
        <p:spPr bwMode="auto">
          <a:xfrm>
            <a:off x="139700" y="3575051"/>
            <a:ext cx="965200" cy="4746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454" name="Text Box 27"/>
          <p:cNvSpPr txBox="1">
            <a:spLocks noChangeArrowheads="1"/>
          </p:cNvSpPr>
          <p:nvPr/>
        </p:nvSpPr>
        <p:spPr bwMode="auto">
          <a:xfrm>
            <a:off x="1320800" y="381001"/>
            <a:ext cx="9789584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</a:rPr>
              <a:t>Câu 2 :</a:t>
            </a:r>
            <a:r>
              <a:rPr lang="en-US" sz="2800" b="1">
                <a:solidFill>
                  <a:srgbClr val="0000CC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Tính lũy thừa sau:    10</a:t>
            </a:r>
            <a:r>
              <a:rPr lang="en-US" sz="2800" b="1" baseline="30000">
                <a:solidFill>
                  <a:srgbClr val="FF0000"/>
                </a:solidFill>
              </a:rPr>
              <a:t>4</a:t>
            </a:r>
            <a:r>
              <a:rPr lang="en-US" sz="2800" b="1">
                <a:solidFill>
                  <a:srgbClr val="FF0000"/>
                </a:solidFill>
              </a:rPr>
              <a:t>  ;   6</a:t>
            </a:r>
            <a:r>
              <a:rPr lang="en-US" sz="2800" b="1" baseline="30000">
                <a:solidFill>
                  <a:srgbClr val="FF0000"/>
                </a:solidFill>
              </a:rPr>
              <a:t>2</a:t>
            </a:r>
            <a:r>
              <a:rPr lang="en-US" sz="28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8455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56" name="Text Box 30"/>
          <p:cNvSpPr txBox="1">
            <a:spLocks noChangeArrowheads="1"/>
          </p:cNvSpPr>
          <p:nvPr/>
        </p:nvSpPr>
        <p:spPr bwMode="auto">
          <a:xfrm>
            <a:off x="434915" y="1845395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</a:rPr>
              <a:t>Đáp án</a:t>
            </a:r>
            <a:r>
              <a:rPr lang="en-US" sz="2800" b="1">
                <a:solidFill>
                  <a:srgbClr val="0000CC"/>
                </a:solidFill>
              </a:rPr>
              <a:t> :</a:t>
            </a:r>
            <a:r>
              <a:rPr lang="en-US" b="1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18457" name="Rectangle 3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58" name="Rectangle 33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3332" name="Text Box 36"/>
          <p:cNvSpPr txBox="1">
            <a:spLocks noChangeArrowheads="1"/>
          </p:cNvSpPr>
          <p:nvPr/>
        </p:nvSpPr>
        <p:spPr bwMode="auto">
          <a:xfrm>
            <a:off x="302685" y="3538539"/>
            <a:ext cx="7886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b /    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10000;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36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351367" y="4451351"/>
            <a:ext cx="609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c / 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400;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12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4" name="Text Box 36"/>
          <p:cNvSpPr txBox="1">
            <a:spLocks noChangeArrowheads="1"/>
          </p:cNvSpPr>
          <p:nvPr/>
        </p:nvSpPr>
        <p:spPr bwMode="auto">
          <a:xfrm>
            <a:off x="334433" y="2520951"/>
            <a:ext cx="609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a /10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10000;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12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33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4368800" y="2438401"/>
            <a:ext cx="5283200" cy="3878263"/>
            <a:chOff x="1008" y="1200"/>
            <a:chExt cx="2496" cy="2443"/>
          </a:xfrm>
        </p:grpSpPr>
        <p:pic>
          <p:nvPicPr>
            <p:cNvPr id="19468" name="Picture 3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52" y="283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9" name="Picture 4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208" y="1728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0" name="Picture 5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84" y="2208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1" name="Picture 6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680" y="120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2" name="Picture 7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56" y="2256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3" name="Picture 8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20" y="1776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4" name="Picture 9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36" y="2112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5" name="Picture 10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776" y="2688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6" name="Picture 11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488" y="168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7" name="Picture 12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016" y="144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8" name="Picture 13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08" y="235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9" name="Picture 14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304" y="2112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0" name="Picture 15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352" y="2304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1" name="Picture 16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68" y="2448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2" name="Picture 17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544" y="259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3" name="Picture 18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344" y="216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85363" name="WordArt 19"/>
          <p:cNvSpPr>
            <a:spLocks noChangeArrowheads="1" noChangeShapeType="1" noTextEdit="1"/>
          </p:cNvSpPr>
          <p:nvPr/>
        </p:nvSpPr>
        <p:spPr bwMode="auto">
          <a:xfrm>
            <a:off x="406400" y="1295400"/>
            <a:ext cx="10261600" cy="2438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Ô MAY MẮN, XIN CHÚC MỪNG</a:t>
            </a:r>
          </a:p>
        </p:txBody>
      </p:sp>
      <p:sp>
        <p:nvSpPr>
          <p:cNvPr id="19460" name="AutoShape 2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400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9652000" y="4495800"/>
            <a:ext cx="914400" cy="9906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2" name="AutoShape 6"/>
          <p:cNvSpPr>
            <a:spLocks noChangeArrowheads="1"/>
          </p:cNvSpPr>
          <p:nvPr/>
        </p:nvSpPr>
        <p:spPr bwMode="auto">
          <a:xfrm>
            <a:off x="4775200" y="3200400"/>
            <a:ext cx="1117600" cy="6096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3" name="AutoShape 6"/>
          <p:cNvSpPr>
            <a:spLocks noChangeArrowheads="1"/>
          </p:cNvSpPr>
          <p:nvPr/>
        </p:nvSpPr>
        <p:spPr bwMode="auto">
          <a:xfrm>
            <a:off x="2133600" y="1219200"/>
            <a:ext cx="1117600" cy="6858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9956800" y="2971800"/>
            <a:ext cx="1016000" cy="3810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3759200" y="5486400"/>
            <a:ext cx="406400" cy="1524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2336800" y="4114800"/>
            <a:ext cx="812800" cy="10668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5689600" y="1219200"/>
            <a:ext cx="609600" cy="7620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853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63" grpId="0" animBg="1"/>
      <p:bldP spid="59398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981" y="653685"/>
            <a:ext cx="8378529" cy="750532"/>
          </a:xfrm>
        </p:spPr>
        <p:txBody>
          <a:bodyPr>
            <a:norm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 hiện theo các yêu cầu sau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Arial" pitchFamily="34" charset="0"/>
                <a:cs typeface="Arial" pitchFamily="34" charset="0"/>
              </a:rPr>
              <a:t>HOẠT ĐỘNG MỞ ĐẦU</a:t>
            </a:r>
            <a:endParaRPr lang="en-US" sz="2800">
              <a:solidFill>
                <a:srgbClr val="C55A1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54"/>
          <p:cNvSpPr txBox="1">
            <a:spLocks noChangeArrowheads="1"/>
          </p:cNvSpPr>
          <p:nvPr/>
        </p:nvSpPr>
        <p:spPr bwMode="auto">
          <a:xfrm>
            <a:off x="435822" y="2351313"/>
            <a:ext cx="8675688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Hãy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dạng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thu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gọn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)?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 + 2 + 2 + 2 + 2 + 2   =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x + x + x + x + x =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2+ 2 + 2 + 3 + 3 + 3  = </a:t>
            </a:r>
          </a:p>
        </p:txBody>
      </p:sp>
      <p:sp>
        <p:nvSpPr>
          <p:cNvPr id="33" name="Text Box 60"/>
          <p:cNvSpPr txBox="1">
            <a:spLocks noChangeArrowheads="1"/>
          </p:cNvSpPr>
          <p:nvPr/>
        </p:nvSpPr>
        <p:spPr bwMode="auto">
          <a:xfrm>
            <a:off x="4427313" y="4237405"/>
            <a:ext cx="16911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x. 5</a:t>
            </a:r>
          </a:p>
        </p:txBody>
      </p:sp>
      <p:sp>
        <p:nvSpPr>
          <p:cNvPr id="34" name="Text Box 61"/>
          <p:cNvSpPr txBox="1">
            <a:spLocks noChangeArrowheads="1"/>
          </p:cNvSpPr>
          <p:nvPr/>
        </p:nvSpPr>
        <p:spPr bwMode="auto">
          <a:xfrm>
            <a:off x="5026740" y="4977226"/>
            <a:ext cx="3030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2. 3 + 3.3 = 3.5</a:t>
            </a:r>
          </a:p>
        </p:txBody>
      </p:sp>
      <p:sp>
        <p:nvSpPr>
          <p:cNvPr id="36" name="Text Box 66"/>
          <p:cNvSpPr txBox="1">
            <a:spLocks noChangeArrowheads="1"/>
          </p:cNvSpPr>
          <p:nvPr/>
        </p:nvSpPr>
        <p:spPr bwMode="auto">
          <a:xfrm>
            <a:off x="5397383" y="3505979"/>
            <a:ext cx="21463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2. 6</a:t>
            </a:r>
          </a:p>
        </p:txBody>
      </p:sp>
      <p:grpSp>
        <p:nvGrpSpPr>
          <p:cNvPr id="37" name="Group 32"/>
          <p:cNvGrpSpPr>
            <a:grpSpLocks/>
          </p:cNvGrpSpPr>
          <p:nvPr/>
        </p:nvGrpSpPr>
        <p:grpSpPr bwMode="auto">
          <a:xfrm>
            <a:off x="5853867" y="1192756"/>
            <a:ext cx="1679575" cy="1185862"/>
            <a:chOff x="2112" y="2496"/>
            <a:chExt cx="1776" cy="1824"/>
          </a:xfrm>
        </p:grpSpPr>
        <p:pic>
          <p:nvPicPr>
            <p:cNvPr id="38" name="Picture 33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51" y="2646"/>
              <a:ext cx="1245" cy="1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" name="AutoShape 34">
              <a:hlinkClick r:id="rId3"/>
            </p:cNvPr>
            <p:cNvSpPr>
              <a:spLocks noChangeArrowheads="1"/>
            </p:cNvSpPr>
            <p:nvPr/>
          </p:nvSpPr>
          <p:spPr bwMode="auto">
            <a:xfrm>
              <a:off x="2112" y="2496"/>
              <a:ext cx="1776" cy="1824"/>
            </a:xfrm>
            <a:prstGeom prst="flowChartConnector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 autoUpdateAnimBg="0"/>
      <p:bldP spid="33" grpId="0" autoUpdateAnimBg="0"/>
      <p:bldP spid="34" grpId="0" autoUpdateAnimBg="0"/>
      <p:bldP spid="36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92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Oval 14"/>
          <p:cNvSpPr>
            <a:spLocks noChangeArrowheads="1"/>
          </p:cNvSpPr>
          <p:nvPr/>
        </p:nvSpPr>
        <p:spPr bwMode="auto">
          <a:xfrm rot="-933412">
            <a:off x="9245600" y="4295776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73574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7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8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9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0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1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2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3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latin typeface=".VnVogue" pitchFamily="34" charset="0"/>
              </a:rPr>
              <a:t>HÕt</a:t>
            </a:r>
          </a:p>
          <a:p>
            <a:r>
              <a:rPr lang="en-US" sz="4800"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5</a:t>
            </a:r>
          </a:p>
        </p:txBody>
      </p:sp>
      <p:sp>
        <p:nvSpPr>
          <p:cNvPr id="187418" name="Oval 26"/>
          <p:cNvSpPr>
            <a:spLocks noChangeArrowheads="1"/>
          </p:cNvSpPr>
          <p:nvPr/>
        </p:nvSpPr>
        <p:spPr bwMode="auto">
          <a:xfrm>
            <a:off x="643467" y="394017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1" name="Text Box 27"/>
          <p:cNvSpPr txBox="1">
            <a:spLocks noChangeArrowheads="1"/>
          </p:cNvSpPr>
          <p:nvPr/>
        </p:nvSpPr>
        <p:spPr bwMode="auto">
          <a:xfrm>
            <a:off x="1524000" y="449264"/>
            <a:ext cx="9144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Câu 3 :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Viết  số sau dưới dạng lũy thừa với cơ số cho trước : 81, cơ số 3</a:t>
            </a:r>
          </a:p>
        </p:txBody>
      </p:sp>
      <p:sp>
        <p:nvSpPr>
          <p:cNvPr id="20502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03" name="Text Box 30"/>
          <p:cNvSpPr txBox="1">
            <a:spLocks noChangeArrowheads="1"/>
          </p:cNvSpPr>
          <p:nvPr/>
        </p:nvSpPr>
        <p:spPr bwMode="auto">
          <a:xfrm>
            <a:off x="1130300" y="2005014"/>
            <a:ext cx="3149600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Đáp án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: </a:t>
            </a:r>
          </a:p>
        </p:txBody>
      </p:sp>
      <p:sp>
        <p:nvSpPr>
          <p:cNvPr id="20504" name="Text Box 31"/>
          <p:cNvSpPr txBox="1">
            <a:spLocks noChangeArrowheads="1"/>
          </p:cNvSpPr>
          <p:nvPr/>
        </p:nvSpPr>
        <p:spPr bwMode="auto">
          <a:xfrm>
            <a:off x="789517" y="2881313"/>
            <a:ext cx="2946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 3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5" name="Text Box 32"/>
          <p:cNvSpPr txBox="1">
            <a:spLocks noChangeArrowheads="1"/>
          </p:cNvSpPr>
          <p:nvPr/>
        </p:nvSpPr>
        <p:spPr bwMode="auto">
          <a:xfrm>
            <a:off x="5560484" y="2990851"/>
            <a:ext cx="294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b/  4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6" name="Text Box 33"/>
          <p:cNvSpPr txBox="1">
            <a:spLocks noChangeArrowheads="1"/>
          </p:cNvSpPr>
          <p:nvPr/>
        </p:nvSpPr>
        <p:spPr bwMode="auto">
          <a:xfrm>
            <a:off x="789517" y="3940176"/>
            <a:ext cx="294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c/    3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74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92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Oval 14"/>
          <p:cNvSpPr>
            <a:spLocks noChangeArrowheads="1"/>
          </p:cNvSpPr>
          <p:nvPr/>
        </p:nvSpPr>
        <p:spPr bwMode="auto">
          <a:xfrm rot="-933412">
            <a:off x="9323918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1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2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3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4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5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6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7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HÕt</a:t>
            </a:r>
          </a:p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21524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5" name="Rectangle 3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6" name="AutoShape 3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1186585" y="6451600"/>
            <a:ext cx="721783" cy="368300"/>
          </a:xfrm>
          <a:prstGeom prst="rightArrow">
            <a:avLst>
              <a:gd name="adj1" fmla="val 50000"/>
              <a:gd name="adj2" fmla="val 36746"/>
            </a:avLst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1527" name="Oval 14"/>
          <p:cNvSpPr>
            <a:spLocks noChangeArrowheads="1"/>
          </p:cNvSpPr>
          <p:nvPr/>
        </p:nvSpPr>
        <p:spPr bwMode="auto">
          <a:xfrm rot="-933412">
            <a:off x="9245600" y="4295776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Oval 26"/>
          <p:cNvSpPr>
            <a:spLocks noChangeArrowheads="1"/>
          </p:cNvSpPr>
          <p:nvPr/>
        </p:nvSpPr>
        <p:spPr bwMode="auto">
          <a:xfrm>
            <a:off x="643467" y="394017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CC"/>
              </a:solidFill>
            </a:endParaRPr>
          </a:p>
        </p:txBody>
      </p:sp>
      <p:sp>
        <p:nvSpPr>
          <p:cNvPr id="21529" name="Text Box 27"/>
          <p:cNvSpPr txBox="1">
            <a:spLocks noChangeArrowheads="1"/>
          </p:cNvSpPr>
          <p:nvPr/>
        </p:nvSpPr>
        <p:spPr bwMode="auto">
          <a:xfrm>
            <a:off x="500333" y="449264"/>
            <a:ext cx="1124738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0000CC"/>
                </a:solidFill>
              </a:rPr>
              <a:t>Câu 5 : </a:t>
            </a:r>
            <a:r>
              <a:rPr lang="en-US" sz="4000" b="1">
                <a:solidFill>
                  <a:srgbClr val="0000CC"/>
                </a:solidFill>
              </a:rPr>
              <a:t> </a:t>
            </a:r>
            <a:r>
              <a:rPr lang="en-US" sz="4000" b="1">
                <a:solidFill>
                  <a:srgbClr val="FF0000"/>
                </a:solidFill>
              </a:rPr>
              <a:t>Đọc lũy thừa sau và nêu cơ số, số mũ của nó:  4</a:t>
            </a:r>
            <a:r>
              <a:rPr lang="en-US" sz="4000" b="1" baseline="30000">
                <a:solidFill>
                  <a:srgbClr val="FF0000"/>
                </a:solidFill>
              </a:rPr>
              <a:t>3</a:t>
            </a:r>
            <a:endParaRPr lang="en-US" sz="4000" b="1">
              <a:solidFill>
                <a:srgbClr val="FF0000"/>
              </a:solidFill>
            </a:endParaRPr>
          </a:p>
        </p:txBody>
      </p:sp>
      <p:sp>
        <p:nvSpPr>
          <p:cNvPr id="21530" name="Text Box 30"/>
          <p:cNvSpPr txBox="1">
            <a:spLocks noChangeArrowheads="1"/>
          </p:cNvSpPr>
          <p:nvPr/>
        </p:nvSpPr>
        <p:spPr bwMode="auto">
          <a:xfrm>
            <a:off x="1130300" y="2005014"/>
            <a:ext cx="3149600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</a:rPr>
              <a:t>Đáp án</a:t>
            </a:r>
            <a:r>
              <a:rPr lang="en-US" sz="2800" b="1">
                <a:solidFill>
                  <a:srgbClr val="0000CC"/>
                </a:solidFill>
              </a:rPr>
              <a:t> :</a:t>
            </a:r>
            <a:r>
              <a:rPr lang="en-US" b="1">
                <a:solidFill>
                  <a:srgbClr val="0000CC"/>
                </a:solidFill>
                <a:latin typeface="Arial" charset="0"/>
              </a:rPr>
              <a:t> </a:t>
            </a:r>
          </a:p>
        </p:txBody>
      </p:sp>
      <p:sp>
        <p:nvSpPr>
          <p:cNvPr id="21531" name="Text Box 31"/>
          <p:cNvSpPr txBox="1">
            <a:spLocks noChangeArrowheads="1"/>
          </p:cNvSpPr>
          <p:nvPr/>
        </p:nvSpPr>
        <p:spPr bwMode="auto">
          <a:xfrm>
            <a:off x="789518" y="2881314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  3 mũ bốn, cơ số 3, số mũ 4.</a:t>
            </a:r>
          </a:p>
        </p:txBody>
      </p:sp>
      <p:sp>
        <p:nvSpPr>
          <p:cNvPr id="21532" name="Text Box 31"/>
          <p:cNvSpPr txBox="1">
            <a:spLocks noChangeArrowheads="1"/>
          </p:cNvSpPr>
          <p:nvPr/>
        </p:nvSpPr>
        <p:spPr bwMode="auto">
          <a:xfrm>
            <a:off x="740834" y="3927476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b/    4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4,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mũ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3.</a:t>
            </a:r>
          </a:p>
        </p:txBody>
      </p:sp>
      <p:sp>
        <p:nvSpPr>
          <p:cNvPr id="21533" name="Text Box 31"/>
          <p:cNvSpPr txBox="1">
            <a:spLocks noChangeArrowheads="1"/>
          </p:cNvSpPr>
          <p:nvPr/>
        </p:nvSpPr>
        <p:spPr bwMode="auto">
          <a:xfrm>
            <a:off x="886885" y="4962526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c/  4 mũ ba, cơ số 3, số mũ 4.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3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706967" y="1905000"/>
            <a:ext cx="10972800" cy="3810000"/>
          </a:xfrm>
          <a:prstGeom prst="rect">
            <a:avLst/>
          </a:prstGeom>
          <a:gradFill rotWithShape="1">
            <a:gsLst>
              <a:gs pos="0">
                <a:srgbClr val="FF99FF"/>
              </a:gs>
              <a:gs pos="100000">
                <a:srgbClr val="FFFF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>
              <a:latin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5400000">
            <a:off x="10547350" y="-6350"/>
            <a:ext cx="1409700" cy="1879600"/>
            <a:chOff x="144" y="1296"/>
            <a:chExt cx="888" cy="888"/>
          </a:xfrm>
        </p:grpSpPr>
        <p:pic>
          <p:nvPicPr>
            <p:cNvPr id="22535" name="Picture 5" descr="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4" y="1296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6" name="Picture 6" descr="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28" y="1392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7" name="Picture 7" descr="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4" y="1680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2533" name="Picture 8" descr="h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572000"/>
            <a:ext cx="1219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Text Box 10"/>
          <p:cNvSpPr txBox="1">
            <a:spLocks noChangeArrowheads="1"/>
          </p:cNvSpPr>
          <p:nvPr/>
        </p:nvSpPr>
        <p:spPr bwMode="auto">
          <a:xfrm>
            <a:off x="1117382" y="2005014"/>
            <a:ext cx="104648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- </a:t>
            </a:r>
            <a:r>
              <a:rPr lang="en-US" sz="2800" b="1" dirty="0" err="1">
                <a:solidFill>
                  <a:srgbClr val="0000CC"/>
                </a:solidFill>
              </a:rPr>
              <a:t>Học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thuộc</a:t>
            </a:r>
            <a:r>
              <a:rPr lang="en-US" sz="2800" b="1" dirty="0">
                <a:solidFill>
                  <a:srgbClr val="0000CC"/>
                </a:solidFill>
              </a:rPr>
              <a:t>: </a:t>
            </a:r>
            <a:r>
              <a:rPr lang="en-US" sz="2800" b="1" dirty="0" err="1">
                <a:solidFill>
                  <a:srgbClr val="0000CC"/>
                </a:solidFill>
              </a:rPr>
              <a:t>khái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niệm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phép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nâng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lũy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thừa</a:t>
            </a:r>
            <a:r>
              <a:rPr lang="en-US" sz="2800" b="1" dirty="0">
                <a:solidFill>
                  <a:srgbClr val="0000CC"/>
                </a:solidFill>
              </a:rPr>
              <a:t>, </a:t>
            </a:r>
            <a:r>
              <a:rPr lang="en-US" sz="2800" b="1" dirty="0" err="1">
                <a:solidFill>
                  <a:srgbClr val="0000CC"/>
                </a:solidFill>
              </a:rPr>
              <a:t>quy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tắc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nhân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hai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lũy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thừa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cùng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cơ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số</a:t>
            </a:r>
            <a:r>
              <a:rPr lang="en-US" sz="2800" b="1" dirty="0">
                <a:solidFill>
                  <a:srgbClr val="0000CC"/>
                </a:solidFill>
              </a:rPr>
              <a:t> (</a:t>
            </a:r>
            <a:r>
              <a:rPr lang="en-US" sz="2800" b="1" dirty="0" err="1">
                <a:solidFill>
                  <a:srgbClr val="0000CC"/>
                </a:solidFill>
              </a:rPr>
              <a:t>dưới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dạng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lời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văn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và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công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thức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tổng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quát</a:t>
            </a:r>
            <a:r>
              <a:rPr lang="en-US" sz="2800" b="1" dirty="0">
                <a:solidFill>
                  <a:srgbClr val="0000CC"/>
                </a:solidFill>
              </a:rPr>
              <a:t>) </a:t>
            </a:r>
            <a:r>
              <a:rPr lang="en-US" sz="2800" b="1" dirty="0" err="1">
                <a:solidFill>
                  <a:srgbClr val="0000CC"/>
                </a:solidFill>
              </a:rPr>
              <a:t>cùng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các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chú</a:t>
            </a:r>
            <a:r>
              <a:rPr lang="en-US" sz="2800" b="1" dirty="0">
                <a:solidFill>
                  <a:srgbClr val="0000CC"/>
                </a:solidFill>
              </a:rPr>
              <a:t> ý.</a:t>
            </a:r>
            <a:endParaRPr lang="vi-VN" sz="2800" b="1" dirty="0">
              <a:solidFill>
                <a:srgbClr val="0000CC"/>
              </a:solidFill>
            </a:endParaRPr>
          </a:p>
          <a:p>
            <a:r>
              <a:rPr lang="en-US" sz="2800" b="1" dirty="0">
                <a:solidFill>
                  <a:srgbClr val="0000CC"/>
                </a:solidFill>
              </a:rPr>
              <a:t>- </a:t>
            </a:r>
            <a:r>
              <a:rPr lang="en-US" sz="2800" b="1" dirty="0" err="1">
                <a:solidFill>
                  <a:srgbClr val="0000CC"/>
                </a:solidFill>
              </a:rPr>
              <a:t>Làm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các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bài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tập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sau</a:t>
            </a:r>
            <a:r>
              <a:rPr lang="en-US" sz="2800" b="1" dirty="0">
                <a:solidFill>
                  <a:srgbClr val="0000CC"/>
                </a:solidFill>
              </a:rPr>
              <a:t>: 1; 2 (SGK/24 + 25)</a:t>
            </a:r>
            <a:endParaRPr lang="vi-VN" sz="2800" b="1" dirty="0">
              <a:solidFill>
                <a:srgbClr val="0000CC"/>
              </a:solidFill>
            </a:endParaRPr>
          </a:p>
          <a:p>
            <a:r>
              <a:rPr lang="en-US" sz="2800" b="1" dirty="0" err="1">
                <a:solidFill>
                  <a:srgbClr val="0000CC"/>
                </a:solidFill>
              </a:rPr>
              <a:t>Bài</a:t>
            </a:r>
            <a:r>
              <a:rPr lang="en-US" sz="2800" b="1" dirty="0">
                <a:solidFill>
                  <a:srgbClr val="0000CC"/>
                </a:solidFill>
              </a:rPr>
              <a:t> 1: </a:t>
            </a:r>
            <a:r>
              <a:rPr lang="fr-FR" sz="2800" b="1" dirty="0" err="1">
                <a:solidFill>
                  <a:srgbClr val="0000CC"/>
                </a:solidFill>
              </a:rPr>
              <a:t>Viết</a:t>
            </a:r>
            <a:r>
              <a:rPr lang="fr-FR" sz="2800" b="1" dirty="0">
                <a:solidFill>
                  <a:srgbClr val="0000CC"/>
                </a:solidFill>
              </a:rPr>
              <a:t> </a:t>
            </a:r>
            <a:r>
              <a:rPr lang="fr-FR" sz="2800" b="1" dirty="0" err="1">
                <a:solidFill>
                  <a:srgbClr val="0000CC"/>
                </a:solidFill>
              </a:rPr>
              <a:t>các</a:t>
            </a:r>
            <a:r>
              <a:rPr lang="fr-FR" sz="2800" b="1" dirty="0">
                <a:solidFill>
                  <a:srgbClr val="0000CC"/>
                </a:solidFill>
              </a:rPr>
              <a:t> </a:t>
            </a:r>
            <a:r>
              <a:rPr lang="fr-FR" sz="2800" b="1" dirty="0" err="1">
                <a:solidFill>
                  <a:srgbClr val="0000CC"/>
                </a:solidFill>
              </a:rPr>
              <a:t>biểu</a:t>
            </a:r>
            <a:r>
              <a:rPr lang="fr-FR" sz="2800" b="1" dirty="0">
                <a:solidFill>
                  <a:srgbClr val="0000CC"/>
                </a:solidFill>
              </a:rPr>
              <a:t> </a:t>
            </a:r>
            <a:r>
              <a:rPr lang="fr-FR" sz="2800" b="1" dirty="0" err="1">
                <a:solidFill>
                  <a:srgbClr val="0000CC"/>
                </a:solidFill>
              </a:rPr>
              <a:t>thức</a:t>
            </a:r>
            <a:r>
              <a:rPr lang="fr-FR" sz="2800" b="1" dirty="0">
                <a:solidFill>
                  <a:srgbClr val="0000CC"/>
                </a:solidFill>
              </a:rPr>
              <a:t> </a:t>
            </a:r>
            <a:r>
              <a:rPr lang="fr-FR" sz="2800" b="1" dirty="0" err="1">
                <a:solidFill>
                  <a:srgbClr val="0000CC"/>
                </a:solidFill>
              </a:rPr>
              <a:t>sau</a:t>
            </a:r>
            <a:r>
              <a:rPr lang="fr-FR" sz="2800" b="1" dirty="0">
                <a:solidFill>
                  <a:srgbClr val="0000CC"/>
                </a:solidFill>
              </a:rPr>
              <a:t> </a:t>
            </a:r>
            <a:r>
              <a:rPr lang="fr-FR" sz="2800" b="1" dirty="0" err="1">
                <a:solidFill>
                  <a:srgbClr val="0000CC"/>
                </a:solidFill>
              </a:rPr>
              <a:t>dưới</a:t>
            </a:r>
            <a:r>
              <a:rPr lang="fr-FR" sz="2800" b="1" dirty="0">
                <a:solidFill>
                  <a:srgbClr val="0000CC"/>
                </a:solidFill>
              </a:rPr>
              <a:t> </a:t>
            </a:r>
            <a:r>
              <a:rPr lang="fr-FR" sz="2800" b="1" dirty="0" err="1">
                <a:solidFill>
                  <a:srgbClr val="0000CC"/>
                </a:solidFill>
              </a:rPr>
              <a:t>dạng</a:t>
            </a:r>
            <a:r>
              <a:rPr lang="fr-FR" sz="2800" b="1" dirty="0">
                <a:solidFill>
                  <a:srgbClr val="0000CC"/>
                </a:solidFill>
              </a:rPr>
              <a:t> </a:t>
            </a:r>
            <a:r>
              <a:rPr lang="fr-FR" sz="2800" b="1" dirty="0" err="1">
                <a:solidFill>
                  <a:srgbClr val="0000CC"/>
                </a:solidFill>
              </a:rPr>
              <a:t>lũy</a:t>
            </a:r>
            <a:r>
              <a:rPr lang="fr-FR" sz="2800" b="1" dirty="0">
                <a:solidFill>
                  <a:srgbClr val="0000CC"/>
                </a:solidFill>
              </a:rPr>
              <a:t> </a:t>
            </a:r>
            <a:r>
              <a:rPr lang="fr-FR" sz="2800" b="1" dirty="0" err="1">
                <a:solidFill>
                  <a:srgbClr val="0000CC"/>
                </a:solidFill>
              </a:rPr>
              <a:t>thừa</a:t>
            </a:r>
            <a:r>
              <a:rPr lang="fr-FR" sz="2800" b="1" dirty="0">
                <a:solidFill>
                  <a:srgbClr val="0000CC"/>
                </a:solidFill>
              </a:rPr>
              <a:t> </a:t>
            </a:r>
            <a:r>
              <a:rPr lang="fr-FR" sz="2800" b="1" dirty="0" err="1">
                <a:solidFill>
                  <a:srgbClr val="0000CC"/>
                </a:solidFill>
              </a:rPr>
              <a:t>của</a:t>
            </a:r>
            <a:r>
              <a:rPr lang="fr-FR" sz="2800" b="1" dirty="0">
                <a:solidFill>
                  <a:srgbClr val="0000CC"/>
                </a:solidFill>
              </a:rPr>
              <a:t> </a:t>
            </a:r>
            <a:r>
              <a:rPr lang="fr-FR" sz="2800" b="1" dirty="0" err="1">
                <a:solidFill>
                  <a:srgbClr val="0000CC"/>
                </a:solidFill>
              </a:rPr>
              <a:t>một</a:t>
            </a:r>
            <a:r>
              <a:rPr lang="fr-FR" sz="2800" b="1" dirty="0">
                <a:solidFill>
                  <a:srgbClr val="0000CC"/>
                </a:solidFill>
              </a:rPr>
              <a:t> </a:t>
            </a:r>
            <a:r>
              <a:rPr lang="fr-FR" sz="2800" b="1" dirty="0" err="1">
                <a:solidFill>
                  <a:srgbClr val="0000CC"/>
                </a:solidFill>
              </a:rPr>
              <a:t>số</a:t>
            </a:r>
            <a:r>
              <a:rPr lang="fr-FR" sz="2800" b="1" dirty="0">
                <a:solidFill>
                  <a:srgbClr val="0000CC"/>
                </a:solidFill>
              </a:rPr>
              <a:t> :</a:t>
            </a:r>
            <a:br>
              <a:rPr lang="fr-FR" sz="2800" b="1" dirty="0">
                <a:solidFill>
                  <a:srgbClr val="0000CC"/>
                </a:solidFill>
              </a:rPr>
            </a:br>
            <a:r>
              <a:rPr lang="en-US" sz="2800" b="1" dirty="0">
                <a:solidFill>
                  <a:srgbClr val="0000CC"/>
                </a:solidFill>
              </a:rPr>
              <a:t>a)                   b)                              c)  </a:t>
            </a:r>
            <a:endParaRPr lang="vi-VN" sz="2800" b="1" dirty="0">
              <a:solidFill>
                <a:srgbClr val="0000CC"/>
              </a:solidFill>
            </a:endParaRPr>
          </a:p>
          <a:p>
            <a:r>
              <a:rPr lang="en-US" sz="2800" b="1" dirty="0">
                <a:solidFill>
                  <a:srgbClr val="0000CC"/>
                </a:solidFill>
              </a:rPr>
              <a:t>- </a:t>
            </a:r>
            <a:r>
              <a:rPr lang="en-US" sz="2800" b="1" dirty="0" err="1">
                <a:solidFill>
                  <a:srgbClr val="0000CC"/>
                </a:solidFill>
              </a:rPr>
              <a:t>Đọc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nội</a:t>
            </a:r>
            <a:r>
              <a:rPr lang="en-US" sz="2800" b="1" dirty="0">
                <a:solidFill>
                  <a:srgbClr val="0000CC"/>
                </a:solidFill>
              </a:rPr>
              <a:t> dung </a:t>
            </a:r>
            <a:r>
              <a:rPr lang="en-US" sz="2800" b="1" dirty="0" err="1">
                <a:solidFill>
                  <a:srgbClr val="0000CC"/>
                </a:solidFill>
              </a:rPr>
              <a:t>phần</a:t>
            </a:r>
            <a:r>
              <a:rPr lang="en-US" sz="2800" b="1" dirty="0">
                <a:solidFill>
                  <a:srgbClr val="0000CC"/>
                </a:solidFill>
              </a:rPr>
              <a:t> "</a:t>
            </a:r>
            <a:r>
              <a:rPr lang="en-US" sz="2800" b="1" dirty="0" err="1">
                <a:solidFill>
                  <a:srgbClr val="0000CC"/>
                </a:solidFill>
              </a:rPr>
              <a:t>Em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có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biết</a:t>
            </a:r>
            <a:r>
              <a:rPr lang="en-US" sz="2800" b="1" dirty="0">
                <a:solidFill>
                  <a:srgbClr val="0000CC"/>
                </a:solidFill>
              </a:rPr>
              <a:t>" SGK </a:t>
            </a:r>
            <a:r>
              <a:rPr lang="en-US" sz="2800" b="1" dirty="0" err="1">
                <a:solidFill>
                  <a:srgbClr val="0000CC"/>
                </a:solidFill>
              </a:rPr>
              <a:t>trang</a:t>
            </a:r>
            <a:r>
              <a:rPr lang="en-US" sz="2800" b="1" dirty="0">
                <a:solidFill>
                  <a:srgbClr val="0000CC"/>
                </a:solidFill>
              </a:rPr>
              <a:t> 25.</a:t>
            </a:r>
            <a:endParaRPr lang="vi-VN" sz="2800" b="1" dirty="0">
              <a:solidFill>
                <a:srgbClr val="0000CC"/>
              </a:solidFill>
            </a:endParaRPr>
          </a:p>
          <a:p>
            <a:r>
              <a:rPr lang="en-US" sz="2800" b="1" dirty="0">
                <a:solidFill>
                  <a:srgbClr val="0000CC"/>
                </a:solidFill>
              </a:rPr>
              <a:t>- </a:t>
            </a:r>
            <a:r>
              <a:rPr lang="en-US" sz="2800" b="1" dirty="0" err="1">
                <a:solidFill>
                  <a:srgbClr val="0000CC"/>
                </a:solidFill>
              </a:rPr>
              <a:t>Chuẩn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bị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bài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mới</a:t>
            </a:r>
            <a:r>
              <a:rPr lang="en-US" sz="2800" b="1" dirty="0">
                <a:solidFill>
                  <a:srgbClr val="0000CC"/>
                </a:solidFill>
              </a:rPr>
              <a:t>: </a:t>
            </a:r>
            <a:r>
              <a:rPr lang="en-US" sz="2800" b="1" dirty="0" err="1">
                <a:solidFill>
                  <a:srgbClr val="0000CC"/>
                </a:solidFill>
              </a:rPr>
              <a:t>đọc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trước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toàn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bộ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nội</a:t>
            </a:r>
            <a:r>
              <a:rPr lang="en-US" sz="2800" b="1" dirty="0">
                <a:solidFill>
                  <a:srgbClr val="0000CC"/>
                </a:solidFill>
              </a:rPr>
              <a:t> dung </a:t>
            </a:r>
            <a:r>
              <a:rPr lang="en-US" sz="2800" b="1" dirty="0" err="1">
                <a:solidFill>
                  <a:srgbClr val="0000CC"/>
                </a:solidFill>
              </a:rPr>
              <a:t>mục</a:t>
            </a:r>
            <a:r>
              <a:rPr lang="en-US" sz="2800" b="1" dirty="0">
                <a:solidFill>
                  <a:srgbClr val="0000CC"/>
                </a:solidFill>
              </a:rPr>
              <a:t> III</a:t>
            </a:r>
            <a:r>
              <a:rPr lang="vi-VN" sz="2800" b="1" dirty="0">
                <a:solidFill>
                  <a:srgbClr val="0000CC"/>
                </a:solidFill>
              </a:rPr>
              <a:t>. Chia hai lũy thừa cùng cơ số</a:t>
            </a:r>
            <a:endParaRPr lang="en-US" sz="28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1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CDEFD47-F2AD-42CA-B9EF-E94053549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31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0465687-FC7A-40FD-A459-A12CEF151D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2763524"/>
              </p:ext>
            </p:extLst>
          </p:nvPr>
        </p:nvGraphicFramePr>
        <p:xfrm>
          <a:off x="1594889" y="3773214"/>
          <a:ext cx="1175819" cy="441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469696" imgH="177723" progId="Equation.DSMT4">
                  <p:embed/>
                </p:oleObj>
              </mc:Choice>
              <mc:Fallback>
                <p:oleObj name="Equation" r:id="rId5" imgW="469696" imgH="17772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4889" y="3773214"/>
                        <a:ext cx="1175819" cy="4414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FE45DE9-4D12-4FB4-91C7-77E94E2196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199336"/>
              </p:ext>
            </p:extLst>
          </p:nvPr>
        </p:nvGraphicFramePr>
        <p:xfrm>
          <a:off x="3461224" y="3773214"/>
          <a:ext cx="1877922" cy="392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1018209" imgH="171271" progId="Equation.DSMT4">
                  <p:embed/>
                </p:oleObj>
              </mc:Choice>
              <mc:Fallback>
                <p:oleObj name="Equation" r:id="rId7" imgW="1018209" imgH="17127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61224" y="3773214"/>
                        <a:ext cx="1877922" cy="3921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CFD7560-01A5-47E7-B015-1733D98FFF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628954"/>
              </p:ext>
            </p:extLst>
          </p:nvPr>
        </p:nvGraphicFramePr>
        <p:xfrm>
          <a:off x="6172324" y="3703828"/>
          <a:ext cx="2150904" cy="510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9" imgW="770760" imgH="200056" progId="Equation.DSMT4">
                  <p:embed/>
                </p:oleObj>
              </mc:Choice>
              <mc:Fallback>
                <p:oleObj name="Equation" r:id="rId9" imgW="770760" imgH="20005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72324" y="3703828"/>
                        <a:ext cx="2150904" cy="5108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l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57500" cy="257175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2589218" y="365125"/>
            <a:ext cx="8916987" cy="2917825"/>
          </a:xfrm>
          <a:prstGeom prst="cloudCallout">
            <a:avLst>
              <a:gd name="adj1" fmla="val -31954"/>
              <a:gd name="adj2" fmla="val 95088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US" sz="360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3600" b="1">
                <a:latin typeface="Arial" pitchFamily="34" charset="0"/>
                <a:cs typeface="Arial" pitchFamily="34" charset="0"/>
              </a:rPr>
              <a:t>2 + 2 + 2 + 2 +2 +2 = 2.6</a:t>
            </a:r>
          </a:p>
          <a:p>
            <a:pPr algn="ctr">
              <a:defRPr/>
            </a:pPr>
            <a:r>
              <a:rPr lang="en-US" sz="3600" b="1" err="1">
                <a:latin typeface="Arial" pitchFamily="34" charset="0"/>
                <a:cs typeface="Arial" pitchFamily="34" charset="0"/>
              </a:rPr>
              <a:t>Vậy</a:t>
            </a:r>
            <a:r>
              <a:rPr lang="en-US" sz="3600" b="1">
                <a:latin typeface="Arial" pitchFamily="34" charset="0"/>
                <a:cs typeface="Arial" pitchFamily="34" charset="0"/>
              </a:rPr>
              <a:t> 2.2.2.2.2.2 =  ?</a:t>
            </a:r>
          </a:p>
        </p:txBody>
      </p:sp>
      <p:pic>
        <p:nvPicPr>
          <p:cNvPr id="14" name="Picture 21" descr="j02321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17793" y="3792538"/>
            <a:ext cx="2692400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102785" y="296864"/>
            <a:ext cx="5082116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 dụ: 2.2.2.2. 2. 2 = 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5168880" y="313757"/>
            <a:ext cx="84243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1007533" y="1654175"/>
            <a:ext cx="1441451" cy="108108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36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 flipV="1">
            <a:off x="2461684" y="1665288"/>
            <a:ext cx="1488016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4032251" y="1365250"/>
            <a:ext cx="26881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 mũ sáu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495551" y="1914525"/>
            <a:ext cx="6769100" cy="579438"/>
            <a:chOff x="1179" y="918"/>
            <a:chExt cx="3198" cy="365"/>
          </a:xfrm>
        </p:grpSpPr>
        <p:sp>
          <p:nvSpPr>
            <p:cNvPr id="8214" name="Line 11"/>
            <p:cNvSpPr>
              <a:spLocks noChangeShapeType="1"/>
            </p:cNvSpPr>
            <p:nvPr/>
          </p:nvSpPr>
          <p:spPr bwMode="auto">
            <a:xfrm>
              <a:off x="1179" y="1094"/>
              <a:ext cx="703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5" name="Text Box 12"/>
            <p:cNvSpPr txBox="1">
              <a:spLocks noChangeArrowheads="1"/>
            </p:cNvSpPr>
            <p:nvPr/>
          </p:nvSpPr>
          <p:spPr bwMode="auto">
            <a:xfrm>
              <a:off x="1950" y="918"/>
              <a:ext cx="242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hoặc 2 luỹ thừa sáu</a:t>
              </a:r>
            </a:p>
          </p:txBody>
        </p:sp>
      </p:grp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2444751" y="2203450"/>
            <a:ext cx="1657349" cy="7381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4078818" y="2662239"/>
            <a:ext cx="681778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hoặc luỹ thừa bậc sáu của 2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6360585" y="3419475"/>
            <a:ext cx="1104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439333" y="3465513"/>
            <a:ext cx="9408584" cy="1168400"/>
            <a:chOff x="113" y="2183"/>
            <a:chExt cx="4445" cy="736"/>
          </a:xfrm>
        </p:grpSpPr>
        <p:sp>
          <p:nvSpPr>
            <p:cNvPr id="8211" name="Text Box 16"/>
            <p:cNvSpPr txBox="1">
              <a:spLocks noChangeArrowheads="1"/>
            </p:cNvSpPr>
            <p:nvPr/>
          </p:nvSpPr>
          <p:spPr bwMode="auto">
            <a:xfrm>
              <a:off x="113" y="2183"/>
              <a:ext cx="444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a. a. … . a  (n </a:t>
              </a: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 0) </a:t>
              </a: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=  </a:t>
              </a:r>
            </a:p>
          </p:txBody>
        </p:sp>
        <p:sp>
          <p:nvSpPr>
            <p:cNvPr id="8212" name="AutoShape 18"/>
            <p:cNvSpPr>
              <a:spLocks/>
            </p:cNvSpPr>
            <p:nvPr/>
          </p:nvSpPr>
          <p:spPr bwMode="auto">
            <a:xfrm rot="16200000">
              <a:off x="522" y="2114"/>
              <a:ext cx="158" cy="885"/>
            </a:xfrm>
            <a:prstGeom prst="leftBrace">
              <a:avLst>
                <a:gd name="adj1" fmla="val 55011"/>
                <a:gd name="adj2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3" name="Text Box 19"/>
            <p:cNvSpPr txBox="1">
              <a:spLocks noChangeArrowheads="1"/>
            </p:cNvSpPr>
            <p:nvPr/>
          </p:nvSpPr>
          <p:spPr bwMode="auto">
            <a:xfrm>
              <a:off x="204" y="2554"/>
              <a:ext cx="117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</a:t>
              </a:r>
              <a:r>
                <a:rPr lang="en-US" sz="3200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thừa số</a:t>
              </a:r>
            </a:p>
          </p:txBody>
        </p:sp>
      </p:grpSp>
      <p:sp>
        <p:nvSpPr>
          <p:cNvPr id="45078" name="Oval 22"/>
          <p:cNvSpPr>
            <a:spLocks noChangeArrowheads="1"/>
          </p:cNvSpPr>
          <p:nvPr/>
        </p:nvSpPr>
        <p:spPr bwMode="auto">
          <a:xfrm>
            <a:off x="2015067" y="5013325"/>
            <a:ext cx="1441451" cy="1081088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36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6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3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 flipV="1">
            <a:off x="3407834" y="4994275"/>
            <a:ext cx="1439333" cy="3952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4991100" y="4652964"/>
            <a:ext cx="230293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mũ n</a:t>
            </a:r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3458633" y="5589588"/>
            <a:ext cx="1441451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2" name="Text Box 26"/>
          <p:cNvSpPr txBox="1">
            <a:spLocks noChangeArrowheads="1"/>
          </p:cNvSpPr>
          <p:nvPr/>
        </p:nvSpPr>
        <p:spPr bwMode="auto">
          <a:xfrm>
            <a:off x="5024967" y="5233989"/>
            <a:ext cx="28321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luỹ thừa n</a:t>
            </a:r>
          </a:p>
        </p:txBody>
      </p:sp>
      <p:sp>
        <p:nvSpPr>
          <p:cNvPr id="45083" name="Line 27"/>
          <p:cNvSpPr>
            <a:spLocks noChangeShapeType="1"/>
          </p:cNvSpPr>
          <p:nvPr/>
        </p:nvSpPr>
        <p:spPr bwMode="auto">
          <a:xfrm>
            <a:off x="3426885" y="5794375"/>
            <a:ext cx="1390649" cy="3952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4" name="Text Box 28"/>
          <p:cNvSpPr txBox="1">
            <a:spLocks noChangeArrowheads="1"/>
          </p:cNvSpPr>
          <p:nvPr/>
        </p:nvSpPr>
        <p:spPr bwMode="auto">
          <a:xfrm>
            <a:off x="5018618" y="5913439"/>
            <a:ext cx="5615516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luỹ thừa bậc n của 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2" grpId="0"/>
      <p:bldP spid="45063" grpId="0" animBg="1"/>
      <p:bldP spid="45064" grpId="0" animBg="1"/>
      <p:bldP spid="45065" grpId="0"/>
      <p:bldP spid="45069" grpId="0" animBg="1"/>
      <p:bldP spid="45070" grpId="0"/>
      <p:bldP spid="45073" grpId="0"/>
      <p:bldP spid="45078" grpId="0" animBg="1"/>
      <p:bldP spid="45079" grpId="0" animBg="1"/>
      <p:bldP spid="45080" grpId="0"/>
      <p:bldP spid="45081" grpId="0" animBg="1"/>
      <p:bldP spid="45082" grpId="0"/>
      <p:bldP spid="45083" grpId="0" animBg="1"/>
      <p:bldP spid="4508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90501" y="1649414"/>
            <a:ext cx="11664951" cy="2640013"/>
            <a:chOff x="90" y="139"/>
            <a:chExt cx="5511" cy="1663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272" y="1334"/>
              <a:ext cx="1453" cy="468"/>
              <a:chOff x="1558" y="1114"/>
              <a:chExt cx="1318" cy="468"/>
            </a:xfrm>
          </p:grpSpPr>
          <p:sp>
            <p:nvSpPr>
              <p:cNvPr id="9234" name="AutoShape 4"/>
              <p:cNvSpPr>
                <a:spLocks/>
              </p:cNvSpPr>
              <p:nvPr/>
            </p:nvSpPr>
            <p:spPr bwMode="auto">
              <a:xfrm rot="-5400000">
                <a:off x="2321" y="717"/>
                <a:ext cx="158" cy="952"/>
              </a:xfrm>
              <a:prstGeom prst="leftBrace">
                <a:avLst>
                  <a:gd name="adj1" fmla="val 50211"/>
                  <a:gd name="adj2" fmla="val 50000"/>
                </a:avLst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35" name="Text Box 5"/>
              <p:cNvSpPr txBox="1">
                <a:spLocks noChangeArrowheads="1"/>
              </p:cNvSpPr>
              <p:nvPr/>
            </p:nvSpPr>
            <p:spPr bwMode="auto">
              <a:xfrm>
                <a:off x="1558" y="1217"/>
                <a:ext cx="127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 dirty="0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rPr>
                  <a:t>n </a:t>
                </a:r>
                <a:r>
                  <a:rPr lang="en-US" sz="3200" b="1" i="1" dirty="0" err="1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rPr>
                  <a:t>thừa</a:t>
                </a:r>
                <a:r>
                  <a:rPr lang="en-US" sz="3200" b="1" i="1" dirty="0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b="1" i="1" dirty="0" err="1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rPr>
                  <a:t>số</a:t>
                </a:r>
                <a:endParaRPr lang="en-US" sz="3200" b="1" i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233" name="Text Box 8"/>
            <p:cNvSpPr txBox="1">
              <a:spLocks noChangeArrowheads="1"/>
            </p:cNvSpPr>
            <p:nvPr/>
          </p:nvSpPr>
          <p:spPr bwMode="auto">
            <a:xfrm>
              <a:off x="90" y="139"/>
              <a:ext cx="5511" cy="1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1/ </a:t>
              </a:r>
              <a:r>
                <a:rPr lang="en-US" sz="32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Định</a:t>
              </a:r>
              <a:r>
                <a:rPr lang="en-US" sz="32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nghĩa</a:t>
              </a:r>
              <a:r>
                <a:rPr lang="en-US" sz="32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: </a:t>
              </a:r>
              <a:r>
                <a:rPr lang="en-US" sz="3200" b="1" dirty="0" err="1">
                  <a:latin typeface="Arial" pitchFamily="34" charset="0"/>
                  <a:cs typeface="Arial" pitchFamily="34" charset="0"/>
                </a:rPr>
                <a:t>Luỹ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err="1">
                  <a:latin typeface="Arial" pitchFamily="34" charset="0"/>
                  <a:cs typeface="Arial" pitchFamily="34" charset="0"/>
                </a:rPr>
                <a:t>thừa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err="1">
                  <a:latin typeface="Arial" pitchFamily="34" charset="0"/>
                  <a:cs typeface="Arial" pitchFamily="34" charset="0"/>
                </a:rPr>
                <a:t>bậc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 n </a:t>
              </a:r>
              <a:r>
                <a:rPr lang="en-US" sz="3200" b="1" dirty="0" err="1">
                  <a:latin typeface="Arial" pitchFamily="34" charset="0"/>
                  <a:cs typeface="Arial" pitchFamily="34" charset="0"/>
                </a:rPr>
                <a:t>của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 a </a:t>
              </a:r>
              <a:r>
                <a:rPr lang="en-US" sz="3200" b="1" dirty="0" err="1">
                  <a:latin typeface="Arial" pitchFamily="34" charset="0"/>
                  <a:cs typeface="Arial" pitchFamily="34" charset="0"/>
                </a:rPr>
                <a:t>là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err="1">
                  <a:latin typeface="Arial" pitchFamily="34" charset="0"/>
                  <a:cs typeface="Arial" pitchFamily="34" charset="0"/>
                </a:rPr>
                <a:t>tích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err="1">
                  <a:latin typeface="Arial" pitchFamily="34" charset="0"/>
                  <a:cs typeface="Arial" pitchFamily="34" charset="0"/>
                </a:rPr>
                <a:t>của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 n </a:t>
              </a:r>
              <a:r>
                <a:rPr lang="en-US" sz="3200" b="1" dirty="0" err="1">
                  <a:latin typeface="Arial" pitchFamily="34" charset="0"/>
                  <a:cs typeface="Arial" pitchFamily="34" charset="0"/>
                </a:rPr>
                <a:t>thừa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err="1">
                  <a:latin typeface="Arial" pitchFamily="34" charset="0"/>
                  <a:cs typeface="Arial" pitchFamily="34" charset="0"/>
                </a:rPr>
                <a:t>số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err="1">
                  <a:latin typeface="Arial" pitchFamily="34" charset="0"/>
                  <a:cs typeface="Arial" pitchFamily="34" charset="0"/>
                </a:rPr>
                <a:t>bằng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err="1">
                  <a:latin typeface="Arial" pitchFamily="34" charset="0"/>
                  <a:cs typeface="Arial" pitchFamily="34" charset="0"/>
                </a:rPr>
                <a:t>nhau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3200" b="1" dirty="0" err="1">
                  <a:latin typeface="Arial" pitchFamily="34" charset="0"/>
                  <a:cs typeface="Arial" pitchFamily="34" charset="0"/>
                </a:rPr>
                <a:t>mỗi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err="1">
                  <a:latin typeface="Arial" pitchFamily="34" charset="0"/>
                  <a:cs typeface="Arial" pitchFamily="34" charset="0"/>
                </a:rPr>
                <a:t>thừa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err="1">
                  <a:latin typeface="Arial" pitchFamily="34" charset="0"/>
                  <a:cs typeface="Arial" pitchFamily="34" charset="0"/>
                </a:rPr>
                <a:t>số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err="1">
                  <a:latin typeface="Arial" pitchFamily="34" charset="0"/>
                  <a:cs typeface="Arial" pitchFamily="34" charset="0"/>
                </a:rPr>
                <a:t>bằng</a:t>
              </a:r>
              <a:r>
                <a:rPr lang="en-US" sz="3200" b="1" dirty="0">
                  <a:latin typeface="Arial" pitchFamily="34" charset="0"/>
                  <a:cs typeface="Arial" pitchFamily="34" charset="0"/>
                </a:rPr>
                <a:t> a:</a:t>
              </a:r>
            </a:p>
            <a:p>
              <a:pPr>
                <a:spcBef>
                  <a:spcPct val="50000"/>
                </a:spcBef>
              </a:pP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                          a</a:t>
              </a:r>
              <a:r>
                <a:rPr lang="en-US" sz="3600" b="1" baseline="30000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= a. a. …. a   (n 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 N</a:t>
              </a:r>
              <a:r>
                <a:rPr lang="en-US" sz="3600" b="1" baseline="30000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*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endParaRPr lang="en-US" sz="36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719667" y="4113214"/>
            <a:ext cx="10153651" cy="1849437"/>
            <a:chOff x="589" y="1888"/>
            <a:chExt cx="4649" cy="1632"/>
          </a:xfrm>
        </p:grpSpPr>
        <p:sp>
          <p:nvSpPr>
            <p:cNvPr id="9227" name="Oval 17"/>
            <p:cNvSpPr>
              <a:spLocks noChangeArrowheads="1"/>
            </p:cNvSpPr>
            <p:nvPr/>
          </p:nvSpPr>
          <p:spPr bwMode="auto">
            <a:xfrm>
              <a:off x="589" y="1888"/>
              <a:ext cx="2472" cy="163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lang="en-US" sz="32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</a:t>
              </a: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là một luỹ thừa</a:t>
              </a:r>
            </a:p>
          </p:txBody>
        </p:sp>
        <p:sp>
          <p:nvSpPr>
            <p:cNvPr id="9228" name="Line 18"/>
            <p:cNvSpPr>
              <a:spLocks noChangeShapeType="1"/>
            </p:cNvSpPr>
            <p:nvPr/>
          </p:nvSpPr>
          <p:spPr bwMode="auto">
            <a:xfrm flipV="1">
              <a:off x="3073" y="2341"/>
              <a:ext cx="521" cy="2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9" name="Text Box 19"/>
            <p:cNvSpPr txBox="1">
              <a:spLocks noChangeArrowheads="1"/>
            </p:cNvSpPr>
            <p:nvPr/>
          </p:nvSpPr>
          <p:spPr bwMode="auto">
            <a:xfrm>
              <a:off x="3606" y="2048"/>
              <a:ext cx="1496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 gọi là </a:t>
              </a:r>
              <a:r>
                <a:rPr lang="en-US" sz="3200" b="1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cơ số</a:t>
              </a:r>
            </a:p>
          </p:txBody>
        </p:sp>
        <p:sp>
          <p:nvSpPr>
            <p:cNvPr id="9230" name="Line 20"/>
            <p:cNvSpPr>
              <a:spLocks noChangeShapeType="1"/>
            </p:cNvSpPr>
            <p:nvPr/>
          </p:nvSpPr>
          <p:spPr bwMode="auto">
            <a:xfrm>
              <a:off x="3070" y="2652"/>
              <a:ext cx="522" cy="30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31" name="Text Box 21"/>
            <p:cNvSpPr txBox="1">
              <a:spLocks noChangeArrowheads="1"/>
            </p:cNvSpPr>
            <p:nvPr/>
          </p:nvSpPr>
          <p:spPr bwMode="auto">
            <a:xfrm>
              <a:off x="3651" y="2794"/>
              <a:ext cx="1587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gọi là </a:t>
              </a:r>
              <a:r>
                <a:rPr lang="en-US" sz="3200" b="1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số mũ</a:t>
              </a:r>
            </a:p>
          </p:txBody>
        </p:sp>
      </p:grpSp>
      <p:sp>
        <p:nvSpPr>
          <p:cNvPr id="43031" name="Line 23"/>
          <p:cNvSpPr>
            <a:spLocks noChangeShapeType="1"/>
          </p:cNvSpPr>
          <p:nvPr/>
        </p:nvSpPr>
        <p:spPr bwMode="auto">
          <a:xfrm>
            <a:off x="3981451" y="2181225"/>
            <a:ext cx="4428902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 flipV="1">
            <a:off x="9548825" y="2181225"/>
            <a:ext cx="1647259" cy="4726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33" name="Line 25"/>
          <p:cNvSpPr>
            <a:spLocks noChangeShapeType="1"/>
          </p:cNvSpPr>
          <p:nvPr/>
        </p:nvSpPr>
        <p:spPr bwMode="auto">
          <a:xfrm flipV="1">
            <a:off x="208420" y="2679404"/>
            <a:ext cx="2141376" cy="39477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24" name="Text Box 40"/>
          <p:cNvSpPr txBox="1">
            <a:spLocks noChangeArrowheads="1"/>
          </p:cNvSpPr>
          <p:nvPr/>
        </p:nvSpPr>
        <p:spPr bwMode="auto">
          <a:xfrm>
            <a:off x="208419" y="1189038"/>
            <a:ext cx="686434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I.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nâng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lên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lũy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thừa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9225" name="AutoShape 15" descr="Parchment"/>
          <p:cNvSpPr>
            <a:spLocks noChangeArrowheads="1"/>
          </p:cNvSpPr>
          <p:nvPr/>
        </p:nvSpPr>
        <p:spPr bwMode="gray">
          <a:xfrm>
            <a:off x="0" y="7620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13: PHÉP TÍNH LŨY THỪA VỚI SỐ MŨ TỰ NHIÊN (T1)</a:t>
            </a:r>
          </a:p>
        </p:txBody>
      </p:sp>
      <p:sp>
        <p:nvSpPr>
          <p:cNvPr id="21" name="Text Box 54"/>
          <p:cNvSpPr txBox="1">
            <a:spLocks noChangeArrowheads="1"/>
          </p:cNvSpPr>
          <p:nvPr/>
        </p:nvSpPr>
        <p:spPr bwMode="auto">
          <a:xfrm>
            <a:off x="3640593" y="6081207"/>
            <a:ext cx="42695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Quy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ước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a</a:t>
            </a:r>
            <a:r>
              <a:rPr lang="en-US" sz="32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a</a:t>
            </a:r>
          </a:p>
        </p:txBody>
      </p:sp>
      <p:sp>
        <p:nvSpPr>
          <p:cNvPr id="22" name="Right Brace 21"/>
          <p:cNvSpPr/>
          <p:nvPr/>
        </p:nvSpPr>
        <p:spPr>
          <a:xfrm rot="5400000">
            <a:off x="5452818" y="2797445"/>
            <a:ext cx="464952" cy="193728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Box 40">
            <a:extLst>
              <a:ext uri="{FF2B5EF4-FFF2-40B4-BE49-F238E27FC236}">
                <a16:creationId xmlns:a16="http://schemas.microsoft.com/office/drawing/2014/main" id="{B93ADD39-A070-41B4-9CB4-337ABE28C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29534" y="1361388"/>
            <a:ext cx="686434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I.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nâng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lên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lũy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thừa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1" grpId="0" animBg="1"/>
      <p:bldP spid="43032" grpId="0" animBg="1"/>
      <p:bldP spid="43033" grpId="0" animBg="1"/>
      <p:bldP spid="21" grpId="0" autoUpdateAnimBg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23" name="Text Box 91"/>
          <p:cNvSpPr txBox="1">
            <a:spLocks noChangeArrowheads="1"/>
          </p:cNvSpPr>
          <p:nvPr/>
        </p:nvSpPr>
        <p:spPr bwMode="auto">
          <a:xfrm>
            <a:off x="182033" y="1457325"/>
            <a:ext cx="26246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Arial" pitchFamily="34" charset="0"/>
                <a:cs typeface="Arial" pitchFamily="34" charset="0"/>
              </a:rPr>
              <a:t>* Chú ý:</a:t>
            </a:r>
          </a:p>
        </p:txBody>
      </p:sp>
      <p:sp>
        <p:nvSpPr>
          <p:cNvPr id="44124" name="Text Box 92"/>
          <p:cNvSpPr txBox="1">
            <a:spLocks noChangeArrowheads="1"/>
          </p:cNvSpPr>
          <p:nvPr/>
        </p:nvSpPr>
        <p:spPr bwMode="auto">
          <a:xfrm>
            <a:off x="2366434" y="1493839"/>
            <a:ext cx="825711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còn được gọi là a bình phương</a:t>
            </a:r>
          </a:p>
        </p:txBody>
      </p:sp>
      <p:sp>
        <p:nvSpPr>
          <p:cNvPr id="44125" name="Text Box 93"/>
          <p:cNvSpPr txBox="1">
            <a:spLocks noChangeArrowheads="1"/>
          </p:cNvSpPr>
          <p:nvPr/>
        </p:nvSpPr>
        <p:spPr bwMode="auto">
          <a:xfrm>
            <a:off x="2245785" y="2047875"/>
            <a:ext cx="8257116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còn được gọi là a lập phương</a:t>
            </a:r>
          </a:p>
        </p:txBody>
      </p:sp>
      <p:sp>
        <p:nvSpPr>
          <p:cNvPr id="10245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13: PHÉP TÍNH LŨY THỪA VỚI SỐ MŨ TỰ NHIÊN (T1)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23" grpId="0" autoUpdateAnimBg="0"/>
      <p:bldP spid="44124" grpId="0" autoUpdateAnimBg="0"/>
      <p:bldP spid="4412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400051" y="1311275"/>
            <a:ext cx="11791949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/>
              <a:t>Ví dụ 1</a:t>
            </a:r>
            <a:r>
              <a:rPr lang="en-US" sz="3600" b="1"/>
              <a:t>: Đọc các lũy thừa sau và nêu cơ số, số mũ của chúng:</a:t>
            </a:r>
          </a:p>
          <a:p>
            <a:pPr>
              <a:spcBef>
                <a:spcPct val="50000"/>
              </a:spcBef>
            </a:pPr>
            <a:r>
              <a:rPr lang="en-US" sz="3600" b="1"/>
              <a:t>a) 3</a:t>
            </a:r>
            <a:r>
              <a:rPr lang="en-US" sz="3600" b="1" baseline="30000"/>
              <a:t>7 </a:t>
            </a:r>
            <a:r>
              <a:rPr lang="en-US" sz="3600" b="1"/>
              <a:t>                             b) 5</a:t>
            </a:r>
            <a:r>
              <a:rPr lang="en-US" sz="3600" b="1" baseline="30000"/>
              <a:t>3</a:t>
            </a:r>
            <a:endParaRPr lang="en-US" sz="3600" b="1"/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1007533" y="337502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600" b="1" baseline="3000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3600" b="1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2461684" y="3386139"/>
            <a:ext cx="1488016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2251" y="3086100"/>
            <a:ext cx="26881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mũ bảy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495551" y="3635375"/>
            <a:ext cx="6769100" cy="579438"/>
            <a:chOff x="1179" y="918"/>
            <a:chExt cx="3198" cy="365"/>
          </a:xfrm>
        </p:grpSpPr>
        <p:sp>
          <p:nvSpPr>
            <p:cNvPr id="11275" name="Line 11"/>
            <p:cNvSpPr>
              <a:spLocks noChangeShapeType="1"/>
            </p:cNvSpPr>
            <p:nvPr/>
          </p:nvSpPr>
          <p:spPr bwMode="auto">
            <a:xfrm>
              <a:off x="1179" y="1094"/>
              <a:ext cx="70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1950" y="918"/>
              <a:ext cx="242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hoặc 3 luỹ thừa bảy</a:t>
              </a:r>
            </a:p>
          </p:txBody>
        </p:sp>
      </p:grp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2444751" y="3924300"/>
            <a:ext cx="1657349" cy="7381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4078818" y="4383089"/>
            <a:ext cx="681778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</a:rPr>
              <a:t>hoặc luỹ thừa bậc bảy của 3</a:t>
            </a: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148667" y="5295901"/>
            <a:ext cx="4381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3: cơ số. 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 : số mũ </a:t>
            </a:r>
          </a:p>
        </p:txBody>
      </p:sp>
      <p:sp>
        <p:nvSpPr>
          <p:cNvPr id="1127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 flipV="1">
            <a:off x="2444751" y="3915569"/>
            <a:ext cx="16827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 autoUpdateAnimBg="0"/>
      <p:bldP spid="7" grpId="0" animBg="1"/>
      <p:bldP spid="8" grpId="0" animBg="1"/>
      <p:bldP spid="9" grpId="0"/>
      <p:bldP spid="13" grpId="0" animBg="1"/>
      <p:bldP spid="14" grpId="0"/>
      <p:bldP spid="15" grpId="0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96901" y="1420813"/>
            <a:ext cx="11089217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latin typeface="Arial" pitchFamily="34" charset="0"/>
                <a:cs typeface="Arial" pitchFamily="34" charset="0"/>
              </a:rPr>
              <a:t>Ví dụ 2: 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Viết các tích sau dưới dạng luỹ thừa: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latin typeface="Arial" pitchFamily="34" charset="0"/>
                <a:cs typeface="Arial" pitchFamily="34" charset="0"/>
              </a:rPr>
              <a:t>2. 2. 2. 2. 2.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latin typeface="Arial" pitchFamily="34" charset="0"/>
                <a:cs typeface="Arial" pitchFamily="34" charset="0"/>
              </a:rPr>
              <a:t>b) 3. 3. 3.3. 3. 3                       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018368" y="2039939"/>
            <a:ext cx="148801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 2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281073" y="2677275"/>
            <a:ext cx="1968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3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54001" y="3282951"/>
            <a:ext cx="11089217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latin typeface="Arial" pitchFamily="34" charset="0"/>
                <a:cs typeface="Arial" pitchFamily="34" charset="0"/>
              </a:rPr>
              <a:t>Luyện tập 1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: Viết và tính các lũy thừa sau: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latin typeface="Arial" pitchFamily="34" charset="0"/>
                <a:cs typeface="Arial" pitchFamily="34" charset="0"/>
              </a:rPr>
              <a:t>Năm mũ hai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latin typeface="Arial" pitchFamily="34" charset="0"/>
                <a:cs typeface="Arial" pitchFamily="34" charset="0"/>
              </a:rPr>
              <a:t>b) Hai lũy thừa bảy;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latin typeface="Arial" pitchFamily="34" charset="0"/>
                <a:cs typeface="Arial" pitchFamily="34" charset="0"/>
              </a:rPr>
              <a:t>c) Lũy thừa bậc ba của sáu.</a:t>
            </a:r>
          </a:p>
        </p:txBody>
      </p:sp>
      <p:sp>
        <p:nvSpPr>
          <p:cNvPr id="1229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 TÍNH LŨY THỪA VỚI SỐ MŨ TỰ NHIÊN (T1)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443531" y="3889216"/>
            <a:ext cx="530648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5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5.5 =25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491752" y="4528581"/>
            <a:ext cx="748876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b) 2</a:t>
            </a:r>
            <a:r>
              <a:rPr lang="en-US" sz="3200" b="1" baseline="30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2.2.2.2.2.2.2.2 =128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524474" y="5172411"/>
            <a:ext cx="748876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c) 6</a:t>
            </a:r>
            <a:r>
              <a:rPr lang="en-US" sz="3200" b="1" baseline="30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6.6.6 = 216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9" grpId="0"/>
      <p:bldP spid="47111" grpId="0"/>
      <p:bldP spid="9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96901" y="1384301"/>
            <a:ext cx="11089217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latin typeface="Arial" pitchFamily="34" charset="0"/>
                <a:cs typeface="Arial" pitchFamily="34" charset="0"/>
              </a:rPr>
              <a:t>Ví dụ 3: Tính các luỹ thừa sau: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latin typeface="Arial" pitchFamily="34" charset="0"/>
                <a:cs typeface="Arial" pitchFamily="34" charset="0"/>
              </a:rPr>
              <a:t>10</a:t>
            </a:r>
            <a:r>
              <a:rPr lang="en-US" sz="2800" b="1" baseline="30000"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latin typeface="Arial" pitchFamily="34" charset="0"/>
                <a:cs typeface="Arial" pitchFamily="34" charset="0"/>
              </a:rPr>
              <a:t>b) 10</a:t>
            </a:r>
            <a:r>
              <a:rPr lang="en-US" sz="2800" b="1" baseline="30000">
                <a:latin typeface="Arial" pitchFamily="34" charset="0"/>
                <a:cs typeface="Arial" pitchFamily="34" charset="0"/>
              </a:rPr>
              <a:t>6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                      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800101" y="3289300"/>
            <a:ext cx="11089217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Lưu</a:t>
            </a:r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ý : </a:t>
            </a:r>
            <a:r>
              <a:rPr lang="en-US" sz="32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n </a:t>
            </a:r>
            <a:r>
              <a:rPr lang="en-US" sz="32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nhiên</a:t>
            </a:r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khác</a:t>
            </a:r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0, ta </a:t>
            </a:r>
            <a:r>
              <a:rPr lang="en-US" sz="32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:</a:t>
            </a:r>
          </a:p>
          <a:p>
            <a:pPr marL="342900" indent="-342900">
              <a:spcBef>
                <a:spcPct val="50000"/>
              </a:spcBef>
            </a:pPr>
            <a:endParaRPr lang="en-US" sz="28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AutoShape 4"/>
          <p:cNvSpPr>
            <a:spLocks/>
          </p:cNvSpPr>
          <p:nvPr/>
        </p:nvSpPr>
        <p:spPr bwMode="auto">
          <a:xfrm rot="-5400000">
            <a:off x="4176713" y="3626910"/>
            <a:ext cx="250825" cy="1572683"/>
          </a:xfrm>
          <a:prstGeom prst="leftBrace">
            <a:avLst>
              <a:gd name="adj1" fmla="val 50182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381375" y="4447589"/>
            <a:ext cx="3414184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3200" b="1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chữ số 0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2291877" y="3776663"/>
            <a:ext cx="924983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10 … 0   </a:t>
            </a:r>
            <a:endParaRPr lang="en-US" sz="3600" b="1">
              <a:solidFill>
                <a:srgbClr val="0000CC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14343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909439" y="1962151"/>
            <a:ext cx="924983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 10 . 10 . 10 = 1 000   </a:t>
            </a:r>
            <a:endParaRPr lang="en-US" sz="3600" b="1">
              <a:solidFill>
                <a:srgbClr val="0000CC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909438" y="2608263"/>
            <a:ext cx="924983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 10 . 10 . 10 . 10 . 10 . 10 = 1 000 000   </a:t>
            </a:r>
            <a:endParaRPr lang="en-US" sz="3600" b="1">
              <a:solidFill>
                <a:srgbClr val="0000CC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9" grpId="0"/>
      <p:bldP spid="14340" grpId="0" animBg="1"/>
      <p:bldP spid="14341" grpId="0"/>
      <p:bldP spid="14342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096A91-93C8-4C7A-BF68-944591874A6D}">
  <ds:schemaRefs>
    <ds:schemaRef ds:uri="16c05727-aa75-4e4a-9b5f-8a80a1165891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1255</TotalTime>
  <Words>1402</Words>
  <Application>Microsoft Office PowerPoint</Application>
  <PresentationFormat>Widescreen</PresentationFormat>
  <Paragraphs>187</Paragraphs>
  <Slides>22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.VnArial</vt:lpstr>
      <vt:lpstr>.VnVogue</vt:lpstr>
      <vt:lpstr>Arial</vt:lpstr>
      <vt:lpstr>Calibri</vt:lpstr>
      <vt:lpstr>Calibri Light</vt:lpstr>
      <vt:lpstr>Tahoma</vt:lpstr>
      <vt:lpstr>Times New Roman</vt:lpstr>
      <vt:lpstr>VNI-Times</vt:lpstr>
      <vt:lpstr>Office Theme</vt:lpstr>
      <vt:lpstr>Equation</vt:lpstr>
      <vt:lpstr>PowerPoint Presentation</vt:lpstr>
      <vt:lpstr>Thực hiện theo các yêu cầu sau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hanh nguyen</cp:lastModifiedBy>
  <cp:revision>92</cp:revision>
  <dcterms:created xsi:type="dcterms:W3CDTF">2021-06-07T13:44:30Z</dcterms:created>
  <dcterms:modified xsi:type="dcterms:W3CDTF">2022-09-26T16:13:45Z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