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5" r:id="rId5"/>
    <p:sldId id="257" r:id="rId6"/>
    <p:sldId id="258" r:id="rId7"/>
    <p:sldId id="281" r:id="rId8"/>
    <p:sldId id="282" r:id="rId9"/>
    <p:sldId id="283" r:id="rId10"/>
    <p:sldId id="266" r:id="rId11"/>
    <p:sldId id="286" r:id="rId12"/>
    <p:sldId id="287" r:id="rId13"/>
    <p:sldId id="267" r:id="rId14"/>
    <p:sldId id="279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0000CC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2" d="100"/>
          <a:sy n="72" d="100"/>
        </p:scale>
        <p:origin x="132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auhieu.gsp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744D3-766E-4D7F-A444-FC416CAEA8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8688" y="759343"/>
            <a:ext cx="89197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>
                <a:solidFill>
                  <a:schemeClr val="bg1"/>
                </a:solidFill>
              </a:rPr>
              <a:t>Tiết 14   §5 </a:t>
            </a:r>
            <a:r>
              <a:rPr lang="en-US" sz="4400" b="1">
                <a:solidFill>
                  <a:schemeClr val="bg1"/>
                </a:solidFill>
              </a:rPr>
              <a:t>PHÉP TÍNH LŨY THỪA VỚI SỐ MŨ TỰ NHIÊN (tiết 2)</a:t>
            </a:r>
            <a:endParaRPr lang="vi-VN" sz="44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643" y="2378234"/>
            <a:ext cx="108698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Mục tiêu: </a:t>
            </a:r>
          </a:p>
          <a:p>
            <a:r>
              <a:rPr lang="en-US" sz="3600" b="1">
                <a:solidFill>
                  <a:srgbClr val="FFFF00"/>
                </a:solidFill>
              </a:rPr>
              <a:t>- Nêu được quy tắc chia hai lũy thừa cùng cơ số, viết được dưới dạng công thức </a:t>
            </a:r>
            <a:r>
              <a:rPr lang="vi-VN" sz="3600" b="1">
                <a:solidFill>
                  <a:srgbClr val="FFFF00"/>
                </a:solidFill>
              </a:rPr>
              <a:t>tổng quát, nhớ quy ước  </a:t>
            </a:r>
          </a:p>
          <a:p>
            <a:r>
              <a:rPr lang="en-US" sz="3600" b="1">
                <a:solidFill>
                  <a:srgbClr val="FFFF00"/>
                </a:solidFill>
              </a:rPr>
              <a:t>- Vận dụng được quy tắc trên để nhân, chia các lũy thừa cùng cơ số.</a:t>
            </a:r>
            <a:endParaRPr lang="vi-VN" sz="3600" b="1">
              <a:solidFill>
                <a:srgbClr val="FFFF00"/>
              </a:solidFill>
            </a:endParaRPr>
          </a:p>
          <a:p>
            <a:endParaRPr lang="vi-VN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609600"/>
            <a:ext cx="8229600" cy="3182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1/ Chọn câu trả lời đúng và khoanh tròn: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Khi chia hai lũy thừa cùng cơ số khác 0, ta thực hiện: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a. Ta giữ nguyên cơ số và cộng các số mũ.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b. Ta giữ nguyên cơ số và trừ các số mũ.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c. Chia các cơ số và trừ các số mũ.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d.Các câu trên đều sai.</a:t>
            </a: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4938713" y="4064000"/>
            <a:ext cx="481012" cy="2565400"/>
            <a:chOff x="3111" y="2560"/>
            <a:chExt cx="303" cy="1616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3111" y="256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3126" y="301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120" y="34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3121" y="388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CC"/>
                </a:solidFill>
                <a:latin typeface=".VnTime" pitchFamily="34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315912" y="2087880"/>
            <a:ext cx="522287" cy="536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38200" y="4038599"/>
            <a:ext cx="3657600" cy="266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CC"/>
                </a:solidFill>
              </a:rPr>
              <a:t> a. 7</a:t>
            </a:r>
            <a:r>
              <a:rPr lang="en-US" sz="2800" b="1" baseline="30000" dirty="0">
                <a:solidFill>
                  <a:srgbClr val="0000CC"/>
                </a:solidFill>
              </a:rPr>
              <a:t>5</a:t>
            </a:r>
            <a:r>
              <a:rPr lang="en-US" sz="2800" b="1" dirty="0">
                <a:solidFill>
                  <a:srgbClr val="0000CC"/>
                </a:solidFill>
              </a:rPr>
              <a:t> : 7 = 7</a:t>
            </a:r>
            <a:r>
              <a:rPr lang="en-US" sz="2800" b="1" baseline="30000" dirty="0">
                <a:solidFill>
                  <a:srgbClr val="0000CC"/>
                </a:solidFill>
              </a:rPr>
              <a:t>5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CC"/>
                </a:solidFill>
              </a:rPr>
              <a:t> b. x</a:t>
            </a:r>
            <a:r>
              <a:rPr lang="en-US" sz="2800" b="1" baseline="30000" dirty="0">
                <a:solidFill>
                  <a:srgbClr val="0000CC"/>
                </a:solidFill>
              </a:rPr>
              <a:t>5</a:t>
            </a:r>
            <a:r>
              <a:rPr lang="en-US" sz="2800" b="1" dirty="0">
                <a:solidFill>
                  <a:srgbClr val="0000CC"/>
                </a:solidFill>
              </a:rPr>
              <a:t> : x</a:t>
            </a:r>
            <a:r>
              <a:rPr lang="en-US" sz="2800" b="1" baseline="30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 = x</a:t>
            </a:r>
            <a:r>
              <a:rPr lang="en-US" sz="2800" b="1" baseline="30000" dirty="0">
                <a:solidFill>
                  <a:srgbClr val="0000CC"/>
                </a:solidFill>
              </a:rPr>
              <a:t>3</a:t>
            </a:r>
            <a:r>
              <a:rPr lang="en-US" sz="2800" b="1" dirty="0">
                <a:solidFill>
                  <a:srgbClr val="0000CC"/>
                </a:solidFill>
              </a:rPr>
              <a:t>  (x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≠</a:t>
            </a:r>
            <a:r>
              <a:rPr lang="en-US" sz="2800" b="1" dirty="0">
                <a:solidFill>
                  <a:srgbClr val="0000CC"/>
                </a:solidFill>
              </a:rPr>
              <a:t> 0)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CC"/>
                </a:solidFill>
              </a:rPr>
              <a:t> c. a</a:t>
            </a:r>
            <a:r>
              <a:rPr lang="en-US" sz="2800" b="1" baseline="30000" dirty="0">
                <a:solidFill>
                  <a:srgbClr val="0000CC"/>
                </a:solidFill>
              </a:rPr>
              <a:t>5</a:t>
            </a:r>
            <a:r>
              <a:rPr lang="en-US" sz="2800" b="1" dirty="0">
                <a:solidFill>
                  <a:srgbClr val="0000CC"/>
                </a:solidFill>
              </a:rPr>
              <a:t> : a</a:t>
            </a:r>
            <a:r>
              <a:rPr lang="en-US" sz="2800" b="1" baseline="30000" dirty="0">
                <a:solidFill>
                  <a:srgbClr val="0000CC"/>
                </a:solidFill>
              </a:rPr>
              <a:t>3</a:t>
            </a:r>
            <a:r>
              <a:rPr lang="en-US" sz="2800" b="1" dirty="0">
                <a:solidFill>
                  <a:srgbClr val="0000CC"/>
                </a:solidFill>
              </a:rPr>
              <a:t> = a</a:t>
            </a:r>
            <a:r>
              <a:rPr lang="en-US" sz="2800" b="1" baseline="30000" dirty="0">
                <a:solidFill>
                  <a:srgbClr val="0000CC"/>
                </a:solidFill>
              </a:rPr>
              <a:t>8    </a:t>
            </a:r>
            <a:r>
              <a:rPr lang="en-US" sz="2800" b="1" dirty="0">
                <a:solidFill>
                  <a:srgbClr val="0000CC"/>
                </a:solidFill>
              </a:rPr>
              <a:t>(a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≠</a:t>
            </a:r>
            <a:r>
              <a:rPr lang="en-US" sz="2800" b="1" dirty="0">
                <a:solidFill>
                  <a:srgbClr val="0000CC"/>
                </a:solidFill>
              </a:rPr>
              <a:t>  0)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baseline="30000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d. x</a:t>
            </a:r>
            <a:r>
              <a:rPr lang="en-US" sz="2800" b="1" baseline="30000" dirty="0">
                <a:solidFill>
                  <a:srgbClr val="0000CC"/>
                </a:solidFill>
              </a:rPr>
              <a:t>5</a:t>
            </a:r>
            <a:r>
              <a:rPr lang="en-US" sz="2800" b="1" dirty="0">
                <a:solidFill>
                  <a:srgbClr val="0000CC"/>
                </a:solidFill>
              </a:rPr>
              <a:t> : x</a:t>
            </a:r>
            <a:r>
              <a:rPr lang="en-US" sz="2800" b="1" baseline="30000" dirty="0">
                <a:solidFill>
                  <a:srgbClr val="0000CC"/>
                </a:solidFill>
              </a:rPr>
              <a:t>5</a:t>
            </a:r>
            <a:r>
              <a:rPr lang="en-US" sz="2800" b="1" dirty="0">
                <a:solidFill>
                  <a:srgbClr val="0000CC"/>
                </a:solidFill>
              </a:rPr>
              <a:t> = 1    (x 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≠</a:t>
            </a:r>
            <a:r>
              <a:rPr lang="en-US" sz="2800" b="1" dirty="0">
                <a:solidFill>
                  <a:srgbClr val="0000CC"/>
                </a:solidFill>
              </a:rPr>
              <a:t> 0)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29200" y="4800600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Đ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005388" y="4067175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82588" y="3575050"/>
            <a:ext cx="8534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/>
              <a:t>2/ </a:t>
            </a:r>
            <a:r>
              <a:rPr lang="en-US" sz="2800" b="1" dirty="0" err="1"/>
              <a:t>Điền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Đ (</a:t>
            </a:r>
            <a:r>
              <a:rPr lang="en-US" sz="2800" b="1" dirty="0" err="1"/>
              <a:t>đúng</a:t>
            </a:r>
            <a:r>
              <a:rPr lang="en-US" sz="2800" b="1" dirty="0"/>
              <a:t>) </a:t>
            </a:r>
            <a:r>
              <a:rPr lang="en-US" sz="2800" b="1" dirty="0" err="1"/>
              <a:t>hoặc</a:t>
            </a:r>
            <a:r>
              <a:rPr lang="en-US" sz="2800" b="1" dirty="0"/>
              <a:t> S (</a:t>
            </a:r>
            <a:r>
              <a:rPr lang="en-US" sz="2800" b="1" dirty="0" err="1"/>
              <a:t>sai</a:t>
            </a:r>
            <a:r>
              <a:rPr lang="en-US" sz="2800" b="1" dirty="0"/>
              <a:t> ) </a:t>
            </a:r>
            <a:r>
              <a:rPr lang="en-US" sz="2800" b="1" dirty="0" err="1"/>
              <a:t>vào</a:t>
            </a:r>
            <a:r>
              <a:rPr lang="en-US" sz="2800" b="1" dirty="0"/>
              <a:t> ô </a:t>
            </a:r>
            <a:r>
              <a:rPr lang="en-US" sz="2800" b="1" dirty="0" err="1"/>
              <a:t>vuông</a:t>
            </a:r>
            <a:r>
              <a:rPr lang="en-US" sz="2800" b="1" dirty="0"/>
              <a:t>: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5029200" y="5562600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5005388" y="6172200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Đ</a:t>
            </a:r>
          </a:p>
        </p:txBody>
      </p:sp>
      <p:sp>
        <p:nvSpPr>
          <p:cNvPr id="28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516959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95968" y="480091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9894" y="1608895"/>
            <a:ext cx="11478192" cy="4672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- </a:t>
            </a:r>
            <a:r>
              <a:rPr lang="en-US" sz="3200" b="1" dirty="0" err="1">
                <a:solidFill>
                  <a:srgbClr val="0000CC"/>
                </a:solidFill>
              </a:rPr>
              <a:t>Đọc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toàn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bộ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nội</a:t>
            </a:r>
            <a:r>
              <a:rPr lang="en-US" sz="3200" b="1" dirty="0">
                <a:solidFill>
                  <a:srgbClr val="0000CC"/>
                </a:solidFill>
              </a:rPr>
              <a:t> dung </a:t>
            </a:r>
            <a:r>
              <a:rPr lang="en-US" sz="3200" b="1" dirty="0" err="1">
                <a:solidFill>
                  <a:srgbClr val="0000CC"/>
                </a:solidFill>
              </a:rPr>
              <a:t>bài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đã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học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  <a:endParaRPr lang="vi-VN" sz="32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- </a:t>
            </a:r>
            <a:r>
              <a:rPr lang="en-US" sz="3200" b="1" dirty="0" err="1">
                <a:solidFill>
                  <a:srgbClr val="0000CC"/>
                </a:solidFill>
              </a:rPr>
              <a:t>Học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thuộc</a:t>
            </a:r>
            <a:r>
              <a:rPr lang="en-US" sz="3200" b="1" dirty="0">
                <a:solidFill>
                  <a:srgbClr val="0000CC"/>
                </a:solidFill>
              </a:rPr>
              <a:t>: </a:t>
            </a:r>
            <a:r>
              <a:rPr lang="en-US" sz="3200" b="1" dirty="0" err="1">
                <a:solidFill>
                  <a:srgbClr val="0000CC"/>
                </a:solidFill>
              </a:rPr>
              <a:t>khái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niệm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phép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nâng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lên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lũy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thừa</a:t>
            </a:r>
            <a:r>
              <a:rPr lang="en-US" sz="3200" b="1" dirty="0">
                <a:solidFill>
                  <a:srgbClr val="0000CC"/>
                </a:solidFill>
              </a:rPr>
              <a:t>, </a:t>
            </a:r>
            <a:r>
              <a:rPr lang="en-US" sz="3200" b="1" dirty="0" err="1">
                <a:solidFill>
                  <a:srgbClr val="0000CC"/>
                </a:solidFill>
              </a:rPr>
              <a:t>quy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tắc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nhân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quy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tắc</a:t>
            </a:r>
            <a:r>
              <a:rPr lang="en-US" sz="3200" b="1" dirty="0">
                <a:solidFill>
                  <a:srgbClr val="0000CC"/>
                </a:solidFill>
              </a:rPr>
              <a:t> chia </a:t>
            </a:r>
            <a:r>
              <a:rPr lang="en-US" sz="3200" b="1" dirty="0" err="1">
                <a:solidFill>
                  <a:srgbClr val="0000CC"/>
                </a:solidFill>
              </a:rPr>
              <a:t>hai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lũy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thừa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cơ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số</a:t>
            </a:r>
            <a:r>
              <a:rPr lang="en-US" sz="3200" b="1" dirty="0">
                <a:solidFill>
                  <a:srgbClr val="0000CC"/>
                </a:solidFill>
              </a:rPr>
              <a:t> (</a:t>
            </a:r>
            <a:r>
              <a:rPr lang="en-US" sz="3200" b="1" dirty="0" err="1">
                <a:solidFill>
                  <a:srgbClr val="0000CC"/>
                </a:solidFill>
              </a:rPr>
              <a:t>dưới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dạng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lời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văn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và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công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thức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tổng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quát</a:t>
            </a:r>
            <a:r>
              <a:rPr lang="en-US" sz="3200" b="1" dirty="0">
                <a:solidFill>
                  <a:srgbClr val="0000CC"/>
                </a:solidFill>
              </a:rPr>
              <a:t>) </a:t>
            </a:r>
            <a:r>
              <a:rPr lang="en-US" sz="3200" b="1" dirty="0" err="1">
                <a:solidFill>
                  <a:srgbClr val="0000CC"/>
                </a:solidFill>
              </a:rPr>
              <a:t>cùng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chú</a:t>
            </a:r>
            <a:r>
              <a:rPr lang="en-US" sz="3200" b="1" dirty="0">
                <a:solidFill>
                  <a:srgbClr val="0000CC"/>
                </a:solidFill>
              </a:rPr>
              <a:t> ý.</a:t>
            </a:r>
            <a:endParaRPr lang="vi-VN" sz="32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- </a:t>
            </a:r>
            <a:r>
              <a:rPr lang="en-US" sz="3200" b="1" dirty="0" err="1">
                <a:solidFill>
                  <a:srgbClr val="0000CC"/>
                </a:solidFill>
              </a:rPr>
              <a:t>Làm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các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bài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tập</a:t>
            </a:r>
            <a:r>
              <a:rPr lang="en-US" sz="3200" b="1" dirty="0">
                <a:solidFill>
                  <a:srgbClr val="0000CC"/>
                </a:solidFill>
              </a:rPr>
              <a:t> VD1, VD2, 37; 38; 39 </a:t>
            </a:r>
            <a:r>
              <a:rPr lang="vi-VN" sz="3200" b="1" dirty="0">
                <a:solidFill>
                  <a:srgbClr val="0000CC"/>
                </a:solidFill>
              </a:rPr>
              <a:t>(</a:t>
            </a:r>
            <a:r>
              <a:rPr lang="en-US" sz="3200" b="1" dirty="0">
                <a:solidFill>
                  <a:srgbClr val="0000CC"/>
                </a:solidFill>
              </a:rPr>
              <a:t>SBT </a:t>
            </a:r>
            <a:r>
              <a:rPr lang="en-US" sz="3200" b="1" dirty="0" err="1">
                <a:solidFill>
                  <a:srgbClr val="0000CC"/>
                </a:solidFill>
              </a:rPr>
              <a:t>trang</a:t>
            </a:r>
            <a:r>
              <a:rPr lang="en-US" sz="3200" b="1" dirty="0">
                <a:solidFill>
                  <a:srgbClr val="0000CC"/>
                </a:solidFill>
              </a:rPr>
              <a:t> 16 +17</a:t>
            </a:r>
            <a:r>
              <a:rPr lang="vi-VN" sz="3200" b="1" dirty="0">
                <a:solidFill>
                  <a:srgbClr val="0000CC"/>
                </a:solidFill>
              </a:rPr>
              <a:t>)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  <a:endParaRPr lang="vi-VN" sz="32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- </a:t>
            </a:r>
            <a:r>
              <a:rPr lang="en-US" sz="3200" b="1" dirty="0" err="1">
                <a:solidFill>
                  <a:srgbClr val="0000CC"/>
                </a:solidFill>
              </a:rPr>
              <a:t>chuẩn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bị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giờ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sau</a:t>
            </a:r>
            <a:r>
              <a:rPr lang="en-US" sz="3200" b="1" dirty="0">
                <a:solidFill>
                  <a:srgbClr val="0000CC"/>
                </a:solidFill>
              </a:rPr>
              <a:t>: </a:t>
            </a:r>
            <a:r>
              <a:rPr lang="en-US" sz="3200" b="1" dirty="0" err="1">
                <a:solidFill>
                  <a:srgbClr val="0000CC"/>
                </a:solidFill>
              </a:rPr>
              <a:t>Luyện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en-US" sz="3200" b="1" dirty="0" err="1">
                <a:solidFill>
                  <a:srgbClr val="0000CC"/>
                </a:solidFill>
              </a:rPr>
              <a:t>tập</a:t>
            </a:r>
            <a:r>
              <a:rPr lang="en-US" sz="3200" b="1" dirty="0">
                <a:solidFill>
                  <a:srgbClr val="0000CC"/>
                </a:solidFill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032" y="-191509"/>
            <a:ext cx="10668000" cy="1214165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406271" y="4713532"/>
            <a:ext cx="2288680" cy="2288680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226585-E115-4FD3-BED2-9911F2F047D9}"/>
              </a:ext>
            </a:extLst>
          </p:cNvPr>
          <p:cNvSpPr txBox="1"/>
          <p:nvPr/>
        </p:nvSpPr>
        <p:spPr>
          <a:xfrm>
            <a:off x="119814" y="1238379"/>
            <a:ext cx="999094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khuẩn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E.coli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kiện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cấy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thích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hợp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phút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lại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en-US" sz="3733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loud Callout 19">
            <a:extLst>
              <a:ext uri="{FF2B5EF4-FFF2-40B4-BE49-F238E27FC236}">
                <a16:creationId xmlns:a16="http://schemas.microsoft.com/office/drawing/2014/main" id="{8C26B8CA-DF1B-4B62-9953-465D6721E6A4}"/>
              </a:ext>
            </a:extLst>
          </p:cNvPr>
          <p:cNvSpPr/>
          <p:nvPr/>
        </p:nvSpPr>
        <p:spPr>
          <a:xfrm>
            <a:off x="-70036" y="2652153"/>
            <a:ext cx="7909599" cy="2421443"/>
          </a:xfrm>
          <a:prstGeom prst="cloudCallout">
            <a:avLst>
              <a:gd name="adj1" fmla="val 51961"/>
              <a:gd name="adj2" fmla="val 3929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1 vi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khuẩn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8BCA71-ED40-4E30-89E9-B51E08757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124" y="2745631"/>
            <a:ext cx="3907267" cy="39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18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329279" y="1320943"/>
            <a:ext cx="867568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khái</a:t>
            </a:r>
            <a:r>
              <a:rPr lang="en-US" sz="2800" b="1" dirty="0"/>
              <a:t> </a:t>
            </a:r>
            <a:r>
              <a:rPr lang="en-US" sz="2800" b="1" dirty="0" err="1"/>
              <a:t>niệm</a:t>
            </a:r>
            <a:r>
              <a:rPr lang="en-US" sz="2800" b="1" dirty="0"/>
              <a:t> </a:t>
            </a:r>
            <a:r>
              <a:rPr lang="en-US" sz="2800" b="1" dirty="0" err="1"/>
              <a:t>lũy</a:t>
            </a:r>
            <a:r>
              <a:rPr lang="en-US" sz="2800" b="1" dirty="0"/>
              <a:t> </a:t>
            </a:r>
            <a:r>
              <a:rPr lang="en-US" sz="2800" b="1" dirty="0" err="1"/>
              <a:t>thừa</a:t>
            </a:r>
            <a:r>
              <a:rPr lang="en-US" sz="2800" b="1" dirty="0"/>
              <a:t> </a:t>
            </a:r>
            <a:r>
              <a:rPr lang="en-US" sz="2800" b="1" dirty="0" err="1"/>
              <a:t>bậc</a:t>
            </a:r>
            <a:r>
              <a:rPr lang="en-US" sz="2800" b="1" dirty="0"/>
              <a:t> n </a:t>
            </a:r>
            <a:r>
              <a:rPr lang="en-US" sz="2800" b="1" dirty="0" err="1"/>
              <a:t>của</a:t>
            </a:r>
            <a:r>
              <a:rPr lang="en-US" sz="2800" b="1" dirty="0"/>
              <a:t> a.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quy</a:t>
            </a:r>
            <a:r>
              <a:rPr lang="en-US" sz="2800" b="1" dirty="0"/>
              <a:t> </a:t>
            </a:r>
            <a:r>
              <a:rPr lang="en-US" sz="2800" b="1" dirty="0" err="1"/>
              <a:t>tắc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hai</a:t>
            </a:r>
            <a:r>
              <a:rPr lang="en-US" sz="2800" b="1" dirty="0"/>
              <a:t> </a:t>
            </a:r>
            <a:r>
              <a:rPr lang="en-US" sz="2800" b="1" dirty="0" err="1"/>
              <a:t>lũy</a:t>
            </a:r>
            <a:r>
              <a:rPr lang="en-US" sz="2800" b="1" dirty="0"/>
              <a:t> </a:t>
            </a:r>
            <a:r>
              <a:rPr lang="en-US" sz="2800" b="1" dirty="0" err="1"/>
              <a:t>thừa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. </a:t>
            </a:r>
            <a:endParaRPr lang="vi-VN" sz="2800" b="1" dirty="0"/>
          </a:p>
          <a:p>
            <a:r>
              <a:rPr lang="en-US" sz="2800" b="1" dirty="0" err="1"/>
              <a:t>Tính</a:t>
            </a:r>
            <a:r>
              <a:rPr lang="en-US" sz="2800" b="1" dirty="0"/>
              <a:t>: 2</a:t>
            </a:r>
            <a:r>
              <a:rPr lang="en-US" sz="2800" b="1" baseline="30000" dirty="0"/>
              <a:t>3</a:t>
            </a:r>
            <a:r>
              <a:rPr lang="en-US" sz="2800" b="1" dirty="0"/>
              <a:t> . 2</a:t>
            </a:r>
            <a:r>
              <a:rPr lang="en-US" sz="2800" b="1" baseline="30000" dirty="0"/>
              <a:t>2</a:t>
            </a:r>
            <a:r>
              <a:rPr lang="en-US" sz="2800" b="1" dirty="0"/>
              <a:t> </a:t>
            </a:r>
            <a:endParaRPr lang="vi-VN" sz="2800" b="1" dirty="0"/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433086" y="5569181"/>
            <a:ext cx="7631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2</a:t>
            </a:r>
            <a:r>
              <a:rPr lang="en-US" sz="28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.2</a:t>
            </a:r>
            <a:r>
              <a:rPr lang="en-US" sz="28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sz="28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3+2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sz="2800" b="1" baseline="30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1133475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4608902" y="37559"/>
            <a:ext cx="1679575" cy="1185862"/>
            <a:chOff x="2112" y="2496"/>
            <a:chExt cx="1776" cy="1824"/>
          </a:xfrm>
        </p:grpSpPr>
        <p:pic>
          <p:nvPicPr>
            <p:cNvPr id="32" name="Picture 33" descr="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51" y="2646"/>
              <a:ext cx="1245" cy="1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AutoShape 34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2112" y="2496"/>
              <a:ext cx="1776" cy="1824"/>
            </a:xfrm>
            <a:prstGeom prst="flowChartConnector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</p:grp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988" y="5569181"/>
            <a:ext cx="4141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baseline="30000" dirty="0">
                <a:solidFill>
                  <a:srgbClr val="FF0000"/>
                </a:solidFill>
              </a:rPr>
              <a:t>5</a:t>
            </a:r>
            <a:r>
              <a:rPr lang="en-US" sz="4000" b="1" dirty="0">
                <a:solidFill>
                  <a:srgbClr val="FF0000"/>
                </a:solidFill>
              </a:rPr>
              <a:t> : 2</a:t>
            </a:r>
            <a:r>
              <a:rPr lang="en-US" sz="4000" b="1" baseline="30000" dirty="0">
                <a:solidFill>
                  <a:srgbClr val="FF0000"/>
                </a:solidFill>
              </a:rPr>
              <a:t>3</a:t>
            </a:r>
            <a:r>
              <a:rPr lang="en-US" sz="4000" b="1" dirty="0">
                <a:solidFill>
                  <a:srgbClr val="FF0000"/>
                </a:solidFill>
              </a:rPr>
              <a:t> =?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D8EAAF-1A6D-4008-A14A-1DFB89037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73" y="2747621"/>
            <a:ext cx="7918124" cy="1967311"/>
          </a:xfrm>
          <a:prstGeom prst="rect">
            <a:avLst/>
          </a:prstGeom>
        </p:spPr>
      </p:pic>
      <p:sp>
        <p:nvSpPr>
          <p:cNvPr id="21" name="Text Box 26">
            <a:extLst>
              <a:ext uri="{FF2B5EF4-FFF2-40B4-BE49-F238E27FC236}">
                <a16:creationId xmlns:a16="http://schemas.microsoft.com/office/drawing/2014/main" id="{EA89698A-97C4-40DF-B892-517111C4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86" y="4467427"/>
            <a:ext cx="82089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2/ Khi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24923643-CE56-44E9-B80A-751E9D5C1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036" y="4891904"/>
            <a:ext cx="2790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a</a:t>
            </a:r>
            <a:r>
              <a:rPr lang="en-US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baseline="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m+n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3" grpId="0"/>
      <p:bldP spid="2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67" y="3617189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09538" y="365125"/>
            <a:ext cx="8916987" cy="2917825"/>
          </a:xfrm>
          <a:prstGeom prst="cloudCallout">
            <a:avLst>
              <a:gd name="adj1" fmla="val -31954"/>
              <a:gd name="adj2" fmla="val 95088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chia hai lũy thừa cùng cơ số, ta làm như thế nào?</a:t>
            </a:r>
          </a:p>
        </p:txBody>
      </p:sp>
      <p:pic>
        <p:nvPicPr>
          <p:cNvPr id="14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792538"/>
            <a:ext cx="26924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735382" y="215855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57558F-3BE5-470B-8EAC-405CD981C3B4}"/>
              </a:ext>
            </a:extLst>
          </p:cNvPr>
          <p:cNvCxnSpPr/>
          <p:nvPr/>
        </p:nvCxnSpPr>
        <p:spPr>
          <a:xfrm>
            <a:off x="6239725" y="2029271"/>
            <a:ext cx="0" cy="38423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2B0A06-0071-4AF3-8308-CCBE20C24469}"/>
                  </a:ext>
                </a:extLst>
              </p:cNvPr>
              <p:cNvSpPr txBox="1"/>
              <p:nvPr/>
            </p:nvSpPr>
            <p:spPr>
              <a:xfrm>
                <a:off x="886265" y="2093333"/>
                <a:ext cx="5392575" cy="439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Cách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 có: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 có: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Suyra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2B0A06-0071-4AF3-8308-CCBE20C24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5" y="2093333"/>
                <a:ext cx="5392575" cy="4394665"/>
              </a:xfrm>
              <a:prstGeom prst="rect">
                <a:avLst/>
              </a:prstGeom>
              <a:blipFill>
                <a:blip r:embed="rId2"/>
                <a:stretch>
                  <a:fillRect l="-2825" t="-1803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532FB0-E17E-4DCF-B451-C5201235D33C}"/>
                  </a:ext>
                </a:extLst>
              </p:cNvPr>
              <p:cNvSpPr/>
              <p:nvPr/>
            </p:nvSpPr>
            <p:spPr>
              <a:xfrm>
                <a:off x="6436051" y="1959157"/>
                <a:ext cx="4860305" cy="4098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là tích của năm thừa số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là tích của ba thừa số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</a:p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Kết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quả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của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là tích của hai thừa số 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2,</a:t>
                </a:r>
              </a:p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tức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là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B532FB0-E17E-4DCF-B451-C5201235D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51" y="1959157"/>
                <a:ext cx="4860305" cy="4098430"/>
              </a:xfrm>
              <a:prstGeom prst="rect">
                <a:avLst/>
              </a:prstGeom>
              <a:blipFill rotWithShape="1">
                <a:blip r:embed="rId3"/>
                <a:stretch>
                  <a:fillRect l="-3262" t="-1932" b="-3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loud Callout 11">
            <a:extLst>
              <a:ext uri="{FF2B5EF4-FFF2-40B4-BE49-F238E27FC236}">
                <a16:creationId xmlns:a16="http://schemas.microsoft.com/office/drawing/2014/main" id="{F0130659-4051-4E49-9CF5-F889A317EC09}"/>
              </a:ext>
            </a:extLst>
          </p:cNvPr>
          <p:cNvSpPr/>
          <p:nvPr/>
        </p:nvSpPr>
        <p:spPr>
          <a:xfrm>
            <a:off x="3371045" y="2049377"/>
            <a:ext cx="7438144" cy="3642770"/>
          </a:xfrm>
          <a:prstGeom prst="cloudCallout">
            <a:avLst>
              <a:gd name="adj1" fmla="val -44261"/>
              <a:gd name="adj2" fmla="val 686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1306B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đoán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tắc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lũy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thừa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cùng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C466A2-A377-4024-BBD1-C156DB1DFFE2}"/>
              </a:ext>
            </a:extLst>
          </p:cNvPr>
          <p:cNvSpPr/>
          <p:nvPr/>
        </p:nvSpPr>
        <p:spPr>
          <a:xfrm>
            <a:off x="191738" y="923741"/>
            <a:ext cx="6898379" cy="864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1306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1CC262-BFDF-4A77-AD82-741C09D47AFC}"/>
                  </a:ext>
                </a:extLst>
              </p:cNvPr>
              <p:cNvSpPr txBox="1"/>
              <p:nvPr/>
            </p:nvSpPr>
            <p:spPr>
              <a:xfrm>
                <a:off x="218664" y="1060806"/>
                <a:ext cx="6983994" cy="603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động 3: </a:t>
                </a:r>
                <a:r>
                  <a:rPr lang="en-US" sz="3200" b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3200" b="1" dirty="0" err="1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sánh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200" b="1" i="1">
                        <a:solidFill>
                          <a:schemeClr val="accent6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accent6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và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accent6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1CC262-BFDF-4A77-AD82-741C09D47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4" y="1060806"/>
                <a:ext cx="6983994" cy="603242"/>
              </a:xfrm>
              <a:prstGeom prst="rect">
                <a:avLst/>
              </a:prstGeom>
              <a:blipFill rotWithShape="1">
                <a:blip r:embed="rId4"/>
                <a:stretch>
                  <a:fillRect l="-2269" t="-10101" b="-32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8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88514" y="2915321"/>
            <a:ext cx="9288343" cy="2320892"/>
          </a:xfrm>
          <a:prstGeom prst="rect">
            <a:avLst/>
          </a:prstGeom>
          <a:blipFill>
            <a:blip r:embed="rId2"/>
            <a:stretch>
              <a:fillRect l="-1969" t="-3937" r="-1575" b="-8924"/>
            </a:stretch>
          </a:blipFill>
        </p:spPr>
        <p:txBody>
          <a:bodyPr/>
          <a:lstStyle/>
          <a:p>
            <a:r>
              <a:rPr lang="en-US">
                <a:solidFill>
                  <a:srgbClr val="0000CC"/>
                </a:solidFill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CA5A6-C929-4A8F-9482-CFCAB3A506FD}"/>
              </a:ext>
            </a:extLst>
          </p:cNvPr>
          <p:cNvSpPr txBox="1"/>
          <p:nvPr/>
        </p:nvSpPr>
        <p:spPr>
          <a:xfrm>
            <a:off x="-141781" y="622517"/>
            <a:ext cx="11335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CC262-BFDF-4A77-AD82-741C09D47AFC}"/>
              </a:ext>
            </a:extLst>
          </p:cNvPr>
          <p:cNvSpPr txBox="1"/>
          <p:nvPr/>
        </p:nvSpPr>
        <p:spPr>
          <a:xfrm>
            <a:off x="1808313" y="1434268"/>
            <a:ext cx="6983994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sz="3200" b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CC262-BFDF-4A77-AD82-741C09D47AFC}"/>
              </a:ext>
            </a:extLst>
          </p:cNvPr>
          <p:cNvSpPr txBox="1"/>
          <p:nvPr/>
        </p:nvSpPr>
        <p:spPr>
          <a:xfrm>
            <a:off x="1808313" y="2082267"/>
            <a:ext cx="6983994" cy="60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tắc: </a:t>
            </a:r>
            <a:r>
              <a:rPr lang="en-US" sz="3200" b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269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-258763" y="-9920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796E6D-4242-42C1-811D-FD7D320233E6}"/>
              </a:ext>
            </a:extLst>
          </p:cNvPr>
          <p:cNvSpPr txBox="1"/>
          <p:nvPr/>
        </p:nvSpPr>
        <p:spPr>
          <a:xfrm>
            <a:off x="1166579" y="299712"/>
            <a:ext cx="179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Ví dụ 6: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FF4772BB-E112-4E95-BE7D-3B3FB6D929B0}"/>
              </a:ext>
            </a:extLst>
          </p:cNvPr>
          <p:cNvGrpSpPr/>
          <p:nvPr/>
        </p:nvGrpSpPr>
        <p:grpSpPr>
          <a:xfrm rot="8757556">
            <a:off x="-2365557" y="2986141"/>
            <a:ext cx="3136324" cy="6641366"/>
            <a:chOff x="9055676" y="0"/>
            <a:chExt cx="3136324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57BB71-1BFD-4B4F-B580-5B034C02473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9F6F90-F9CF-411E-9B7B-C68C5681478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A8B34-80AA-4167-BCEE-E4982AC0F9C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29F43FA-A0BB-49A3-BB8B-6A111A0B04CC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D1706D-98EB-478D-96A1-8FC5B84F9441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A3BA8BCA-ED9D-423C-94D3-B055511E6F9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34290A-B3B2-4532-8AFE-E76A5E66300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5EE1F7-0738-4448-B2F9-F834676A0CF3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4C14BD5-79DF-49CC-A2DB-D34EE5BA5A5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671" y="1055038"/>
            <a:ext cx="11818188" cy="1478290"/>
          </a:xfrm>
          <a:prstGeom prst="rect">
            <a:avLst/>
          </a:prstGeom>
          <a:blipFill>
            <a:blip r:embed="rId2"/>
            <a:stretch>
              <a:fillRect l="-1289" b="-12346"/>
            </a:stretch>
          </a:blipFill>
        </p:spPr>
        <p:txBody>
          <a:bodyPr/>
          <a:lstStyle/>
          <a:p>
            <a:r>
              <a:rPr lang="en-US">
                <a:solidFill>
                  <a:srgbClr val="0000CC"/>
                </a:solidFill>
              </a:rPr>
              <a:t>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C348BF9-F13C-43D9-926B-A2251E56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" y="21278"/>
            <a:ext cx="1036520" cy="1087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91">
                <a:extLst>
                  <a:ext uri="{FF2B5EF4-FFF2-40B4-BE49-F238E27FC236}">
                    <a16:creationId xmlns:a16="http://schemas.microsoft.com/office/drawing/2014/main" id="{A641A643-9AC9-4775-94E4-7B7404DE56F1}"/>
                  </a:ext>
                </a:extLst>
              </p:cNvPr>
              <p:cNvSpPr/>
              <p:nvPr/>
            </p:nvSpPr>
            <p:spPr>
              <a:xfrm>
                <a:off x="1613001" y="2782045"/>
                <a:ext cx="6418044" cy="278808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Giải: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7338" indent="-287338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ounded Rectangle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641A643-9AC9-4775-94E4-7B7404DE5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01" y="2782045"/>
                <a:ext cx="6418044" cy="2788085"/>
              </a:xfrm>
              <a:prstGeom prst="roundRect">
                <a:avLst/>
              </a:prstGeom>
              <a:blipFill rotWithShape="1">
                <a:blip r:embed="rId4"/>
                <a:stretch>
                  <a:fillRect l="-189"/>
                </a:stretch>
              </a:blip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5104" y="1274763"/>
            <a:ext cx="933753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u="sng">
                <a:latin typeface="Arial" pitchFamily="34" charset="0"/>
                <a:cs typeface="Arial" pitchFamily="34" charset="0"/>
              </a:rPr>
              <a:t>Luyện tập 4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: Viết  kết quả mỗi phép tính sau dưới dạng một lũy thừa: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800" b="1">
                <a:latin typeface="Arial" pitchFamily="34" charset="0"/>
                <a:cs typeface="Arial" pitchFamily="34" charset="0"/>
              </a:rPr>
              <a:t> 6</a:t>
            </a:r>
            <a:r>
              <a:rPr lang="en-US" sz="2800" b="1" baseline="30000"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  : 6                    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>
                <a:latin typeface="Arial" pitchFamily="34" charset="0"/>
                <a:cs typeface="Arial" pitchFamily="34" charset="0"/>
              </a:rPr>
              <a:t>b) 128 : 2</a:t>
            </a:r>
            <a:r>
              <a:rPr lang="en-US" sz="2800" b="1" baseline="30000">
                <a:latin typeface="Arial" pitchFamily="34" charset="0"/>
                <a:cs typeface="Arial" pitchFamily="34" charset="0"/>
              </a:rPr>
              <a:t>3</a:t>
            </a:r>
            <a:endParaRPr lang="en-US" sz="2800" b="1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5" descr="Parchment"/>
          <p:cNvSpPr>
            <a:spLocks noChangeArrowheads="1"/>
          </p:cNvSpPr>
          <p:nvPr/>
        </p:nvSpPr>
        <p:spPr bwMode="gray">
          <a:xfrm>
            <a:off x="2390274" y="0"/>
            <a:ext cx="9144000" cy="1066800"/>
          </a:xfrm>
          <a:prstGeom prst="roundRect">
            <a:avLst>
              <a:gd name="adj" fmla="val 4910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PHÉP TÍNH LŨY THỪA VỚI SỐ MŨ TỰ NHIÊN (T2)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81712" y="4013200"/>
            <a:ext cx="581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a) 6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: 6 = 6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5-1 </a:t>
            </a: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=6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81712" y="4670425"/>
            <a:ext cx="9180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b) 128: 2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: 2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2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7-3 </a:t>
            </a:r>
            <a:r>
              <a:rPr lang="en-US" sz="2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=  2</a:t>
            </a:r>
            <a:r>
              <a:rPr lang="en-US" sz="2800" b="1" baseline="30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496637" y="2105286"/>
            <a:ext cx="4664758" cy="653685"/>
            <a:chOff x="4871257" y="83128"/>
            <a:chExt cx="7501721" cy="653685"/>
          </a:xfrm>
        </p:grpSpPr>
        <p:sp>
          <p:nvSpPr>
            <p:cNvPr id="1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4193517" y="-206495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496637" y="2105286"/>
            <a:ext cx="4664758" cy="653685"/>
            <a:chOff x="4871257" y="83128"/>
            <a:chExt cx="7501721" cy="653685"/>
          </a:xfrm>
        </p:grpSpPr>
        <p:sp>
          <p:nvSpPr>
            <p:cNvPr id="1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58477"/>
              </p:ext>
            </p:extLst>
          </p:nvPr>
        </p:nvGraphicFramePr>
        <p:xfrm>
          <a:off x="1298517" y="1728671"/>
          <a:ext cx="2934706" cy="52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4" imgW="875920" imgH="266584" progId="Equation.DSMT4">
                  <p:embed/>
                </p:oleObj>
              </mc:Choice>
              <mc:Fallback>
                <p:oleObj name="Equation" r:id="rId4" imgW="875920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17" y="1728671"/>
                        <a:ext cx="2934706" cy="520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880082"/>
              </p:ext>
            </p:extLst>
          </p:nvPr>
        </p:nvGraphicFramePr>
        <p:xfrm>
          <a:off x="1301596" y="2266147"/>
          <a:ext cx="3118004" cy="59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6" imgW="1409088" imgH="266584" progId="Equation.DSMT4">
                  <p:embed/>
                </p:oleObj>
              </mc:Choice>
              <mc:Fallback>
                <p:oleObj name="Equation" r:id="rId6" imgW="1409088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596" y="2266147"/>
                        <a:ext cx="3118004" cy="593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92666"/>
              </p:ext>
            </p:extLst>
          </p:nvPr>
        </p:nvGraphicFramePr>
        <p:xfrm>
          <a:off x="5870239" y="1686120"/>
          <a:ext cx="2007866" cy="534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8" imgW="1040948" imgH="266584" progId="Equation.DSMT4">
                  <p:embed/>
                </p:oleObj>
              </mc:Choice>
              <mc:Fallback>
                <p:oleObj name="Equation" r:id="rId8" imgW="1040948" imgH="266584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239" y="1686120"/>
                        <a:ext cx="2007866" cy="5342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164727"/>
              </p:ext>
            </p:extLst>
          </p:nvPr>
        </p:nvGraphicFramePr>
        <p:xfrm>
          <a:off x="5802919" y="2126531"/>
          <a:ext cx="3534738" cy="58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10" imgW="1612900" imgH="266700" progId="Equation.DSMT4">
                  <p:embed/>
                </p:oleObj>
              </mc:Choice>
              <mc:Fallback>
                <p:oleObj name="Equation" r:id="rId10" imgW="1612900" imgH="266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919" y="2126531"/>
                        <a:ext cx="3534738" cy="585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55843" y="234255"/>
            <a:ext cx="62965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Luyện tập</a:t>
            </a:r>
            <a:endParaRPr kumimoji="0" lang="vi-VN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 1 : </a:t>
            </a:r>
            <a:r>
              <a:rPr kumimoji="0" lang="en-US" sz="28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 dưới dạng lũy thừa.</a:t>
            </a:r>
            <a:endParaRPr kumimoji="0" lang="vi-VN" sz="28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 1 </a:t>
            </a:r>
            <a:r>
              <a:rPr kumimoji="0" lang="vi-VN" sz="28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SGK trang 24</a:t>
            </a:r>
            <a:r>
              <a:rPr kumimoji="0" lang="vi-VN" sz="28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1619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71083" y="1583272"/>
            <a:ext cx="6296501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871081" y="2122559"/>
            <a:ext cx="6296501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80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fr-FR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366883" y="1542485"/>
            <a:ext cx="6296501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80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351640" y="2057478"/>
            <a:ext cx="6296501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80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622753"/>
              </p:ext>
            </p:extLst>
          </p:nvPr>
        </p:nvGraphicFramePr>
        <p:xfrm>
          <a:off x="1066800" y="3690570"/>
          <a:ext cx="3325344" cy="6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2" imgW="1447172" imgH="266584" progId="Equation.DSMT4">
                  <p:embed/>
                </p:oleObj>
              </mc:Choice>
              <mc:Fallback>
                <p:oleObj name="Equation" r:id="rId12" imgW="1447172" imgH="266584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90570"/>
                        <a:ext cx="3325344" cy="634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7922"/>
              </p:ext>
            </p:extLst>
          </p:nvPr>
        </p:nvGraphicFramePr>
        <p:xfrm>
          <a:off x="1066799" y="4262894"/>
          <a:ext cx="2536467" cy="60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4" imgW="1193800" imgH="279400" progId="Equation.DSMT4">
                  <p:embed/>
                </p:oleObj>
              </mc:Choice>
              <mc:Fallback>
                <p:oleObj name="Equation" r:id="rId14" imgW="11938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4262894"/>
                        <a:ext cx="2536467" cy="608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77656"/>
              </p:ext>
            </p:extLst>
          </p:nvPr>
        </p:nvGraphicFramePr>
        <p:xfrm>
          <a:off x="1066801" y="4835773"/>
          <a:ext cx="4144552" cy="62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6" imgW="1828800" imgH="266700" progId="Equation.DSMT4">
                  <p:embed/>
                </p:oleObj>
              </mc:Choice>
              <mc:Fallback>
                <p:oleObj name="Equation" r:id="rId16" imgW="1828800" imgH="266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4835773"/>
                        <a:ext cx="4144552" cy="629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488917"/>
              </p:ext>
            </p:extLst>
          </p:nvPr>
        </p:nvGraphicFramePr>
        <p:xfrm>
          <a:off x="1051560" y="5597516"/>
          <a:ext cx="5867400" cy="102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18" imgW="2489200" imgH="431800" progId="Equation.DSMT4">
                  <p:embed/>
                </p:oleObj>
              </mc:Choice>
              <mc:Fallback>
                <p:oleObj name="Equation" r:id="rId18" imgW="2489200" imgH="431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" y="5597516"/>
                        <a:ext cx="5867400" cy="102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995384" y="3186586"/>
            <a:ext cx="4017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 3 </a:t>
            </a:r>
            <a:r>
              <a:rPr kumimoji="0" lang="vi-VN" sz="3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3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SGK trang 25</a:t>
            </a:r>
            <a:r>
              <a:rPr kumimoji="0" lang="vi-VN" sz="32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vi-V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0" y="809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0" y="1552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45720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457200" y="2724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39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1"/>
      <p:bldP spid="27" grpId="0"/>
      <p:bldP spid="2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4193517" y="-206495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496637" y="2105286"/>
            <a:ext cx="4664758" cy="653685"/>
            <a:chOff x="4871257" y="83128"/>
            <a:chExt cx="7501721" cy="653685"/>
          </a:xfrm>
        </p:grpSpPr>
        <p:sp>
          <p:nvSpPr>
            <p:cNvPr id="1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55843" y="234255"/>
            <a:ext cx="62965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 Luyện tập</a:t>
            </a:r>
            <a:endParaRPr kumimoji="0" lang="vi-VN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/>
              <a:t>Dạng 2 :Tính giá trị lũy thừa.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srgbClr val="0000CC"/>
                </a:solidFill>
              </a:rPr>
              <a:t>Bài 2 </a:t>
            </a:r>
            <a:r>
              <a:rPr lang="vi-VN" sz="2800" b="1">
                <a:solidFill>
                  <a:srgbClr val="0000CC"/>
                </a:solidFill>
              </a:rPr>
              <a:t>(</a:t>
            </a:r>
            <a:r>
              <a:rPr lang="fr-FR" sz="2800" b="1">
                <a:solidFill>
                  <a:srgbClr val="0000CC"/>
                </a:solidFill>
              </a:rPr>
              <a:t>SGK trang 25</a:t>
            </a:r>
            <a:r>
              <a:rPr lang="vi-VN" sz="2800" b="1">
                <a:solidFill>
                  <a:srgbClr val="0000CC"/>
                </a:solidFill>
              </a:rPr>
              <a:t>)</a:t>
            </a:r>
            <a:endParaRPr kumimoji="0" lang="fr-FR" sz="2800" b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1619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0" y="809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45720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07853"/>
              </p:ext>
            </p:extLst>
          </p:nvPr>
        </p:nvGraphicFramePr>
        <p:xfrm>
          <a:off x="1270000" y="2000953"/>
          <a:ext cx="1023217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2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800" b="1" i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</a:rPr>
                        <a:t>Lũy thừa</a:t>
                      </a:r>
                      <a:endParaRPr lang="vi-VN" sz="2800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800" b="1" i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</a:rPr>
                        <a:t>Cơ số</a:t>
                      </a:r>
                      <a:endParaRPr lang="vi-VN" sz="2800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800" b="1" i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</a:rPr>
                        <a:t>Số mũ</a:t>
                      </a:r>
                      <a:endParaRPr lang="vi-VN" sz="2800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800" b="1" i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</a:rPr>
                        <a:t>Giá trị của lũy thừa</a:t>
                      </a:r>
                      <a:endParaRPr lang="vi-VN" sz="2800" i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vi-VN" sz="3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 b="0" i="0" dirty="0">
                        <a:solidFill>
                          <a:srgbClr val="1514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200" b="1" i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r>
                        <a:rPr lang="vi-VN" sz="3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 b="0" i="0">
                        <a:solidFill>
                          <a:srgbClr val="1514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r>
                        <a:rPr lang="vi-VN" sz="3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 b="0" i="0">
                        <a:solidFill>
                          <a:srgbClr val="1514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vi-VN" sz="3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 b="0" i="0">
                        <a:solidFill>
                          <a:srgbClr val="1514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3200" b="1" i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r>
                        <a:rPr lang="vi-VN" sz="3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 b="0" i="0">
                        <a:solidFill>
                          <a:srgbClr val="1514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497A19-6FBD-4C72-BD34-6C95EE463DE7}"/>
              </a:ext>
            </a:extLst>
          </p:cNvPr>
          <p:cNvSpPr txBox="1"/>
          <p:nvPr/>
        </p:nvSpPr>
        <p:spPr>
          <a:xfrm>
            <a:off x="3205085" y="2367975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567E0A-82E6-4AED-899D-DB9940611F36}"/>
              </a:ext>
            </a:extLst>
          </p:cNvPr>
          <p:cNvSpPr txBox="1"/>
          <p:nvPr/>
        </p:nvSpPr>
        <p:spPr>
          <a:xfrm>
            <a:off x="4781604" y="2375556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19AB59-4A7E-483C-8405-5C0E5E4BA613}"/>
              </a:ext>
            </a:extLst>
          </p:cNvPr>
          <p:cNvSpPr txBox="1"/>
          <p:nvPr/>
        </p:nvSpPr>
        <p:spPr>
          <a:xfrm>
            <a:off x="7554155" y="2346038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99BEE0-2FCC-44F7-A5EC-36D9D38A0269}"/>
              </a:ext>
            </a:extLst>
          </p:cNvPr>
          <p:cNvSpPr txBox="1"/>
          <p:nvPr/>
        </p:nvSpPr>
        <p:spPr>
          <a:xfrm>
            <a:off x="3244357" y="2871490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A830B9-2A4E-4DE8-8EFE-5A990A9D65D8}"/>
              </a:ext>
            </a:extLst>
          </p:cNvPr>
          <p:cNvSpPr txBox="1"/>
          <p:nvPr/>
        </p:nvSpPr>
        <p:spPr>
          <a:xfrm>
            <a:off x="4820876" y="2856641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AED621-FB09-49E7-946F-BE54E6530E04}"/>
              </a:ext>
            </a:extLst>
          </p:cNvPr>
          <p:cNvSpPr txBox="1"/>
          <p:nvPr/>
        </p:nvSpPr>
        <p:spPr>
          <a:xfrm>
            <a:off x="7514883" y="2844225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12E12-0F81-47C6-B2CE-AA7E75FEA772}"/>
              </a:ext>
            </a:extLst>
          </p:cNvPr>
          <p:cNvSpPr txBox="1"/>
          <p:nvPr/>
        </p:nvSpPr>
        <p:spPr>
          <a:xfrm>
            <a:off x="3219117" y="3375005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7B9F80-2348-42C1-B1F6-6562EF272E64}"/>
              </a:ext>
            </a:extLst>
          </p:cNvPr>
          <p:cNvSpPr txBox="1"/>
          <p:nvPr/>
        </p:nvSpPr>
        <p:spPr>
          <a:xfrm>
            <a:off x="4795958" y="3375004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607FCF-373D-42A3-BCDD-0815D25A8702}"/>
              </a:ext>
            </a:extLst>
          </p:cNvPr>
          <p:cNvSpPr txBox="1"/>
          <p:nvPr/>
        </p:nvSpPr>
        <p:spPr>
          <a:xfrm>
            <a:off x="7514883" y="3337020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6F251F-F0EB-4559-856E-0F3166A845DA}"/>
              </a:ext>
            </a:extLst>
          </p:cNvPr>
          <p:cNvSpPr txBox="1"/>
          <p:nvPr/>
        </p:nvSpPr>
        <p:spPr>
          <a:xfrm>
            <a:off x="3201046" y="3823460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35790C-F4D7-40E4-8B62-FFDBA2D6CE4C}"/>
              </a:ext>
            </a:extLst>
          </p:cNvPr>
          <p:cNvSpPr txBox="1"/>
          <p:nvPr/>
        </p:nvSpPr>
        <p:spPr>
          <a:xfrm>
            <a:off x="4781604" y="4311316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51EF0E-0450-465A-857A-C5F746539553}"/>
              </a:ext>
            </a:extLst>
          </p:cNvPr>
          <p:cNvSpPr txBox="1"/>
          <p:nvPr/>
        </p:nvSpPr>
        <p:spPr>
          <a:xfrm>
            <a:off x="7530759" y="4383860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3D5195-A230-49D6-B923-16BCE002439B}"/>
              </a:ext>
            </a:extLst>
          </p:cNvPr>
          <p:cNvSpPr txBox="1"/>
          <p:nvPr/>
        </p:nvSpPr>
        <p:spPr>
          <a:xfrm>
            <a:off x="3291377" y="4331666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7C0F54-7EA6-4B82-BEEB-DD8392AF7371}"/>
              </a:ext>
            </a:extLst>
          </p:cNvPr>
          <p:cNvSpPr txBox="1"/>
          <p:nvPr/>
        </p:nvSpPr>
        <p:spPr>
          <a:xfrm>
            <a:off x="7512688" y="3828150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C5BDD4-4690-431E-9AF4-4C022A7A02B2}"/>
              </a:ext>
            </a:extLst>
          </p:cNvPr>
          <p:cNvSpPr txBox="1"/>
          <p:nvPr/>
        </p:nvSpPr>
        <p:spPr>
          <a:xfrm>
            <a:off x="4820531" y="3861357"/>
            <a:ext cx="85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26198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purl.org/dc/dcmitype/"/>
    <ds:schemaRef ds:uri="16c05727-aa75-4e4a-9b5f-8a80a1165891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750</TotalTime>
  <Words>819</Words>
  <Application>Microsoft Office PowerPoint</Application>
  <PresentationFormat>Widescreen</PresentationFormat>
  <Paragraphs>116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hanh nguyen</cp:lastModifiedBy>
  <cp:revision>41</cp:revision>
  <dcterms:created xsi:type="dcterms:W3CDTF">2021-06-07T13:44:30Z</dcterms:created>
  <dcterms:modified xsi:type="dcterms:W3CDTF">2022-09-28T15:02:09Z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