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9" r:id="rId2"/>
    <p:sldMasterId id="2147483727" r:id="rId3"/>
    <p:sldMasterId id="2147483841" r:id="rId4"/>
    <p:sldMasterId id="2147483859" r:id="rId5"/>
  </p:sldMasterIdLst>
  <p:notesMasterIdLst>
    <p:notesMasterId r:id="rId31"/>
  </p:notesMasterIdLst>
  <p:sldIdLst>
    <p:sldId id="329" r:id="rId6"/>
    <p:sldId id="324" r:id="rId7"/>
    <p:sldId id="325" r:id="rId8"/>
    <p:sldId id="309" r:id="rId9"/>
    <p:sldId id="334" r:id="rId10"/>
    <p:sldId id="326" r:id="rId11"/>
    <p:sldId id="304" r:id="rId12"/>
    <p:sldId id="313" r:id="rId13"/>
    <p:sldId id="327" r:id="rId14"/>
    <p:sldId id="314" r:id="rId15"/>
    <p:sldId id="303" r:id="rId16"/>
    <p:sldId id="328" r:id="rId17"/>
    <p:sldId id="330" r:id="rId18"/>
    <p:sldId id="315" r:id="rId19"/>
    <p:sldId id="332" r:id="rId20"/>
    <p:sldId id="331" r:id="rId21"/>
    <p:sldId id="317" r:id="rId22"/>
    <p:sldId id="318" r:id="rId23"/>
    <p:sldId id="333" r:id="rId24"/>
    <p:sldId id="323" r:id="rId25"/>
    <p:sldId id="279" r:id="rId26"/>
    <p:sldId id="320" r:id="rId27"/>
    <p:sldId id="321" r:id="rId28"/>
    <p:sldId id="322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52990-BE9D-48AD-B927-801AA4EB1B36}" type="datetimeFigureOut">
              <a:rPr lang="en-US" smtClean="0"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17876-7A3C-4AE7-9698-817741A87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0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753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51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323917" y="274639"/>
            <a:ext cx="2258483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2544234" y="274639"/>
            <a:ext cx="6576484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07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43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24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346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552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57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367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12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2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4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912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833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5677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7871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440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2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15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2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892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6401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0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63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6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104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008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9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02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1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2544234" y="1600201"/>
            <a:ext cx="44174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7164917" y="1600201"/>
            <a:ext cx="441748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453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97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387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088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3116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99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660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123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5471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9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81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8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11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971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020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310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896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962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6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9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374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274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289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0824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553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793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372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769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7177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277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8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8222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883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0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2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6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39485" y="274638"/>
            <a:ext cx="894291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4234" y="1600201"/>
            <a:ext cx="903816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35CF8-5B74-47FE-9A74-1E9044471B62}" type="slidenum">
              <a:rPr lang="ru-RU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7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659-E199-4611-BEA0-BF709EB70E8E}" type="datetimeFigureOut">
              <a:rPr lang="en-US" smtClean="0">
                <a:solidFill>
                  <a:prstClr val="black"/>
                </a:solidFill>
              </a:rPr>
              <a:pPr/>
              <a:t>10/10/2022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5593597-C45D-4405-886D-A85873FFEE3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  <p:sldLayoutId id="2147483856" r:id="rId15"/>
    <p:sldLayoutId id="2147483857" r:id="rId16"/>
    <p:sldLayoutId id="214748385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2.wmf"/><Relationship Id="rId9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23.xml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A02F08C4-857B-4BE9-8147-6470B301E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0"/>
          <a:stretch>
            <a:fillRect/>
          </a:stretch>
        </p:blipFill>
        <p:spPr bwMode="auto">
          <a:xfrm>
            <a:off x="0" y="1588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B24F0F78-3EA8-4E84-AD80-3B9C08E77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33919"/>
            <a:ext cx="1167287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Tiết 21   §</a:t>
            </a:r>
            <a:r>
              <a:rPr lang="nl-NL" altLang="en-US" sz="4400" b="1" dirty="0">
                <a:solidFill>
                  <a:prstClr val="white"/>
                </a:solidFill>
              </a:rPr>
              <a:t>7</a:t>
            </a:r>
            <a:endParaRPr kumimoji="0" lang="nl-NL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dirty="0">
                <a:solidFill>
                  <a:prstClr val="white"/>
                </a:solidFill>
              </a:rPr>
              <a:t>QUAN HỆ CHIA HẾT. TÍNH CHẤT CHIA HẾT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tiết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1)</a:t>
            </a:r>
            <a:endParaRPr kumimoji="0" lang="vi-V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186AC3-33B6-47C9-94F1-4BE678183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2013" y="1878123"/>
                <a:ext cx="10871200" cy="1789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Mục</a:t>
                </a: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tiêu</a:t>
                </a:r>
                <a:r>
                  <a:rPr kumimoji="0" lang="en-US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: </a:t>
                </a:r>
              </a:p>
              <a:p>
                <a:r>
                  <a:rPr lang="en-US" sz="3200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</a:rPr>
                  <a:t>Nêu</a:t>
                </a:r>
                <a:r>
                  <a:rPr lang="en-US" sz="3200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</a:rPr>
                  <a:t>được</a:t>
                </a:r>
                <a:r>
                  <a:rPr lang="vi-VN" sz="3200" dirty="0">
                    <a:solidFill>
                      <a:srgbClr val="FFFF00"/>
                    </a:solidFill>
                  </a:rPr>
                  <a:t> khái niệm chia hết và biết sử dụng kí hiệu “</a:t>
                </a:r>
                <a14:m>
                  <m:oMath xmlns:m="http://schemas.openxmlformats.org/officeDocument/2006/math">
                    <m:r>
                      <a:rPr lang="vi-VN" sz="3200" b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vi-VN" sz="3200" dirty="0">
                    <a:solidFill>
                      <a:srgbClr val="FFFF00"/>
                    </a:solidFill>
                  </a:rPr>
                  <a:t>” ; “⋮̸</a:t>
                </a:r>
                <a:r>
                  <a:rPr lang="en-US" sz="3200" dirty="0">
                    <a:solidFill>
                      <a:srgbClr val="FFFF00"/>
                    </a:solidFill>
                  </a:rPr>
                  <a:t> </a:t>
                </a:r>
                <a:r>
                  <a:rPr lang="vi-VN" sz="3200" dirty="0">
                    <a:solidFill>
                      <a:srgbClr val="FFFF00"/>
                    </a:solidFill>
                  </a:rPr>
                  <a:t>”.</a:t>
                </a:r>
                <a:endParaRPr lang="en-US" sz="3200" dirty="0">
                  <a:solidFill>
                    <a:srgbClr val="FFFF00"/>
                  </a:solidFill>
                </a:endParaRPr>
              </a:p>
              <a:p>
                <a:r>
                  <a:rPr lang="en-US" sz="3200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</a:rPr>
                  <a:t>Nêu</a:t>
                </a:r>
                <a:r>
                  <a:rPr lang="en-US" sz="3200" dirty="0">
                    <a:solidFill>
                      <a:srgbClr val="FFFF00"/>
                    </a:solidFill>
                  </a:rPr>
                  <a:t> </a:t>
                </a:r>
                <a:r>
                  <a:rPr lang="en-US" sz="3200" dirty="0" err="1">
                    <a:solidFill>
                      <a:srgbClr val="FFFF00"/>
                    </a:solidFill>
                  </a:rPr>
                  <a:t>được</a:t>
                </a:r>
                <a:r>
                  <a:rPr lang="en-US" sz="3200" dirty="0">
                    <a:solidFill>
                      <a:srgbClr val="FFFF00"/>
                    </a:solidFill>
                  </a:rPr>
                  <a:t> </a:t>
                </a:r>
                <a:r>
                  <a:rPr lang="vi-VN" sz="3200" dirty="0">
                    <a:solidFill>
                      <a:srgbClr val="FFFF00"/>
                    </a:solidFill>
                  </a:rPr>
                  <a:t>khái niệm ước và bội của một số tự nhiên.</a:t>
                </a:r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D186AC3-33B6-47C9-94F1-4BE678183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013" y="1878123"/>
                <a:ext cx="10871200" cy="1789208"/>
              </a:xfrm>
              <a:prstGeom prst="rect">
                <a:avLst/>
              </a:prstGeom>
              <a:blipFill>
                <a:blip r:embed="rId3"/>
                <a:stretch>
                  <a:fillRect l="-1682" t="-5102" b="-102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91" y="241300"/>
            <a:ext cx="9334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1758463"/>
            <a:ext cx="8862646" cy="410307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07323" y="651717"/>
            <a:ext cx="6593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66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80" y="857187"/>
            <a:ext cx="1355481" cy="143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370" y="1891388"/>
            <a:ext cx="6189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15   5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15.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79108"/>
              </p:ext>
            </p:extLst>
          </p:nvPr>
        </p:nvGraphicFramePr>
        <p:xfrm>
          <a:off x="5482735" y="2520217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735" y="2520217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1" y="2609084"/>
            <a:ext cx="3481754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53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94B865-F7F7-472E-99EA-35563D22790B}"/>
              </a:ext>
            </a:extLst>
          </p:cNvPr>
          <p:cNvSpPr txBox="1"/>
          <p:nvPr/>
        </p:nvSpPr>
        <p:spPr>
          <a:xfrm>
            <a:off x="851769" y="1496033"/>
            <a:ext cx="101727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</a:t>
            </a:r>
            <a:r>
              <a:rPr lang="vi-VN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marL="514350" indent="-514350">
              <a:buAutoNum type="alphaLcParenR"/>
            </a:pPr>
            <a:r>
              <a:rPr lang="vi-VN" sz="3200" dirty="0"/>
              <a:t>Thực hiện các phép tính: 0.9; 1.9; 2.9; 3.9; 4.9; 5.9; 6.9</a:t>
            </a:r>
          </a:p>
          <a:p>
            <a:pPr marL="514350" indent="-514350">
              <a:buAutoNum type="alphaLcParenR"/>
            </a:pPr>
            <a:r>
              <a:rPr lang="vi-VN" sz="3200" dirty="0"/>
              <a:t>Chỉ ra 7 bội của 9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78B04199-D869-4D53-BF43-E200532D290E}"/>
              </a:ext>
            </a:extLst>
          </p:cNvPr>
          <p:cNvSpPr txBox="1">
            <a:spLocks noChangeArrowheads="1"/>
          </p:cNvSpPr>
          <p:nvPr/>
        </p:nvSpPr>
        <p:spPr>
          <a:xfrm>
            <a:off x="851767" y="675526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1DA5CF-EDB6-4CAD-8589-8D9168EF6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657350"/>
            <a:ext cx="10172699" cy="1525905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A4268-7CDA-46ED-A772-09AE7A07726B}"/>
              </a:ext>
            </a:extLst>
          </p:cNvPr>
          <p:cNvSpPr/>
          <p:nvPr/>
        </p:nvSpPr>
        <p:spPr>
          <a:xfrm>
            <a:off x="132866" y="820070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319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40000" y="1727200"/>
            <a:ext cx="2286000" cy="641350"/>
            <a:chOff x="384" y="336"/>
            <a:chExt cx="1440" cy="404"/>
          </a:xfrm>
        </p:grpSpPr>
        <p:sp>
          <p:nvSpPr>
            <p:cNvPr id="53251" name="Text Box 2"/>
            <p:cNvSpPr txBox="1">
              <a:spLocks noChangeArrowheads="1"/>
            </p:cNvSpPr>
            <p:nvPr/>
          </p:nvSpPr>
          <p:spPr bwMode="auto">
            <a:xfrm>
              <a:off x="384" y="336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0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2" name="Text Box 9"/>
            <p:cNvSpPr txBox="1">
              <a:spLocks noChangeArrowheads="1"/>
            </p:cNvSpPr>
            <p:nvPr/>
          </p:nvSpPr>
          <p:spPr bwMode="auto">
            <a:xfrm>
              <a:off x="1488" y="336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540000" y="2214563"/>
            <a:ext cx="2286000" cy="641350"/>
            <a:chOff x="384" y="643"/>
            <a:chExt cx="1440" cy="404"/>
          </a:xfrm>
        </p:grpSpPr>
        <p:sp>
          <p:nvSpPr>
            <p:cNvPr id="53254" name="Text Box 3"/>
            <p:cNvSpPr txBox="1">
              <a:spLocks noChangeArrowheads="1"/>
            </p:cNvSpPr>
            <p:nvPr/>
          </p:nvSpPr>
          <p:spPr bwMode="auto">
            <a:xfrm>
              <a:off x="384" y="643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1488" y="643"/>
              <a:ext cx="33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2540000" y="2717800"/>
            <a:ext cx="2514600" cy="717550"/>
            <a:chOff x="384" y="960"/>
            <a:chExt cx="1584" cy="452"/>
          </a:xfrm>
        </p:grpSpPr>
        <p:sp>
          <p:nvSpPr>
            <p:cNvPr id="53257" name="Text Box 4"/>
            <p:cNvSpPr txBox="1">
              <a:spLocks noChangeArrowheads="1"/>
            </p:cNvSpPr>
            <p:nvPr/>
          </p:nvSpPr>
          <p:spPr bwMode="auto">
            <a:xfrm>
              <a:off x="384" y="100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58" name="Text Box 11"/>
            <p:cNvSpPr txBox="1">
              <a:spLocks noChangeArrowheads="1"/>
            </p:cNvSpPr>
            <p:nvPr/>
          </p:nvSpPr>
          <p:spPr bwMode="auto">
            <a:xfrm>
              <a:off x="1488" y="960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14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2540000" y="3251201"/>
            <a:ext cx="2514600" cy="671513"/>
            <a:chOff x="384" y="1296"/>
            <a:chExt cx="1584" cy="423"/>
          </a:xfrm>
        </p:grpSpPr>
        <p:sp>
          <p:nvSpPr>
            <p:cNvPr id="53260" name="Text Box 5"/>
            <p:cNvSpPr txBox="1">
              <a:spLocks noChangeArrowheads="1"/>
            </p:cNvSpPr>
            <p:nvPr/>
          </p:nvSpPr>
          <p:spPr bwMode="auto">
            <a:xfrm>
              <a:off x="384" y="131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1" name="Text Box 12"/>
            <p:cNvSpPr txBox="1">
              <a:spLocks noChangeArrowheads="1"/>
            </p:cNvSpPr>
            <p:nvPr/>
          </p:nvSpPr>
          <p:spPr bwMode="auto">
            <a:xfrm>
              <a:off x="1488" y="1296"/>
              <a:ext cx="48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21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540685" y="3890963"/>
            <a:ext cx="2590115" cy="641350"/>
            <a:chOff x="446" y="1699"/>
            <a:chExt cx="1570" cy="404"/>
          </a:xfrm>
        </p:grpSpPr>
        <p:sp>
          <p:nvSpPr>
            <p:cNvPr id="53263" name="Text Box 6"/>
            <p:cNvSpPr txBox="1">
              <a:spLocks noChangeArrowheads="1"/>
            </p:cNvSpPr>
            <p:nvPr/>
          </p:nvSpPr>
          <p:spPr bwMode="auto">
            <a:xfrm>
              <a:off x="446" y="1699"/>
              <a:ext cx="8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4" name="Text Box 13"/>
            <p:cNvSpPr txBox="1">
              <a:spLocks noChangeArrowheads="1"/>
            </p:cNvSpPr>
            <p:nvPr/>
          </p:nvSpPr>
          <p:spPr bwMode="auto">
            <a:xfrm>
              <a:off x="1488" y="1699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28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2540684" y="4424363"/>
            <a:ext cx="2590115" cy="641350"/>
            <a:chOff x="432" y="2035"/>
            <a:chExt cx="1584" cy="404"/>
          </a:xfrm>
        </p:grpSpPr>
        <p:sp>
          <p:nvSpPr>
            <p:cNvPr id="53266" name="Text Box 7"/>
            <p:cNvSpPr txBox="1">
              <a:spLocks noChangeArrowheads="1"/>
            </p:cNvSpPr>
            <p:nvPr/>
          </p:nvSpPr>
          <p:spPr bwMode="auto">
            <a:xfrm>
              <a:off x="432" y="2035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7 .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</a:rPr>
                <a:t>5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=</a:t>
              </a:r>
            </a:p>
          </p:txBody>
        </p:sp>
        <p:sp>
          <p:nvSpPr>
            <p:cNvPr id="53267" name="Text Box 14"/>
            <p:cNvSpPr txBox="1">
              <a:spLocks noChangeArrowheads="1"/>
            </p:cNvSpPr>
            <p:nvPr/>
          </p:nvSpPr>
          <p:spPr bwMode="auto">
            <a:xfrm>
              <a:off x="1488" y="2035"/>
              <a:ext cx="5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35</a:t>
              </a:r>
            </a:p>
          </p:txBody>
        </p:sp>
      </p:grp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2692400" y="49276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600" b="1">
                <a:solidFill>
                  <a:prstClr val="black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4783139" y="4438650"/>
            <a:ext cx="3743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>
                <a:solidFill>
                  <a:prstClr val="black"/>
                </a:solidFill>
                <a:latin typeface="Times New Roman" panose="02020603050405020304" pitchFamily="18" charset="0"/>
              </a:rPr>
              <a:t> (</a:t>
            </a:r>
            <a:r>
              <a:rPr lang="en-US" i="1">
                <a:solidFill>
                  <a:prstClr val="black"/>
                </a:solidFill>
                <a:latin typeface="Times New Roman" panose="02020603050405020304" pitchFamily="18" charset="0"/>
              </a:rPr>
              <a:t>Loại vì 35&gt;30</a:t>
            </a:r>
            <a:r>
              <a:rPr lang="en-US" b="1">
                <a:solidFill>
                  <a:prstClr val="black"/>
                </a:solidFill>
                <a:latin typeface="Times New Roman" panose="02020603050405020304" pitchFamily="18" charset="0"/>
              </a:rPr>
              <a:t>)</a:t>
            </a:r>
            <a:endParaRPr lang="en-US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673600" y="2032000"/>
            <a:ext cx="1981200" cy="2743200"/>
            <a:chOff x="1728" y="528"/>
            <a:chExt cx="1248" cy="1728"/>
          </a:xfrm>
        </p:grpSpPr>
        <p:sp>
          <p:nvSpPr>
            <p:cNvPr id="53271" name="Line 18"/>
            <p:cNvSpPr>
              <a:spLocks noChangeShapeType="1"/>
            </p:cNvSpPr>
            <p:nvPr/>
          </p:nvSpPr>
          <p:spPr bwMode="auto">
            <a:xfrm>
              <a:off x="1728" y="528"/>
              <a:ext cx="1248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2" name="Line 19"/>
            <p:cNvSpPr>
              <a:spLocks noChangeShapeType="1"/>
            </p:cNvSpPr>
            <p:nvPr/>
          </p:nvSpPr>
          <p:spPr bwMode="auto">
            <a:xfrm>
              <a:off x="1728" y="816"/>
              <a:ext cx="124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3" name="Line 20"/>
            <p:cNvSpPr>
              <a:spLocks noChangeShapeType="1"/>
            </p:cNvSpPr>
            <p:nvPr/>
          </p:nvSpPr>
          <p:spPr bwMode="auto">
            <a:xfrm>
              <a:off x="1920" y="1200"/>
              <a:ext cx="1056" cy="4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4" name="Line 21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2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5" name="Line 22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7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276" name="Line 24"/>
            <p:cNvSpPr>
              <a:spLocks noChangeShapeType="1"/>
            </p:cNvSpPr>
            <p:nvPr/>
          </p:nvSpPr>
          <p:spPr bwMode="auto">
            <a:xfrm flipV="1">
              <a:off x="1920" y="1248"/>
              <a:ext cx="1056" cy="1008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 type="triangle" w="med" len="med"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1982395" y="619264"/>
            <a:ext cx="1074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Ví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auto">
          <a:xfrm>
            <a:off x="6502400" y="1828800"/>
            <a:ext cx="3684588" cy="2451100"/>
          </a:xfrm>
          <a:prstGeom prst="star32">
            <a:avLst>
              <a:gd name="adj" fmla="val 45000"/>
            </a:avLst>
          </a:prstGeom>
          <a:solidFill>
            <a:srgbClr val="99FF33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utoUpdateAnimBg="0"/>
      <p:bldP spid="14353" grpId="0" build="p" autoUpdateAnimBg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5C751D-D1CC-4B9D-89ED-EFE35DCCB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850246"/>
            <a:ext cx="70675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17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8D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68C883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311600-E9A7-4B89-B8CE-2B63CC2A5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0" y="484539"/>
            <a:ext cx="8915400" cy="58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92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50327" y="962514"/>
            <a:ext cx="1447800" cy="641350"/>
            <a:chOff x="480" y="384"/>
            <a:chExt cx="912" cy="404"/>
          </a:xfrm>
        </p:grpSpPr>
        <p:sp>
          <p:nvSpPr>
            <p:cNvPr id="56323" name="Text Box 2"/>
            <p:cNvSpPr txBox="1">
              <a:spLocks noChangeArrowheads="1"/>
            </p:cNvSpPr>
            <p:nvPr/>
          </p:nvSpPr>
          <p:spPr bwMode="auto">
            <a:xfrm>
              <a:off x="480" y="38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</a:p>
          </p:txBody>
        </p:sp>
        <p:graphicFrame>
          <p:nvGraphicFramePr>
            <p:cNvPr id="56324" name="Object 4"/>
            <p:cNvGraphicFramePr>
              <a:graphicFrameLocks noChangeAspect="1"/>
            </p:cNvGraphicFramePr>
            <p:nvPr/>
          </p:nvGraphicFramePr>
          <p:xfrm>
            <a:off x="720" y="384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2" name="Equation" r:id="rId3" imgW="76101" imgH="190252" progId="Equation.DSMT4">
                    <p:embed/>
                  </p:oleObj>
                </mc:Choice>
                <mc:Fallback>
                  <p:oleObj name="Equation" r:id="rId3" imgW="76101" imgH="190252" progId="Equation.DSMT4">
                    <p:embed/>
                    <p:pic>
                      <p:nvPicPr>
                        <p:cNvPr id="5632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384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871271" y="1603864"/>
            <a:ext cx="1447800" cy="641350"/>
            <a:chOff x="518" y="772"/>
            <a:chExt cx="912" cy="404"/>
          </a:xfrm>
        </p:grpSpPr>
        <p:graphicFrame>
          <p:nvGraphicFramePr>
            <p:cNvPr id="56326" name="Object 3"/>
            <p:cNvGraphicFramePr>
              <a:graphicFrameLocks noChangeAspect="1"/>
            </p:cNvGraphicFramePr>
            <p:nvPr/>
          </p:nvGraphicFramePr>
          <p:xfrm>
            <a:off x="720" y="81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5" imgW="76101" imgH="190252" progId="Equation.DSMT4">
                    <p:embed/>
                  </p:oleObj>
                </mc:Choice>
                <mc:Fallback>
                  <p:oleObj name="Equation" r:id="rId5" imgW="76101" imgH="190252" progId="Equation.DSMT4">
                    <p:embed/>
                    <p:pic>
                      <p:nvPicPr>
                        <p:cNvPr id="56326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81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27" name="Text Box 5"/>
            <p:cNvSpPr txBox="1">
              <a:spLocks noChangeArrowheads="1"/>
            </p:cNvSpPr>
            <p:nvPr/>
          </p:nvSpPr>
          <p:spPr bwMode="auto">
            <a:xfrm>
              <a:off x="518" y="772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71271" y="2819400"/>
            <a:ext cx="1447800" cy="641350"/>
            <a:chOff x="361" y="614"/>
            <a:chExt cx="912" cy="404"/>
          </a:xfrm>
        </p:grpSpPr>
        <p:graphicFrame>
          <p:nvGraphicFramePr>
            <p:cNvPr id="56329" name="Object 9"/>
            <p:cNvGraphicFramePr>
              <a:graphicFrameLocks noChangeAspect="1"/>
            </p:cNvGraphicFramePr>
            <p:nvPr/>
          </p:nvGraphicFramePr>
          <p:xfrm>
            <a:off x="683" y="63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4" name="Equation" r:id="rId6" imgW="76101" imgH="190252" progId="Equation.DSMT4">
                    <p:embed/>
                  </p:oleObj>
                </mc:Choice>
                <mc:Fallback>
                  <p:oleObj name="Equation" r:id="rId6" imgW="76101" imgH="190252" progId="Equation.DSMT4">
                    <p:embed/>
                    <p:pic>
                      <p:nvPicPr>
                        <p:cNvPr id="56329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" y="63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0" name="Text Box 10"/>
            <p:cNvSpPr txBox="1">
              <a:spLocks noChangeArrowheads="1"/>
            </p:cNvSpPr>
            <p:nvPr/>
          </p:nvSpPr>
          <p:spPr bwMode="auto">
            <a:xfrm>
              <a:off x="361" y="61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984959" y="5492727"/>
            <a:ext cx="1447800" cy="641350"/>
            <a:chOff x="336" y="554"/>
            <a:chExt cx="912" cy="404"/>
          </a:xfrm>
        </p:grpSpPr>
        <p:graphicFrame>
          <p:nvGraphicFramePr>
            <p:cNvPr id="56332" name="Object 12"/>
            <p:cNvGraphicFramePr>
              <a:graphicFrameLocks noChangeAspect="1"/>
            </p:cNvGraphicFramePr>
            <p:nvPr/>
          </p:nvGraphicFramePr>
          <p:xfrm>
            <a:off x="645" y="576"/>
            <a:ext cx="144" cy="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5" name="Equation" r:id="rId7" imgW="76101" imgH="190252" progId="Equation.DSMT4">
                    <p:embed/>
                  </p:oleObj>
                </mc:Choice>
                <mc:Fallback>
                  <p:oleObj name="Equation" r:id="rId7" imgW="76101" imgH="190252" progId="Equation.DSMT4">
                    <p:embed/>
                    <p:pic>
                      <p:nvPicPr>
                        <p:cNvPr id="56332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" y="576"/>
                          <a:ext cx="144" cy="3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33" name="Text Box 13"/>
            <p:cNvSpPr txBox="1">
              <a:spLocks noChangeArrowheads="1"/>
            </p:cNvSpPr>
            <p:nvPr/>
          </p:nvSpPr>
          <p:spPr bwMode="auto">
            <a:xfrm>
              <a:off x="336" y="554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</a:t>
              </a:r>
              <a:r>
                <a:rPr lang="en-US" sz="3600" b="1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861169" y="2230301"/>
            <a:ext cx="1524000" cy="673375"/>
            <a:chOff x="278" y="998"/>
            <a:chExt cx="960" cy="404"/>
          </a:xfrm>
        </p:grpSpPr>
        <p:grpSp>
          <p:nvGrpSpPr>
            <p:cNvPr id="56335" name="Group 14"/>
            <p:cNvGrpSpPr>
              <a:grpSpLocks/>
            </p:cNvGrpSpPr>
            <p:nvPr/>
          </p:nvGrpSpPr>
          <p:grpSpPr bwMode="auto">
            <a:xfrm>
              <a:off x="484" y="1010"/>
              <a:ext cx="287" cy="379"/>
              <a:chOff x="772" y="3122"/>
              <a:chExt cx="287" cy="379"/>
            </a:xfrm>
          </p:grpSpPr>
          <p:graphicFrame>
            <p:nvGraphicFramePr>
              <p:cNvPr id="56336" name="Object 15"/>
              <p:cNvGraphicFramePr>
                <a:graphicFrameLocks noChangeAspect="1"/>
              </p:cNvGraphicFramePr>
              <p:nvPr/>
            </p:nvGraphicFramePr>
            <p:xfrm>
              <a:off x="830" y="3122"/>
              <a:ext cx="207" cy="37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6" name="Equation" r:id="rId8" imgW="76101" imgH="190252" progId="Equation.DSMT4">
                      <p:embed/>
                    </p:oleObj>
                  </mc:Choice>
                  <mc:Fallback>
                    <p:oleObj name="Equation" r:id="rId8" imgW="76101" imgH="190252" progId="Equation.DSMT4">
                      <p:embed/>
                      <p:pic>
                        <p:nvPicPr>
                          <p:cNvPr id="56336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30" y="3122"/>
                            <a:ext cx="207" cy="3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37" name="Line 16"/>
              <p:cNvSpPr>
                <a:spLocks noChangeShapeType="1"/>
              </p:cNvSpPr>
              <p:nvPr/>
            </p:nvSpPr>
            <p:spPr bwMode="auto">
              <a:xfrm flipH="1">
                <a:off x="772" y="3152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38" name="Text Box 17"/>
            <p:cNvSpPr txBox="1">
              <a:spLocks noChangeArrowheads="1"/>
            </p:cNvSpPr>
            <p:nvPr/>
          </p:nvSpPr>
          <p:spPr bwMode="auto">
            <a:xfrm>
              <a:off x="278" y="998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8     3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1903052" y="3453693"/>
            <a:ext cx="1524000" cy="658811"/>
            <a:chOff x="330" y="883"/>
            <a:chExt cx="960" cy="415"/>
          </a:xfrm>
        </p:grpSpPr>
        <p:grpSp>
          <p:nvGrpSpPr>
            <p:cNvPr id="56340" name="Group 21"/>
            <p:cNvGrpSpPr>
              <a:grpSpLocks/>
            </p:cNvGrpSpPr>
            <p:nvPr/>
          </p:nvGrpSpPr>
          <p:grpSpPr bwMode="auto">
            <a:xfrm>
              <a:off x="537" y="883"/>
              <a:ext cx="295" cy="408"/>
              <a:chOff x="825" y="2995"/>
              <a:chExt cx="295" cy="408"/>
            </a:xfrm>
          </p:grpSpPr>
          <p:graphicFrame>
            <p:nvGraphicFramePr>
              <p:cNvPr id="56341" name="Object 22"/>
              <p:cNvGraphicFramePr>
                <a:graphicFrameLocks noChangeAspect="1"/>
              </p:cNvGraphicFramePr>
              <p:nvPr/>
            </p:nvGraphicFramePr>
            <p:xfrm>
              <a:off x="897" y="2995"/>
              <a:ext cx="223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7" name="Equation" r:id="rId10" imgW="76101" imgH="190252" progId="Equation.DSMT4">
                      <p:embed/>
                    </p:oleObj>
                  </mc:Choice>
                  <mc:Fallback>
                    <p:oleObj name="Equation" r:id="rId10" imgW="76101" imgH="190252" progId="Equation.DSMT4">
                      <p:embed/>
                      <p:pic>
                        <p:nvPicPr>
                          <p:cNvPr id="56341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97" y="2995"/>
                            <a:ext cx="223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2" name="Line 23"/>
              <p:cNvSpPr>
                <a:spLocks noChangeShapeType="1"/>
              </p:cNvSpPr>
              <p:nvPr/>
            </p:nvSpPr>
            <p:spPr bwMode="auto">
              <a:xfrm flipH="1">
                <a:off x="825" y="3064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3" name="Text Box 24"/>
            <p:cNvSpPr txBox="1">
              <a:spLocks noChangeArrowheads="1"/>
            </p:cNvSpPr>
            <p:nvPr/>
          </p:nvSpPr>
          <p:spPr bwMode="auto">
            <a:xfrm>
              <a:off x="330" y="894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8      5</a:t>
              </a:r>
            </a:p>
          </p:txBody>
        </p: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1941514" y="4112420"/>
            <a:ext cx="1524000" cy="701676"/>
            <a:chOff x="287" y="902"/>
            <a:chExt cx="960" cy="442"/>
          </a:xfrm>
        </p:grpSpPr>
        <p:grpSp>
          <p:nvGrpSpPr>
            <p:cNvPr id="56345" name="Group 26"/>
            <p:cNvGrpSpPr>
              <a:grpSpLocks/>
            </p:cNvGrpSpPr>
            <p:nvPr/>
          </p:nvGrpSpPr>
          <p:grpSpPr bwMode="auto">
            <a:xfrm>
              <a:off x="542" y="902"/>
              <a:ext cx="287" cy="422"/>
              <a:chOff x="830" y="3014"/>
              <a:chExt cx="287" cy="422"/>
            </a:xfrm>
          </p:grpSpPr>
          <p:graphicFrame>
            <p:nvGraphicFramePr>
              <p:cNvPr id="56346" name="Object 27"/>
              <p:cNvGraphicFramePr>
                <a:graphicFrameLocks noChangeAspect="1"/>
              </p:cNvGraphicFramePr>
              <p:nvPr/>
            </p:nvGraphicFramePr>
            <p:xfrm>
              <a:off x="872" y="3014"/>
              <a:ext cx="230" cy="4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8" name="Equation" r:id="rId11" imgW="76101" imgH="190252" progId="Equation.DSMT4">
                      <p:embed/>
                    </p:oleObj>
                  </mc:Choice>
                  <mc:Fallback>
                    <p:oleObj name="Equation" r:id="rId11" imgW="76101" imgH="190252" progId="Equation.DSMT4">
                      <p:embed/>
                      <p:pic>
                        <p:nvPicPr>
                          <p:cNvPr id="56346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72" y="3014"/>
                            <a:ext cx="230" cy="4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47" name="Line 28"/>
              <p:cNvSpPr>
                <a:spLocks noChangeShapeType="1"/>
              </p:cNvSpPr>
              <p:nvPr/>
            </p:nvSpPr>
            <p:spPr bwMode="auto">
              <a:xfrm flipH="1">
                <a:off x="830" y="3073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48" name="Text Box 29"/>
            <p:cNvSpPr txBox="1">
              <a:spLocks noChangeArrowheads="1"/>
            </p:cNvSpPr>
            <p:nvPr/>
          </p:nvSpPr>
          <p:spPr bwMode="auto">
            <a:xfrm>
              <a:off x="287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8      6</a:t>
              </a:r>
            </a:p>
          </p:txBody>
        </p:sp>
      </p:grpSp>
      <p:grpSp>
        <p:nvGrpSpPr>
          <p:cNvPr id="12" name="Group 30"/>
          <p:cNvGrpSpPr>
            <a:grpSpLocks/>
          </p:cNvGrpSpPr>
          <p:nvPr/>
        </p:nvGrpSpPr>
        <p:grpSpPr bwMode="auto">
          <a:xfrm>
            <a:off x="1984470" y="4819515"/>
            <a:ext cx="1524000" cy="641351"/>
            <a:chOff x="396" y="940"/>
            <a:chExt cx="960" cy="404"/>
          </a:xfrm>
        </p:grpSpPr>
        <p:grpSp>
          <p:nvGrpSpPr>
            <p:cNvPr id="56350" name="Group 31"/>
            <p:cNvGrpSpPr>
              <a:grpSpLocks/>
            </p:cNvGrpSpPr>
            <p:nvPr/>
          </p:nvGrpSpPr>
          <p:grpSpPr bwMode="auto">
            <a:xfrm>
              <a:off x="602" y="966"/>
              <a:ext cx="287" cy="352"/>
              <a:chOff x="890" y="3078"/>
              <a:chExt cx="287" cy="352"/>
            </a:xfrm>
          </p:grpSpPr>
          <p:graphicFrame>
            <p:nvGraphicFramePr>
              <p:cNvPr id="56351" name="Object 32"/>
              <p:cNvGraphicFramePr>
                <a:graphicFrameLocks noChangeAspect="1"/>
              </p:cNvGraphicFramePr>
              <p:nvPr/>
            </p:nvGraphicFramePr>
            <p:xfrm>
              <a:off x="956" y="3078"/>
              <a:ext cx="192" cy="3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9" name="Equation" r:id="rId12" imgW="76101" imgH="190252" progId="Equation.DSMT4">
                      <p:embed/>
                    </p:oleObj>
                  </mc:Choice>
                  <mc:Fallback>
                    <p:oleObj name="Equation" r:id="rId12" imgW="76101" imgH="190252" progId="Equation.DSMT4">
                      <p:embed/>
                      <p:pic>
                        <p:nvPicPr>
                          <p:cNvPr id="56351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56" y="3078"/>
                            <a:ext cx="192" cy="3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352" name="Line 33"/>
              <p:cNvSpPr>
                <a:spLocks noChangeShapeType="1"/>
              </p:cNvSpPr>
              <p:nvPr/>
            </p:nvSpPr>
            <p:spPr bwMode="auto">
              <a:xfrm flipH="1">
                <a:off x="890" y="3120"/>
                <a:ext cx="287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6353" name="Text Box 34"/>
            <p:cNvSpPr txBox="1">
              <a:spLocks noChangeArrowheads="1"/>
            </p:cNvSpPr>
            <p:nvPr/>
          </p:nvSpPr>
          <p:spPr bwMode="auto">
            <a:xfrm>
              <a:off x="396" y="940"/>
              <a:ext cx="9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</a:rPr>
                <a:t>8      7</a:t>
              </a:r>
            </a:p>
          </p:txBody>
        </p:sp>
      </p:grp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6217781" y="912650"/>
            <a:ext cx="4179277" cy="2895600"/>
          </a:xfrm>
          <a:prstGeom prst="star24">
            <a:avLst>
              <a:gd name="adj" fmla="val 37500"/>
            </a:avLst>
          </a:prstGeom>
          <a:solidFill>
            <a:srgbClr val="FF00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là</a:t>
            </a: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ước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8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70010" y="4495091"/>
            <a:ext cx="2454096" cy="157851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7052" y="1371600"/>
            <a:ext cx="2786179" cy="9287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432759" y="1924539"/>
            <a:ext cx="2780472" cy="3757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582745" y="2360450"/>
            <a:ext cx="2630486" cy="8397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385169" y="2345284"/>
            <a:ext cx="2780472" cy="3513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D1DF68-D780-4466-B223-2D286E390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35" y="886354"/>
            <a:ext cx="10916929" cy="170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300" y="2798367"/>
            <a:ext cx="10519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là ước của 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015" y="424491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3015" y="4783526"/>
            <a:ext cx="953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1, 3, 5, 15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1, 3, 5, 15 là ước của 15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7C9B2-709B-426F-81CA-EB2C4FBE7BEB}"/>
              </a:ext>
            </a:extLst>
          </p:cNvPr>
          <p:cNvSpPr/>
          <p:nvPr/>
        </p:nvSpPr>
        <p:spPr>
          <a:xfrm>
            <a:off x="456716" y="649079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251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D1DF68-D780-4466-B223-2D286E390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35" y="886354"/>
            <a:ext cx="10916929" cy="1704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300" y="2798367"/>
            <a:ext cx="10519397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số là ước của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3015" y="4244917"/>
            <a:ext cx="118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973015" y="4783526"/>
            <a:ext cx="9532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25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25, ta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25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1, 5, 25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1, 5,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5 là ước của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27C9B2-709B-426F-81CA-EB2C4FBE7BEB}"/>
              </a:ext>
            </a:extLst>
          </p:cNvPr>
          <p:cNvSpPr/>
          <p:nvPr/>
        </p:nvSpPr>
        <p:spPr>
          <a:xfrm>
            <a:off x="456716" y="649079"/>
            <a:ext cx="5126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*)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b="1" dirty="0">
                <a:ln w="12700">
                  <a:solidFill>
                    <a:srgbClr val="212121">
                      <a:satMod val="155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6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8922" y="463782"/>
            <a:ext cx="10435882" cy="5643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					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kumimoji="0" lang="en-US" sz="4000" b="1" i="0" u="none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ĐỘNG</a:t>
            </a:r>
            <a:endParaRPr kumimoji="0" lang="en-US" sz="4000" b="1" i="0" u="none" strike="noStrike" kern="1200" cap="none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04568-63A8-4E55-B036-B867A25E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3" y="1028084"/>
            <a:ext cx="11230253" cy="50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01616" y="558166"/>
            <a:ext cx="7549662" cy="82515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b="1" u="sng" dirty="0" err="1">
                <a:solidFill>
                  <a:srgbClr val="FF0000"/>
                </a:solidFill>
              </a:rPr>
              <a:t>Chú</a:t>
            </a:r>
            <a:r>
              <a:rPr lang="en-US" b="1" u="sng" dirty="0">
                <a:solidFill>
                  <a:srgbClr val="FF0000"/>
                </a:solidFill>
              </a:rPr>
              <a:t> ý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857" y="4389656"/>
            <a:ext cx="2454096" cy="157851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01616" y="1309175"/>
            <a:ext cx="8991599" cy="251850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Tx/>
              <a:buChar char="-"/>
            </a:pP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459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318" y="2246314"/>
            <a:ext cx="3207265" cy="138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5" y="2939257"/>
            <a:ext cx="3349618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49" y="1245822"/>
            <a:ext cx="3540327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3" name="Picture 11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119" y="2490790"/>
            <a:ext cx="2163762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756884" y="4221714"/>
            <a:ext cx="2954215" cy="195634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0, 1, 2, 3,…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105103" y="515815"/>
            <a:ext cx="2605997" cy="24234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STN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2369" y="2603134"/>
            <a:ext cx="3141785" cy="195714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chia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"/>
          <p:cNvSpPr txBox="1"/>
          <p:nvPr/>
        </p:nvSpPr>
        <p:spPr>
          <a:xfrm>
            <a:off x="3089323" y="622531"/>
            <a:ext cx="49527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FFFF00"/>
              </a:buClr>
              <a:buSzPts val="3600"/>
              <a:buFont typeface="Times New Roman"/>
              <a:buNone/>
            </a:pPr>
            <a:r>
              <a:rPr lang="en-US" sz="36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NHÓM</a:t>
            </a:r>
            <a:endParaRPr sz="3600" b="1" kern="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9"/>
          <p:cNvSpPr/>
          <p:nvPr/>
        </p:nvSpPr>
        <p:spPr>
          <a:xfrm>
            <a:off x="1470855" y="1248186"/>
            <a:ext cx="8554721" cy="4682650"/>
          </a:xfrm>
          <a:prstGeom prst="roundRect">
            <a:avLst>
              <a:gd name="adj" fmla="val 16667"/>
            </a:avLst>
          </a:prstGeom>
          <a:solidFill>
            <a:srgbClr val="548135"/>
          </a:solidFill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cử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trưởng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thảo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luận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bảng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dưới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đây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marL="742950" indent="-742950">
              <a:buClr>
                <a:srgbClr val="FFFFFF"/>
              </a:buClr>
              <a:buSzPts val="4000"/>
              <a:buFont typeface="Calibri"/>
              <a:buAutoNum type="arabicPeriod"/>
            </a:pP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Sau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khi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hoạt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động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xong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ngồi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tại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chỗ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giáo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sẽ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chọn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mời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bất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kỳ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lên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trình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bày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lấy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cả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nhóm</a:t>
            </a:r>
            <a: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3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Chúc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các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hoàn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thành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tốt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nhiệm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vụ</a:t>
            </a:r>
            <a:r>
              <a:rPr lang="en-US" sz="3200" kern="0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kern="0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876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5939" y="2296587"/>
            <a:ext cx="97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6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5939" y="1222622"/>
            <a:ext cx="8512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8396" y="352937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424826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3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819" y="1716642"/>
            <a:ext cx="6726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1; 2; 4; 5; 10; 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19" y="2991689"/>
            <a:ext cx="888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4; 8; 12; 16; 20; 24; 28; 32; 36; 40; 44; 48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050" y="5047818"/>
            <a:ext cx="677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6; 4;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487" y="4624118"/>
            <a:ext cx="2454096" cy="15785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70862" y="2333170"/>
            <a:ext cx="973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33892" y="899456"/>
            <a:ext cx="8512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7742" y="3708990"/>
            <a:ext cx="9738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</a:p>
        </p:txBody>
      </p:sp>
    </p:spTree>
    <p:extLst>
      <p:ext uri="{BB962C8B-B14F-4D97-AF65-F5344CB8AC3E}">
        <p14:creationId xmlns:p14="http://schemas.microsoft.com/office/powerpoint/2010/main" val="3567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1838325" y="1738316"/>
            <a:ext cx="8324850" cy="13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br>
              <a:rPr lang="en-US" altLang="en-US" sz="2800">
                <a:solidFill>
                  <a:srgbClr val="000000"/>
                </a:solidFill>
              </a:rPr>
            </a:b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73016" y="3517837"/>
            <a:ext cx="919870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3.Tìm hiểu trước phần II: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hết.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3111500" y="273053"/>
            <a:ext cx="6534150" cy="752475"/>
            <a:chOff x="900" y="2892"/>
            <a:chExt cx="4092" cy="607"/>
          </a:xfrm>
        </p:grpSpPr>
        <p:pic>
          <p:nvPicPr>
            <p:cNvPr id="245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2892"/>
              <a:ext cx="4092" cy="607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8" name="Text Box 9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937" y="3024"/>
              <a:ext cx="3911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Hướng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US" altLang="en-US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973015" y="1738193"/>
            <a:ext cx="8207499" cy="65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Ôn tập lại kiến thức về quan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hệ chia hết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973016" y="2548903"/>
            <a:ext cx="8956430" cy="6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indent="450215">
              <a:lnSpc>
                <a:spcPct val="115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Làm các bài tập 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1; 2; 3 (sgk)</a:t>
            </a:r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588" name="Picture 2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152" y="1674750"/>
            <a:ext cx="128587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2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24450"/>
            <a:ext cx="2209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2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1676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41" y="6108700"/>
            <a:ext cx="52022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2" name="Group 26"/>
          <p:cNvGrpSpPr>
            <a:grpSpLocks/>
          </p:cNvGrpSpPr>
          <p:nvPr/>
        </p:nvGrpSpPr>
        <p:grpSpPr bwMode="auto">
          <a:xfrm>
            <a:off x="168812" y="85726"/>
            <a:ext cx="11788726" cy="6634163"/>
            <a:chOff x="54" y="54"/>
            <a:chExt cx="5630" cy="4179"/>
          </a:xfrm>
        </p:grpSpPr>
        <p:sp>
          <p:nvSpPr>
            <p:cNvPr id="24593" name="Line 27"/>
            <p:cNvSpPr>
              <a:spLocks noChangeShapeType="1"/>
            </p:cNvSpPr>
            <p:nvPr/>
          </p:nvSpPr>
          <p:spPr bwMode="auto">
            <a:xfrm>
              <a:off x="103" y="4233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4" name="Line 28"/>
            <p:cNvSpPr>
              <a:spLocks noChangeShapeType="1"/>
            </p:cNvSpPr>
            <p:nvPr/>
          </p:nvSpPr>
          <p:spPr bwMode="auto">
            <a:xfrm>
              <a:off x="54" y="128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5" name="Line 29"/>
            <p:cNvSpPr>
              <a:spLocks noChangeShapeType="1"/>
            </p:cNvSpPr>
            <p:nvPr/>
          </p:nvSpPr>
          <p:spPr bwMode="auto">
            <a:xfrm>
              <a:off x="5684" y="137"/>
              <a:ext cx="0" cy="4014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  <p:sp>
          <p:nvSpPr>
            <p:cNvPr id="24596" name="Line 30"/>
            <p:cNvSpPr>
              <a:spLocks noChangeShapeType="1"/>
            </p:cNvSpPr>
            <p:nvPr/>
          </p:nvSpPr>
          <p:spPr bwMode="auto">
            <a:xfrm>
              <a:off x="112" y="54"/>
              <a:ext cx="5513" cy="0"/>
            </a:xfrm>
            <a:prstGeom prst="line">
              <a:avLst/>
            </a:prstGeom>
            <a:noFill/>
            <a:ln w="76200" cmpd="tri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1448" y="4061410"/>
            <a:ext cx="2454096" cy="15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82" grpId="0"/>
      <p:bldP spid="2868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82000"/>
                <a:lumOff val="18000"/>
              </a:schemeClr>
            </a:gs>
            <a:gs pos="100000">
              <a:schemeClr val="accent1"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639CD864-9B80-4217-918A-A08DD428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376FBE-D09E-4799-BCF8-13452CEC1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1239C2C-571C-4567-8CC9-3DEECC2332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A5B991-5EC2-4BD6-9C3B-238D6B879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0825" y="1148793"/>
            <a:ext cx="9863639" cy="3375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ln w="3175" cmpd="sng">
                  <a:noFill/>
                </a:ln>
                <a:solidFill>
                  <a:srgbClr val="212121"/>
                </a:solidFill>
                <a:latin typeface="+mj-lt"/>
                <a:ea typeface="+mj-ea"/>
                <a:cs typeface="+mj-cs"/>
              </a:rPr>
              <a:t>Tiết 21: Bài 7 : QUAN HỆ CHIA HẾT.                              TÍNH CHẤT CHIA HẾT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E79E7FF-00E7-4390-BFFA-3909D074A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/>
          <a:srcRect l="5622" t="32929" r="5622" b="21272"/>
          <a:stretch/>
        </p:blipFill>
        <p:spPr>
          <a:xfrm>
            <a:off x="5414212" y="4551031"/>
            <a:ext cx="1363576" cy="4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8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72215" y="482279"/>
            <a:ext cx="7170824" cy="4572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I.Quan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514350" indent="-514350" algn="l">
              <a:buAutoNum type="romanUcPeriod"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96440A-DDB2-4D65-B760-F10E1B019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94" y="1690822"/>
            <a:ext cx="11159811" cy="20069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B4E89F0-16D2-42BF-BE34-38CA7F070FEA}"/>
              </a:ext>
            </a:extLst>
          </p:cNvPr>
          <p:cNvSpPr txBox="1"/>
          <p:nvPr/>
        </p:nvSpPr>
        <p:spPr>
          <a:xfrm>
            <a:off x="924614" y="4023224"/>
            <a:ext cx="6623667" cy="57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a) 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Ta có: 42 : 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=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           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45 : 6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=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4B10D-9AA9-46E1-9286-35385A4C07DC}"/>
              </a:ext>
            </a:extLst>
          </p:cNvPr>
          <p:cNvSpPr txBox="1"/>
          <p:nvPr/>
        </p:nvSpPr>
        <p:spPr>
          <a:xfrm>
            <a:off x="4025151" y="4002613"/>
            <a:ext cx="6096000" cy="57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7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                            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7 (dư 3).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6D337A-F181-43E9-B2BE-45E256A574CA}"/>
              </a:ext>
            </a:extLst>
          </p:cNvPr>
          <p:cNvSpPr txBox="1"/>
          <p:nvPr/>
        </p:nvSpPr>
        <p:spPr>
          <a:xfrm>
            <a:off x="924614" y="4625847"/>
            <a:ext cx="8910918" cy="577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b)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Khi đó ta nói 42 chia hết cho 6 và 45 không chia hết cho 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7A6FF0-705B-4407-9960-83F98BBD66F1}"/>
              </a:ext>
            </a:extLst>
          </p:cNvPr>
          <p:cNvSpPr txBox="1"/>
          <p:nvPr/>
        </p:nvSpPr>
        <p:spPr>
          <a:xfrm>
            <a:off x="772215" y="116760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9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B04568-63A8-4E55-B036-B867A25E8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3" y="745933"/>
            <a:ext cx="11230253" cy="500928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218922" y="463782"/>
            <a:ext cx="10435882" cy="5643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3175" cmpd="sng"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								</a:t>
            </a:r>
            <a:r>
              <a:rPr kumimoji="0" lang="en-US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KHỞI</a:t>
            </a:r>
            <a:r>
              <a:rPr kumimoji="0" lang="en-US" sz="4000" b="1" i="0" u="none" strike="noStrike" kern="1200" cap="none" spc="0" normalizeH="0" noProof="0" dirty="0">
                <a:ln w="3175" cmpd="sng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ĐỘNG</a:t>
            </a:r>
            <a:endParaRPr kumimoji="0" lang="en-US" sz="4000" b="1" i="0" u="none" strike="noStrike" kern="1200" cap="none" spc="0" normalizeH="0" baseline="0" noProof="0" dirty="0">
              <a:ln w="3175" cmpd="sng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703AA-8537-42EE-BC33-A666BB92EF56}"/>
              </a:ext>
            </a:extLst>
          </p:cNvPr>
          <p:cNvSpPr txBox="1"/>
          <p:nvPr/>
        </p:nvSpPr>
        <p:spPr>
          <a:xfrm>
            <a:off x="1004046" y="5189456"/>
            <a:ext cx="9305367" cy="113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ô Ngân có thể chia đều số bánh ngọt cho 6 tổ và không thể chia đều số quả quýt cho 6 tổ.</a:t>
            </a:r>
          </a:p>
        </p:txBody>
      </p:sp>
    </p:spTree>
    <p:extLst>
      <p:ext uri="{BB962C8B-B14F-4D97-AF65-F5344CB8AC3E}">
        <p14:creationId xmlns:p14="http://schemas.microsoft.com/office/powerpoint/2010/main" val="305841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66800" y="4835262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47" y="1433122"/>
            <a:ext cx="457565" cy="650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7912" y="1540779"/>
            <a:ext cx="68581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?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04984" y="714093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65382"/>
              </p:ext>
            </p:extLst>
          </p:nvPr>
        </p:nvGraphicFramePr>
        <p:xfrm>
          <a:off x="2762983" y="4778112"/>
          <a:ext cx="228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76101" imgH="190252" progId="Equation.DSMT4">
                  <p:embed/>
                </p:oleObj>
              </mc:Choice>
              <mc:Fallback>
                <p:oleObj name="Equation" r:id="rId4" imgW="76101" imgH="19025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983" y="4778112"/>
                        <a:ext cx="228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054452"/>
              </p:ext>
            </p:extLst>
          </p:nvPr>
        </p:nvGraphicFramePr>
        <p:xfrm>
          <a:off x="3928450" y="4835262"/>
          <a:ext cx="257175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126720" imgH="228600" progId="Equation.DSMT4">
                  <p:embed/>
                </p:oleObj>
              </mc:Choice>
              <mc:Fallback>
                <p:oleObj name="Equation" r:id="rId6" imgW="1267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8450" y="4835262"/>
                        <a:ext cx="257175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6800" y="2436088"/>
            <a:ext cx="10187354" cy="240065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(b ≠ 0).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b.q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b.</a:t>
            </a:r>
          </a:p>
          <a:p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ta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  b.</a:t>
            </a:r>
            <a:endParaRPr lang="vi-VN" sz="3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a chia hết cho b, ta nói a là bội của b và b là ước của a.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643056"/>
              </p:ext>
            </p:extLst>
          </p:nvPr>
        </p:nvGraphicFramePr>
        <p:xfrm>
          <a:off x="2997119" y="3405584"/>
          <a:ext cx="240323" cy="496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8" imgW="76101" imgH="190252" progId="Equation.DSMT4">
                  <p:embed/>
                </p:oleObj>
              </mc:Choice>
              <mc:Fallback>
                <p:oleObj name="Equation" r:id="rId8" imgW="76101" imgH="19025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119" y="3405584"/>
                        <a:ext cx="240323" cy="496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52416"/>
              </p:ext>
            </p:extLst>
          </p:nvPr>
        </p:nvGraphicFramePr>
        <p:xfrm>
          <a:off x="7633067" y="3791928"/>
          <a:ext cx="2571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9" imgW="126890" imgH="228402" progId="Equation.DSMT4">
                  <p:embed/>
                </p:oleObj>
              </mc:Choice>
              <mc:Fallback>
                <p:oleObj name="Equation" r:id="rId9" imgW="126890" imgH="22840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067" y="3791928"/>
                        <a:ext cx="2571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B1E8AA10-002E-4992-AD08-65D36A71AD70}"/>
              </a:ext>
            </a:extLst>
          </p:cNvPr>
          <p:cNvSpPr txBox="1">
            <a:spLocks noChangeArrowheads="1"/>
          </p:cNvSpPr>
          <p:nvPr/>
        </p:nvSpPr>
        <p:spPr>
          <a:xfrm>
            <a:off x="1885731" y="5464258"/>
            <a:ext cx="7170824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F13C32-C422-4A97-87E6-BC59C46000F0}"/>
              </a:ext>
            </a:extLst>
          </p:cNvPr>
          <p:cNvSpPr txBox="1"/>
          <p:nvPr/>
        </p:nvSpPr>
        <p:spPr>
          <a:xfrm>
            <a:off x="1570347" y="1457961"/>
            <a:ext cx="74656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* </a:t>
            </a:r>
            <a:r>
              <a:rPr lang="en-US" sz="3200" b="1" dirty="0" err="1">
                <a:solidFill>
                  <a:srgbClr val="FF0000"/>
                </a:solidFill>
              </a:rPr>
              <a:t>Khái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niệm</a:t>
            </a:r>
            <a:r>
              <a:rPr lang="en-US" sz="3200" b="1" dirty="0">
                <a:solidFill>
                  <a:srgbClr val="FF0000"/>
                </a:solidFill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</a:rPr>
              <a:t>hết</a:t>
            </a:r>
            <a:r>
              <a:rPr lang="en-US" sz="3200" b="1" dirty="0">
                <a:solidFill>
                  <a:srgbClr val="FF0000"/>
                </a:solidFill>
              </a:rPr>
              <a:t>: SGK/30</a:t>
            </a:r>
          </a:p>
        </p:txBody>
      </p:sp>
    </p:spTree>
    <p:extLst>
      <p:ext uri="{BB962C8B-B14F-4D97-AF65-F5344CB8AC3E}">
        <p14:creationId xmlns:p14="http://schemas.microsoft.com/office/powerpoint/2010/main" val="96328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10" grpId="0" animBg="1"/>
      <p:bldP spid="13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585" y="1293089"/>
            <a:ext cx="500708" cy="711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2261" y="804292"/>
            <a:ext cx="8827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nào chia hết cho 8, số nào không chia hết cho 8 trong các số sau: 32; 26; 48; 0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87" y="4448272"/>
            <a:ext cx="2454096" cy="1578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B23D96-3D48-48C4-85FF-71A828717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175" y="2390775"/>
            <a:ext cx="6248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utoShape 11"/>
          <p:cNvSpPr>
            <a:spLocks noChangeArrowheads="1"/>
          </p:cNvSpPr>
          <p:nvPr/>
        </p:nvSpPr>
        <p:spPr bwMode="gray">
          <a:xfrm>
            <a:off x="480644" y="924676"/>
            <a:ext cx="11101756" cy="2619599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15109" y="1043354"/>
            <a:ext cx="10609384" cy="14771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ngày và tháng sinh của em dưới dạng ngày a và tháng b.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1 ước của a và 2 bội của b.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gray">
          <a:xfrm>
            <a:off x="480644" y="3739662"/>
            <a:ext cx="11101756" cy="207498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5109" y="3629884"/>
            <a:ext cx="10609381" cy="205580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5. 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ước của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2</a:t>
            </a:r>
          </a:p>
          <a:p>
            <a:pPr algn="l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bội của 5 là 0 và 5.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6291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6950-C691-422E-AA49-3B440154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57250"/>
            <a:ext cx="5391150" cy="1303867"/>
          </a:xfrm>
        </p:spPr>
        <p:txBody>
          <a:bodyPr>
            <a:noAutofit/>
          </a:bodyPr>
          <a:lstStyle/>
          <a:p>
            <a:pPr algn="l"/>
            <a:r>
              <a:rPr lang="vi-VN" sz="3200" dirty="0"/>
              <a:t>Ví dụ 2: </a:t>
            </a:r>
            <a:br>
              <a:rPr lang="vi-VN" sz="3200" dirty="0"/>
            </a:br>
            <a:r>
              <a:rPr lang="vi-VN" sz="3200" dirty="0"/>
              <a:t>a) Chỉ ra 2 số là bội của 7</a:t>
            </a:r>
            <a:br>
              <a:rPr lang="vi-VN" sz="3200" dirty="0"/>
            </a:br>
            <a:r>
              <a:rPr lang="vi-VN" sz="3200" dirty="0"/>
              <a:t>b) Chỉ ra 2 số là ước của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8656D-DCFA-43F2-9249-EA7B18462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hạn, 0 và 7 là hai bội của 7</a:t>
            </a:r>
          </a:p>
          <a:p>
            <a:pPr marL="0" indent="0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hạn, 1 và 12 là hai ước c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39EED-B2B4-4826-938A-4DF99BB70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0999" y="541867"/>
            <a:ext cx="3578013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6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1092</Words>
  <Application>Microsoft Office PowerPoint</Application>
  <PresentationFormat>Widescreen</PresentationFormat>
  <Paragraphs>111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.VnTime</vt:lpstr>
      <vt:lpstr>Arial</vt:lpstr>
      <vt:lpstr>Calibri</vt:lpstr>
      <vt:lpstr>Calibri Light</vt:lpstr>
      <vt:lpstr>Cambria Math</vt:lpstr>
      <vt:lpstr>Garamond</vt:lpstr>
      <vt:lpstr>Open Sans</vt:lpstr>
      <vt:lpstr>Tahoma</vt:lpstr>
      <vt:lpstr>Times New Roman</vt:lpstr>
      <vt:lpstr>Verdana</vt:lpstr>
      <vt:lpstr>Custom Design</vt:lpstr>
      <vt:lpstr>Organic</vt:lpstr>
      <vt:lpstr>1_Organic</vt:lpstr>
      <vt:lpstr>6_Organic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Ví dụ 2:  a) Chỉ ra 2 số là bội của 7 b) Chỉ ra 2 số là ước của 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hanh nguyen</dc:creator>
  <cp:lastModifiedBy>hanh nguyen</cp:lastModifiedBy>
  <cp:revision>3</cp:revision>
  <dcterms:created xsi:type="dcterms:W3CDTF">2021-10-10T23:53:38Z</dcterms:created>
  <dcterms:modified xsi:type="dcterms:W3CDTF">2022-10-10T15:05:06Z</dcterms:modified>
</cp:coreProperties>
</file>