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375" r:id="rId3"/>
    <p:sldId id="355" r:id="rId4"/>
    <p:sldId id="315" r:id="rId5"/>
    <p:sldId id="281" r:id="rId6"/>
    <p:sldId id="357" r:id="rId7"/>
    <p:sldId id="283" r:id="rId8"/>
    <p:sldId id="335" r:id="rId9"/>
    <p:sldId id="336" r:id="rId10"/>
    <p:sldId id="389" r:id="rId11"/>
    <p:sldId id="382" r:id="rId12"/>
    <p:sldId id="384" r:id="rId13"/>
    <p:sldId id="386" r:id="rId14"/>
    <p:sldId id="387" r:id="rId15"/>
    <p:sldId id="388" r:id="rId16"/>
    <p:sldId id="379" r:id="rId17"/>
    <p:sldId id="390" r:id="rId18"/>
    <p:sldId id="337" r:id="rId19"/>
    <p:sldId id="358" r:id="rId20"/>
    <p:sldId id="359" r:id="rId21"/>
    <p:sldId id="360" r:id="rId22"/>
    <p:sldId id="361" r:id="rId23"/>
    <p:sldId id="362" r:id="rId24"/>
    <p:sldId id="369" r:id="rId25"/>
    <p:sldId id="313" r:id="rId26"/>
    <p:sldId id="340" r:id="rId27"/>
    <p:sldId id="372" r:id="rId28"/>
    <p:sldId id="341" r:id="rId29"/>
    <p:sldId id="365" r:id="rId30"/>
    <p:sldId id="314" r:id="rId31"/>
    <p:sldId id="33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00B2A5"/>
    <a:srgbClr val="0FB7BD"/>
    <a:srgbClr val="48C0B6"/>
    <a:srgbClr val="FFDAAB"/>
    <a:srgbClr val="F7941E"/>
    <a:srgbClr val="CBEAF0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96"/>
  </p:normalViewPr>
  <p:slideViewPr>
    <p:cSldViewPr snapToGrid="0" showGuides="1">
      <p:cViewPr varScale="1">
        <p:scale>
          <a:sx n="105" d="100"/>
          <a:sy n="105" d="100"/>
        </p:scale>
        <p:origin x="11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b="1" dirty="0">
              <a:solidFill>
                <a:srgbClr val="00A9A5"/>
              </a:solidFill>
            </a:rPr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</a:t>
          </a:r>
          <a:r>
            <a:rPr lang="en-US"/>
            <a:t>community activities </a:t>
          </a:r>
          <a:endParaRPr lang="en-US" dirty="0"/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b="1" dirty="0">
              <a:solidFill>
                <a:srgbClr val="00A9A5"/>
              </a:solidFill>
            </a:rPr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kern="1200" dirty="0">
              <a:solidFill>
                <a:schemeClr val="bg1"/>
              </a:solidFill>
            </a:rPr>
            <a:t>/t/ ,</a:t>
          </a:r>
          <a:r>
            <a:rPr lang="en-US" sz="2800" kern="1200" dirty="0">
              <a:solidFill>
                <a:schemeClr val="bg1"/>
              </a:solidFill>
            </a:rPr>
            <a:t> </a:t>
          </a:r>
          <a:r>
            <a:rPr lang="en-US" sz="2800" b="1" kern="1200" dirty="0">
              <a:solidFill>
                <a:schemeClr val="bg1"/>
              </a:solidFill>
            </a:rPr>
            <a:t>/d/ , /</a:t>
          </a:r>
          <a:r>
            <a:rPr lang="en-US" sz="2800" b="1" kern="1200" dirty="0" err="1">
              <a:solidFill>
                <a:schemeClr val="bg1"/>
              </a:solidFill>
            </a:rPr>
            <a:t>ɪd</a:t>
          </a:r>
          <a:r>
            <a:rPr lang="en-US" sz="2800" b="1" kern="1200" dirty="0">
              <a:solidFill>
                <a:schemeClr val="bg1"/>
              </a:solidFill>
            </a:rPr>
            <a:t>/</a:t>
          </a:r>
          <a:endParaRPr lang="en-US" sz="28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</dgm:pt>
  </dgm:ptLst>
  <dgm:cxnLst>
    <dgm:cxn modelId="{4B8F1F00-9507-4275-9D00-ED933981823A}" type="presOf" srcId="{A2C45C8B-69F3-4CB0-AF3A-334447F633C8}" destId="{FD3B13CB-F0A0-49B0-9036-5FCBE3900F2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2D4C3C2F-C2F8-4726-9086-AE3A1211BFA9}" type="presOf" srcId="{91006CDD-117E-483F-8F28-53E1180E6367}" destId="{2A2CD241-503A-47B4-995E-88B800D83200}" srcOrd="0" destOrd="0" presId="urn:diagrams.loki3.com/BracketList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community activities </a:t>
          </a:r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</dgm:pt>
  </dgm:ptLst>
  <dgm:cxnLst>
    <dgm:cxn modelId="{4B8F1F00-9507-4275-9D00-ED933981823A}" type="presOf" srcId="{A2C45C8B-69F3-4CB0-AF3A-334447F633C8}" destId="{FD3B13CB-F0A0-49B0-9036-5FCBE3900F2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2D4C3C2F-C2F8-4726-9086-AE3A1211BFA9}" type="presOf" srcId="{91006CDD-117E-483F-8F28-53E1180E6367}" destId="{2A2CD241-503A-47B4-995E-88B800D83200}" srcOrd="0" destOrd="0" presId="urn:diagrams.loki3.com/BracketList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4836" y="2022158"/>
          <a:ext cx="2473748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00A9A5"/>
              </a:solidFill>
            </a:rPr>
            <a:t>Vocabulary</a:t>
          </a:r>
        </a:p>
      </dsp:txBody>
      <dsp:txXfrm>
        <a:off x="4836" y="2022158"/>
        <a:ext cx="2473748" cy="534600"/>
      </dsp:txXfrm>
    </dsp:sp>
    <dsp:sp modelId="{2C4071AB-9767-40E1-A9A1-7E23A961AB97}">
      <dsp:nvSpPr>
        <dsp:cNvPr id="0" name=""/>
        <dsp:cNvSpPr/>
      </dsp:nvSpPr>
      <dsp:spPr>
        <a:xfrm>
          <a:off x="2478585" y="1997099"/>
          <a:ext cx="494749" cy="58471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171234" y="1817505"/>
          <a:ext cx="6728596" cy="943905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Use words related to </a:t>
          </a:r>
          <a:r>
            <a:rPr lang="en-US" sz="2700" kern="1200"/>
            <a:t>community activities </a:t>
          </a:r>
          <a:endParaRPr lang="en-US" sz="2700" kern="1200" dirty="0"/>
        </a:p>
      </dsp:txBody>
      <dsp:txXfrm>
        <a:off x="3171234" y="1817505"/>
        <a:ext cx="6728596" cy="943905"/>
      </dsp:txXfrm>
    </dsp:sp>
    <dsp:sp modelId="{B84E59AF-421C-458D-A572-11BCEA9DFE25}">
      <dsp:nvSpPr>
        <dsp:cNvPr id="0" name=""/>
        <dsp:cNvSpPr/>
      </dsp:nvSpPr>
      <dsp:spPr>
        <a:xfrm>
          <a:off x="4836" y="3074569"/>
          <a:ext cx="2473748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00A9A5"/>
              </a:solidFill>
            </a:rPr>
            <a:t>Pronunciation</a:t>
          </a:r>
        </a:p>
      </dsp:txBody>
      <dsp:txXfrm>
        <a:off x="4836" y="3074569"/>
        <a:ext cx="2473748" cy="534600"/>
      </dsp:txXfrm>
    </dsp:sp>
    <dsp:sp modelId="{8A51E734-E47B-4D61-A1B5-7BE99A7E9367}">
      <dsp:nvSpPr>
        <dsp:cNvPr id="0" name=""/>
        <dsp:cNvSpPr/>
      </dsp:nvSpPr>
      <dsp:spPr>
        <a:xfrm>
          <a:off x="2478585" y="3032803"/>
          <a:ext cx="494749" cy="6181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171234" y="2858611"/>
          <a:ext cx="6728596" cy="96651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bg1"/>
              </a:solidFill>
            </a:rPr>
            <a:t>/t/ ,</a:t>
          </a:r>
          <a:r>
            <a:rPr lang="en-US" sz="2800" kern="1200" dirty="0">
              <a:solidFill>
                <a:schemeClr val="bg1"/>
              </a:solidFill>
            </a:rPr>
            <a:t> </a:t>
          </a:r>
          <a:r>
            <a:rPr lang="en-US" sz="2800" b="1" kern="1200" dirty="0">
              <a:solidFill>
                <a:schemeClr val="bg1"/>
              </a:solidFill>
            </a:rPr>
            <a:t>/d/ , /</a:t>
          </a:r>
          <a:r>
            <a:rPr lang="en-US" sz="2800" b="1" kern="1200" dirty="0" err="1">
              <a:solidFill>
                <a:schemeClr val="bg1"/>
              </a:solidFill>
            </a:rPr>
            <a:t>ɪd</a:t>
          </a:r>
          <a:r>
            <a:rPr lang="en-US" sz="2800" b="1" kern="1200" dirty="0">
              <a:solidFill>
                <a:schemeClr val="bg1"/>
              </a:solidFill>
            </a:rPr>
            <a:t>/</a:t>
          </a:r>
          <a:endParaRPr lang="en-US" sz="28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71234" y="2858611"/>
        <a:ext cx="6728596" cy="966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4836" y="20196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Vocabulary</a:t>
          </a:r>
        </a:p>
      </dsp:txBody>
      <dsp:txXfrm>
        <a:off x="4836" y="2019649"/>
        <a:ext cx="2473748" cy="554400"/>
      </dsp:txXfrm>
    </dsp:sp>
    <dsp:sp modelId="{2C4071AB-9767-40E1-A9A1-7E23A961AB97}">
      <dsp:nvSpPr>
        <dsp:cNvPr id="0" name=""/>
        <dsp:cNvSpPr/>
      </dsp:nvSpPr>
      <dsp:spPr>
        <a:xfrm>
          <a:off x="2478585" y="19936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171234" y="1807416"/>
          <a:ext cx="6728596" cy="978865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Use words related to community activities </a:t>
          </a:r>
        </a:p>
      </dsp:txBody>
      <dsp:txXfrm>
        <a:off x="3171234" y="1807416"/>
        <a:ext cx="6728596" cy="978865"/>
      </dsp:txXfrm>
    </dsp:sp>
    <dsp:sp modelId="{B84E59AF-421C-458D-A572-11BCEA9DFE25}">
      <dsp:nvSpPr>
        <dsp:cNvPr id="0" name=""/>
        <dsp:cNvSpPr/>
      </dsp:nvSpPr>
      <dsp:spPr>
        <a:xfrm>
          <a:off x="4836" y="30839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Pronunciation</a:t>
          </a:r>
        </a:p>
      </dsp:txBody>
      <dsp:txXfrm>
        <a:off x="4836" y="3083949"/>
        <a:ext cx="2473748" cy="554400"/>
      </dsp:txXfrm>
    </dsp:sp>
    <dsp:sp modelId="{8A51E734-E47B-4D61-A1B5-7BE99A7E9367}">
      <dsp:nvSpPr>
        <dsp:cNvPr id="0" name=""/>
        <dsp:cNvSpPr/>
      </dsp:nvSpPr>
      <dsp:spPr>
        <a:xfrm>
          <a:off x="2478585" y="30579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171234" y="2887082"/>
          <a:ext cx="6728596" cy="94813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sp:txBody>
      <dsp:txXfrm>
        <a:off x="3171234" y="2887082"/>
        <a:ext cx="6728596" cy="948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0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7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993E-A4FC-4C07-B33A-774D3CAF817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92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audio" Target="../media/audio2.wav"/><Relationship Id="rId10" Type="http://schemas.openxmlformats.org/officeDocument/2006/relationships/slide" Target="slide11.xml"/><Relationship Id="rId4" Type="http://schemas.openxmlformats.org/officeDocument/2006/relationships/slide" Target="slide12.xml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sv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856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8DA492E-7629-4447-8536-A8C49AB04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533253"/>
              </p:ext>
            </p:extLst>
          </p:nvPr>
        </p:nvGraphicFramePr>
        <p:xfrm>
          <a:off x="1037647" y="1303957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13355" y="1524001"/>
            <a:ext cx="4626608" cy="4433888"/>
          </a:xfrm>
          <a:prstGeom prst="ellipse">
            <a:avLst/>
          </a:prstGeom>
          <a:solidFill>
            <a:schemeClr val="folHlink"/>
          </a:solidFill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6" name="Oval 3">
            <a:hlinkClick r:id="rId4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5333068" y="1494504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</a:t>
            </a:r>
          </a:p>
        </p:txBody>
      </p:sp>
      <p:sp>
        <p:nvSpPr>
          <p:cNvPr id="7" name="Oval 6">
            <a:hlinkClick r:id="rId6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3905756" y="2311242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8" name="Oval 8">
            <a:hlinkClick r:id="rId7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3672347" y="3796143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5</a:t>
            </a:r>
          </a:p>
        </p:txBody>
      </p:sp>
      <p:sp>
        <p:nvSpPr>
          <p:cNvPr id="9" name="_s3086">
            <a:hlinkClick r:id="rId8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5268228" y="4950233"/>
            <a:ext cx="1002184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5000" dirty="0"/>
              <a:t>4</a:t>
            </a:r>
          </a:p>
        </p:txBody>
      </p:sp>
      <p:sp>
        <p:nvSpPr>
          <p:cNvPr id="10" name="Oval 10">
            <a:hlinkClick r:id="rId9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7028429" y="4032934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3</a:t>
            </a:r>
          </a:p>
        </p:txBody>
      </p:sp>
      <p:sp>
        <p:nvSpPr>
          <p:cNvPr id="11" name="Oval 11">
            <a:hlinkClick r:id="rId10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6924832" y="2325990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12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 rot="10800000" flipH="1">
            <a:off x="8421935" y="6105830"/>
            <a:ext cx="1253007" cy="56683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27" tIns="45714" rIns="91427" bIns="45714" anchor="ctr"/>
          <a:lstStyle/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hlinkClick r:id="" action="ppaction://noaction"/>
              </a:rPr>
              <a:t>TIẾP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938734" y="2717802"/>
            <a:ext cx="1590241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0000024" y="2735265"/>
            <a:ext cx="1828777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977377" y="3398581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932689" y="3398555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>
            <a:off x="977377" y="3449479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18" name="_s3086"/>
          <p:cNvSpPr>
            <a:spLocks noChangeArrowheads="1"/>
          </p:cNvSpPr>
          <p:nvPr/>
        </p:nvSpPr>
        <p:spPr bwMode="auto">
          <a:xfrm>
            <a:off x="977377" y="3340100"/>
            <a:ext cx="1002184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19" name="Oval 28"/>
          <p:cNvSpPr>
            <a:spLocks noChangeArrowheads="1"/>
          </p:cNvSpPr>
          <p:nvPr/>
        </p:nvSpPr>
        <p:spPr bwMode="auto">
          <a:xfrm>
            <a:off x="10110250" y="3340100"/>
            <a:ext cx="1002183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10177980" y="3382962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21" name="_s3086"/>
          <p:cNvSpPr>
            <a:spLocks noChangeArrowheads="1"/>
          </p:cNvSpPr>
          <p:nvPr/>
        </p:nvSpPr>
        <p:spPr bwMode="auto">
          <a:xfrm>
            <a:off x="10184739" y="3354079"/>
            <a:ext cx="1002183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22" name="Oval 32">
            <a:hlinkClick r:id="" action="ppaction://noaction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1019984" y="3417989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23" name="Oval 34">
            <a:hlinkClick r:id="" action="ppaction://noaction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10184739" y="3354080"/>
            <a:ext cx="1002183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24" name="Oval 35">
            <a:hlinkClick r:id="" action="ppaction://noaction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10177983" y="3382962"/>
            <a:ext cx="1002183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26658" y="250716"/>
            <a:ext cx="5368413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Lucky number Game</a:t>
            </a:r>
            <a:endParaRPr lang="en-GB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tutor	    litter	        water        donate	            used paper for notebooks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935DE-2326-469F-AF8E-728FA4DF905E}"/>
              </a:ext>
            </a:extLst>
          </p:cNvPr>
          <p:cNvSpPr txBox="1"/>
          <p:nvPr/>
        </p:nvSpPr>
        <p:spPr>
          <a:xfrm>
            <a:off x="679084" y="2431961"/>
            <a:ext cx="11058010" cy="1695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We pick up </a:t>
            </a:r>
            <a:r>
              <a:rPr lang="en-US" sz="2800" b="1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at the local park every </a:t>
            </a:r>
            <a:r>
              <a:rPr lang="en-US" sz="2800" b="1" dirty="0">
                <a:solidFill>
                  <a:srgbClr val="242021"/>
                </a:solidFill>
              </a:rPr>
              <a:t>S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800" b="1" i="0" dirty="0">
                <a:solidFill>
                  <a:srgbClr val="242021"/>
                </a:solidFill>
                <a:effectLst/>
              </a:rPr>
            </a:b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DA840-8939-43BA-B76C-8DF212A2BF35}"/>
              </a:ext>
            </a:extLst>
          </p:cNvPr>
          <p:cNvSpPr txBox="1"/>
          <p:nvPr/>
        </p:nvSpPr>
        <p:spPr>
          <a:xfrm>
            <a:off x="3282274" y="2683894"/>
            <a:ext cx="1618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litter</a:t>
            </a: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875888" y="6046839"/>
            <a:ext cx="622074" cy="581571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tutor	    litter	        water        donate	            used paper for notebooks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9083" y="2550817"/>
            <a:ext cx="10472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2. </a:t>
            </a:r>
            <a:r>
              <a:rPr lang="en-US" sz="2800" b="1" dirty="0">
                <a:solidFill>
                  <a:srgbClr val="242021"/>
                </a:solidFill>
              </a:rPr>
              <a:t>Children in our village exchange </a:t>
            </a:r>
            <a:r>
              <a:rPr lang="en-US" sz="2800" b="1" dirty="0">
                <a:solidFill>
                  <a:srgbClr val="949599"/>
                </a:solidFill>
              </a:rPr>
              <a:t>_____________________  </a:t>
            </a:r>
            <a:r>
              <a:rPr lang="en-US" sz="2800" b="1" dirty="0">
                <a:solidFill>
                  <a:srgbClr val="242021"/>
                </a:solidFill>
              </a:rPr>
              <a:t>school year.</a:t>
            </a:r>
            <a:br>
              <a:rPr lang="en-US" sz="2800" b="1" dirty="0">
                <a:solidFill>
                  <a:srgbClr val="242021"/>
                </a:solidFill>
              </a:rPr>
            </a:b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7D2200-40BD-4D3A-895E-64FF6F348F4F}"/>
              </a:ext>
            </a:extLst>
          </p:cNvPr>
          <p:cNvSpPr txBox="1"/>
          <p:nvPr/>
        </p:nvSpPr>
        <p:spPr>
          <a:xfrm>
            <a:off x="5841608" y="2520513"/>
            <a:ext cx="4094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used paper for notebooks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9034157" y="6076335"/>
            <a:ext cx="611287" cy="582230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2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tutor	    litter	        water        donate	            used paper for notebooks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084" y="2619138"/>
            <a:ext cx="10415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b="1" dirty="0">
                <a:solidFill>
                  <a:srgbClr val="242021"/>
                </a:solidFill>
              </a:rPr>
              <a:t>Tom and his friends </a:t>
            </a:r>
            <a:r>
              <a:rPr lang="en-US" sz="2800" b="1" dirty="0">
                <a:solidFill>
                  <a:srgbClr val="949599"/>
                </a:solidFill>
              </a:rPr>
              <a:t>____________ </a:t>
            </a:r>
            <a:r>
              <a:rPr lang="en-US" sz="2800" b="1" dirty="0">
                <a:solidFill>
                  <a:srgbClr val="242021"/>
                </a:solidFill>
              </a:rPr>
              <a:t>the plants in their </a:t>
            </a:r>
            <a:r>
              <a:rPr lang="en-US" sz="2800" b="1" dirty="0" err="1">
                <a:solidFill>
                  <a:srgbClr val="242021"/>
                </a:solidFill>
              </a:rPr>
              <a:t>neighbourhood</a:t>
            </a:r>
            <a:r>
              <a:rPr lang="en-US" sz="2800" b="1" dirty="0">
                <a:solidFill>
                  <a:srgbClr val="242021"/>
                </a:solidFill>
              </a:rPr>
              <a:t> every weekend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F6200F-6E8F-42FD-9332-CF2751FF9C40}"/>
              </a:ext>
            </a:extLst>
          </p:cNvPr>
          <p:cNvSpPr txBox="1"/>
          <p:nvPr/>
        </p:nvSpPr>
        <p:spPr>
          <a:xfrm>
            <a:off x="4252756" y="2805726"/>
            <a:ext cx="2151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water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8902738" y="6061587"/>
            <a:ext cx="654213" cy="537986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tutor	    litter	        water        donate	            used paper for notebooks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083" y="2459504"/>
            <a:ext cx="10042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4. </a:t>
            </a:r>
            <a:r>
              <a:rPr lang="en-US" sz="2800" b="1" dirty="0">
                <a:solidFill>
                  <a:srgbClr val="242021"/>
                </a:solidFill>
              </a:rPr>
              <a:t>We </a:t>
            </a:r>
            <a:r>
              <a:rPr lang="en-US" sz="2800" b="1" dirty="0">
                <a:solidFill>
                  <a:srgbClr val="949599"/>
                </a:solidFill>
              </a:rPr>
              <a:t>____________ </a:t>
            </a:r>
            <a:r>
              <a:rPr lang="en-US" sz="2800" b="1" dirty="0">
                <a:solidFill>
                  <a:srgbClr val="242021"/>
                </a:solidFill>
              </a:rPr>
              <a:t>old textbooks to children in rural areas.</a:t>
            </a:r>
            <a:br>
              <a:rPr lang="en-US" sz="2800" b="1" dirty="0">
                <a:solidFill>
                  <a:srgbClr val="242021"/>
                </a:solidFill>
              </a:rPr>
            </a:b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8111E9-1E61-493C-8614-D5686A73F583}"/>
              </a:ext>
            </a:extLst>
          </p:cNvPr>
          <p:cNvSpPr txBox="1"/>
          <p:nvPr/>
        </p:nvSpPr>
        <p:spPr>
          <a:xfrm>
            <a:off x="1866551" y="2426558"/>
            <a:ext cx="2253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donate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8996516" y="6150077"/>
            <a:ext cx="658395" cy="537326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tutor	    litter	        water        donate	            used paper for notebooks</a:t>
            </a:r>
          </a:p>
        </p:txBody>
      </p:sp>
      <p:sp>
        <p:nvSpPr>
          <p:cNvPr id="9" name="Rectangle 8"/>
          <p:cNvSpPr/>
          <p:nvPr/>
        </p:nvSpPr>
        <p:spPr>
          <a:xfrm>
            <a:off x="877600" y="2386384"/>
            <a:ext cx="96674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5. </a:t>
            </a:r>
            <a:r>
              <a:rPr lang="en-US" sz="2800" b="1" dirty="0">
                <a:solidFill>
                  <a:srgbClr val="242021"/>
                </a:solidFill>
              </a:rPr>
              <a:t>Minh and his friends often </a:t>
            </a:r>
            <a:r>
              <a:rPr lang="en-US" sz="2800" b="1" dirty="0">
                <a:solidFill>
                  <a:srgbClr val="949599"/>
                </a:solidFill>
              </a:rPr>
              <a:t>____________ </a:t>
            </a:r>
            <a:r>
              <a:rPr lang="en-US" sz="2800" b="1" dirty="0">
                <a:solidFill>
                  <a:srgbClr val="242021"/>
                </a:solidFill>
              </a:rPr>
              <a:t>small children in their village.</a:t>
            </a:r>
            <a:r>
              <a:rPr lang="en-US" sz="2800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D4F3B-4699-4AA0-9E19-790CB2D0E6CD}"/>
              </a:ext>
            </a:extLst>
          </p:cNvPr>
          <p:cNvSpPr txBox="1"/>
          <p:nvPr/>
        </p:nvSpPr>
        <p:spPr>
          <a:xfrm>
            <a:off x="5446888" y="2543476"/>
            <a:ext cx="1678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tutor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9040761" y="6135328"/>
            <a:ext cx="631755" cy="478331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1" y="2315496"/>
            <a:ext cx="4949588" cy="332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9173497" y="6061587"/>
            <a:ext cx="643647" cy="566824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8032" y="401122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8396" y="3806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81" y="2780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540985" y="1004961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tutor	    litter	        water        donate	            used paper for notebooks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8935DE-2326-469F-AF8E-728FA4DF905E}"/>
              </a:ext>
            </a:extLst>
          </p:cNvPr>
          <p:cNvSpPr txBox="1"/>
          <p:nvPr/>
        </p:nvSpPr>
        <p:spPr>
          <a:xfrm>
            <a:off x="619780" y="1719883"/>
            <a:ext cx="110580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pick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at the local park every </a:t>
            </a:r>
            <a:r>
              <a:rPr lang="en-US" sz="2400" dirty="0">
                <a:solidFill>
                  <a:srgbClr val="242021"/>
                </a:solidFill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in our village exchange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every school year.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 plants in their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every weekend.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old textbooks to children in rural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Minh and his friends often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small children in their village.</a:t>
            </a:r>
            <a:r>
              <a:rPr lang="en-US" sz="2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EDA840-8939-43BA-B76C-8DF212A2BF35}"/>
              </a:ext>
            </a:extLst>
          </p:cNvPr>
          <p:cNvSpPr txBox="1"/>
          <p:nvPr/>
        </p:nvSpPr>
        <p:spPr>
          <a:xfrm>
            <a:off x="2751344" y="1961226"/>
            <a:ext cx="1618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litter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D2200-40BD-4D3A-895E-64FF6F348F4F}"/>
              </a:ext>
            </a:extLst>
          </p:cNvPr>
          <p:cNvSpPr txBox="1"/>
          <p:nvPr/>
        </p:nvSpPr>
        <p:spPr>
          <a:xfrm>
            <a:off x="5354508" y="2683398"/>
            <a:ext cx="4094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used paper for notebooks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F6200F-6E8F-42FD-9332-CF2751FF9C40}"/>
              </a:ext>
            </a:extLst>
          </p:cNvPr>
          <p:cNvSpPr txBox="1"/>
          <p:nvPr/>
        </p:nvSpPr>
        <p:spPr>
          <a:xfrm>
            <a:off x="3856850" y="3430089"/>
            <a:ext cx="2151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8111E9-1E61-493C-8614-D5686A73F583}"/>
              </a:ext>
            </a:extLst>
          </p:cNvPr>
          <p:cNvSpPr txBox="1"/>
          <p:nvPr/>
        </p:nvSpPr>
        <p:spPr>
          <a:xfrm>
            <a:off x="1748568" y="4169703"/>
            <a:ext cx="2253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donate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8D4F3B-4699-4AA0-9E19-790CB2D0E6CD}"/>
              </a:ext>
            </a:extLst>
          </p:cNvPr>
          <p:cNvSpPr txBox="1"/>
          <p:nvPr/>
        </p:nvSpPr>
        <p:spPr>
          <a:xfrm>
            <a:off x="4722047" y="4897374"/>
            <a:ext cx="1678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tutor</a:t>
            </a:r>
          </a:p>
        </p:txBody>
      </p:sp>
      <p:sp>
        <p:nvSpPr>
          <p:cNvPr id="2" name="Oval 1"/>
          <p:cNvSpPr/>
          <p:nvPr/>
        </p:nvSpPr>
        <p:spPr>
          <a:xfrm>
            <a:off x="4932591" y="5648632"/>
            <a:ext cx="2469209" cy="12093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FF00"/>
                </a:solidFill>
              </a:rPr>
              <a:t>Game: Lucky number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46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1858" y="359890"/>
            <a:ext cx="108335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9920" y="35469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705" y="252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271707" y="136258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0. 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1. giving gifts to old people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planting trees in the park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donating clothes to poor children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D8C24-476E-4895-B4B1-5EC71B47FE97}"/>
              </a:ext>
            </a:extLst>
          </p:cNvPr>
          <p:cNvSpPr txBox="1"/>
          <p:nvPr/>
        </p:nvSpPr>
        <p:spPr>
          <a:xfrm>
            <a:off x="4345433" y="5020731"/>
            <a:ext cx="7571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Example: </a:t>
            </a:r>
          </a:p>
          <a:p>
            <a:r>
              <a:rPr lang="en-US" sz="2400" i="1" dirty="0">
                <a:latin typeface="ChronicaPro-Medium"/>
              </a:rPr>
              <a:t>0. </a:t>
            </a:r>
            <a:r>
              <a:rPr lang="en-US" sz="2400" i="1" dirty="0" err="1">
                <a:latin typeface="ChronicaPro-Medium"/>
              </a:rPr>
              <a:t>L</a:t>
            </a:r>
            <a:r>
              <a:rPr lang="en-US" sz="2400" b="0" i="1" dirty="0" err="1">
                <a:solidFill>
                  <a:srgbClr val="242021"/>
                </a:solidFill>
                <a:effectLst/>
                <a:latin typeface="ChronicaPro-Book"/>
              </a:rPr>
              <a:t>an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is watering vegetables in the school garden.</a:t>
            </a:r>
            <a:r>
              <a:rPr lang="en-US" sz="2400" i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42" r="3097" b="1292"/>
          <a:stretch/>
        </p:blipFill>
        <p:spPr>
          <a:xfrm>
            <a:off x="6181421" y="959943"/>
            <a:ext cx="5852904" cy="30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5045" y="459531"/>
            <a:ext cx="106440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4258" y="4431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043" y="3405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660709-6751-4D9C-9C33-BA593BFD6E04}"/>
              </a:ext>
            </a:extLst>
          </p:cNvPr>
          <p:cNvSpPr txBox="1"/>
          <p:nvPr/>
        </p:nvSpPr>
        <p:spPr>
          <a:xfrm>
            <a:off x="6533335" y="16420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DCE4F-8F28-4A86-BBB4-54D6086F5BEF}"/>
              </a:ext>
            </a:extLst>
          </p:cNvPr>
          <p:cNvSpPr txBox="1"/>
          <p:nvPr/>
        </p:nvSpPr>
        <p:spPr>
          <a:xfrm>
            <a:off x="6359936" y="4459577"/>
            <a:ext cx="5281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1. She’s reading books to the elderly.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367043" y="12740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/>
              <a:t>5. </a:t>
            </a:r>
            <a:r>
              <a:rPr lang="en-US" sz="2400" dirty="0"/>
              <a:t>donating clothes to poor children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58" t="5812" r="3765" b="4475"/>
          <a:stretch/>
        </p:blipFill>
        <p:spPr>
          <a:xfrm>
            <a:off x="7267836" y="1642084"/>
            <a:ext cx="3848375" cy="27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egrate STEM into Community Activities">
            <a:extLst>
              <a:ext uri="{FF2B5EF4-FFF2-40B4-BE49-F238E27FC236}">
                <a16:creationId xmlns:a16="http://schemas.microsoft.com/office/drawing/2014/main" id="{361A49D3-B7DD-46D3-9365-DFA93CE97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362" y="0"/>
            <a:ext cx="3782515" cy="25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120" y="202239"/>
            <a:ext cx="30598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7915B-DB1F-4A78-B63D-855167D53CEA}"/>
              </a:ext>
            </a:extLst>
          </p:cNvPr>
          <p:cNvSpPr txBox="1"/>
          <p:nvPr/>
        </p:nvSpPr>
        <p:spPr>
          <a:xfrm>
            <a:off x="247717" y="811552"/>
            <a:ext cx="6138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verbs with the suitable nouns.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65F5EF-9A01-4BCD-88F4-CCBD4EE71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96195"/>
              </p:ext>
            </p:extLst>
          </p:nvPr>
        </p:nvGraphicFramePr>
        <p:xfrm>
          <a:off x="808834" y="1460090"/>
          <a:ext cx="5812513" cy="747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011">
                  <a:extLst>
                    <a:ext uri="{9D8B030D-6E8A-4147-A177-3AD203B41FA5}">
                      <a16:colId xmlns:a16="http://schemas.microsoft.com/office/drawing/2014/main" val="3445841706"/>
                    </a:ext>
                  </a:extLst>
                </a:gridCol>
                <a:gridCol w="1934436">
                  <a:extLst>
                    <a:ext uri="{9D8B030D-6E8A-4147-A177-3AD203B41FA5}">
                      <a16:colId xmlns:a16="http://schemas.microsoft.com/office/drawing/2014/main" val="1340819205"/>
                    </a:ext>
                  </a:extLst>
                </a:gridCol>
                <a:gridCol w="1937066">
                  <a:extLst>
                    <a:ext uri="{9D8B030D-6E8A-4147-A177-3AD203B41FA5}">
                      <a16:colId xmlns:a16="http://schemas.microsoft.com/office/drawing/2014/main" val="3495621926"/>
                    </a:ext>
                  </a:extLst>
                </a:gridCol>
              </a:tblGrid>
              <a:tr h="7477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recycle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help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plant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346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12E1E0-0DCA-4813-9A7F-E4DE4D6AE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394785"/>
              </p:ext>
            </p:extLst>
          </p:nvPr>
        </p:nvGraphicFramePr>
        <p:xfrm>
          <a:off x="801859" y="3406877"/>
          <a:ext cx="10598645" cy="1928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8594">
                  <a:extLst>
                    <a:ext uri="{9D8B030D-6E8A-4147-A177-3AD203B41FA5}">
                      <a16:colId xmlns:a16="http://schemas.microsoft.com/office/drawing/2014/main" val="2328449315"/>
                    </a:ext>
                  </a:extLst>
                </a:gridCol>
                <a:gridCol w="2650017">
                  <a:extLst>
                    <a:ext uri="{9D8B030D-6E8A-4147-A177-3AD203B41FA5}">
                      <a16:colId xmlns:a16="http://schemas.microsoft.com/office/drawing/2014/main" val="1232814332"/>
                    </a:ext>
                  </a:extLst>
                </a:gridCol>
                <a:gridCol w="2650017">
                  <a:extLst>
                    <a:ext uri="{9D8B030D-6E8A-4147-A177-3AD203B41FA5}">
                      <a16:colId xmlns:a16="http://schemas.microsoft.com/office/drawing/2014/main" val="2139125746"/>
                    </a:ext>
                  </a:extLst>
                </a:gridCol>
                <a:gridCol w="2650017">
                  <a:extLst>
                    <a:ext uri="{9D8B030D-6E8A-4147-A177-3AD203B41FA5}">
                      <a16:colId xmlns:a16="http://schemas.microsoft.com/office/drawing/2014/main" val="2484416979"/>
                    </a:ext>
                  </a:extLst>
                </a:gridCol>
              </a:tblGrid>
              <a:tr h="107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trees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vegetables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small children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old people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8109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books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bottles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cans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homeless children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294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0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6887" y="452337"/>
            <a:ext cx="103429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6100" y="4136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85" y="3110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74331-5F3C-4404-AD3F-F3FA131AE806}"/>
              </a:ext>
            </a:extLst>
          </p:cNvPr>
          <p:cNvSpPr txBox="1"/>
          <p:nvPr/>
        </p:nvSpPr>
        <p:spPr>
          <a:xfrm>
            <a:off x="6645177" y="1612587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730059-D819-4E46-B087-27B5A5A4E899}"/>
              </a:ext>
            </a:extLst>
          </p:cNvPr>
          <p:cNvSpPr txBox="1"/>
          <p:nvPr/>
        </p:nvSpPr>
        <p:spPr>
          <a:xfrm>
            <a:off x="6977754" y="4552583"/>
            <a:ext cx="4792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They’re giving gifts to old people.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365" r="9752" b="3443"/>
          <a:stretch/>
        </p:blipFill>
        <p:spPr>
          <a:xfrm>
            <a:off x="7411195" y="1631778"/>
            <a:ext cx="3440681" cy="2920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478885" y="1244593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8741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62" y="1568342"/>
            <a:ext cx="4333875" cy="2886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354" y="385789"/>
            <a:ext cx="103763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1567" y="36944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352" y="2668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C23C1-0F71-460D-9BA3-B975C0A69646}"/>
              </a:ext>
            </a:extLst>
          </p:cNvPr>
          <p:cNvSpPr txBox="1"/>
          <p:nvPr/>
        </p:nvSpPr>
        <p:spPr>
          <a:xfrm>
            <a:off x="6470644" y="1568342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A54D7-D6EE-473C-9FC4-958770742B42}"/>
              </a:ext>
            </a:extLst>
          </p:cNvPr>
          <p:cNvSpPr txBox="1"/>
          <p:nvPr/>
        </p:nvSpPr>
        <p:spPr>
          <a:xfrm>
            <a:off x="5411080" y="4616668"/>
            <a:ext cx="6574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3. They are exchanging used paper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for notebooks.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304352" y="1200348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4552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98" y="1906639"/>
            <a:ext cx="5021791" cy="25508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854" y="577518"/>
            <a:ext cx="106328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5611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4585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0D609-BB37-4D23-AB64-AE4821D82D5F}"/>
              </a:ext>
            </a:extLst>
          </p:cNvPr>
          <p:cNvSpPr txBox="1"/>
          <p:nvPr/>
        </p:nvSpPr>
        <p:spPr>
          <a:xfrm>
            <a:off x="6090961" y="1906639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4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518F3-0511-49C4-A4C1-605D92062E01}"/>
              </a:ext>
            </a:extLst>
          </p:cNvPr>
          <p:cNvSpPr txBox="1"/>
          <p:nvPr/>
        </p:nvSpPr>
        <p:spPr>
          <a:xfrm>
            <a:off x="6218058" y="4436948"/>
            <a:ext cx="6096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 They’re donating clothes to poor children.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1392077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8875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64" t="4880" r="8433" b="5177"/>
          <a:stretch/>
        </p:blipFill>
        <p:spPr>
          <a:xfrm>
            <a:off x="6586574" y="1389847"/>
            <a:ext cx="4951142" cy="3401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7630" y="566367"/>
            <a:ext cx="104990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6843" y="5611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628" y="4585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27D96B-7635-4B61-A13B-6AA093CDF443}"/>
              </a:ext>
            </a:extLst>
          </p:cNvPr>
          <p:cNvSpPr txBox="1"/>
          <p:nvPr/>
        </p:nvSpPr>
        <p:spPr>
          <a:xfrm>
            <a:off x="6655920" y="1760071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5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14D6C-CE70-4CF1-BF60-FD9EE8ED681E}"/>
              </a:ext>
            </a:extLst>
          </p:cNvPr>
          <p:cNvSpPr txBox="1"/>
          <p:nvPr/>
        </p:nvSpPr>
        <p:spPr>
          <a:xfrm>
            <a:off x="6964999" y="4688363"/>
            <a:ext cx="4664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5. She’s planting trees in the park.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489628" y="1392077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42667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box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picture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Listen and repeat. Pay attention to the sounds /t/, /d/ and /ɪd/.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Practi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950169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7338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pic>
        <p:nvPicPr>
          <p:cNvPr id="3074" name="Picture 2" descr="ED PRONUNCIATION. Past tense pronunciation for the… | by Lingoville  Learning Hub | Medium">
            <a:extLst>
              <a:ext uri="{FF2B5EF4-FFF2-40B4-BE49-F238E27FC236}">
                <a16:creationId xmlns:a16="http://schemas.microsoft.com/office/drawing/2014/main" id="{212481F4-7162-4A0D-AEC7-29BC6B901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90" y="1076632"/>
            <a:ext cx="3530387" cy="49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deo học phát âm Tiếng Anh Pronunciation in Use - Video học phát âm Tiếng  Anh - VnDoc.com">
            <a:extLst>
              <a:ext uri="{FF2B5EF4-FFF2-40B4-BE49-F238E27FC236}">
                <a16:creationId xmlns:a16="http://schemas.microsoft.com/office/drawing/2014/main" id="{D825E2BF-9929-4263-A8DE-E74727B8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3" y="1487024"/>
            <a:ext cx="2919820" cy="291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3251" y="1389208"/>
            <a:ext cx="98755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/t/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/d/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400" b="1" err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ɪd</a:t>
            </a:r>
            <a:r>
              <a:rPr lang="en-US" sz="2400" b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E507A-BDDF-4215-ABCD-20E5CD501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042" y="2340294"/>
            <a:ext cx="6942921" cy="2947323"/>
          </a:xfrm>
          <a:prstGeom prst="rect">
            <a:avLst/>
          </a:prstGeom>
        </p:spPr>
      </p:pic>
      <p:pic>
        <p:nvPicPr>
          <p:cNvPr id="13" name="Picture 4" descr="Video học phát âm Tiếng Anh Pronunciation in Use - Video học phát âm Tiếng  Anh - VnDoc.com">
            <a:extLst>
              <a:ext uri="{FF2B5EF4-FFF2-40B4-BE49-F238E27FC236}">
                <a16:creationId xmlns:a16="http://schemas.microsoft.com/office/drawing/2014/main" id="{065A0D2D-5B3E-49E1-949D-0AE15F8A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73" y="2686405"/>
            <a:ext cx="2014410" cy="201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28982" y="1275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41108"/>
            <a:ext cx="9525000" cy="537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921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4275" y="921416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sentences and pay attention to the underlined parts. Tick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0393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9367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29736-975E-4662-8BB2-64C9AE12D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00" y="2007638"/>
            <a:ext cx="11364685" cy="2974949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3A2F7619-06B7-41AB-9207-3337359F79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29446" y="2543278"/>
            <a:ext cx="443001" cy="443001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0A0C72A0-21EE-48B0-913E-F4FE5C926C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0464" y="2986279"/>
            <a:ext cx="443001" cy="443001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9C1EBF6C-3DC6-4965-9C7A-EF1E0F9E3F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98273" y="3429280"/>
            <a:ext cx="443001" cy="443001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06332BDF-9C13-4D75-B423-2A8DCBADEC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98272" y="3925061"/>
            <a:ext cx="443001" cy="443001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36D3EF1B-602D-4FD4-9809-15F2F74BF5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0463" y="4368062"/>
            <a:ext cx="443001" cy="443001"/>
          </a:xfrm>
          <a:prstGeom prst="rect">
            <a:avLst/>
          </a:prstGeom>
        </p:spPr>
      </p:pic>
      <p:pic>
        <p:nvPicPr>
          <p:cNvPr id="3" name="0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0137" y="1253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4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14" name="Picture 6" descr="130+ Funny Telephone Game Phrase Ideas - Meebily">
            <a:extLst>
              <a:ext uri="{FF2B5EF4-FFF2-40B4-BE49-F238E27FC236}">
                <a16:creationId xmlns:a16="http://schemas.microsoft.com/office/drawing/2014/main" id="{62FF7EE0-E1BD-46BF-BA16-656ACC57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2" y="2426792"/>
            <a:ext cx="5330446" cy="32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A66486-9897-4FAD-9BCC-EAFC7FF0D902}"/>
              </a:ext>
            </a:extLst>
          </p:cNvPr>
          <p:cNvSpPr txBox="1"/>
          <p:nvPr/>
        </p:nvSpPr>
        <p:spPr>
          <a:xfrm>
            <a:off x="487067" y="1609810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Broken telephone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7C60BC-8E98-4D07-AA31-E787104CB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14223"/>
              </p:ext>
            </p:extLst>
          </p:nvPr>
        </p:nvGraphicFramePr>
        <p:xfrm>
          <a:off x="758743" y="3146082"/>
          <a:ext cx="5082486" cy="2157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162">
                  <a:extLst>
                    <a:ext uri="{9D8B030D-6E8A-4147-A177-3AD203B41FA5}">
                      <a16:colId xmlns:a16="http://schemas.microsoft.com/office/drawing/2014/main" val="3946572671"/>
                    </a:ext>
                  </a:extLst>
                </a:gridCol>
                <a:gridCol w="1694162">
                  <a:extLst>
                    <a:ext uri="{9D8B030D-6E8A-4147-A177-3AD203B41FA5}">
                      <a16:colId xmlns:a16="http://schemas.microsoft.com/office/drawing/2014/main" val="2385108086"/>
                    </a:ext>
                  </a:extLst>
                </a:gridCol>
                <a:gridCol w="1694162">
                  <a:extLst>
                    <a:ext uri="{9D8B030D-6E8A-4147-A177-3AD203B41FA5}">
                      <a16:colId xmlns:a16="http://schemas.microsoft.com/office/drawing/2014/main" val="1035175791"/>
                    </a:ext>
                  </a:extLst>
                </a:gridCol>
              </a:tblGrid>
              <a:tr h="5364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/t/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/d/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/</a:t>
                      </a:r>
                      <a:r>
                        <a:rPr lang="vi-VN" sz="3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ɪ</a:t>
                      </a: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d/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993688"/>
                  </a:ext>
                </a:extLst>
              </a:tr>
              <a:tr h="1609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picked, booked, helped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tutored, watered, exchanged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donated, planted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4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1A7915B-DB1F-4A78-B63D-855167D53CEA}"/>
              </a:ext>
            </a:extLst>
          </p:cNvPr>
          <p:cNvSpPr txBox="1"/>
          <p:nvPr/>
        </p:nvSpPr>
        <p:spPr>
          <a:xfrm>
            <a:off x="1438658" y="752584"/>
            <a:ext cx="9429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verbs with the suitable nouns.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181F93-81AE-4DE1-8E8C-7B1185969AF3}"/>
              </a:ext>
            </a:extLst>
          </p:cNvPr>
          <p:cNvSpPr/>
          <p:nvPr/>
        </p:nvSpPr>
        <p:spPr>
          <a:xfrm>
            <a:off x="1109865" y="1702273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rgbClr val="FF0000"/>
                </a:solidFill>
              </a:rPr>
              <a:t>recycle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5AD0CD-6E8A-4D5D-BDD2-0CE22C76EF2D}"/>
              </a:ext>
            </a:extLst>
          </p:cNvPr>
          <p:cNvSpPr/>
          <p:nvPr/>
        </p:nvSpPr>
        <p:spPr>
          <a:xfrm>
            <a:off x="3604864" y="1799779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books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E5588E-DD73-4ACE-B91C-90B46B0A97DE}"/>
              </a:ext>
            </a:extLst>
          </p:cNvPr>
          <p:cNvSpPr/>
          <p:nvPr/>
        </p:nvSpPr>
        <p:spPr>
          <a:xfrm>
            <a:off x="5651910" y="1799779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bottles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A501F2-DE8E-4173-B1DE-5834DD10ADC7}"/>
              </a:ext>
            </a:extLst>
          </p:cNvPr>
          <p:cNvSpPr/>
          <p:nvPr/>
        </p:nvSpPr>
        <p:spPr>
          <a:xfrm>
            <a:off x="7698956" y="1799779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cans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0447F95-794E-448B-9723-CE97DBDF0211}"/>
              </a:ext>
            </a:extLst>
          </p:cNvPr>
          <p:cNvSpPr/>
          <p:nvPr/>
        </p:nvSpPr>
        <p:spPr>
          <a:xfrm>
            <a:off x="1109865" y="3009997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rgbClr val="FF0000"/>
                </a:solidFill>
              </a:rPr>
              <a:t>help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503B9D-CA72-4A1E-9CB2-E89B5DE5BB03}"/>
              </a:ext>
            </a:extLst>
          </p:cNvPr>
          <p:cNvSpPr/>
          <p:nvPr/>
        </p:nvSpPr>
        <p:spPr>
          <a:xfrm>
            <a:off x="3604864" y="3107502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small children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D41B9D-8925-4FD9-864E-7B2148221BD2}"/>
              </a:ext>
            </a:extLst>
          </p:cNvPr>
          <p:cNvSpPr/>
          <p:nvPr/>
        </p:nvSpPr>
        <p:spPr>
          <a:xfrm>
            <a:off x="5651910" y="3107502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homeless children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17488C-15DA-48FD-853B-8EA1ADFC7E5A}"/>
              </a:ext>
            </a:extLst>
          </p:cNvPr>
          <p:cNvSpPr/>
          <p:nvPr/>
        </p:nvSpPr>
        <p:spPr>
          <a:xfrm>
            <a:off x="7698956" y="3107502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old people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3F0FE73-9A62-4AC2-B50D-579509C8F77E}"/>
              </a:ext>
            </a:extLst>
          </p:cNvPr>
          <p:cNvSpPr/>
          <p:nvPr/>
        </p:nvSpPr>
        <p:spPr>
          <a:xfrm>
            <a:off x="1109865" y="4317720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rgbClr val="FF0000"/>
                </a:solidFill>
              </a:rPr>
              <a:t>plant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A1A5C73-799A-4E04-8AB7-5847BCF0F01F}"/>
              </a:ext>
            </a:extLst>
          </p:cNvPr>
          <p:cNvSpPr/>
          <p:nvPr/>
        </p:nvSpPr>
        <p:spPr>
          <a:xfrm>
            <a:off x="3604864" y="441522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trees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1DA66D-A1F8-4130-A831-0319C0D97CDC}"/>
              </a:ext>
            </a:extLst>
          </p:cNvPr>
          <p:cNvSpPr/>
          <p:nvPr/>
        </p:nvSpPr>
        <p:spPr>
          <a:xfrm>
            <a:off x="5651910" y="441522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vegetables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120" y="202239"/>
            <a:ext cx="30598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</p:spTree>
    <p:extLst>
      <p:ext uri="{BB962C8B-B14F-4D97-AF65-F5344CB8AC3E}">
        <p14:creationId xmlns:p14="http://schemas.microsoft.com/office/powerpoint/2010/main" val="18872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9154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9550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82661F7-8560-4930-A608-9E41BB692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611174"/>
              </p:ext>
            </p:extLst>
          </p:nvPr>
        </p:nvGraphicFramePr>
        <p:xfrm>
          <a:off x="827500" y="648997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21589" y="31537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936" y="3028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721" y="2001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242" y="1215862"/>
            <a:ext cx="10429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can you do to make your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neighbourhood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be a greener place? Write at least 3 activities.</a:t>
            </a:r>
            <a:endParaRPr lang="en-US" sz="4000" dirty="0">
              <a:latin typeface="Arial (Body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42" y="2531287"/>
            <a:ext cx="3904953" cy="27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2758" y="160922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exchange </a:t>
            </a:r>
            <a:r>
              <a:rPr lang="en-US" sz="3200" b="1" dirty="0">
                <a:cs typeface="Calibri" panose="020F0502020204030204" pitchFamily="34" charset="0"/>
              </a:rPr>
              <a:t>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8980" y="1697000"/>
            <a:ext cx="3652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trao</a:t>
            </a:r>
            <a:r>
              <a:rPr lang="en-US" sz="3200" b="1" dirty="0"/>
              <a:t> </a:t>
            </a:r>
            <a:r>
              <a:rPr lang="en-US" sz="3200" b="1" dirty="0" err="1"/>
              <a:t>đổi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225385" y="1763042"/>
            <a:ext cx="209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>
                <a:solidFill>
                  <a:srgbClr val="0FB7BD"/>
                </a:solidFill>
              </a:rPr>
              <a:t>ɪksˈʧeɪnʤ</a:t>
            </a:r>
            <a:r>
              <a:rPr lang="en-US" sz="28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7170" name="Picture 2" descr="Shopping vocabulary | Baamboozle">
            <a:extLst>
              <a:ext uri="{FF2B5EF4-FFF2-40B4-BE49-F238E27FC236}">
                <a16:creationId xmlns:a16="http://schemas.microsoft.com/office/drawing/2014/main" id="{2656D668-0CE5-449B-B601-90B1D34D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21" y="1578902"/>
            <a:ext cx="4226507" cy="42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xchange">
            <a:hlinkClick r:id="" action="ppaction://media"/>
            <a:extLst>
              <a:ext uri="{FF2B5EF4-FFF2-40B4-BE49-F238E27FC236}">
                <a16:creationId xmlns:a16="http://schemas.microsoft.com/office/drawing/2014/main" id="{803C370E-29AE-47DD-ABC9-3197D4E7D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5537" y="1578902"/>
            <a:ext cx="818295" cy="8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047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pick up </a:t>
            </a:r>
            <a:r>
              <a:rPr lang="en-US" sz="3200" b="1" dirty="0">
                <a:cs typeface="Calibri" panose="020F0502020204030204" pitchFamily="34" charset="0"/>
              </a:rPr>
              <a:t>(phr. v.):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01974" y="1863053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nhặt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924537" y="1793365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pɪk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ʌp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8194" name="Picture 2" descr="Picking Up Things - Fitness365">
            <a:extLst>
              <a:ext uri="{FF2B5EF4-FFF2-40B4-BE49-F238E27FC236}">
                <a16:creationId xmlns:a16="http://schemas.microsoft.com/office/drawing/2014/main" id="{4393ABED-F411-43F7-A5FB-D281D18E2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4" t="29082" r="21794"/>
          <a:stretch/>
        </p:blipFill>
        <p:spPr bwMode="auto">
          <a:xfrm>
            <a:off x="7620000" y="2033436"/>
            <a:ext cx="4023360" cy="4142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k up ">
            <a:hlinkClick r:id="" action="ppaction://media"/>
            <a:extLst>
              <a:ext uri="{FF2B5EF4-FFF2-40B4-BE49-F238E27FC236}">
                <a16:creationId xmlns:a16="http://schemas.microsoft.com/office/drawing/2014/main" id="{9303FDDF-F18E-41F8-B32F-57EA49633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320" y="1618450"/>
            <a:ext cx="921414" cy="9214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00389" y="171136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tutor </a:t>
            </a:r>
            <a:r>
              <a:rPr lang="en-US" sz="3200" b="1" dirty="0">
                <a:cs typeface="Calibri" panose="020F0502020204030204" pitchFamily="34" charset="0"/>
              </a:rPr>
              <a:t>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0015" y="1914789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dạy</a:t>
            </a:r>
            <a:r>
              <a:rPr lang="en-US" sz="3200" b="1" dirty="0"/>
              <a:t> </a:t>
            </a:r>
            <a:r>
              <a:rPr lang="en-US" sz="3200" b="1" dirty="0" err="1"/>
              <a:t>kèm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2846520" y="1872348"/>
            <a:ext cx="1678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/ˈ</a:t>
            </a:r>
            <a:r>
              <a:rPr lang="en-US" sz="3200" b="1" dirty="0" err="1">
                <a:solidFill>
                  <a:srgbClr val="0FB7BD"/>
                </a:solidFill>
              </a:rPr>
              <a:t>tjuːtə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9218" name="Picture 2" descr="Teacher Clipart PNG images, Cartoon Teachers, Students And Teacher - Free  Transparent PNG Logos">
            <a:extLst>
              <a:ext uri="{FF2B5EF4-FFF2-40B4-BE49-F238E27FC236}">
                <a16:creationId xmlns:a16="http://schemas.microsoft.com/office/drawing/2014/main" id="{67122A16-6014-4481-A260-0356E8E9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80" y="1372152"/>
            <a:ext cx="4334348" cy="41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utor">
            <a:hlinkClick r:id="" action="ppaction://media"/>
            <a:extLst>
              <a:ext uri="{FF2B5EF4-FFF2-40B4-BE49-F238E27FC236}">
                <a16:creationId xmlns:a16="http://schemas.microsoft.com/office/drawing/2014/main" id="{00C9566D-B87C-4DF3-A164-07D9D82E95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14" y="1711365"/>
            <a:ext cx="866306" cy="866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1958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44195"/>
              </p:ext>
            </p:extLst>
          </p:nvPr>
        </p:nvGraphicFramePr>
        <p:xfrm>
          <a:off x="1190889" y="1656769"/>
          <a:ext cx="9810221" cy="3276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56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58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exchange (v)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/ɪksˈʧeɪnʤ/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trao đổi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pick up (phr.</a:t>
                      </a:r>
                      <a:r>
                        <a:rPr lang="en-US" sz="2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v.)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/pɪk ʌp/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nhặt lên, hái (hoa)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tutor (v)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/ˈtjuːtə/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dạy kèm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7" name="exchange">
            <a:hlinkClick r:id="" action="ppaction://media"/>
            <a:extLst>
              <a:ext uri="{FF2B5EF4-FFF2-40B4-BE49-F238E27FC236}">
                <a16:creationId xmlns:a16="http://schemas.microsoft.com/office/drawing/2014/main" id="{A9A27343-B5D9-4D24-9711-D1FA684D9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7777" y="2431223"/>
            <a:ext cx="595143" cy="595143"/>
          </a:xfrm>
          <a:prstGeom prst="rect">
            <a:avLst/>
          </a:prstGeom>
        </p:spPr>
      </p:pic>
      <p:pic>
        <p:nvPicPr>
          <p:cNvPr id="8" name="pick up ">
            <a:hlinkClick r:id="" action="ppaction://media"/>
            <a:extLst>
              <a:ext uri="{FF2B5EF4-FFF2-40B4-BE49-F238E27FC236}">
                <a16:creationId xmlns:a16="http://schemas.microsoft.com/office/drawing/2014/main" id="{DC1ACA4F-F9AF-4F3C-A054-C7A880EF3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7777" y="3294909"/>
            <a:ext cx="595143" cy="595143"/>
          </a:xfrm>
          <a:prstGeom prst="rect">
            <a:avLst/>
          </a:prstGeom>
        </p:spPr>
      </p:pic>
      <p:pic>
        <p:nvPicPr>
          <p:cNvPr id="9" name="tutor">
            <a:hlinkClick r:id="" action="ppaction://media"/>
            <a:extLst>
              <a:ext uri="{FF2B5EF4-FFF2-40B4-BE49-F238E27FC236}">
                <a16:creationId xmlns:a16="http://schemas.microsoft.com/office/drawing/2014/main" id="{031EAC3A-DC8C-4BDC-BFD7-F5A0444031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7777" y="4158595"/>
            <a:ext cx="595143" cy="595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6887" y="191585"/>
            <a:ext cx="1060039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verb in A with a word or phrase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5928" y="1506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713" y="480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27138" y="755890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60592" y="1649650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60592" y="2402692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60592" y="3212022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60592" y="4012408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b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92809-35D2-45BE-A656-1844E1E2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537" y="965283"/>
            <a:ext cx="6837201" cy="38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8032" y="401122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8396" y="3806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81" y="2780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540985" y="1004961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tutor	    litter	        water        donate	            used paper for notebooks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8935DE-2326-469F-AF8E-728FA4DF905E}"/>
              </a:ext>
            </a:extLst>
          </p:cNvPr>
          <p:cNvSpPr txBox="1"/>
          <p:nvPr/>
        </p:nvSpPr>
        <p:spPr>
          <a:xfrm>
            <a:off x="619780" y="1719883"/>
            <a:ext cx="110580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pick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at the local park every </a:t>
            </a:r>
            <a:r>
              <a:rPr lang="en-US" sz="2400" dirty="0">
                <a:solidFill>
                  <a:srgbClr val="242021"/>
                </a:solidFill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in our village exchange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every school year.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 plants in their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every weekend.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old textbooks to children in rural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Minh and his friends often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small children in their village.</a:t>
            </a:r>
            <a:r>
              <a:rPr lang="en-US" sz="2400" dirty="0"/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4932591" y="5648632"/>
            <a:ext cx="2469209" cy="1209368"/>
          </a:xfrm>
          <a:prstGeom prst="ellipse">
            <a:avLst/>
          </a:prstGeom>
          <a:ln>
            <a:solidFill>
              <a:srgbClr val="00A9A5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FF00"/>
                </a:solidFill>
              </a:rPr>
              <a:t>Game: Lucky number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3389</TotalTime>
  <Words>1362</Words>
  <Application>Microsoft Macintosh PowerPoint</Application>
  <PresentationFormat>Widescreen</PresentationFormat>
  <Paragraphs>247</Paragraphs>
  <Slides>31</Slides>
  <Notes>21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.VnBahamasB</vt:lpstr>
      <vt:lpstr>Arial</vt:lpstr>
      <vt:lpstr>Arial (Body)</vt:lpstr>
      <vt:lpstr>Calibri</vt:lpstr>
      <vt:lpstr>Calibri Light</vt:lpstr>
      <vt:lpstr>ChronicaPro-Bold</vt:lpstr>
      <vt:lpstr>ChronicaPro-Book</vt:lpstr>
      <vt:lpstr>ChronicaPro-Medium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moonprincess142@gmail.com</cp:lastModifiedBy>
  <cp:revision>211</cp:revision>
  <dcterms:created xsi:type="dcterms:W3CDTF">2020-12-09T02:04:09Z</dcterms:created>
  <dcterms:modified xsi:type="dcterms:W3CDTF">2023-07-20T16:42:44Z</dcterms:modified>
</cp:coreProperties>
</file>