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358" r:id="rId2"/>
    <p:sldId id="279" r:id="rId3"/>
    <p:sldId id="256" r:id="rId4"/>
    <p:sldId id="316" r:id="rId5"/>
    <p:sldId id="351" r:id="rId6"/>
    <p:sldId id="352" r:id="rId7"/>
    <p:sldId id="359" r:id="rId8"/>
    <p:sldId id="283" r:id="rId9"/>
    <p:sldId id="360" r:id="rId10"/>
    <p:sldId id="332" r:id="rId11"/>
    <p:sldId id="326" r:id="rId12"/>
    <p:sldId id="339" r:id="rId13"/>
    <p:sldId id="341" r:id="rId14"/>
    <p:sldId id="370" r:id="rId15"/>
    <p:sldId id="362" r:id="rId16"/>
    <p:sldId id="364" r:id="rId17"/>
    <p:sldId id="365" r:id="rId18"/>
    <p:sldId id="366" r:id="rId19"/>
    <p:sldId id="368" r:id="rId20"/>
    <p:sldId id="369" r:id="rId21"/>
    <p:sldId id="363" r:id="rId22"/>
    <p:sldId id="343" r:id="rId23"/>
    <p:sldId id="313" r:id="rId24"/>
    <p:sldId id="371" r:id="rId25"/>
    <p:sldId id="349" r:id="rId26"/>
    <p:sldId id="314" r:id="rId27"/>
    <p:sldId id="330" r:id="rId28"/>
    <p:sldId id="357" r:id="rId29"/>
    <p:sldId id="3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FB7BD"/>
    <a:srgbClr val="48C0B6"/>
    <a:srgbClr val="00A9A5"/>
    <a:srgbClr val="F7941E"/>
    <a:srgbClr val="00B2A5"/>
    <a:srgbClr val="FFDAAB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b="1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b="1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2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7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89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5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60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9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p3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8.xml"/><Relationship Id="rId7" Type="http://schemas.openxmlformats.org/officeDocument/2006/relationships/slide" Target="slide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7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5"/>
            <a:ext cx="120904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229128" y="774783"/>
            <a:ext cx="7488832" cy="92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spc="400" dirty="0" smtClean="0">
                <a:ln w="28575">
                  <a:solidFill>
                    <a:srgbClr val="FF0000"/>
                  </a:solidFill>
                </a:ln>
                <a:solidFill>
                  <a:srgbClr val="002060"/>
                </a:solidFill>
                <a:latin typeface=".VnAvantH" pitchFamily="34" charset="0"/>
              </a:rPr>
              <a:t>Hello every one!</a:t>
            </a:r>
          </a:p>
        </p:txBody>
      </p:sp>
    </p:spTree>
    <p:extLst>
      <p:ext uri="{BB962C8B-B14F-4D97-AF65-F5344CB8AC3E}">
        <p14:creationId xmlns:p14="http://schemas.microsoft.com/office/powerpoint/2010/main" val="12652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8115" y="859869"/>
            <a:ext cx="63406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7155" y="8189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940" y="748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539" y="211873"/>
            <a:ext cx="2805778" cy="16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16DEA801-920F-B4F4-FEC2-5734D1B52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" b="1"/>
          <a:stretch/>
        </p:blipFill>
        <p:spPr bwMode="auto">
          <a:xfrm>
            <a:off x="3430722" y="1571511"/>
            <a:ext cx="5674817" cy="3524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722105" y="124537"/>
            <a:ext cx="3281497" cy="625641"/>
          </a:xfrm>
          <a:prstGeom prst="roundRect">
            <a:avLst>
              <a:gd name="adj" fmla="val 42661"/>
            </a:avLst>
          </a:prstGeom>
          <a:solidFill>
            <a:srgbClr val="48C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218901" y="124537"/>
            <a:ext cx="2335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I. READING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2563" y="5346084"/>
            <a:ext cx="7383397" cy="113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/>
              <a:t>They </a:t>
            </a:r>
            <a:r>
              <a:rPr lang="en-US" sz="2400" b="1" dirty="0"/>
              <a:t>are hydro energy and energy from coal.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/>
              <a:t>We </a:t>
            </a:r>
            <a:r>
              <a:rPr lang="en-US" sz="2400" b="1" dirty="0"/>
              <a:t>will use solar energy and wind energy.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4399" y="71110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71110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6084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CA09F5F-4EEB-C3F7-8C80-31CD02E83D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8"/>
          <a:stretch/>
        </p:blipFill>
        <p:spPr>
          <a:xfrm>
            <a:off x="2096402" y="1897987"/>
            <a:ext cx="4972685" cy="36108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705B6F3-3FC7-3D8C-3B0C-019676A83D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9"/>
          <a:stretch/>
        </p:blipFill>
        <p:spPr>
          <a:xfrm>
            <a:off x="7325565" y="1897987"/>
            <a:ext cx="4652169" cy="3610877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" name="mp3-output-ttsfree(dot)com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60717" y="1410624"/>
            <a:ext cx="487363" cy="487363"/>
          </a:xfrm>
          <a:prstGeom prst="rect">
            <a:avLst/>
          </a:prstGeom>
        </p:spPr>
      </p:pic>
      <p:pic>
        <p:nvPicPr>
          <p:cNvPr id="3" name="mp3-output-ttsfree(dot)com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8688" y="13163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38846" y="243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36240" y="202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9025" y="100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8D843B8-194E-466A-8F88-DCC68AC563DE}"/>
              </a:ext>
            </a:extLst>
          </p:cNvPr>
          <p:cNvSpPr txBox="1"/>
          <p:nvPr/>
        </p:nvSpPr>
        <p:spPr>
          <a:xfrm>
            <a:off x="977538" y="1271871"/>
            <a:ext cx="109096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Non-renewable sources are cheap and ______.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available  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easy to use  		C. expensive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______ come from the sun, wind or water.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Renewable sources	B. All energy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Non-renewable sources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energy comes from water, we call it ______.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wind energy 		B. solar energy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hydro energy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Renewable energy sources are better for ______.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environment 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our cars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hydro energy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37E1675D-3C80-1500-68E8-AA2C8F05C7E9}"/>
              </a:ext>
            </a:extLst>
          </p:cNvPr>
          <p:cNvSpPr/>
          <p:nvPr/>
        </p:nvSpPr>
        <p:spPr>
          <a:xfrm>
            <a:off x="3651332" y="190612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3B01DEF0-445F-DDBC-A247-B52C1278A657}"/>
              </a:ext>
            </a:extLst>
          </p:cNvPr>
          <p:cNvSpPr/>
          <p:nvPr/>
        </p:nvSpPr>
        <p:spPr>
          <a:xfrm>
            <a:off x="925690" y="298538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C8271485-B1C0-50D7-23B9-6809BC27651C}"/>
              </a:ext>
            </a:extLst>
          </p:cNvPr>
          <p:cNvSpPr/>
          <p:nvPr/>
        </p:nvSpPr>
        <p:spPr>
          <a:xfrm>
            <a:off x="7354003" y="410149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54765853-94BC-C670-CA08-9314B46CF979}"/>
              </a:ext>
            </a:extLst>
          </p:cNvPr>
          <p:cNvSpPr/>
          <p:nvPr/>
        </p:nvSpPr>
        <p:spPr>
          <a:xfrm>
            <a:off x="925690" y="522112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29856" y="311019"/>
            <a:ext cx="73530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3942" y="2700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727" y="1674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2091" y="1152660"/>
            <a:ext cx="90885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1. How many energy sources are there? What are they?</a:t>
            </a:r>
          </a:p>
          <a:p>
            <a:endParaRPr lang="vi-VN" sz="2400" dirty="0" smtClean="0"/>
          </a:p>
          <a:p>
            <a:r>
              <a:rPr lang="vi-VN" sz="2400" dirty="0" smtClean="0"/>
              <a:t>2</a:t>
            </a:r>
            <a:r>
              <a:rPr lang="vi-VN" sz="2400" dirty="0"/>
              <a:t>. What do non-renewable sources include?</a:t>
            </a:r>
          </a:p>
          <a:p>
            <a:endParaRPr lang="vi-VN" sz="2400" dirty="0"/>
          </a:p>
          <a:p>
            <a:r>
              <a:rPr lang="vi-VN" sz="2400" dirty="0"/>
              <a:t>3. What are the advantages of renewable energy?</a:t>
            </a:r>
          </a:p>
          <a:p>
            <a:endParaRPr lang="vi-VN" sz="2400" dirty="0"/>
          </a:p>
          <a:p>
            <a:r>
              <a:rPr lang="vi-VN" sz="2400" dirty="0" smtClean="0"/>
              <a:t>4</a:t>
            </a:r>
            <a:r>
              <a:rPr lang="vi-VN" sz="2400" dirty="0"/>
              <a:t>. What will we rely more on in the future?</a:t>
            </a:r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</p:txBody>
      </p:sp>
      <p:sp>
        <p:nvSpPr>
          <p:cNvPr id="3" name="Down Arrow Callout 2"/>
          <p:cNvSpPr/>
          <p:nvPr/>
        </p:nvSpPr>
        <p:spPr>
          <a:xfrm>
            <a:off x="4849091" y="5846618"/>
            <a:ext cx="1810327" cy="701964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8A80"/>
                </a:solidFill>
              </a:rPr>
              <a:t>Game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6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3216" y="519815"/>
            <a:ext cx="7987696" cy="77597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2791600" y="2027780"/>
            <a:ext cx="1660870" cy="1440160"/>
          </a:xfrm>
          <a:prstGeom prst="ellipse">
            <a:avLst/>
          </a:prstGeom>
          <a:solidFill>
            <a:srgbClr val="008080"/>
          </a:solidFill>
          <a:ln w="2857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062915" y="1485888"/>
            <a:ext cx="1660870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6684799" y="3198948"/>
            <a:ext cx="1623777" cy="1440160"/>
          </a:xfrm>
          <a:prstGeom prst="ellipse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4902659" y="4877864"/>
            <a:ext cx="1660870" cy="14401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2658328" y="4138531"/>
            <a:ext cx="1660870" cy="1440160"/>
          </a:xfrm>
          <a:prstGeom prst="ellipse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>
            <a:off x="4586194" y="3198948"/>
            <a:ext cx="1660870" cy="1440160"/>
          </a:xfrm>
          <a:prstGeom prst="ellipse">
            <a:avLst/>
          </a:prstGeom>
          <a:solidFill>
            <a:srgbClr val="FFFF00">
              <a:alpha val="54000"/>
            </a:srgbClr>
          </a:solidFill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>
                <a:solidFill>
                  <a:srgbClr val="008A80"/>
                </a:solidFill>
              </a:rPr>
              <a:t>6</a:t>
            </a:r>
          </a:p>
        </p:txBody>
      </p:sp>
      <p:sp>
        <p:nvSpPr>
          <p:cNvPr id="13" name="Right Arrow 12">
            <a:hlinkClick r:id="rId9" action="ppaction://hlinksldjump"/>
          </p:cNvPr>
          <p:cNvSpPr/>
          <p:nvPr/>
        </p:nvSpPr>
        <p:spPr>
          <a:xfrm>
            <a:off x="8946037" y="6495356"/>
            <a:ext cx="527902" cy="42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29856" y="311019"/>
            <a:ext cx="853530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3942" y="2700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727" y="1674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9727" y="1044050"/>
            <a:ext cx="90885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1. How many energy </a:t>
            </a:r>
            <a:r>
              <a:rPr lang="vi-VN" sz="2600" dirty="0" smtClean="0"/>
              <a:t>sources</a:t>
            </a:r>
            <a:r>
              <a:rPr lang="vi-VN" sz="2400" dirty="0" smtClean="0"/>
              <a:t> are there? What are they?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9727" y="1635346"/>
            <a:ext cx="98921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à"/>
            </a:pPr>
            <a:r>
              <a:rPr lang="vi-VN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</a:t>
            </a:r>
            <a:r>
              <a:rPr lang="vi-VN" sz="26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two energy sources. </a:t>
            </a:r>
            <a:r>
              <a:rPr lang="vi-VN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en-US" sz="26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vi-VN" sz="26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non-renewable sources </a:t>
            </a:r>
            <a:endParaRPr lang="en-US" sz="2600" b="1" i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vi-VN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vi-VN" sz="26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 sources.</a:t>
            </a:r>
            <a:endParaRPr lang="vi-VN" sz="2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461872" y="6391373"/>
            <a:ext cx="425328" cy="386499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29856" y="311019"/>
            <a:ext cx="73530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3942" y="2700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727" y="1674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2091" y="1152660"/>
            <a:ext cx="9088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 smtClean="0"/>
              <a:t>2</a:t>
            </a:r>
            <a:r>
              <a:rPr lang="vi-VN" sz="3000" dirty="0"/>
              <a:t>. What do non-renewable sources include</a:t>
            </a:r>
            <a:r>
              <a:rPr lang="vi-VN" sz="3000" dirty="0" smtClean="0"/>
              <a:t>?</a:t>
            </a:r>
            <a:endParaRPr lang="vi-VN" sz="3000" dirty="0"/>
          </a:p>
        </p:txBody>
      </p:sp>
      <p:sp>
        <p:nvSpPr>
          <p:cNvPr id="3" name="Rectangle 2"/>
          <p:cNvSpPr/>
          <p:nvPr/>
        </p:nvSpPr>
        <p:spPr>
          <a:xfrm>
            <a:off x="1662091" y="1880679"/>
            <a:ext cx="897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Non-renewable sources are coal, </a:t>
            </a:r>
            <a:r>
              <a:rPr lang="vi-VN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oil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natural gas.</a:t>
            </a:r>
            <a:endParaRPr lang="vi-VN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461872" y="6391373"/>
            <a:ext cx="425328" cy="386499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29856" y="311019"/>
            <a:ext cx="73530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3942" y="2700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727" y="1674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3436" y="1181164"/>
            <a:ext cx="90885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/>
              <a:t>3</a:t>
            </a:r>
            <a:r>
              <a:rPr lang="vi-VN" sz="2600" dirty="0"/>
              <a:t>. What are the advantages of renewable energy</a:t>
            </a:r>
            <a:r>
              <a:rPr lang="vi-VN" sz="2600" dirty="0" smtClean="0"/>
              <a:t>?</a:t>
            </a:r>
            <a:endParaRPr lang="vi-VN" sz="2600" dirty="0"/>
          </a:p>
        </p:txBody>
      </p:sp>
      <p:sp>
        <p:nvSpPr>
          <p:cNvPr id="3" name="Rectangle 2"/>
          <p:cNvSpPr/>
          <p:nvPr/>
        </p:nvSpPr>
        <p:spPr>
          <a:xfrm>
            <a:off x="2308636" y="1738844"/>
            <a:ext cx="89597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 </a:t>
            </a:r>
            <a:r>
              <a:rPr lang="vi-VN" sz="26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 are available, clean and safe to use. </a:t>
            </a:r>
            <a:endParaRPr lang="vi-VN" sz="26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461872" y="6391373"/>
            <a:ext cx="425328" cy="386499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29856" y="311019"/>
            <a:ext cx="73530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33942" y="2700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6727" y="1674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B9EC1E4-0866-6EBD-8B28-B1CCCA701E9D}"/>
              </a:ext>
            </a:extLst>
          </p:cNvPr>
          <p:cNvSpPr txBox="1"/>
          <p:nvPr/>
        </p:nvSpPr>
        <p:spPr>
          <a:xfrm>
            <a:off x="1662091" y="1778857"/>
            <a:ext cx="9577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26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vi-VN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future, we will rely more </a:t>
            </a:r>
            <a:r>
              <a:rPr lang="vi-VN" sz="26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renewable </a:t>
            </a:r>
            <a:r>
              <a:rPr lang="vi-VN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 sources.</a:t>
            </a:r>
            <a:endParaRPr lang="vi-VN" sz="2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091" y="1152660"/>
            <a:ext cx="90885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/>
              <a:t>4</a:t>
            </a:r>
            <a:r>
              <a:rPr lang="vi-VN" sz="2600" dirty="0"/>
              <a:t>. What will we rely more on in the future</a:t>
            </a:r>
            <a:r>
              <a:rPr lang="vi-VN" sz="2600" dirty="0" smtClean="0"/>
              <a:t>?</a:t>
            </a:r>
            <a:endParaRPr lang="vi-VN" sz="26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61872" y="6391373"/>
            <a:ext cx="425328" cy="386499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199071" y="6372900"/>
            <a:ext cx="425328" cy="386499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4117" y="91402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84" y="922371"/>
            <a:ext cx="3771834" cy="3999346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2031492" y="503390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6419" y="91402"/>
            <a:ext cx="3583032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Game: 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Hangman</a:t>
            </a:r>
            <a:endParaRPr lang="en-US" sz="3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1455" y="1123367"/>
            <a:ext cx="4636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- think </a:t>
            </a:r>
            <a:r>
              <a:rPr lang="en-US" sz="2400" dirty="0">
                <a:latin typeface="Arial Narrow" panose="020B0606020202030204" pitchFamily="34" charset="0"/>
              </a:rPr>
              <a:t>of the word which has 9 letters 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related the topic </a:t>
            </a:r>
            <a:r>
              <a:rPr 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“ENERGY SOURCES</a:t>
            </a:r>
            <a:r>
              <a:rPr lang="en-US" sz="2400" dirty="0">
                <a:latin typeface="Arial Narrow" panose="020B0606020202030204" pitchFamily="34" charset="0"/>
              </a:rPr>
              <a:t>”.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81455" y="2461165"/>
            <a:ext cx="4424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- Each </a:t>
            </a:r>
            <a:r>
              <a:rPr lang="en-US" sz="2400" dirty="0">
                <a:latin typeface="Arial Narrow" panose="020B0606020202030204" pitchFamily="34" charset="0"/>
              </a:rPr>
              <a:t>member from each team turn by turn guesses the letter in the secret word.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9451" y="3852158"/>
            <a:ext cx="4637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-The </a:t>
            </a:r>
            <a:r>
              <a:rPr lang="en-US" sz="2400" dirty="0">
                <a:latin typeface="Arial Narrow" panose="020B0606020202030204" pitchFamily="34" charset="0"/>
              </a:rPr>
              <a:t>team which can find or </a:t>
            </a:r>
            <a:r>
              <a:rPr lang="en-US" sz="2400" dirty="0" smtClean="0">
                <a:latin typeface="Arial Narrow" panose="020B0606020202030204" pitchFamily="34" charset="0"/>
              </a:rPr>
              <a:t>guess the </a:t>
            </a:r>
            <a:r>
              <a:rPr lang="en-US" sz="2400" dirty="0">
                <a:latin typeface="Arial Narrow" panose="020B0606020202030204" pitchFamily="34" charset="0"/>
              </a:rPr>
              <a:t>secret first will be the winner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199071" y="6400609"/>
            <a:ext cx="425328" cy="386499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9">
            <a:extLst>
              <a:ext uri="{FF2B5EF4-FFF2-40B4-BE49-F238E27FC236}">
                <a16:creationId xmlns:a16="http://schemas.microsoft.com/office/drawing/2014/main" id="{8B9EC1E4-0866-6EBD-8B28-B1CCCA701E9D}"/>
              </a:ext>
            </a:extLst>
          </p:cNvPr>
          <p:cNvSpPr txBox="1"/>
          <p:nvPr/>
        </p:nvSpPr>
        <p:spPr>
          <a:xfrm>
            <a:off x="2630510" y="1327460"/>
            <a:ext cx="8961126" cy="4227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ANSWER </a:t>
            </a: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KEY:</a:t>
            </a:r>
            <a:endParaRPr lang="vi-VN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There are two energy sources. </a:t>
            </a:r>
            <a:r>
              <a:rPr lang="vi-VN" sz="2600" b="1" i="1" dirty="0" smtClean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1" dirty="0" smtClean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non-renewable sources and renewable sources.</a:t>
            </a:r>
            <a:endParaRPr lang="vi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Non-renewable sources are coal, </a:t>
            </a:r>
            <a:r>
              <a:rPr lang="vi-VN" sz="2600" b="1" i="1" dirty="0" smtClean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oil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i="1" dirty="0" smtClean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natural gas.</a:t>
            </a:r>
            <a:endParaRPr lang="vi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Renewable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sources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clean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In the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rely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endParaRPr lang="vi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renewable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sources</a:t>
            </a:r>
            <a:r>
              <a:rPr lang="vi-VN" sz="26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vi-VN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529856" y="311019"/>
            <a:ext cx="73530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answer the questions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33942" y="27007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6727" y="1674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11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3530" y="772129"/>
            <a:ext cx="96579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and put the following words or phrases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47616" y="7311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0401" y="6285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0D3EC36-08C4-0445-D6FB-A8C868288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8"/>
          <a:stretch/>
        </p:blipFill>
        <p:spPr>
          <a:xfrm>
            <a:off x="2820851" y="1625077"/>
            <a:ext cx="6526350" cy="177635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12EF6F31-73BC-6F00-14FA-B040F6585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60164" r="1788" b="2536"/>
          <a:stretch/>
        </p:blipFill>
        <p:spPr>
          <a:xfrm>
            <a:off x="1551709" y="3635472"/>
            <a:ext cx="10349779" cy="2959292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90F0BB3-C637-FB0C-E83F-B00069AC40A6}"/>
              </a:ext>
            </a:extLst>
          </p:cNvPr>
          <p:cNvSpPr txBox="1"/>
          <p:nvPr/>
        </p:nvSpPr>
        <p:spPr>
          <a:xfrm>
            <a:off x="1767779" y="5254193"/>
            <a:ext cx="50375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easy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cheap</a:t>
            </a:r>
            <a:r>
              <a:rPr lang="vi-VN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</a:t>
            </a:r>
            <a:endParaRPr lang="vi-VN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C67B297-F0C9-29A5-DF88-C39EDBFE38CD}"/>
              </a:ext>
            </a:extLst>
          </p:cNvPr>
          <p:cNvSpPr txBox="1"/>
          <p:nvPr/>
        </p:nvSpPr>
        <p:spPr>
          <a:xfrm>
            <a:off x="7341749" y="5469637"/>
            <a:ext cx="40233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 out, expensive, limited</a:t>
            </a:r>
            <a:endParaRPr lang="vi-VN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22105" y="124537"/>
            <a:ext cx="3281497" cy="625641"/>
          </a:xfrm>
          <a:prstGeom prst="roundRect">
            <a:avLst>
              <a:gd name="adj" fmla="val 42661"/>
            </a:avLst>
          </a:prstGeom>
          <a:solidFill>
            <a:srgbClr val="48C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075433" y="124537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II. SPEAKING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19268" y="56827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the advantages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12271" y="67091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5056" y="5682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EF91604-A9BE-9D9B-3BF1-909264A6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68" y="2020916"/>
            <a:ext cx="6146002" cy="23552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5" y="1789415"/>
            <a:ext cx="3113045" cy="28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2670" y="1905199"/>
            <a:ext cx="7184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8A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8A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8A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9268" y="568278"/>
            <a:ext cx="953965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the advantages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disadvantages of different energy 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12270" y="670918"/>
            <a:ext cx="503341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056" y="568278"/>
            <a:ext cx="397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Hình ảnh 3">
            <a:extLst>
              <a:ext uri="{FF2B5EF4-FFF2-40B4-BE49-F238E27FC236}">
                <a16:creationId xmlns:a16="http://schemas.microsoft.com/office/drawing/2014/main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82" y="1764637"/>
            <a:ext cx="2533535" cy="28182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8158" y="2289920"/>
            <a:ext cx="3892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cheap and easy to use.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5418" y="1905199"/>
            <a:ext cx="6899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advantages of energy from coal?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5418" y="2773542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its disadvantages?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5417" y="3197861"/>
            <a:ext cx="675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limited and not good for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420579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24489" y="715496"/>
            <a:ext cx="89515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Presentation: Advantages and disadvantages of a source of energy.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69098" y="67811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1883" y="5754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9098" y="80580"/>
            <a:ext cx="3069158" cy="523220"/>
          </a:xfrm>
          <a:prstGeom prst="rect">
            <a:avLst/>
          </a:prstGeom>
          <a:solidFill>
            <a:srgbClr val="0FB7BD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EA2B579-DE9D-6527-5B34-5D614C7AB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1" y="1891446"/>
            <a:ext cx="3325616" cy="294840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8D0DC05-888E-4582-3752-E78008F82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913745"/>
            <a:ext cx="4969163" cy="1675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1882" y="1891446"/>
            <a:ext cx="66224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Hydro power is a renewable source of energy  because it comes from water . It is cheap and plentiful . Unfortunately , dams can only be built in certain areas .</a:t>
            </a:r>
          </a:p>
        </p:txBody>
      </p:sp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7018" y="351627"/>
            <a:ext cx="41326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6052724"/>
              </p:ext>
            </p:extLst>
          </p:nvPr>
        </p:nvGraphicFramePr>
        <p:xfrm>
          <a:off x="2481076" y="121740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54678" y="219550"/>
            <a:ext cx="33654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8209" y="1084368"/>
            <a:ext cx="8872451" cy="1301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- Do exercise in the textbook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- Prepare </a:t>
            </a:r>
            <a:r>
              <a:rPr lang="en-US" sz="2800" b="1" dirty="0"/>
              <a:t>for the next lesson: </a:t>
            </a:r>
            <a:r>
              <a:rPr lang="en-US" sz="2800" b="1" dirty="0">
                <a:solidFill>
                  <a:srgbClr val="008A80"/>
                </a:solidFill>
              </a:rPr>
              <a:t>Skills </a:t>
            </a:r>
            <a:r>
              <a:rPr lang="en-US" sz="2800" b="1" dirty="0" smtClean="0">
                <a:solidFill>
                  <a:srgbClr val="008A80"/>
                </a:solidFill>
              </a:rPr>
              <a:t>2</a:t>
            </a:r>
          </a:p>
        </p:txBody>
      </p:sp>
      <p:pic>
        <p:nvPicPr>
          <p:cNvPr id="9" name="Picture 2" descr="img006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56" y="3289954"/>
            <a:ext cx="3547683" cy="22468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4" y="2358605"/>
            <a:ext cx="6668287" cy="2253782"/>
          </a:xfrm>
          <a:prstGeom prst="rect">
            <a:avLst/>
          </a:prstGeom>
          <a:noFill/>
        </p:spPr>
        <p:txBody>
          <a:bodyPr wrap="square" lIns="118831" tIns="59416" rIns="118831" bIns="59416">
            <a:spAutoFit/>
          </a:bodyPr>
          <a:lstStyle/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1121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893" y="2411606"/>
            <a:ext cx="5619750" cy="3333750"/>
          </a:xfrm>
          <a:prstGeom prst="rect">
            <a:avLst/>
          </a:prstGeom>
          <a:pattFill prst="pct5">
            <a:fgClr>
              <a:srgbClr val="48C0B6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0212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311901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94559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39911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A8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F8C3CC8-7C3F-8371-1296-7E273D1AA2BB}"/>
              </a:ext>
            </a:extLst>
          </p:cNvPr>
          <p:cNvSpPr txBox="1"/>
          <p:nvPr/>
        </p:nvSpPr>
        <p:spPr>
          <a:xfrm>
            <a:off x="3372567" y="262402"/>
            <a:ext cx="605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10" y="2153482"/>
            <a:ext cx="4447893" cy="3893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4305" y="6123767"/>
            <a:ext cx="9114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A80"/>
                </a:solidFill>
              </a:rPr>
              <a:t>Renewable </a:t>
            </a:r>
            <a:r>
              <a:rPr lang="en-US" sz="2800" b="1" dirty="0">
                <a:solidFill>
                  <a:srgbClr val="008A80"/>
                </a:solidFill>
              </a:rPr>
              <a:t>and non-renewable sources of energy. 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2">
                <a:tint val="90000"/>
                <a:satMod val="92000"/>
                <a:lumMod val="120000"/>
              </a:schemeClr>
            </a:gs>
            <a:gs pos="76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06036" y="1256982"/>
            <a:ext cx="358320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- produce </a:t>
            </a:r>
            <a:r>
              <a:rPr lang="en-US" sz="3600" b="1" dirty="0"/>
              <a:t>(v</a:t>
            </a:r>
            <a:r>
              <a:rPr lang="en-US" sz="3600" b="1" dirty="0" smtClean="0"/>
              <a:t>):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6717" y="136683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0130" y="1965811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prəˈdjuːs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1802" y="97598"/>
            <a:ext cx="298580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4689681" y="1366834"/>
            <a:ext cx="58558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ukprod_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376" y="1402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53861" y="1841500"/>
            <a:ext cx="319836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- limited </a:t>
            </a:r>
            <a:r>
              <a:rPr lang="en-US" sz="3600" b="1" dirty="0"/>
              <a:t>(a</a:t>
            </a:r>
            <a:r>
              <a:rPr lang="en-US" sz="3600" b="1" dirty="0" smtClean="0"/>
              <a:t>):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3095" y="1963455"/>
            <a:ext cx="4050892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6356" y="2530882"/>
            <a:ext cx="163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 /</a:t>
            </a:r>
            <a:r>
              <a:rPr lang="en-US" sz="2400" b="1" dirty="0" err="1">
                <a:solidFill>
                  <a:srgbClr val="0FB7BD"/>
                </a:solidFill>
              </a:rPr>
              <a:t>əˈveɪləbl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4900341" y="2013443"/>
            <a:ext cx="6373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867" y="101573"/>
            <a:ext cx="298580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uklilt_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807" y="20115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75619" y="1923131"/>
            <a:ext cx="5231128" cy="108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- available</a:t>
            </a:r>
            <a:r>
              <a:rPr lang="en-US" sz="4800" b="1" dirty="0" smtClean="0">
                <a:solidFill>
                  <a:srgbClr val="F7941E"/>
                </a:solidFill>
              </a:rPr>
              <a:t> </a:t>
            </a:r>
            <a:r>
              <a:rPr lang="en-US" sz="3600" b="1" dirty="0"/>
              <a:t>(a</a:t>
            </a:r>
            <a:r>
              <a:rPr lang="en-US" sz="3600" b="1" dirty="0" smtClean="0"/>
              <a:t>):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4244" y="222929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0573" y="2682484"/>
            <a:ext cx="17059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rgbClr val="0FB7BD"/>
                </a:solidFill>
              </a:rPr>
              <a:t> /</a:t>
            </a:r>
            <a:r>
              <a:rPr lang="en-US" sz="2200" b="1" dirty="0" err="1">
                <a:solidFill>
                  <a:srgbClr val="0FB7BD"/>
                </a:solidFill>
              </a:rPr>
              <a:t>əˈveɪləbl</a:t>
            </a:r>
            <a:r>
              <a:rPr lang="en-US" sz="2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8C6804-4845-40D6-E813-1AC605140F2E}"/>
              </a:ext>
            </a:extLst>
          </p:cNvPr>
          <p:cNvSpPr txBox="1"/>
          <p:nvPr/>
        </p:nvSpPr>
        <p:spPr>
          <a:xfrm>
            <a:off x="5792780" y="2276216"/>
            <a:ext cx="53847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6274" y="129016"/>
            <a:ext cx="298580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vailable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064" y="21951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8303" y="4399376"/>
            <a:ext cx="6333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Electrical appliances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n.phr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7818" y="4995302"/>
            <a:ext cx="35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ɪˈlɛktrɪkəl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əˈplaɪənsɪz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8363415" y="4472083"/>
            <a:ext cx="241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8113" y="86447"/>
            <a:ext cx="298580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0" y="830681"/>
            <a:ext cx="5200072" cy="3557544"/>
          </a:xfrm>
          <a:prstGeom prst="rect">
            <a:avLst/>
          </a:prstGeom>
        </p:spPr>
      </p:pic>
      <p:pic>
        <p:nvPicPr>
          <p:cNvPr id="9" name="electrical-appliances-165406536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1633" y="45207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94728"/>
              </p:ext>
            </p:extLst>
          </p:nvPr>
        </p:nvGraphicFramePr>
        <p:xfrm>
          <a:off x="1578664" y="1488069"/>
          <a:ext cx="9739328" cy="33959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69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limited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available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71163"/>
              </p:ext>
            </p:extLst>
          </p:nvPr>
        </p:nvGraphicFramePr>
        <p:xfrm>
          <a:off x="1578664" y="4883990"/>
          <a:ext cx="9739328" cy="10266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val="3287491528"/>
                    </a:ext>
                  </a:extLst>
                </a:gridCol>
                <a:gridCol w="2900626">
                  <a:extLst>
                    <a:ext uri="{9D8B030D-6E8A-4147-A177-3AD203B41FA5}">
                      <a16:colId xmlns:a16="http://schemas.microsoft.com/office/drawing/2014/main" val="2024854985"/>
                    </a:ext>
                  </a:extLst>
                </a:gridCol>
                <a:gridCol w="3705177">
                  <a:extLst>
                    <a:ext uri="{9D8B030D-6E8A-4147-A177-3AD203B41FA5}">
                      <a16:colId xmlns:a16="http://schemas.microsoft.com/office/drawing/2014/main" val="3210978806"/>
                    </a:ext>
                  </a:extLst>
                </a:gridCol>
              </a:tblGrid>
              <a:tr h="1026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 appliances (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n.phr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prstClr val="black"/>
                          </a:solidFill>
                        </a:rPr>
                        <a:t>/</a:t>
                      </a:r>
                      <a:r>
                        <a:rPr lang="en-US" sz="2400" b="0" dirty="0" err="1" smtClean="0">
                          <a:solidFill>
                            <a:prstClr val="black"/>
                          </a:solidFill>
                        </a:rPr>
                        <a:t>ɪˈlɛktrɪkəl</a:t>
                      </a:r>
                      <a:r>
                        <a:rPr lang="en-US" sz="2400" b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prstClr val="black"/>
                          </a:solidFill>
                        </a:rPr>
                        <a:t>əˈplaɪənsɪz</a:t>
                      </a:r>
                      <a:r>
                        <a:rPr lang="en-US" sz="2400" b="0" dirty="0" smtClean="0">
                          <a:solidFill>
                            <a:prstClr val="black"/>
                          </a:solidFill>
                        </a:rPr>
                        <a:t>/</a:t>
                      </a:r>
                      <a:endParaRPr lang="en-US" sz="2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16586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26274" y="129016"/>
            <a:ext cx="298580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ukprod_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1301" y="2127346"/>
            <a:ext cx="487363" cy="487363"/>
          </a:xfrm>
          <a:prstGeom prst="rect">
            <a:avLst/>
          </a:prstGeom>
        </p:spPr>
      </p:pic>
      <p:pic>
        <p:nvPicPr>
          <p:cNvPr id="10" name="uklilt_01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1300" y="3024734"/>
            <a:ext cx="487363" cy="487363"/>
          </a:xfrm>
          <a:prstGeom prst="rect">
            <a:avLst/>
          </a:prstGeom>
        </p:spPr>
      </p:pic>
      <p:pic>
        <p:nvPicPr>
          <p:cNvPr id="12" name="available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1299" y="4124282"/>
            <a:ext cx="487363" cy="487363"/>
          </a:xfrm>
          <a:prstGeom prst="rect">
            <a:avLst/>
          </a:prstGeom>
        </p:spPr>
      </p:pic>
      <p:pic>
        <p:nvPicPr>
          <p:cNvPr id="13" name="electrical-appliances-165406536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1299" y="5151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30972"/>
              </p:ext>
            </p:extLst>
          </p:nvPr>
        </p:nvGraphicFramePr>
        <p:xfrm>
          <a:off x="2359722" y="1371467"/>
          <a:ext cx="877353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200">
                  <a:extLst>
                    <a:ext uri="{9D8B030D-6E8A-4147-A177-3AD203B41FA5}">
                      <a16:colId xmlns:a16="http://schemas.microsoft.com/office/drawing/2014/main" val="91800522"/>
                    </a:ext>
                  </a:extLst>
                </a:gridCol>
                <a:gridCol w="3585332">
                  <a:extLst>
                    <a:ext uri="{9D8B030D-6E8A-4147-A177-3AD203B41FA5}">
                      <a16:colId xmlns:a16="http://schemas.microsoft.com/office/drawing/2014/main" val="3345035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New words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1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7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37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6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36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bị điện</a:t>
                      </a:r>
                      <a:endParaRPr lang="en-US" sz="3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6083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713357" y="2006397"/>
            <a:ext cx="19075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2733" y="2942199"/>
            <a:ext cx="1685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3344" y="3840584"/>
            <a:ext cx="2069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5044" y="4620557"/>
            <a:ext cx="4390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appliances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3357" y="267175"/>
            <a:ext cx="5196468" cy="49664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* Checking vocabulary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3587</TotalTime>
  <Words>820</Words>
  <Application>Microsoft Office PowerPoint</Application>
  <PresentationFormat>Widescreen</PresentationFormat>
  <Paragraphs>174</Paragraphs>
  <Slides>29</Slides>
  <Notes>18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.VnAvantH</vt:lpstr>
      <vt:lpstr>Arial</vt:lpstr>
      <vt:lpstr>Arial Narrow</vt:lpstr>
      <vt:lpstr>Calibri</vt:lpstr>
      <vt:lpstr>Century Gothic</vt:lpstr>
      <vt:lpstr>Myriad Pro</vt:lpstr>
      <vt:lpstr>Tahoma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167</cp:revision>
  <dcterms:created xsi:type="dcterms:W3CDTF">2020-12-09T02:04:09Z</dcterms:created>
  <dcterms:modified xsi:type="dcterms:W3CDTF">2023-03-26T13:44:21Z</dcterms:modified>
</cp:coreProperties>
</file>