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2" r:id="rId24"/>
    <p:sldId id="28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306B2-172D-4AAF-A06C-EF3CAC0939A0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72992-6F0D-43DF-B201-7FDC03D06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15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9ADC-2638-49B1-BB39-5AB24CE8A993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AAF5-4FF9-4956-A545-E50B9C656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11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9ADC-2638-49B1-BB39-5AB24CE8A993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AAF5-4FF9-4956-A545-E50B9C656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979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9ADC-2638-49B1-BB39-5AB24CE8A993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AAF5-4FF9-4956-A545-E50B9C656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32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59950-76FC-4F39-92FF-5007C8B3BC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19724"/>
      </p:ext>
    </p:extLst>
  </p:cSld>
  <p:clrMapOvr>
    <a:masterClrMapping/>
  </p:clrMapOvr>
  <p:transition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9ADC-2638-49B1-BB39-5AB24CE8A993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AAF5-4FF9-4956-A545-E50B9C656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32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9ADC-2638-49B1-BB39-5AB24CE8A993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AAF5-4FF9-4956-A545-E50B9C656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82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9ADC-2638-49B1-BB39-5AB24CE8A993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AAF5-4FF9-4956-A545-E50B9C656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512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9ADC-2638-49B1-BB39-5AB24CE8A993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AAF5-4FF9-4956-A545-E50B9C656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2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9ADC-2638-49B1-BB39-5AB24CE8A993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AAF5-4FF9-4956-A545-E50B9C656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455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9ADC-2638-49B1-BB39-5AB24CE8A993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AAF5-4FF9-4956-A545-E50B9C656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78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9ADC-2638-49B1-BB39-5AB24CE8A993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AAF5-4FF9-4956-A545-E50B9C656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061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49ADC-2638-49B1-BB39-5AB24CE8A993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BAAF5-4FF9-4956-A545-E50B9C656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43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49ADC-2638-49B1-BB39-5AB24CE8A993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BAAF5-4FF9-4956-A545-E50B9C656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685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10.bin"/><Relationship Id="rId3" Type="http://schemas.openxmlformats.org/officeDocument/2006/relationships/oleObject" Target="../embeddings/oleObject2.bin"/><Relationship Id="rId21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1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image" Target="../media/image9.wmf"/><Relationship Id="rId23" Type="http://schemas.openxmlformats.org/officeDocument/2006/relationships/image" Target="../media/image13.wmf"/><Relationship Id="rId10" Type="http://schemas.openxmlformats.org/officeDocument/2006/relationships/image" Target="../media/image7.wmf"/><Relationship Id="rId19" Type="http://schemas.openxmlformats.org/officeDocument/2006/relationships/image" Target="../media/image11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8.bin"/><Relationship Id="rId22" Type="http://schemas.openxmlformats.org/officeDocument/2006/relationships/oleObject" Target="../embeddings/oleObject12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286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9"/>
          <p:cNvSpPr txBox="1">
            <a:spLocks noChangeArrowheads="1"/>
          </p:cNvSpPr>
          <p:nvPr/>
        </p:nvSpPr>
        <p:spPr bwMode="auto">
          <a:xfrm>
            <a:off x="49213" y="454025"/>
            <a:ext cx="959802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4000" b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b. Oxit axit + </a:t>
            </a:r>
            <a:r>
              <a:rPr lang="en-US" altLang="vi-VN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dd bazơ       </a:t>
            </a:r>
            <a:r>
              <a:rPr lang="en-US" altLang="vi-VN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muối + H</a:t>
            </a:r>
            <a:r>
              <a:rPr lang="en-US" altLang="vi-VN" sz="40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vi-VN" sz="4000" b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5305425" y="908050"/>
            <a:ext cx="650875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81000" y="1974850"/>
            <a:ext cx="456247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+   NaOH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267200" y="2413000"/>
            <a:ext cx="347663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722813" y="1995488"/>
            <a:ext cx="1042987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597525" y="1987550"/>
            <a:ext cx="14541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416550" y="2278063"/>
            <a:ext cx="5397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725988" y="1397000"/>
            <a:ext cx="177165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    II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919913" y="2001838"/>
            <a:ext cx="182880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vi-VN" sz="6000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151063" y="2001838"/>
            <a:ext cx="53975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44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81000" y="3816350"/>
            <a:ext cx="456247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   KOH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267200" y="4254500"/>
            <a:ext cx="347663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5143500" y="3830638"/>
            <a:ext cx="67310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5749925" y="3822700"/>
            <a:ext cx="14541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5575300" y="4122738"/>
            <a:ext cx="5397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5118100" y="3230563"/>
            <a:ext cx="177165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    II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7072313" y="3836988"/>
            <a:ext cx="182880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vi-VN" sz="6000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2192338" y="3800475"/>
            <a:ext cx="5397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44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174625" y="5522913"/>
            <a:ext cx="4837113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+    Ca(OH)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848225" y="5961063"/>
            <a:ext cx="347663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200650" y="5508625"/>
            <a:ext cx="954088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6191250" y="5572125"/>
            <a:ext cx="14541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2187575" y="5507038"/>
            <a:ext cx="574675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44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5278438" y="4938713"/>
            <a:ext cx="2297112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II    III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7343775" y="5507038"/>
            <a:ext cx="2047875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altLang="vi-VN" sz="4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vi-VN" sz="6000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5875338" y="5549900"/>
            <a:ext cx="212407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      )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2192338" y="5322888"/>
            <a:ext cx="2533650" cy="1371600"/>
          </a:xfrm>
          <a:prstGeom prst="ellipse">
            <a:avLst/>
          </a:prstGeom>
          <a:noFill/>
          <a:ln w="381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3" name="Text Box 9"/>
          <p:cNvSpPr txBox="1">
            <a:spLocks noChangeArrowheads="1"/>
          </p:cNvSpPr>
          <p:nvPr/>
        </p:nvSpPr>
        <p:spPr bwMode="auto">
          <a:xfrm>
            <a:off x="7712075" y="5522913"/>
            <a:ext cx="574675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44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193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0" grpId="1"/>
      <p:bldP spid="11" grpId="0"/>
      <p:bldP spid="12" grpId="0"/>
      <p:bldP spid="13" grpId="0"/>
      <p:bldP spid="15" grpId="0"/>
      <p:bldP spid="16" grpId="0"/>
      <p:bldP spid="17" grpId="0"/>
      <p:bldP spid="18" grpId="0"/>
      <p:bldP spid="18" grpId="1"/>
      <p:bldP spid="19" grpId="0"/>
      <p:bldP spid="20" grpId="0"/>
      <p:bldP spid="21" grpId="0"/>
      <p:bldP spid="23" grpId="0"/>
      <p:bldP spid="24" grpId="0"/>
      <p:bldP spid="25" grpId="0"/>
      <p:bldP spid="26" grpId="0"/>
      <p:bldP spid="26" grpId="1"/>
      <p:bldP spid="27" grpId="0"/>
      <p:bldP spid="31" grpId="0"/>
      <p:bldP spid="3" grpId="0" animBg="1"/>
      <p:bldP spid="3" grpId="1" animBg="1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9"/>
          <p:cNvSpPr txBox="1">
            <a:spLocks noChangeArrowheads="1"/>
          </p:cNvSpPr>
          <p:nvPr/>
        </p:nvSpPr>
        <p:spPr bwMode="auto">
          <a:xfrm>
            <a:off x="-76200" y="314325"/>
            <a:ext cx="959802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 axit 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1số oxit bazơ        </a:t>
            </a: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muối </a:t>
            </a:r>
            <a:endParaRPr lang="en-US" altLang="vi-VN" sz="6000" b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6664325" y="773113"/>
            <a:ext cx="690563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381000" y="1752600"/>
            <a:ext cx="456247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  Na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267200" y="2190750"/>
            <a:ext cx="347663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4722813" y="1773238"/>
            <a:ext cx="1042987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597525" y="1765300"/>
            <a:ext cx="14541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416550" y="2055813"/>
            <a:ext cx="5397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725988" y="1174750"/>
            <a:ext cx="177165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    II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466725" y="3352800"/>
            <a:ext cx="456247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  </a:t>
            </a:r>
            <a:r>
              <a:rPr lang="vi-VN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aO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352925" y="3790950"/>
            <a:ext cx="347663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4948238" y="3355975"/>
            <a:ext cx="1042987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5765800" y="3375025"/>
            <a:ext cx="14541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4892675" y="2755900"/>
            <a:ext cx="177165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II    I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648325" y="3371850"/>
            <a:ext cx="212407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       )</a:t>
            </a:r>
            <a:r>
              <a:rPr lang="en-US" altLang="vi-VN" sz="40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4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400050" y="4718050"/>
            <a:ext cx="6446838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</a:pPr>
            <a:r>
              <a:rPr lang="vi-VN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altLang="vi-VN" sz="60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vi-VN" sz="6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  </a:t>
            </a:r>
            <a:r>
              <a:rPr lang="vi-VN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408488" y="5280025"/>
            <a:ext cx="347662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5397500" y="4870450"/>
            <a:ext cx="1042988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6053138" y="4854575"/>
            <a:ext cx="14541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5872163" y="5145088"/>
            <a:ext cx="5397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4937125" y="4870450"/>
            <a:ext cx="42227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2492375" y="4918075"/>
            <a:ext cx="51117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54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9" grpId="1"/>
      <p:bldP spid="18" grpId="0"/>
      <p:bldP spid="20" grpId="0"/>
      <p:bldP spid="21" grpId="0"/>
      <p:bldP spid="22" grpId="0"/>
      <p:bldP spid="22" grpId="1"/>
      <p:bldP spid="23" grpId="0"/>
      <p:bldP spid="16" grpId="0"/>
      <p:bldP spid="24" grpId="0"/>
      <p:bldP spid="25" grpId="0"/>
      <p:bldP spid="26" grpId="0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9"/>
          <p:cNvSpPr txBox="1">
            <a:spLocks noChangeArrowheads="1"/>
          </p:cNvSpPr>
          <p:nvPr/>
        </p:nvSpPr>
        <p:spPr bwMode="auto">
          <a:xfrm>
            <a:off x="100013" y="1428750"/>
            <a:ext cx="1447800" cy="144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vi-VN" altLang="vi-VN" sz="4400" b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vi-VN" altLang="vi-VN" sz="4400" b="1">
                <a:latin typeface="Times New Roman" pitchFamily="18" charset="0"/>
                <a:cs typeface="Times New Roman" pitchFamily="18" charset="0"/>
              </a:rPr>
              <a:t>bazơ</a:t>
            </a:r>
            <a:endParaRPr lang="en-US" altLang="vi-VN" sz="4400" b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1412875" y="122238"/>
            <a:ext cx="7561263" cy="1971675"/>
            <a:chOff x="1447800" y="75473"/>
            <a:chExt cx="7526791" cy="2077949"/>
          </a:xfrm>
        </p:grpSpPr>
        <p:cxnSp>
          <p:nvCxnSpPr>
            <p:cNvPr id="4" name="Straight Arrow Connector 3"/>
            <p:cNvCxnSpPr/>
            <p:nvPr/>
          </p:nvCxnSpPr>
          <p:spPr>
            <a:xfrm flipV="1">
              <a:off x="1447800" y="686142"/>
              <a:ext cx="1360607" cy="146728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86" name="Text Box 9"/>
            <p:cNvSpPr txBox="1">
              <a:spLocks noChangeArrowheads="1"/>
            </p:cNvSpPr>
            <p:nvPr/>
          </p:nvSpPr>
          <p:spPr bwMode="auto">
            <a:xfrm rot="-2827022">
              <a:off x="1059875" y="826227"/>
              <a:ext cx="2033740" cy="5821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vi-VN" sz="3200" b="1">
                  <a:latin typeface="Times New Roman" pitchFamily="18" charset="0"/>
                  <a:cs typeface="Times New Roman" pitchFamily="18" charset="0"/>
                </a:rPr>
                <a:t>+ H</a:t>
              </a:r>
              <a:r>
                <a:rPr lang="vi-VN" altLang="vi-VN" sz="3200" b="1" baseline="-2500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vi-VN" altLang="vi-VN" sz="3200" b="1">
                  <a:latin typeface="Times New Roman" pitchFamily="18" charset="0"/>
                  <a:cs typeface="Times New Roman" pitchFamily="18" charset="0"/>
                </a:rPr>
                <a:t>O  </a:t>
              </a:r>
              <a:endParaRPr lang="en-US" altLang="vi-VN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5387" name="Group 14"/>
            <p:cNvGrpSpPr>
              <a:grpSpLocks/>
            </p:cNvGrpSpPr>
            <p:nvPr/>
          </p:nvGrpSpPr>
          <p:grpSpPr bwMode="auto">
            <a:xfrm>
              <a:off x="2573791" y="75473"/>
              <a:ext cx="6400800" cy="769441"/>
              <a:chOff x="2759551" y="2860947"/>
              <a:chExt cx="6400800" cy="769441"/>
            </a:xfrm>
          </p:grpSpPr>
          <p:cxnSp>
            <p:nvCxnSpPr>
              <p:cNvPr id="6" name="Straight Arrow Connector 5"/>
              <p:cNvCxnSpPr/>
              <p:nvPr/>
            </p:nvCxnSpPr>
            <p:spPr>
              <a:xfrm>
                <a:off x="6881612" y="3289252"/>
                <a:ext cx="347658" cy="0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89" name="Text Box 9"/>
              <p:cNvSpPr txBox="1">
                <a:spLocks noChangeArrowheads="1"/>
              </p:cNvSpPr>
              <p:nvPr/>
            </p:nvSpPr>
            <p:spPr bwMode="auto">
              <a:xfrm>
                <a:off x="2759551" y="2860947"/>
                <a:ext cx="6400800" cy="7694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vi-VN" altLang="vi-VN" sz="4400" b="1">
                    <a:latin typeface="Times New Roman" pitchFamily="18" charset="0"/>
                    <a:cs typeface="Times New Roman" pitchFamily="18" charset="0"/>
                  </a:rPr>
                  <a:t>dd Bazơ ( Q/tím     </a:t>
                </a:r>
                <a:r>
                  <a:rPr lang="vi-VN" altLang="vi-VN" sz="4400" b="1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xanh )</a:t>
                </a:r>
                <a:endParaRPr lang="en-US" altLang="vi-VN" sz="4400" b="1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752725" y="884238"/>
            <a:ext cx="45624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aO   +   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36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791200" y="1295400"/>
            <a:ext cx="693738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6635750" y="892175"/>
            <a:ext cx="24320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Ca(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OH)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447800" y="2111375"/>
            <a:ext cx="2990850" cy="89693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9"/>
          <p:cNvSpPr txBox="1">
            <a:spLocks noChangeArrowheads="1"/>
          </p:cNvSpPr>
          <p:nvPr/>
        </p:nvSpPr>
        <p:spPr bwMode="auto">
          <a:xfrm rot="982271">
            <a:off x="2311400" y="2597150"/>
            <a:ext cx="1704975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/>
            <a:r>
              <a:rPr lang="vi-VN" altLang="vi-VN" sz="3200" b="1">
                <a:latin typeface="Times New Roman" pitchFamily="18" charset="0"/>
                <a:cs typeface="Times New Roman" pitchFamily="18" charset="0"/>
              </a:rPr>
              <a:t>+A</a:t>
            </a:r>
            <a:r>
              <a:rPr lang="en-US" altLang="vi-VN" sz="3200" b="1">
                <a:latin typeface="Times New Roman" pitchFamily="18" charset="0"/>
                <a:cs typeface="Times New Roman" pitchFamily="18" charset="0"/>
              </a:rPr>
              <a:t>xit</a:t>
            </a:r>
            <a:r>
              <a:rPr lang="vi-VN" altLang="vi-VN" sz="32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4438650" y="2616200"/>
            <a:ext cx="41148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/>
            <a:r>
              <a:rPr lang="vi-VN" altLang="vi-VN" sz="4400" b="1">
                <a:latin typeface="Times New Roman" pitchFamily="18" charset="0"/>
                <a:cs typeface="Times New Roman" pitchFamily="18" charset="0"/>
              </a:rPr>
              <a:t>Muối   +  Nước</a:t>
            </a: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2438400" y="1566863"/>
            <a:ext cx="3316288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altLang="vi-VN" sz="36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3600" b="1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36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vi-VN" sz="3600" b="1" baseline="-250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5219700" y="1981200"/>
            <a:ext cx="723900" cy="127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6003925" y="1631950"/>
            <a:ext cx="359727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/>
            <a:r>
              <a:rPr lang="vi-VN" altLang="vi-VN" sz="3600" b="1">
                <a:latin typeface="Times New Roman" pitchFamily="18" charset="0"/>
                <a:cs typeface="Times New Roman" pitchFamily="18" charset="0"/>
              </a:rPr>
              <a:t>Không p/ứng </a:t>
            </a:r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2428875" y="3411538"/>
            <a:ext cx="45624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600" b="1"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vi-VN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5238750" y="3810000"/>
            <a:ext cx="55245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5867400" y="3429000"/>
            <a:ext cx="37338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600" b="1">
                <a:latin typeface="Times New Roman" pitchFamily="18" charset="0"/>
                <a:cs typeface="Times New Roman" pitchFamily="18" charset="0"/>
              </a:rPr>
              <a:t>MgCl</a:t>
            </a:r>
            <a:r>
              <a:rPr lang="en-US" altLang="vi-VN" sz="36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altLang="vi-VN" sz="36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vi-VN" sz="3600" b="1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36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vi-VN" sz="36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1450975" y="2100263"/>
            <a:ext cx="1087438" cy="308133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Box 9"/>
          <p:cNvSpPr txBox="1">
            <a:spLocks noChangeArrowheads="1"/>
          </p:cNvSpPr>
          <p:nvPr/>
        </p:nvSpPr>
        <p:spPr bwMode="auto">
          <a:xfrm rot="4107817">
            <a:off x="386556" y="3888582"/>
            <a:ext cx="314642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/>
            <a:r>
              <a:rPr lang="vi-VN" altLang="vi-VN" sz="3600" b="1">
                <a:latin typeface="Times New Roman" pitchFamily="18" charset="0"/>
                <a:cs typeface="Times New Roman" pitchFamily="18" charset="0"/>
              </a:rPr>
              <a:t>+Oxit a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xit</a:t>
            </a:r>
            <a:r>
              <a:rPr lang="vi-VN" altLang="vi-VN" sz="36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2538413" y="4606925"/>
            <a:ext cx="1900237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/>
            <a:r>
              <a:rPr lang="vi-VN" altLang="vi-VN" sz="4400" b="1">
                <a:latin typeface="Times New Roman" pitchFamily="18" charset="0"/>
                <a:cs typeface="Times New Roman" pitchFamily="18" charset="0"/>
              </a:rPr>
              <a:t>Muối</a:t>
            </a:r>
          </a:p>
        </p:txBody>
      </p:sp>
      <p:sp>
        <p:nvSpPr>
          <p:cNvPr id="56" name="Text Box 9"/>
          <p:cNvSpPr txBox="1">
            <a:spLocks noChangeArrowheads="1"/>
          </p:cNvSpPr>
          <p:nvPr/>
        </p:nvSpPr>
        <p:spPr bwMode="auto">
          <a:xfrm>
            <a:off x="2735263" y="5321300"/>
            <a:ext cx="435133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  +  </a:t>
            </a:r>
            <a:r>
              <a:rPr lang="vi-VN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5495925" y="5638800"/>
            <a:ext cx="695325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 Box 9"/>
          <p:cNvSpPr txBox="1">
            <a:spLocks noChangeArrowheads="1"/>
          </p:cNvSpPr>
          <p:nvPr/>
        </p:nvSpPr>
        <p:spPr bwMode="auto">
          <a:xfrm>
            <a:off x="6375400" y="5303838"/>
            <a:ext cx="26924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600" b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vi-VN" sz="36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altLang="vi-VN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vi-VN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altLang="vi-VN" sz="36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36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 Box 9"/>
          <p:cNvSpPr txBox="1">
            <a:spLocks noChangeArrowheads="1"/>
          </p:cNvSpPr>
          <p:nvPr/>
        </p:nvSpPr>
        <p:spPr bwMode="auto">
          <a:xfrm>
            <a:off x="2811463" y="6005513"/>
            <a:ext cx="435133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+  </a:t>
            </a:r>
            <a:r>
              <a:rPr lang="vi-VN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5495925" y="6324600"/>
            <a:ext cx="695325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6375400" y="5988050"/>
            <a:ext cx="26924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600" b="1">
                <a:latin typeface="Times New Roman" pitchFamily="18" charset="0"/>
                <a:cs typeface="Times New Roman" pitchFamily="18" charset="0"/>
              </a:rPr>
              <a:t>BaC</a:t>
            </a:r>
            <a:r>
              <a:rPr lang="en-US" altLang="vi-VN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altLang="vi-VN" sz="36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36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60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21" grpId="0"/>
      <p:bldP spid="23" grpId="0"/>
      <p:bldP spid="26" grpId="0"/>
      <p:bldP spid="28" grpId="0"/>
      <p:bldP spid="31" grpId="0"/>
      <p:bldP spid="34" grpId="0"/>
      <p:bldP spid="43" grpId="0"/>
      <p:bldP spid="47" grpId="0"/>
      <p:bldP spid="56" grpId="0"/>
      <p:bldP spid="59" grpId="0"/>
      <p:bldP spid="60" grpId="0"/>
      <p:bldP spid="6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9"/>
          <p:cNvSpPr txBox="1">
            <a:spLocks noChangeArrowheads="1"/>
          </p:cNvSpPr>
          <p:nvPr/>
        </p:nvSpPr>
        <p:spPr bwMode="auto">
          <a:xfrm>
            <a:off x="100013" y="1428750"/>
            <a:ext cx="1447800" cy="144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vi-VN" altLang="vi-VN" sz="4400" b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vi-VN" altLang="vi-VN" sz="4400" b="1">
                <a:latin typeface="Times New Roman" pitchFamily="18" charset="0"/>
                <a:cs typeface="Times New Roman" pitchFamily="18" charset="0"/>
              </a:rPr>
              <a:t>axit</a:t>
            </a:r>
            <a:endParaRPr lang="en-US" altLang="vi-VN" sz="4400" b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1412875" y="-395288"/>
            <a:ext cx="7561263" cy="2489201"/>
            <a:chOff x="1447800" y="-469157"/>
            <a:chExt cx="7526791" cy="2622579"/>
          </a:xfrm>
        </p:grpSpPr>
        <p:cxnSp>
          <p:nvCxnSpPr>
            <p:cNvPr id="4" name="Straight Arrow Connector 3"/>
            <p:cNvCxnSpPr/>
            <p:nvPr/>
          </p:nvCxnSpPr>
          <p:spPr>
            <a:xfrm flipV="1">
              <a:off x="1447800" y="686584"/>
              <a:ext cx="1360607" cy="146683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10" name="Text Box 9"/>
            <p:cNvSpPr txBox="1">
              <a:spLocks noChangeArrowheads="1"/>
            </p:cNvSpPr>
            <p:nvPr/>
          </p:nvSpPr>
          <p:spPr bwMode="auto">
            <a:xfrm rot="-2827022">
              <a:off x="1026827" y="546820"/>
              <a:ext cx="2614063" cy="5821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nstantia" pitchFamily="18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vi-VN" sz="3200" b="1">
                  <a:latin typeface="Times New Roman" pitchFamily="18" charset="0"/>
                  <a:cs typeface="Times New Roman" pitchFamily="18" charset="0"/>
                </a:rPr>
                <a:t>+ H2O  </a:t>
              </a:r>
              <a:endParaRPr lang="en-US" altLang="vi-VN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6411" name="Group 14"/>
            <p:cNvGrpSpPr>
              <a:grpSpLocks/>
            </p:cNvGrpSpPr>
            <p:nvPr/>
          </p:nvGrpSpPr>
          <p:grpSpPr bwMode="auto">
            <a:xfrm>
              <a:off x="2573791" y="75473"/>
              <a:ext cx="6400800" cy="811044"/>
              <a:chOff x="2759551" y="2860947"/>
              <a:chExt cx="6400800" cy="811044"/>
            </a:xfrm>
          </p:grpSpPr>
          <p:cxnSp>
            <p:nvCxnSpPr>
              <p:cNvPr id="6" name="Straight Arrow Connector 5"/>
              <p:cNvCxnSpPr/>
              <p:nvPr/>
            </p:nvCxnSpPr>
            <p:spPr>
              <a:xfrm>
                <a:off x="6881612" y="3289750"/>
                <a:ext cx="347658" cy="0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413" name="Text Box 9"/>
              <p:cNvSpPr txBox="1">
                <a:spLocks noChangeArrowheads="1"/>
              </p:cNvSpPr>
              <p:nvPr/>
            </p:nvSpPr>
            <p:spPr bwMode="auto">
              <a:xfrm>
                <a:off x="2759551" y="2860947"/>
                <a:ext cx="6400800" cy="8110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vi-VN" altLang="vi-VN" sz="4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dd Axit </a:t>
                </a:r>
                <a:r>
                  <a:rPr lang="vi-VN" altLang="vi-VN" sz="4400" b="1">
                    <a:latin typeface="Times New Roman" pitchFamily="18" charset="0"/>
                    <a:cs typeface="Times New Roman" pitchFamily="18" charset="0"/>
                  </a:rPr>
                  <a:t>( Q/tím       </a:t>
                </a:r>
                <a:r>
                  <a:rPr lang="vi-VN" altLang="vi-VN" sz="4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đỏ </a:t>
                </a:r>
                <a:r>
                  <a:rPr lang="vi-VN" altLang="vi-VN" sz="4400" b="1"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en-US" altLang="vi-VN" sz="44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981325" y="863600"/>
            <a:ext cx="456247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vi-VN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vi-VN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altLang="vi-VN" sz="32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32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  </a:t>
            </a:r>
            <a:r>
              <a:rPr lang="en-US" altLang="vi-VN" sz="32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32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200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32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2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486400" y="1143000"/>
            <a:ext cx="525463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6172200" y="863600"/>
            <a:ext cx="178593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32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altLang="vi-VN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vi-VN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altLang="vi-VN" sz="32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altLang="vi-VN" sz="32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447800" y="2111375"/>
            <a:ext cx="3090863" cy="81121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9"/>
          <p:cNvSpPr txBox="1">
            <a:spLocks noChangeArrowheads="1"/>
          </p:cNvSpPr>
          <p:nvPr/>
        </p:nvSpPr>
        <p:spPr bwMode="auto">
          <a:xfrm rot="792044">
            <a:off x="1797050" y="2390775"/>
            <a:ext cx="2611438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/>
            <a:r>
              <a:rPr lang="vi-VN" altLang="vi-VN" sz="3600" b="1">
                <a:latin typeface="Times New Roman" pitchFamily="18" charset="0"/>
                <a:cs typeface="Times New Roman" pitchFamily="18" charset="0"/>
              </a:rPr>
              <a:t>+dd bazơ</a:t>
            </a: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4481513" y="2516188"/>
            <a:ext cx="411480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/>
            <a:r>
              <a:rPr lang="vi-VN" altLang="vi-VN" sz="4400" b="1">
                <a:latin typeface="Times New Roman" pitchFamily="18" charset="0"/>
                <a:cs typeface="Times New Roman" pitchFamily="18" charset="0"/>
              </a:rPr>
              <a:t>Muối   +  Nước</a:t>
            </a: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2854325" y="1447800"/>
            <a:ext cx="331787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altLang="vi-VN" sz="36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36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vi-VN" sz="3600" b="1" baseline="-250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5715000" y="1876425"/>
            <a:ext cx="6096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6535738" y="1462088"/>
            <a:ext cx="230346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altLang="vi-VN" sz="36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altLang="vi-VN" sz="36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altLang="vi-VN" sz="36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2357438" y="3138488"/>
            <a:ext cx="45624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5465763" y="3505200"/>
            <a:ext cx="477837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6019800" y="3167063"/>
            <a:ext cx="37338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600" b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altLang="vi-VN" sz="36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altLang="vi-VN" sz="3600" b="1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vi-VN" altLang="vi-VN" sz="3600" b="1" baseline="-2500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vi-VN" altLang="vi-VN" sz="3600" b="1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36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vi-VN" sz="36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1409700" y="2024063"/>
            <a:ext cx="1376363" cy="346233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Box 9"/>
          <p:cNvSpPr txBox="1">
            <a:spLocks noChangeArrowheads="1"/>
          </p:cNvSpPr>
          <p:nvPr/>
        </p:nvSpPr>
        <p:spPr bwMode="auto">
          <a:xfrm rot="4120468">
            <a:off x="62706" y="3950494"/>
            <a:ext cx="401637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/>
            <a:r>
              <a:rPr lang="vi-VN" altLang="vi-VN" sz="4000" b="1">
                <a:latin typeface="Times New Roman" pitchFamily="18" charset="0"/>
                <a:cs typeface="Times New Roman" pitchFamily="18" charset="0"/>
              </a:rPr>
              <a:t>+1 số oxit bazơ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2860675" y="5068888"/>
            <a:ext cx="1900238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/>
            <a:r>
              <a:rPr lang="vi-VN" altLang="vi-VN" sz="4000" b="1">
                <a:latin typeface="Times New Roman" pitchFamily="18" charset="0"/>
                <a:cs typeface="Times New Roman" pitchFamily="18" charset="0"/>
              </a:rPr>
              <a:t>Muối</a:t>
            </a:r>
          </a:p>
        </p:txBody>
      </p:sp>
      <p:sp>
        <p:nvSpPr>
          <p:cNvPr id="56" name="Text Box 9"/>
          <p:cNvSpPr txBox="1">
            <a:spLocks noChangeArrowheads="1"/>
          </p:cNvSpPr>
          <p:nvPr/>
        </p:nvSpPr>
        <p:spPr bwMode="auto">
          <a:xfrm>
            <a:off x="2943225" y="5867400"/>
            <a:ext cx="4351338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vi-VN" altLang="vi-VN" sz="36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vi-VN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Ba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5857875" y="6248400"/>
            <a:ext cx="695325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 Box 9"/>
          <p:cNvSpPr txBox="1">
            <a:spLocks noChangeArrowheads="1"/>
          </p:cNvSpPr>
          <p:nvPr/>
        </p:nvSpPr>
        <p:spPr bwMode="auto">
          <a:xfrm>
            <a:off x="6985000" y="5867400"/>
            <a:ext cx="26924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600" b="1">
                <a:latin typeface="Times New Roman" pitchFamily="18" charset="0"/>
                <a:cs typeface="Times New Roman" pitchFamily="18" charset="0"/>
              </a:rPr>
              <a:t>BaS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altLang="vi-VN" sz="3600" b="1" baseline="-25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6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2360613" y="3671888"/>
            <a:ext cx="45624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36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Ca(OH)</a:t>
            </a:r>
            <a:r>
              <a:rPr lang="en-US" altLang="vi-VN" sz="36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5646738" y="4038600"/>
            <a:ext cx="525462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Box 9"/>
          <p:cNvSpPr txBox="1">
            <a:spLocks noChangeArrowheads="1"/>
          </p:cNvSpPr>
          <p:nvPr/>
        </p:nvSpPr>
        <p:spPr bwMode="auto">
          <a:xfrm>
            <a:off x="6248400" y="3709988"/>
            <a:ext cx="37338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600" b="1">
                <a:latin typeface="Times New Roman" pitchFamily="18" charset="0"/>
                <a:cs typeface="Times New Roman" pitchFamily="18" charset="0"/>
              </a:rPr>
              <a:t>CaSO</a:t>
            </a:r>
            <a:r>
              <a:rPr lang="vi-VN" altLang="vi-VN" sz="3600" b="1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altLang="vi-VN" sz="36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vi-VN" sz="3600" b="1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36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vi-VN" sz="36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67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21" grpId="0"/>
      <p:bldP spid="23" grpId="0"/>
      <p:bldP spid="26" grpId="0"/>
      <p:bldP spid="28" grpId="0"/>
      <p:bldP spid="31" grpId="0"/>
      <p:bldP spid="34" grpId="0"/>
      <p:bldP spid="43" grpId="0"/>
      <p:bldP spid="47" grpId="0"/>
      <p:bldP spid="56" grpId="0"/>
      <p:bldP spid="59" grpId="0"/>
      <p:bldP spid="36" grpId="0"/>
      <p:bldP spid="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MỐI LIÊN HỆ GIỮA OXIT AXIT VÀ OXIT BAZƠ</a:t>
            </a:r>
          </a:p>
        </p:txBody>
      </p:sp>
      <p:pic>
        <p:nvPicPr>
          <p:cNvPr id="17411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" y="1447800"/>
            <a:ext cx="8851900" cy="5029200"/>
          </a:xfrm>
        </p:spPr>
      </p:pic>
    </p:spTree>
    <p:extLst>
      <p:ext uri="{BB962C8B-B14F-4D97-AF65-F5344CB8AC3E}">
        <p14:creationId xmlns:p14="http://schemas.microsoft.com/office/powerpoint/2010/main" val="61793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76200" y="152400"/>
            <a:ext cx="5989638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LOẠI OXIT</a:t>
            </a:r>
            <a:endParaRPr lang="en-US" altLang="vi-VN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0" y="1017588"/>
            <a:ext cx="92837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vi-VN" sz="3200" b="1" dirty="0" err="1" smtClean="0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vi-VN" altLang="vi-VN" sz="3200" b="1" dirty="0" smtClean="0">
                <a:latin typeface="Times New Roman" pitchFamily="18" charset="0"/>
                <a:cs typeface="Times New Roman" pitchFamily="18" charset="0"/>
              </a:rPr>
              <a:t> bazơ</a:t>
            </a:r>
            <a:r>
              <a:rPr lang="en-US" altLang="vi-VN" sz="32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smtClean="0">
                <a:solidFill>
                  <a:schemeClr val="tx1">
                    <a:lumMod val="75000"/>
                  </a:schemeClr>
                </a:solidFill>
              </a:rPr>
              <a:t>t/</a:t>
            </a:r>
            <a:r>
              <a:rPr lang="en-US" sz="2800" dirty="0" err="1" smtClean="0">
                <a:solidFill>
                  <a:schemeClr val="tx1">
                    <a:lumMod val="75000"/>
                  </a:schemeClr>
                </a:solidFill>
              </a:rPr>
              <a:t>dụng</a:t>
            </a:r>
            <a:r>
              <a:rPr lang="en-US" sz="28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</a:schemeClr>
                </a:solidFill>
              </a:rPr>
              <a:t>với</a:t>
            </a:r>
            <a:r>
              <a:rPr lang="en-US" sz="28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</a:schemeClr>
                </a:solidFill>
              </a:rPr>
              <a:t>dd</a:t>
            </a:r>
            <a:r>
              <a:rPr lang="en-US" sz="28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</a:schemeClr>
                </a:solidFill>
              </a:rPr>
              <a:t>axit</a:t>
            </a:r>
            <a:r>
              <a:rPr lang="en-US" sz="28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</a:schemeClr>
                </a:solidFill>
              </a:rPr>
              <a:t>tạo</a:t>
            </a:r>
            <a:r>
              <a:rPr lang="en-US" sz="28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</a:schemeClr>
                </a:solidFill>
              </a:rPr>
              <a:t>thành</a:t>
            </a:r>
            <a:r>
              <a:rPr lang="en-US" sz="28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</a:schemeClr>
                </a:solidFill>
              </a:rPr>
              <a:t>muối</a:t>
            </a:r>
            <a:r>
              <a:rPr lang="en-US" sz="28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</a:schemeClr>
                </a:solidFill>
              </a:rPr>
              <a:t>và</a:t>
            </a:r>
            <a:r>
              <a:rPr lang="en-US" sz="28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</a:schemeClr>
                </a:solidFill>
              </a:rPr>
              <a:t>nước</a:t>
            </a:r>
            <a:r>
              <a:rPr lang="en-US" sz="2800" dirty="0" smtClean="0">
                <a:solidFill>
                  <a:schemeClr val="tx1">
                    <a:lumMod val="75000"/>
                  </a:schemeClr>
                </a:solidFill>
              </a:rPr>
              <a:t> ) </a:t>
            </a:r>
            <a:r>
              <a:rPr lang="vi-VN" altLang="vi-VN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altLang="vi-VN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6" name="Text Box 69"/>
          <p:cNvSpPr txBox="1">
            <a:spLocks noChangeArrowheads="1"/>
          </p:cNvSpPr>
          <p:nvPr/>
        </p:nvSpPr>
        <p:spPr bwMode="auto">
          <a:xfrm>
            <a:off x="2036763" y="1727200"/>
            <a:ext cx="6942137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</a:pPr>
            <a:r>
              <a:rPr lang="en-US" altLang="vi-VN" sz="3200" b="1">
                <a:solidFill>
                  <a:srgbClr val="00B0F0"/>
                </a:solidFill>
                <a:latin typeface="Garamond" pitchFamily="18" charset="0"/>
              </a:rPr>
              <a:t>K</a:t>
            </a:r>
            <a:r>
              <a:rPr lang="en-US" altLang="vi-VN" sz="3200" b="1" baseline="-2500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altLang="vi-VN" sz="3200" b="1">
                <a:solidFill>
                  <a:srgbClr val="00B0F0"/>
                </a:solidFill>
                <a:latin typeface="Garamond" pitchFamily="18" charset="0"/>
              </a:rPr>
              <a:t>O</a:t>
            </a:r>
            <a:r>
              <a:rPr lang="vi-VN" altLang="vi-VN" sz="3200" b="1">
                <a:solidFill>
                  <a:srgbClr val="00B0F0"/>
                </a:solidFill>
                <a:latin typeface="Garamond" pitchFamily="18" charset="0"/>
              </a:rPr>
              <a:t>, </a:t>
            </a:r>
            <a:r>
              <a:rPr lang="en-US" altLang="vi-VN" sz="3200" b="1">
                <a:solidFill>
                  <a:srgbClr val="00B0F0"/>
                </a:solidFill>
                <a:latin typeface="Garamond" pitchFamily="18" charset="0"/>
              </a:rPr>
              <a:t>Na</a:t>
            </a:r>
            <a:r>
              <a:rPr lang="en-US" altLang="vi-VN" sz="3200" b="1" baseline="-2500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altLang="vi-VN" sz="3200" b="1">
                <a:solidFill>
                  <a:srgbClr val="00B0F0"/>
                </a:solidFill>
                <a:latin typeface="Garamond" pitchFamily="18" charset="0"/>
              </a:rPr>
              <a:t>O</a:t>
            </a:r>
            <a:r>
              <a:rPr lang="vi-VN" altLang="vi-VN" sz="3200" b="1">
                <a:solidFill>
                  <a:srgbClr val="00B0F0"/>
                </a:solidFill>
                <a:latin typeface="Garamond" pitchFamily="18" charset="0"/>
              </a:rPr>
              <a:t>,</a:t>
            </a:r>
            <a:r>
              <a:rPr lang="en-US" altLang="vi-VN" sz="3200" b="1">
                <a:latin typeface="Garamond" pitchFamily="18" charset="0"/>
              </a:rPr>
              <a:t> CuO</a:t>
            </a:r>
            <a:r>
              <a:rPr lang="vi-VN" altLang="vi-VN" sz="3200" b="1">
                <a:latin typeface="Garamond" pitchFamily="18" charset="0"/>
              </a:rPr>
              <a:t>, </a:t>
            </a:r>
            <a:r>
              <a:rPr lang="en-US" altLang="vi-VN" sz="3200" b="1">
                <a:latin typeface="Garamond" pitchFamily="18" charset="0"/>
              </a:rPr>
              <a:t>Fe</a:t>
            </a:r>
            <a:r>
              <a:rPr lang="en-US" altLang="vi-VN" sz="3200" b="1" baseline="-25000">
                <a:latin typeface="Garamond" pitchFamily="18" charset="0"/>
              </a:rPr>
              <a:t>2</a:t>
            </a:r>
            <a:r>
              <a:rPr lang="en-US" altLang="vi-VN" sz="3200" b="1">
                <a:latin typeface="Garamond" pitchFamily="18" charset="0"/>
              </a:rPr>
              <a:t>O</a:t>
            </a:r>
            <a:r>
              <a:rPr lang="en-US" altLang="vi-VN" sz="3200" b="1" baseline="-25000">
                <a:latin typeface="Garamond" pitchFamily="18" charset="0"/>
              </a:rPr>
              <a:t>3</a:t>
            </a:r>
            <a:r>
              <a:rPr lang="vi-VN" altLang="vi-VN" sz="3200" b="1">
                <a:latin typeface="Garamond" pitchFamily="18" charset="0"/>
              </a:rPr>
              <a:t>, MgO</a:t>
            </a:r>
            <a:endParaRPr lang="en-US" altLang="vi-VN" sz="3200" b="1">
              <a:latin typeface="Garamond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0" y="2301875"/>
            <a:ext cx="913130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vi-VN" sz="3200" b="1" dirty="0" err="1" smtClean="0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vi-VN" altLang="vi-VN" sz="3200" b="1" dirty="0" smtClean="0">
                <a:latin typeface="Times New Roman" pitchFamily="18" charset="0"/>
                <a:cs typeface="Times New Roman" pitchFamily="18" charset="0"/>
              </a:rPr>
              <a:t> axit</a:t>
            </a:r>
            <a:r>
              <a:rPr lang="en-US" altLang="vi-VN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dirty="0" err="1" smtClean="0">
                <a:solidFill>
                  <a:schemeClr val="tx1">
                    <a:lumMod val="75000"/>
                  </a:schemeClr>
                </a:solidFill>
              </a:rPr>
              <a:t>tác</a:t>
            </a:r>
            <a:r>
              <a:rPr lang="en-US" sz="2800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i="1" dirty="0" err="1" smtClean="0">
                <a:solidFill>
                  <a:schemeClr val="tx1">
                    <a:lumMod val="75000"/>
                  </a:schemeClr>
                </a:solidFill>
              </a:rPr>
              <a:t>dụng</a:t>
            </a:r>
            <a:r>
              <a:rPr lang="en-US" sz="2800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i="1" dirty="0" err="1" smtClean="0">
                <a:solidFill>
                  <a:schemeClr val="tx1">
                    <a:lumMod val="75000"/>
                  </a:schemeClr>
                </a:solidFill>
              </a:rPr>
              <a:t>với</a:t>
            </a:r>
            <a:r>
              <a:rPr lang="en-US" sz="2800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i="1" dirty="0" err="1" smtClean="0">
                <a:solidFill>
                  <a:schemeClr val="tx1">
                    <a:lumMod val="75000"/>
                  </a:schemeClr>
                </a:solidFill>
              </a:rPr>
              <a:t>dd</a:t>
            </a:r>
            <a:r>
              <a:rPr lang="en-US" sz="2800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i="1" dirty="0" err="1" smtClean="0">
                <a:solidFill>
                  <a:schemeClr val="tx1">
                    <a:lumMod val="75000"/>
                  </a:schemeClr>
                </a:solidFill>
              </a:rPr>
              <a:t>axit</a:t>
            </a:r>
            <a:r>
              <a:rPr lang="en-US" sz="2800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i="1" dirty="0" err="1" smtClean="0">
                <a:solidFill>
                  <a:schemeClr val="tx1">
                    <a:lumMod val="75000"/>
                  </a:schemeClr>
                </a:solidFill>
              </a:rPr>
              <a:t>tạo</a:t>
            </a:r>
            <a:r>
              <a:rPr lang="en-US" sz="2800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i="1" dirty="0" err="1" smtClean="0">
                <a:solidFill>
                  <a:schemeClr val="tx1">
                    <a:lumMod val="75000"/>
                  </a:schemeClr>
                </a:solidFill>
              </a:rPr>
              <a:t>thành</a:t>
            </a:r>
            <a:r>
              <a:rPr lang="en-US" sz="2800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i="1" dirty="0" err="1" smtClean="0">
                <a:solidFill>
                  <a:schemeClr val="tx1">
                    <a:lumMod val="75000"/>
                  </a:schemeClr>
                </a:solidFill>
              </a:rPr>
              <a:t>muối</a:t>
            </a:r>
            <a:r>
              <a:rPr lang="en-US" sz="2800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i="1" dirty="0" err="1" smtClean="0">
                <a:solidFill>
                  <a:schemeClr val="tx1">
                    <a:lumMod val="75000"/>
                  </a:schemeClr>
                </a:solidFill>
              </a:rPr>
              <a:t>và</a:t>
            </a:r>
            <a:r>
              <a:rPr lang="en-US" sz="2800" i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2800" i="1" dirty="0" err="1" smtClean="0">
                <a:solidFill>
                  <a:schemeClr val="tx1">
                    <a:lumMod val="75000"/>
                  </a:schemeClr>
                </a:solidFill>
              </a:rPr>
              <a:t>nước</a:t>
            </a:r>
            <a:r>
              <a:rPr lang="en-US" sz="2800" i="1" dirty="0" smtClean="0">
                <a:solidFill>
                  <a:schemeClr val="tx1">
                    <a:lumMod val="75000"/>
                  </a:schemeClr>
                </a:solidFill>
              </a:rPr>
              <a:t>)</a:t>
            </a:r>
            <a:r>
              <a:rPr lang="vi-VN" altLang="vi-VN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vi-VN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Text Box 70"/>
          <p:cNvSpPr txBox="1">
            <a:spLocks noChangeArrowheads="1"/>
          </p:cNvSpPr>
          <p:nvPr/>
        </p:nvSpPr>
        <p:spPr bwMode="auto">
          <a:xfrm>
            <a:off x="1905000" y="2844800"/>
            <a:ext cx="6629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>
                <a:solidFill>
                  <a:srgbClr val="FF0000"/>
                </a:solidFill>
              </a:rPr>
              <a:t>CO</a:t>
            </a:r>
            <a:r>
              <a:rPr lang="en-US" altLang="vi-VN" sz="3200" baseline="-25000">
                <a:solidFill>
                  <a:srgbClr val="FF0000"/>
                </a:solidFill>
              </a:rPr>
              <a:t>2</a:t>
            </a:r>
            <a:r>
              <a:rPr lang="vi-VN" altLang="vi-VN" sz="3200">
                <a:solidFill>
                  <a:srgbClr val="FF0000"/>
                </a:solidFill>
              </a:rPr>
              <a:t>, </a:t>
            </a:r>
            <a:r>
              <a:rPr lang="en-US" altLang="vi-VN" sz="3200">
                <a:solidFill>
                  <a:srgbClr val="FF0000"/>
                </a:solidFill>
              </a:rPr>
              <a:t>SO</a:t>
            </a:r>
            <a:r>
              <a:rPr lang="en-US" altLang="vi-VN" sz="3200" baseline="-25000">
                <a:solidFill>
                  <a:srgbClr val="FF0000"/>
                </a:solidFill>
              </a:rPr>
              <a:t>2</a:t>
            </a:r>
            <a:r>
              <a:rPr lang="vi-VN" altLang="vi-VN" sz="3200">
                <a:solidFill>
                  <a:srgbClr val="FF0000"/>
                </a:solidFill>
              </a:rPr>
              <a:t>, </a:t>
            </a:r>
            <a:r>
              <a:rPr lang="en-US" altLang="vi-VN" sz="3200">
                <a:solidFill>
                  <a:srgbClr val="FF0000"/>
                </a:solidFill>
              </a:rPr>
              <a:t>SO</a:t>
            </a:r>
            <a:r>
              <a:rPr lang="en-US" altLang="vi-VN" sz="3200" baseline="-25000">
                <a:solidFill>
                  <a:srgbClr val="FF0000"/>
                </a:solidFill>
              </a:rPr>
              <a:t>3</a:t>
            </a:r>
            <a:r>
              <a:rPr lang="vi-VN" altLang="vi-VN" sz="3200">
                <a:solidFill>
                  <a:srgbClr val="FF0000"/>
                </a:solidFill>
              </a:rPr>
              <a:t>, </a:t>
            </a:r>
            <a:r>
              <a:rPr lang="en-US" altLang="vi-VN" sz="3200">
                <a:solidFill>
                  <a:srgbClr val="FF0000"/>
                </a:solidFill>
              </a:rPr>
              <a:t>N</a:t>
            </a:r>
            <a:r>
              <a:rPr lang="en-US" altLang="vi-VN" sz="3200" baseline="-25000">
                <a:solidFill>
                  <a:srgbClr val="FF0000"/>
                </a:solidFill>
              </a:rPr>
              <a:t>2</a:t>
            </a:r>
            <a:r>
              <a:rPr lang="en-US" altLang="vi-VN" sz="3200">
                <a:solidFill>
                  <a:srgbClr val="FF0000"/>
                </a:solidFill>
              </a:rPr>
              <a:t>O</a:t>
            </a:r>
            <a:r>
              <a:rPr lang="en-US" altLang="vi-VN" sz="3200" baseline="-25000">
                <a:solidFill>
                  <a:srgbClr val="FF0000"/>
                </a:solidFill>
              </a:rPr>
              <a:t>5</a:t>
            </a:r>
            <a:r>
              <a:rPr lang="vi-VN" altLang="vi-VN" sz="3200">
                <a:solidFill>
                  <a:srgbClr val="FF0000"/>
                </a:solidFill>
              </a:rPr>
              <a:t>, </a:t>
            </a:r>
            <a:r>
              <a:rPr lang="en-US" altLang="vi-VN" sz="3200">
                <a:solidFill>
                  <a:srgbClr val="FF0000"/>
                </a:solidFill>
              </a:rPr>
              <a:t>P</a:t>
            </a:r>
            <a:r>
              <a:rPr lang="en-US" altLang="vi-VN" sz="3200" baseline="-25000">
                <a:solidFill>
                  <a:srgbClr val="FF0000"/>
                </a:solidFill>
              </a:rPr>
              <a:t>2</a:t>
            </a:r>
            <a:r>
              <a:rPr lang="en-US" altLang="vi-VN" sz="3200">
                <a:solidFill>
                  <a:srgbClr val="FF0000"/>
                </a:solidFill>
              </a:rPr>
              <a:t>O</a:t>
            </a:r>
            <a:r>
              <a:rPr lang="en-US" altLang="vi-VN" sz="3200" baseline="-25000">
                <a:solidFill>
                  <a:srgbClr val="FF0000"/>
                </a:solidFill>
              </a:rPr>
              <a:t>5.</a:t>
            </a:r>
            <a:r>
              <a:rPr lang="en-US" altLang="vi-VN" sz="3200">
                <a:solidFill>
                  <a:srgbClr val="FF0000"/>
                </a:solidFill>
              </a:rPr>
              <a:t>SiO</a:t>
            </a:r>
            <a:r>
              <a:rPr lang="en-US" altLang="vi-VN" sz="3200" baseline="-25000">
                <a:solidFill>
                  <a:srgbClr val="FF0000"/>
                </a:solidFill>
              </a:rPr>
              <a:t>2</a:t>
            </a:r>
            <a:endParaRPr lang="en-US" altLang="vi-VN" sz="3200">
              <a:solidFill>
                <a:srgbClr val="FF0000"/>
              </a:solidFill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0" y="3530600"/>
            <a:ext cx="8839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vi-VN" sz="3200" b="1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vi-VN" altLang="vi-VN" sz="3200" b="1">
                <a:latin typeface="Times New Roman" pitchFamily="18" charset="0"/>
                <a:cs typeface="Times New Roman" pitchFamily="18" charset="0"/>
              </a:rPr>
              <a:t> trung tính</a:t>
            </a:r>
            <a:r>
              <a:rPr lang="en-US" altLang="vi-VN" sz="3200" b="1">
                <a:latin typeface="Times New Roman" pitchFamily="18" charset="0"/>
                <a:cs typeface="Times New Roman" pitchFamily="18" charset="0"/>
              </a:rPr>
              <a:t> ( không tạo muối)</a:t>
            </a:r>
            <a:r>
              <a:rPr lang="vi-VN" altLang="vi-VN" sz="3200" b="1">
                <a:latin typeface="Times New Roman" pitchFamily="18" charset="0"/>
                <a:cs typeface="Times New Roman" pitchFamily="18" charset="0"/>
              </a:rPr>
              <a:t> NO, CO</a:t>
            </a:r>
            <a:endParaRPr lang="en-US" altLang="vi-VN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0" y="4343400"/>
            <a:ext cx="8978900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en-US" altLang="vi-VN" sz="3000" b="1" dirty="0" err="1" smtClean="0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vi-VN" altLang="vi-VN" sz="3000" b="1" dirty="0" smtClean="0">
                <a:latin typeface="Times New Roman" pitchFamily="18" charset="0"/>
                <a:cs typeface="Times New Roman" pitchFamily="18" charset="0"/>
              </a:rPr>
              <a:t> lưỡng tính</a:t>
            </a:r>
            <a:r>
              <a:rPr lang="en-US" altLang="vi-VN" sz="30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dirty="0" err="1" smtClean="0">
                <a:solidFill>
                  <a:schemeClr val="tx1">
                    <a:lumMod val="75000"/>
                  </a:schemeClr>
                </a:solidFill>
              </a:rPr>
              <a:t>tác</a:t>
            </a:r>
            <a:r>
              <a:rPr lang="en-US" sz="30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tx1">
                    <a:lumMod val="75000"/>
                  </a:schemeClr>
                </a:solidFill>
              </a:rPr>
              <a:t>dụng</a:t>
            </a:r>
            <a:r>
              <a:rPr lang="en-US" sz="30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tx1">
                    <a:lumMod val="75000"/>
                  </a:schemeClr>
                </a:solidFill>
              </a:rPr>
              <a:t>với</a:t>
            </a:r>
            <a:r>
              <a:rPr lang="en-US" sz="3000" dirty="0" smtClean="0">
                <a:solidFill>
                  <a:schemeClr val="tx1">
                    <a:lumMod val="75000"/>
                  </a:schemeClr>
                </a:solidFill>
              </a:rPr>
              <a:t> dung </a:t>
            </a:r>
            <a:r>
              <a:rPr lang="en-US" sz="3000" dirty="0" err="1" smtClean="0">
                <a:solidFill>
                  <a:schemeClr val="tx1">
                    <a:lumMod val="75000"/>
                  </a:schemeClr>
                </a:solidFill>
              </a:rPr>
              <a:t>dịch</a:t>
            </a:r>
            <a:r>
              <a:rPr lang="en-US" sz="30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tx1">
                    <a:lumMod val="75000"/>
                  </a:schemeClr>
                </a:solidFill>
              </a:rPr>
              <a:t>bazơ</a:t>
            </a:r>
            <a:r>
              <a:rPr lang="en-US" sz="30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tx1">
                    <a:lumMod val="75000"/>
                  </a:schemeClr>
                </a:solidFill>
              </a:rPr>
              <a:t>và</a:t>
            </a:r>
            <a:r>
              <a:rPr lang="en-US" sz="30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tx1">
                    <a:lumMod val="75000"/>
                  </a:schemeClr>
                </a:solidFill>
              </a:rPr>
              <a:t>tác</a:t>
            </a:r>
            <a:r>
              <a:rPr lang="en-US" sz="30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tx1">
                    <a:lumMod val="75000"/>
                  </a:schemeClr>
                </a:solidFill>
              </a:rPr>
              <a:t>dụng</a:t>
            </a:r>
            <a:r>
              <a:rPr lang="en-US" sz="30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tx1">
                    <a:lumMod val="75000"/>
                  </a:schemeClr>
                </a:solidFill>
              </a:rPr>
              <a:t>dịch</a:t>
            </a:r>
            <a:r>
              <a:rPr lang="en-US" sz="30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tx1">
                    <a:lumMod val="75000"/>
                  </a:schemeClr>
                </a:solidFill>
              </a:rPr>
              <a:t>axit</a:t>
            </a:r>
            <a:r>
              <a:rPr lang="en-US" sz="30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tx1">
                    <a:lumMod val="75000"/>
                  </a:schemeClr>
                </a:solidFill>
              </a:rPr>
              <a:t>tạo</a:t>
            </a:r>
            <a:r>
              <a:rPr lang="en-US" sz="30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tx1">
                    <a:lumMod val="75000"/>
                  </a:schemeClr>
                </a:solidFill>
              </a:rPr>
              <a:t>thành</a:t>
            </a:r>
            <a:r>
              <a:rPr lang="en-US" sz="30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tx1">
                    <a:lumMod val="75000"/>
                  </a:schemeClr>
                </a:solidFill>
              </a:rPr>
              <a:t>muối</a:t>
            </a:r>
            <a:r>
              <a:rPr lang="en-US" sz="30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tx1">
                    <a:lumMod val="75000"/>
                  </a:schemeClr>
                </a:solidFill>
              </a:rPr>
              <a:t>và</a:t>
            </a:r>
            <a:r>
              <a:rPr lang="en-US" sz="30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tx1">
                    <a:lumMod val="75000"/>
                  </a:schemeClr>
                </a:solidFill>
              </a:rPr>
              <a:t>nước</a:t>
            </a:r>
            <a:r>
              <a:rPr lang="en-US" sz="3000" dirty="0" smtClean="0">
                <a:solidFill>
                  <a:schemeClr val="tx1">
                    <a:lumMod val="75000"/>
                  </a:schemeClr>
                </a:solidFill>
              </a:rPr>
              <a:t>):</a:t>
            </a:r>
            <a:r>
              <a:rPr lang="vi-VN" altLang="vi-VN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vi-VN" sz="3000" b="1" dirty="0" smtClean="0">
                <a:solidFill>
                  <a:srgbClr val="7030A0"/>
                </a:solidFill>
                <a:latin typeface="Garamond" pitchFamily="18" charset="0"/>
              </a:rPr>
              <a:t>Al</a:t>
            </a:r>
            <a:r>
              <a:rPr lang="en-US" altLang="vi-VN" sz="3000" b="1" baseline="-25000" dirty="0" err="1" smtClean="0">
                <a:solidFill>
                  <a:srgbClr val="7030A0"/>
                </a:solidFill>
                <a:latin typeface="Garamond" pitchFamily="18" charset="0"/>
              </a:rPr>
              <a:t>2</a:t>
            </a:r>
            <a:r>
              <a:rPr lang="en-US" altLang="vi-VN" sz="3000" b="1" dirty="0" err="1" smtClean="0">
                <a:solidFill>
                  <a:srgbClr val="7030A0"/>
                </a:solidFill>
                <a:latin typeface="Garamond" pitchFamily="18" charset="0"/>
              </a:rPr>
              <a:t>O</a:t>
            </a:r>
            <a:r>
              <a:rPr lang="en-US" altLang="vi-VN" sz="3000" b="1" baseline="-25000" dirty="0" err="1" smtClean="0">
                <a:solidFill>
                  <a:srgbClr val="7030A0"/>
                </a:solidFill>
                <a:latin typeface="Garamond" pitchFamily="18" charset="0"/>
              </a:rPr>
              <a:t>3</a:t>
            </a:r>
            <a:r>
              <a:rPr lang="vi-VN" altLang="vi-VN" sz="3000" b="1" dirty="0" smtClean="0">
                <a:solidFill>
                  <a:srgbClr val="7030A0"/>
                </a:solidFill>
                <a:latin typeface="Garamond" pitchFamily="18" charset="0"/>
              </a:rPr>
              <a:t>, ZnO</a:t>
            </a:r>
            <a:r>
              <a:rPr lang="vi-VN" altLang="vi-VN" sz="3000" b="1" dirty="0" smtClean="0">
                <a:latin typeface="Garamond" pitchFamily="18" charset="0"/>
              </a:rPr>
              <a:t>..</a:t>
            </a:r>
            <a:endParaRPr lang="en-US" altLang="vi-VN" sz="3000" b="1" dirty="0" smtClean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29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212725" y="533400"/>
            <a:ext cx="9336088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Cho các  oxit sau: </a:t>
            </a:r>
          </a:p>
          <a:p>
            <a:pPr eaLnBrk="1" hangingPunct="1"/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 PbO, Fe</a:t>
            </a:r>
            <a:r>
              <a:rPr lang="en-US" altLang="vi-VN" sz="4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, BaO, CO</a:t>
            </a:r>
            <a:r>
              <a:rPr lang="en-US" altLang="vi-VN" sz="4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, K</a:t>
            </a:r>
            <a:r>
              <a:rPr lang="en-US" altLang="vi-VN" sz="4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O, N</a:t>
            </a:r>
            <a:r>
              <a:rPr lang="en-US" altLang="vi-VN" sz="4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aseline="-25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eaLnBrk="1" hangingPunct="1"/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Oxit nào là oxit bazơ, oxit axit. </a:t>
            </a:r>
            <a:endParaRPr lang="en-US" altLang="vi-VN" sz="44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12725" y="3040063"/>
            <a:ext cx="883920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Oxit bazơ: </a:t>
            </a: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PbO, Fe</a:t>
            </a:r>
            <a:r>
              <a:rPr lang="en-US" altLang="vi-VN" sz="4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BaO,  K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O.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193675" y="4419600"/>
            <a:ext cx="60198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Oxit axit: 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2, 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959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0" y="76200"/>
            <a:ext cx="9336088" cy="378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vi-VN" sz="4000" b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Cho các  oxit sau: CuO;Fe</a:t>
            </a:r>
            <a:r>
              <a:rPr lang="en-US" altLang="vi-VN" sz="4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000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 ;BaO; CO</a:t>
            </a:r>
            <a:r>
              <a:rPr lang="en-US" altLang="vi-VN" sz="4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altLang="vi-VN" sz="4000">
                <a:latin typeface="Times New Roman" pitchFamily="18" charset="0"/>
                <a:cs typeface="Times New Roman" pitchFamily="18" charset="0"/>
              </a:rPr>
              <a:t>, NO</a:t>
            </a: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 Chất nào tác dụng với</a:t>
            </a:r>
            <a:br>
              <a:rPr lang="en-US" altLang="vi-VN" sz="4000">
                <a:latin typeface="Times New Roman" pitchFamily="18" charset="0"/>
                <a:cs typeface="Times New Roman" pitchFamily="18" charset="0"/>
              </a:rPr>
            </a:b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a. nước. H</a:t>
            </a:r>
            <a:r>
              <a:rPr lang="en-US" altLang="vi-VN" sz="4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O</a:t>
            </a:r>
            <a:br>
              <a:rPr lang="en-US" altLang="vi-VN" sz="4000">
                <a:latin typeface="Times New Roman" pitchFamily="18" charset="0"/>
                <a:cs typeface="Times New Roman" pitchFamily="18" charset="0"/>
              </a:rPr>
            </a:b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b. axit clohiđric. HCl </a:t>
            </a:r>
            <a:r>
              <a:rPr lang="en-US" altLang="vi-VN" sz="4000" baseline="-25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c. Kali hiđroxit. KOH. </a:t>
            </a:r>
            <a:br>
              <a:rPr lang="en-US" altLang="vi-VN" sz="4000">
                <a:latin typeface="Times New Roman" pitchFamily="18" charset="0"/>
                <a:cs typeface="Times New Roman" pitchFamily="18" charset="0"/>
              </a:rPr>
            </a:br>
            <a:r>
              <a:rPr lang="en-US" altLang="vi-VN" sz="4000">
                <a:latin typeface="Times New Roman" pitchFamily="18" charset="0"/>
                <a:cs typeface="Times New Roman" pitchFamily="18" charset="0"/>
              </a:rPr>
              <a:t> 			Viết PTHH</a:t>
            </a: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39688" y="4114800"/>
            <a:ext cx="959802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a. Với H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O: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 BaO; CO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6000" b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0" y="4953000"/>
            <a:ext cx="959802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b. Với HCl: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 CuO; Fe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;</a:t>
            </a:r>
            <a:r>
              <a:rPr lang="vi-VN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aO.</a:t>
            </a:r>
            <a:endParaRPr lang="en-US" altLang="vi-VN" sz="6000" b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-22225" y="5715000"/>
            <a:ext cx="959802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c. Với KOH: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  CO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6000" b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90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0" y="503238"/>
            <a:ext cx="4943475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+   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4003675" y="942975"/>
            <a:ext cx="693738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4949825" y="525463"/>
            <a:ext cx="906463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endParaRPr lang="en-US" altLang="vi-VN" sz="60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5649913" y="525463"/>
            <a:ext cx="1763712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sz="60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5073650" y="-25400"/>
            <a:ext cx="203517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II     I</a:t>
            </a:r>
            <a:endParaRPr lang="en-US" altLang="vi-VN" sz="6000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57200" y="1441450"/>
            <a:ext cx="456247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+   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157663" y="1825625"/>
            <a:ext cx="695325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073650" y="1462088"/>
            <a:ext cx="76835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673725" y="1454150"/>
            <a:ext cx="14541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5492750" y="1744663"/>
            <a:ext cx="5397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-23813" y="2287588"/>
            <a:ext cx="9598026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b. Với HCl: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 CuO; Fe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;B</a:t>
            </a:r>
            <a:r>
              <a:rPr lang="vi-VN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O.</a:t>
            </a:r>
            <a:endParaRPr lang="en-US" altLang="vi-VN" sz="6000" b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360363" y="3200400"/>
            <a:ext cx="4110037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CuO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vi-VN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529138" y="3578225"/>
            <a:ext cx="3810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5167313" y="3200400"/>
            <a:ext cx="1081087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Cu</a:t>
            </a:r>
            <a:endParaRPr lang="en-US" altLang="vi-VN" sz="6000" b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6024563" y="3200400"/>
            <a:ext cx="1214437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vi-VN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sz="6000" b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7196138" y="3203575"/>
            <a:ext cx="18288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92088" y="4648200"/>
            <a:ext cx="4227512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   </a:t>
            </a:r>
            <a:r>
              <a:rPr lang="vi-VN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381500" y="5033963"/>
            <a:ext cx="3810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4762500" y="4648200"/>
            <a:ext cx="2659063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vi-VN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vi-VN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192088" y="5867400"/>
            <a:ext cx="4110037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4400" b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vi-VN" altLang="vi-VN" sz="4400" b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038600" y="6324600"/>
            <a:ext cx="3810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4840288" y="5913438"/>
            <a:ext cx="1081087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altLang="vi-VN" sz="6000" b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5567363" y="5913438"/>
            <a:ext cx="1214437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vi-VN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sz="6000" b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6751638" y="5945188"/>
            <a:ext cx="182880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6630988" y="4681538"/>
            <a:ext cx="3141662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  </a:t>
            </a:r>
            <a:r>
              <a:rPr lang="vi-VN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4114800" y="2032000"/>
            <a:ext cx="650875" cy="3651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205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6" grpId="1"/>
      <p:bldP spid="7" grpId="0"/>
      <p:bldP spid="9" grpId="0"/>
      <p:bldP spid="10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1" grpId="0"/>
      <p:bldP spid="22" grpId="0"/>
      <p:bldP spid="24" grpId="0"/>
      <p:bldP spid="25" grpId="0"/>
      <p:bldP spid="26" grpId="0"/>
      <p:bldP spid="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457200" y="533400"/>
            <a:ext cx="959802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c. Với KOH: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  CO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6000" b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644525" y="1600200"/>
            <a:ext cx="456247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+  </a:t>
            </a:r>
            <a:r>
              <a:rPr lang="vi-VN" altLang="vi-VN" sz="4400" b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KOH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411663" y="2038350"/>
            <a:ext cx="695325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5260975" y="1620838"/>
            <a:ext cx="76835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4400" b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5861050" y="1612900"/>
            <a:ext cx="19113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645150" y="1954213"/>
            <a:ext cx="5397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7073900" y="1652588"/>
            <a:ext cx="18288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699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6"/>
          <p:cNvGraphicFramePr>
            <a:graphicFrameLocks noChangeAspect="1"/>
          </p:cNvGraphicFramePr>
          <p:nvPr/>
        </p:nvGraphicFramePr>
        <p:xfrm>
          <a:off x="152400" y="-152400"/>
          <a:ext cx="8763000" cy="670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lip" r:id="rId3" imgW="3238095" imgH="4314286" progId="MS_ClipArt_Gallery.2">
                  <p:embed/>
                </p:oleObj>
              </mc:Choice>
              <mc:Fallback>
                <p:oleObj name="Clip" r:id="rId3" imgW="3238095" imgH="4314286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12000" contrast="-6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29630"/>
                      <a:stretch>
                        <a:fillRect/>
                      </a:stretch>
                    </p:blipFill>
                    <p:spPr bwMode="auto">
                      <a:xfrm>
                        <a:off x="152400" y="-152400"/>
                        <a:ext cx="8763000" cy="670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613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3"/>
          <p:cNvSpPr txBox="1">
            <a:spLocks noChangeArrowheads="1"/>
          </p:cNvSpPr>
          <p:nvPr/>
        </p:nvSpPr>
        <p:spPr bwMode="auto">
          <a:xfrm>
            <a:off x="5159375" y="1981200"/>
            <a:ext cx="15478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chemeClr val="tx2"/>
                </a:solidFill>
                <a:latin typeface="VNI-Vari" pitchFamily="2" charset="0"/>
              </a:rPr>
              <a:t>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76200"/>
            <a:ext cx="91440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u="sng" dirty="0" err="1" smtClean="0">
                <a:solidFill>
                  <a:srgbClr val="C00000"/>
                </a:solidFill>
              </a:rPr>
              <a:t>Bài</a:t>
            </a:r>
            <a:r>
              <a:rPr lang="en-US" u="sng" dirty="0" smtClean="0">
                <a:solidFill>
                  <a:srgbClr val="C00000"/>
                </a:solidFill>
              </a:rPr>
              <a:t> 3.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b="0" dirty="0" smtClean="0">
                <a:solidFill>
                  <a:srgbClr val="000000"/>
                </a:solidFill>
              </a:rPr>
              <a:t>Cho 32 gam </a:t>
            </a:r>
            <a:r>
              <a:rPr lang="en-US" b="0" dirty="0" err="1" smtClean="0">
                <a:solidFill>
                  <a:srgbClr val="000000"/>
                </a:solidFill>
              </a:rPr>
              <a:t>đồng</a:t>
            </a:r>
            <a:r>
              <a:rPr lang="en-US" b="0" dirty="0" smtClean="0">
                <a:solidFill>
                  <a:srgbClr val="000000"/>
                </a:solidFill>
              </a:rPr>
              <a:t> ( II ) </a:t>
            </a:r>
            <a:r>
              <a:rPr lang="en-US" b="0" dirty="0" err="1" smtClean="0">
                <a:solidFill>
                  <a:srgbClr val="000000"/>
                </a:solidFill>
              </a:rPr>
              <a:t>oxit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tác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dụng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vừa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đủ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với</a:t>
            </a:r>
            <a:r>
              <a:rPr lang="en-US" b="0" dirty="0" smtClean="0">
                <a:solidFill>
                  <a:srgbClr val="000000"/>
                </a:solidFill>
              </a:rPr>
              <a:t> m gam dung </a:t>
            </a:r>
            <a:r>
              <a:rPr lang="en-US" b="0" dirty="0" err="1" smtClean="0">
                <a:solidFill>
                  <a:srgbClr val="000000"/>
                </a:solidFill>
              </a:rPr>
              <a:t>dịch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axit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sunfuric</a:t>
            </a:r>
            <a:r>
              <a:rPr lang="en-US" b="0" dirty="0" smtClean="0">
                <a:solidFill>
                  <a:srgbClr val="000000"/>
                </a:solidFill>
              </a:rPr>
              <a:t> 20% .</a:t>
            </a:r>
          </a:p>
          <a:p>
            <a:pPr marL="742950" indent="-742950" algn="just" eaLnBrk="1" hangingPunct="1">
              <a:buFontTx/>
              <a:buAutoNum type="alphaLcPeriod"/>
              <a:defRPr/>
            </a:pPr>
            <a:r>
              <a:rPr lang="en-US" b="0" dirty="0" err="1" smtClean="0">
                <a:solidFill>
                  <a:srgbClr val="000000"/>
                </a:solidFill>
              </a:rPr>
              <a:t>Tìm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giá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trị</a:t>
            </a:r>
            <a:r>
              <a:rPr lang="en-US" b="0" dirty="0" smtClean="0">
                <a:solidFill>
                  <a:srgbClr val="000000"/>
                </a:solidFill>
              </a:rPr>
              <a:t> m = ?</a:t>
            </a:r>
          </a:p>
          <a:p>
            <a:pPr marL="742950" indent="-742950" algn="just" eaLnBrk="1" hangingPunct="1">
              <a:buFontTx/>
              <a:buAutoNum type="alphaLcPeriod" startAt="2"/>
              <a:defRPr/>
            </a:pPr>
            <a:r>
              <a:rPr lang="en-US" b="0" dirty="0" err="1" smtClean="0">
                <a:solidFill>
                  <a:srgbClr val="000000"/>
                </a:solidFill>
              </a:rPr>
              <a:t>Tính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khối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lượng</a:t>
            </a:r>
            <a:r>
              <a:rPr lang="en-US" b="0" dirty="0" smtClean="0">
                <a:solidFill>
                  <a:srgbClr val="000000"/>
                </a:solidFill>
              </a:rPr>
              <a:t> dung </a:t>
            </a:r>
            <a:r>
              <a:rPr lang="en-US" b="0" dirty="0" err="1" smtClean="0">
                <a:solidFill>
                  <a:srgbClr val="000000"/>
                </a:solidFill>
              </a:rPr>
              <a:t>dịch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thu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được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sau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phản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ứng</a:t>
            </a:r>
            <a:r>
              <a:rPr lang="en-US" b="0" dirty="0" smtClean="0">
                <a:solidFill>
                  <a:srgbClr val="000000"/>
                </a:solidFill>
              </a:rPr>
              <a:t> ?</a:t>
            </a:r>
          </a:p>
          <a:p>
            <a:pPr algn="just" eaLnBrk="1" hangingPunct="1">
              <a:defRPr/>
            </a:pPr>
            <a:r>
              <a:rPr lang="en-US" b="0" dirty="0" smtClean="0">
                <a:solidFill>
                  <a:srgbClr val="000000"/>
                </a:solidFill>
              </a:rPr>
              <a:t>c.   </a:t>
            </a:r>
            <a:r>
              <a:rPr lang="en-US" b="0" dirty="0" err="1" smtClean="0">
                <a:solidFill>
                  <a:srgbClr val="000000"/>
                </a:solidFill>
              </a:rPr>
              <a:t>Tính</a:t>
            </a:r>
            <a:r>
              <a:rPr lang="en-US" b="0" dirty="0" smtClean="0">
                <a:solidFill>
                  <a:srgbClr val="000000"/>
                </a:solidFill>
              </a:rPr>
              <a:t> C% </a:t>
            </a:r>
            <a:r>
              <a:rPr lang="en-US" b="0" dirty="0" err="1" smtClean="0">
                <a:solidFill>
                  <a:srgbClr val="000000"/>
                </a:solidFill>
              </a:rPr>
              <a:t>của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muối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thu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</a:rPr>
              <a:t>được</a:t>
            </a:r>
            <a:r>
              <a:rPr lang="en-US" b="0" dirty="0" smtClean="0">
                <a:solidFill>
                  <a:srgbClr val="000000"/>
                </a:solidFill>
              </a:rPr>
              <a:t> ? </a:t>
            </a:r>
          </a:p>
        </p:txBody>
      </p:sp>
    </p:spTree>
    <p:extLst>
      <p:ext uri="{BB962C8B-B14F-4D97-AF65-F5344CB8AC3E}">
        <p14:creationId xmlns:p14="http://schemas.microsoft.com/office/powerpoint/2010/main" val="18940635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Rectangle 3"/>
          <p:cNvSpPr>
            <a:spLocks noChangeArrowheads="1"/>
          </p:cNvSpPr>
          <p:nvPr/>
        </p:nvSpPr>
        <p:spPr bwMode="auto">
          <a:xfrm>
            <a:off x="1600200" y="533400"/>
            <a:ext cx="6400800" cy="685800"/>
          </a:xfrm>
          <a:prstGeom prst="rect">
            <a:avLst/>
          </a:prstGeom>
          <a:noFill/>
          <a:ln>
            <a:noFill/>
          </a:ln>
          <a:effectLst>
            <a:outerShdw dist="184915" dir="4443276" algn="ctr" rotWithShape="0">
              <a:srgbClr val="FFFF6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>
              <a:defRPr/>
            </a:pPr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</a:t>
            </a:r>
            <a:r>
              <a:rPr 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ƯỚNG DẪN VỀ NHÀ</a:t>
            </a:r>
          </a:p>
        </p:txBody>
      </p:sp>
      <p:sp>
        <p:nvSpPr>
          <p:cNvPr id="24579" name="AutoShape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686800" y="6705600"/>
            <a:ext cx="457200" cy="152400"/>
          </a:xfrm>
          <a:prstGeom prst="su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24580" name="TextBox 9"/>
          <p:cNvSpPr txBox="1">
            <a:spLocks noChangeArrowheads="1"/>
          </p:cNvSpPr>
          <p:nvPr/>
        </p:nvSpPr>
        <p:spPr bwMode="auto">
          <a:xfrm>
            <a:off x="381000" y="1447800"/>
            <a:ext cx="8305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 Học tính chất Hóa học của Ôxit.</a:t>
            </a:r>
          </a:p>
          <a:p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 Làm bài tập 3, 5, 6 SGK trang 6.</a:t>
            </a:r>
          </a:p>
          <a:p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 Tìm hiểu bài tiếp theo: </a:t>
            </a:r>
          </a:p>
          <a:p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MỘT SỐ OXIT QUAN TRỌNG.</a:t>
            </a:r>
          </a:p>
        </p:txBody>
      </p:sp>
      <p:pic>
        <p:nvPicPr>
          <p:cNvPr id="2458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618038"/>
            <a:ext cx="4067175" cy="202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7485386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1447800" y="76200"/>
            <a:ext cx="6019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HƯỚNG DẪN BÀI 6 SGK TRANG 6</a:t>
            </a:r>
          </a:p>
        </p:txBody>
      </p:sp>
      <p:graphicFrame>
        <p:nvGraphicFramePr>
          <p:cNvPr id="25603" name="Object 33"/>
          <p:cNvGraphicFramePr>
            <a:graphicFrameLocks noChangeAspect="1"/>
          </p:cNvGraphicFramePr>
          <p:nvPr/>
        </p:nvGraphicFramePr>
        <p:xfrm>
          <a:off x="1524000" y="720725"/>
          <a:ext cx="2057400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3" imgW="1002865" imgH="393529" progId="Equation.3">
                  <p:embed/>
                </p:oleObj>
              </mc:Choice>
              <mc:Fallback>
                <p:oleObj name="Equation" r:id="rId3" imgW="100286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720725"/>
                        <a:ext cx="2057400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32"/>
          <p:cNvGraphicFramePr>
            <a:graphicFrameLocks noChangeAspect="1"/>
          </p:cNvGraphicFramePr>
          <p:nvPr/>
        </p:nvGraphicFramePr>
        <p:xfrm>
          <a:off x="0" y="3667125"/>
          <a:ext cx="1143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667125"/>
                        <a:ext cx="114300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Rectangle 34"/>
          <p:cNvSpPr>
            <a:spLocks noChangeArrowheads="1"/>
          </p:cNvSpPr>
          <p:nvPr/>
        </p:nvSpPr>
        <p:spPr bwMode="auto">
          <a:xfrm>
            <a:off x="152400" y="852488"/>
            <a:ext cx="1371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nCuO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 =</a:t>
            </a:r>
            <a:r>
              <a:rPr lang="en-US" sz="1400">
                <a:latin typeface="Times New Roman" pitchFamily="18" charset="0"/>
                <a:cs typeface="Times New Roman" pitchFamily="18" charset="0"/>
              </a:rPr>
              <a:t> 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5606" name="Rectangle 37"/>
          <p:cNvSpPr>
            <a:spLocks noChangeArrowheads="1"/>
          </p:cNvSpPr>
          <p:nvPr/>
        </p:nvSpPr>
        <p:spPr bwMode="auto">
          <a:xfrm>
            <a:off x="0" y="1720850"/>
            <a:ext cx="1524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mH</a:t>
            </a:r>
            <a:r>
              <a:rPr lang="en-US" sz="2600" baseline="-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600" baseline="-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=</a:t>
            </a:r>
            <a:endParaRPr lang="en-US" sz="2600">
              <a:latin typeface="Times New Roman" pitchFamily="18" charset="0"/>
            </a:endParaRPr>
          </a:p>
        </p:txBody>
      </p:sp>
      <p:graphicFrame>
        <p:nvGraphicFramePr>
          <p:cNvPr id="25607" name="Object 36"/>
          <p:cNvGraphicFramePr>
            <a:graphicFrameLocks noChangeAspect="1"/>
          </p:cNvGraphicFramePr>
          <p:nvPr/>
        </p:nvGraphicFramePr>
        <p:xfrm>
          <a:off x="1423988" y="1524000"/>
          <a:ext cx="2767012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7" imgW="1269449" imgH="393529" progId="Equation.3">
                  <p:embed/>
                </p:oleObj>
              </mc:Choice>
              <mc:Fallback>
                <p:oleObj name="Equation" r:id="rId7" imgW="126944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8" y="1524000"/>
                        <a:ext cx="2767012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Rectangle 38"/>
          <p:cNvSpPr>
            <a:spLocks noChangeArrowheads="1"/>
          </p:cNvSpPr>
          <p:nvPr/>
        </p:nvSpPr>
        <p:spPr bwMode="auto">
          <a:xfrm>
            <a:off x="3938588" y="3646488"/>
            <a:ext cx="22225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100">
                <a:latin typeface="Times New Roman" pitchFamily="18" charset="0"/>
              </a:rPr>
              <a:t> 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5609" name="Rectangle 40"/>
          <p:cNvSpPr>
            <a:spLocks noChangeArrowheads="1"/>
          </p:cNvSpPr>
          <p:nvPr/>
        </p:nvSpPr>
        <p:spPr bwMode="auto">
          <a:xfrm>
            <a:off x="4114800" y="1676400"/>
            <a:ext cx="13874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sz="2600" baseline="-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600" baseline="-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=</a:t>
            </a:r>
            <a:endParaRPr lang="en-US" sz="2600">
              <a:latin typeface="Times New Roman" pitchFamily="18" charset="0"/>
            </a:endParaRPr>
          </a:p>
        </p:txBody>
      </p:sp>
      <p:graphicFrame>
        <p:nvGraphicFramePr>
          <p:cNvPr id="25610" name="Object 39"/>
          <p:cNvGraphicFramePr>
            <a:graphicFrameLocks noChangeAspect="1"/>
          </p:cNvGraphicFramePr>
          <p:nvPr/>
        </p:nvGraphicFramePr>
        <p:xfrm>
          <a:off x="5486400" y="1547813"/>
          <a:ext cx="1905000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9" imgW="914400" imgH="393700" progId="Equation.3">
                  <p:embed/>
                </p:oleObj>
              </mc:Choice>
              <mc:Fallback>
                <p:oleObj name="Equation" r:id="rId9" imgW="9144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547813"/>
                        <a:ext cx="1905000" cy="814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43"/>
          <p:cNvGraphicFramePr>
            <a:graphicFrameLocks noChangeAspect="1"/>
          </p:cNvGraphicFramePr>
          <p:nvPr/>
        </p:nvGraphicFramePr>
        <p:xfrm>
          <a:off x="1962150" y="3095625"/>
          <a:ext cx="1143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11" imgW="114151" imgH="215619" progId="Equation.3">
                  <p:embed/>
                </p:oleObj>
              </mc:Choice>
              <mc:Fallback>
                <p:oleObj name="Equation" r:id="rId11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50" y="3095625"/>
                        <a:ext cx="114300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42"/>
          <p:cNvGraphicFramePr>
            <a:graphicFrameLocks noChangeAspect="1"/>
          </p:cNvGraphicFramePr>
          <p:nvPr/>
        </p:nvGraphicFramePr>
        <p:xfrm>
          <a:off x="3429000" y="2590800"/>
          <a:ext cx="609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2" imgW="190417" imgH="139639" progId="Equation.3">
                  <p:embed/>
                </p:oleObj>
              </mc:Choice>
              <mc:Fallback>
                <p:oleObj name="Equation" r:id="rId12" imgW="190417" imgH="13963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590800"/>
                        <a:ext cx="6096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3" name="Rectangle 44"/>
          <p:cNvSpPr>
            <a:spLocks noChangeArrowheads="1"/>
          </p:cNvSpPr>
          <p:nvPr/>
        </p:nvSpPr>
        <p:spPr bwMode="auto">
          <a:xfrm>
            <a:off x="382588" y="2590800"/>
            <a:ext cx="1446212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CuO    +</a:t>
            </a:r>
            <a:r>
              <a:rPr lang="en-US" sz="1400">
                <a:latin typeface="Times New Roman" pitchFamily="18" charset="0"/>
                <a:cs typeface="Times New Roman" pitchFamily="18" charset="0"/>
              </a:rPr>
              <a:t>   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5614" name="Rectangle 45"/>
          <p:cNvSpPr>
            <a:spLocks noChangeArrowheads="1"/>
          </p:cNvSpPr>
          <p:nvPr/>
        </p:nvSpPr>
        <p:spPr bwMode="auto">
          <a:xfrm>
            <a:off x="2168525" y="2514600"/>
            <a:ext cx="12604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600" baseline="-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600" baseline="-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600">
              <a:latin typeface="Times New Roman" pitchFamily="18" charset="0"/>
            </a:endParaRPr>
          </a:p>
        </p:txBody>
      </p:sp>
      <p:sp>
        <p:nvSpPr>
          <p:cNvPr id="25615" name="Rectangle 46"/>
          <p:cNvSpPr>
            <a:spLocks noChangeArrowheads="1"/>
          </p:cNvSpPr>
          <p:nvPr/>
        </p:nvSpPr>
        <p:spPr bwMode="auto">
          <a:xfrm>
            <a:off x="4343400" y="2514600"/>
            <a:ext cx="2819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CuSO</a:t>
            </a:r>
            <a:r>
              <a:rPr lang="en-US" sz="2600" baseline="-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 +  H</a:t>
            </a:r>
            <a:r>
              <a:rPr lang="en-US" sz="2600" baseline="-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600">
              <a:latin typeface="Times New Roman" pitchFamily="18" charset="0"/>
            </a:endParaRPr>
          </a:p>
        </p:txBody>
      </p:sp>
      <p:graphicFrame>
        <p:nvGraphicFramePr>
          <p:cNvPr id="25616" name="Object 49"/>
          <p:cNvGraphicFramePr>
            <a:graphicFrameLocks noChangeAspect="1"/>
          </p:cNvGraphicFramePr>
          <p:nvPr/>
        </p:nvGraphicFramePr>
        <p:xfrm>
          <a:off x="533400" y="3200400"/>
          <a:ext cx="5857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4" imgW="330057" imgH="393529" progId="Equation.3">
                  <p:embed/>
                </p:oleObj>
              </mc:Choice>
              <mc:Fallback>
                <p:oleObj name="Equation" r:id="rId14" imgW="33005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0400"/>
                        <a:ext cx="58578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7" name="Object 48"/>
          <p:cNvGraphicFramePr>
            <a:graphicFrameLocks noChangeAspect="1"/>
          </p:cNvGraphicFramePr>
          <p:nvPr/>
        </p:nvGraphicFramePr>
        <p:xfrm>
          <a:off x="1600200" y="3352800"/>
          <a:ext cx="2397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16" imgW="101512" imgH="203024" progId="Equation.3">
                  <p:embed/>
                </p:oleObj>
              </mc:Choice>
              <mc:Fallback>
                <p:oleObj name="Equation" r:id="rId16" imgW="101512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352800"/>
                        <a:ext cx="23971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8" name="Object 47"/>
          <p:cNvGraphicFramePr>
            <a:graphicFrameLocks noChangeAspect="1"/>
          </p:cNvGraphicFramePr>
          <p:nvPr/>
        </p:nvGraphicFramePr>
        <p:xfrm>
          <a:off x="2374900" y="3200400"/>
          <a:ext cx="520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18" imgW="266469" imgH="393359" progId="Equation.3">
                  <p:embed/>
                </p:oleObj>
              </mc:Choice>
              <mc:Fallback>
                <p:oleObj name="Equation" r:id="rId18" imgW="266469" imgH="39335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3200400"/>
                        <a:ext cx="5207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9" name="Rectangle 50"/>
          <p:cNvSpPr>
            <a:spLocks noChangeArrowheads="1"/>
          </p:cNvSpPr>
          <p:nvPr/>
        </p:nvSpPr>
        <p:spPr bwMode="auto">
          <a:xfrm>
            <a:off x="0" y="2633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25620" name="Rectangle 51"/>
          <p:cNvSpPr>
            <a:spLocks noChangeArrowheads="1"/>
          </p:cNvSpPr>
          <p:nvPr/>
        </p:nvSpPr>
        <p:spPr bwMode="auto">
          <a:xfrm>
            <a:off x="4413250" y="3024188"/>
            <a:ext cx="317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pitchFamily="18" charset="0"/>
                <a:cs typeface="Times New Roman" pitchFamily="18" charset="0"/>
              </a:rPr>
              <a:t>   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5621" name="Rectangle 52"/>
          <p:cNvSpPr>
            <a:spLocks noChangeArrowheads="1"/>
          </p:cNvSpPr>
          <p:nvPr/>
        </p:nvSpPr>
        <p:spPr bwMode="auto">
          <a:xfrm>
            <a:off x="4302125" y="3529013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pitchFamily="18" charset="0"/>
                <a:cs typeface="Times New Roman" pitchFamily="18" charset="0"/>
              </a:rPr>
              <a:t>        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5622" name="Rectangle 54"/>
          <p:cNvSpPr>
            <a:spLocks noChangeArrowheads="1"/>
          </p:cNvSpPr>
          <p:nvPr/>
        </p:nvSpPr>
        <p:spPr bwMode="auto">
          <a:xfrm>
            <a:off x="0" y="3098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</a:endParaRPr>
          </a:p>
        </p:txBody>
      </p:sp>
      <p:graphicFrame>
        <p:nvGraphicFramePr>
          <p:cNvPr id="25623" name="Object 53"/>
          <p:cNvGraphicFramePr>
            <a:graphicFrameLocks noChangeAspect="1"/>
          </p:cNvGraphicFramePr>
          <p:nvPr/>
        </p:nvGraphicFramePr>
        <p:xfrm>
          <a:off x="76200" y="4114800"/>
          <a:ext cx="609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20" imgW="190417" imgH="139639" progId="Equation.3">
                  <p:embed/>
                </p:oleObj>
              </mc:Choice>
              <mc:Fallback>
                <p:oleObj name="Equation" r:id="rId20" imgW="190417" imgH="13963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4114800"/>
                        <a:ext cx="6096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4" name="Text Box 56"/>
          <p:cNvSpPr txBox="1">
            <a:spLocks noChangeArrowheads="1"/>
          </p:cNvSpPr>
          <p:nvPr/>
        </p:nvSpPr>
        <p:spPr bwMode="auto">
          <a:xfrm>
            <a:off x="609600" y="4038600"/>
            <a:ext cx="8534400" cy="108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>
                <a:latin typeface="Times New Roman" pitchFamily="18" charset="0"/>
              </a:rPr>
              <a:t>CuO phản ứng hết, H</a:t>
            </a:r>
            <a:r>
              <a:rPr lang="en-US" sz="2600" baseline="-25000">
                <a:latin typeface="Times New Roman" pitchFamily="18" charset="0"/>
              </a:rPr>
              <a:t>2</a:t>
            </a:r>
            <a:r>
              <a:rPr lang="en-US" sz="2600">
                <a:latin typeface="Times New Roman" pitchFamily="18" charset="0"/>
              </a:rPr>
              <a:t>SO</a:t>
            </a:r>
            <a:r>
              <a:rPr lang="en-US" sz="2600" baseline="-25000">
                <a:latin typeface="Times New Roman" pitchFamily="18" charset="0"/>
              </a:rPr>
              <a:t>4</a:t>
            </a:r>
            <a:r>
              <a:rPr lang="en-US" sz="2600">
                <a:latin typeface="Times New Roman" pitchFamily="18" charset="0"/>
              </a:rPr>
              <a:t> dư</a:t>
            </a:r>
          </a:p>
          <a:p>
            <a:pPr eaLnBrk="1" hangingPunct="1">
              <a:spcBef>
                <a:spcPct val="50000"/>
              </a:spcBef>
            </a:pPr>
            <a:r>
              <a:rPr lang="en-US" sz="2600">
                <a:latin typeface="Times New Roman" pitchFamily="18" charset="0"/>
              </a:rPr>
              <a:t>Dung dịch sau phản ứng chất tan gồm : CuSO</a:t>
            </a:r>
            <a:r>
              <a:rPr lang="en-US" sz="2600" baseline="-25000">
                <a:latin typeface="Times New Roman" pitchFamily="18" charset="0"/>
              </a:rPr>
              <a:t>4</a:t>
            </a:r>
            <a:r>
              <a:rPr lang="en-US" sz="2600">
                <a:latin typeface="Times New Roman" pitchFamily="18" charset="0"/>
              </a:rPr>
              <a:t> và  H</a:t>
            </a:r>
            <a:r>
              <a:rPr lang="en-US" sz="2600" baseline="-25000">
                <a:latin typeface="Times New Roman" pitchFamily="18" charset="0"/>
              </a:rPr>
              <a:t>2</a:t>
            </a:r>
            <a:r>
              <a:rPr lang="en-US" sz="2600">
                <a:latin typeface="Times New Roman" pitchFamily="18" charset="0"/>
              </a:rPr>
              <a:t>SO</a:t>
            </a:r>
            <a:r>
              <a:rPr lang="en-US" sz="2600" baseline="-25000">
                <a:latin typeface="Times New Roman" pitchFamily="18" charset="0"/>
              </a:rPr>
              <a:t>4</a:t>
            </a:r>
            <a:r>
              <a:rPr lang="en-US" sz="2600">
                <a:latin typeface="Times New Roman" pitchFamily="18" charset="0"/>
              </a:rPr>
              <a:t> dư</a:t>
            </a:r>
          </a:p>
        </p:txBody>
      </p:sp>
      <p:sp>
        <p:nvSpPr>
          <p:cNvPr id="25625" name="Rectangle 59"/>
          <p:cNvSpPr>
            <a:spLocks noChangeArrowheads="1"/>
          </p:cNvSpPr>
          <p:nvPr/>
        </p:nvSpPr>
        <p:spPr bwMode="auto">
          <a:xfrm>
            <a:off x="990600" y="5683250"/>
            <a:ext cx="2667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       C% CuSO</a:t>
            </a:r>
            <a:r>
              <a:rPr lang="en-US" sz="2600" baseline="-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=</a:t>
            </a:r>
            <a:endParaRPr lang="en-US" sz="2600">
              <a:latin typeface="Times New Roman" pitchFamily="18" charset="0"/>
            </a:endParaRPr>
          </a:p>
        </p:txBody>
      </p:sp>
      <p:graphicFrame>
        <p:nvGraphicFramePr>
          <p:cNvPr id="25626" name="Object 58"/>
          <p:cNvGraphicFramePr>
            <a:graphicFrameLocks noChangeAspect="1"/>
          </p:cNvGraphicFramePr>
          <p:nvPr/>
        </p:nvGraphicFramePr>
        <p:xfrm>
          <a:off x="3505200" y="5486400"/>
          <a:ext cx="1524000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22" imgW="647419" imgH="444307" progId="Equation.3">
                  <p:embed/>
                </p:oleObj>
              </mc:Choice>
              <mc:Fallback>
                <p:oleObj name="Equation" r:id="rId22" imgW="647419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486400"/>
                        <a:ext cx="1524000" cy="1049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7" name="Rectangle 60"/>
          <p:cNvSpPr>
            <a:spLocks noChangeArrowheads="1"/>
          </p:cNvSpPr>
          <p:nvPr/>
        </p:nvSpPr>
        <p:spPr bwMode="auto">
          <a:xfrm>
            <a:off x="4953000" y="5715000"/>
            <a:ext cx="45878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%</a:t>
            </a:r>
            <a:endParaRPr lang="en-US" sz="2600">
              <a:latin typeface="Times New Roman" pitchFamily="18" charset="0"/>
            </a:endParaRPr>
          </a:p>
        </p:txBody>
      </p:sp>
      <p:sp>
        <p:nvSpPr>
          <p:cNvPr id="25628" name="Line 61"/>
          <p:cNvSpPr>
            <a:spLocks noChangeShapeType="1"/>
          </p:cNvSpPr>
          <p:nvPr/>
        </p:nvSpPr>
        <p:spPr bwMode="auto">
          <a:xfrm>
            <a:off x="5486400" y="53340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9" name="Rectangle 62"/>
          <p:cNvSpPr>
            <a:spLocks noChangeArrowheads="1"/>
          </p:cNvSpPr>
          <p:nvPr/>
        </p:nvSpPr>
        <p:spPr bwMode="auto">
          <a:xfrm>
            <a:off x="5334000" y="5486400"/>
            <a:ext cx="3352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       C% H</a:t>
            </a:r>
            <a:r>
              <a:rPr lang="en-US" sz="2600" baseline="-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600" baseline="-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= ?</a:t>
            </a:r>
            <a:endParaRPr lang="en-US" sz="26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7671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mtClean="0"/>
              <a:t>                     </a:t>
            </a:r>
          </a:p>
          <a:p>
            <a:pPr marL="0" indent="0">
              <a:buFont typeface="Arial" charset="0"/>
              <a:buNone/>
            </a:pPr>
            <a:endParaRPr lang="en-US" smtClean="0"/>
          </a:p>
          <a:p>
            <a:pPr marL="0" indent="0">
              <a:buFont typeface="Arial" charset="0"/>
              <a:buNone/>
            </a:pPr>
            <a:endParaRPr lang="en-US" smtClean="0"/>
          </a:p>
        </p:txBody>
      </p:sp>
      <p:sp>
        <p:nvSpPr>
          <p:cNvPr id="28675" name="TextBox 6"/>
          <p:cNvSpPr txBox="1">
            <a:spLocks noChangeArrowheads="1"/>
          </p:cNvSpPr>
          <p:nvPr/>
        </p:nvSpPr>
        <p:spPr bwMode="auto">
          <a:xfrm rot="-1598708">
            <a:off x="1065213" y="1897063"/>
            <a:ext cx="5770562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r>
              <a:rPr lang="en-US" sz="9600">
                <a:solidFill>
                  <a:srgbClr val="FF0000"/>
                </a:solidFill>
                <a:latin typeface=".VnAristote" pitchFamily="34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82590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0" y="1270000"/>
            <a:ext cx="91440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lang="en-US" alt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alt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altLang="vi-VN" sz="36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vi-VN" sz="3600" dirty="0" err="1" smtClean="0">
                <a:latin typeface="Times New Roman" pitchFamily="18" charset="0"/>
                <a:cs typeface="Times New Roman" pitchFamily="18" charset="0"/>
              </a:rPr>
              <a:t>1số</a:t>
            </a:r>
            <a:r>
              <a:rPr lang="en-US" altLang="vi-V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axit</a:t>
            </a:r>
            <a:endParaRPr lang="en-US" altLang="vi-VN" sz="3600" dirty="0">
              <a:latin typeface="Garamond" pitchFamily="18" charset="0"/>
            </a:endParaRP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2286000" y="228600"/>
            <a:ext cx="48768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lang="en-US" altLang="vi-VN" sz="4000" b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CẦN NHỚ OXIT</a:t>
            </a:r>
            <a:endParaRPr lang="en-US" altLang="vi-VN" sz="4000">
              <a:solidFill>
                <a:srgbClr val="9900CC"/>
              </a:solidFill>
              <a:latin typeface="Garamond" pitchFamily="18" charset="0"/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0" y="2667000"/>
            <a:ext cx="8991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lang="en-US" altLang="vi-VN" sz="3600" dirty="0" smtClean="0">
                <a:latin typeface="Garamond" pitchFamily="18" charset="0"/>
              </a:rPr>
              <a:t>+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 t/d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Axit</a:t>
            </a:r>
            <a:endParaRPr lang="en-US" altLang="vi-VN" sz="3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 t/d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1Số</a:t>
            </a: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dirty="0" err="1">
                <a:latin typeface="Times New Roman" pitchFamily="18" charset="0"/>
                <a:cs typeface="Times New Roman" pitchFamily="18" charset="0"/>
              </a:rPr>
              <a:t>Bazơ</a:t>
            </a:r>
            <a:endParaRPr lang="en-US" altLang="vi-VN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46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9"/>
          <p:cNvSpPr txBox="1">
            <a:spLocks noChangeArrowheads="1"/>
          </p:cNvSpPr>
          <p:nvPr/>
        </p:nvSpPr>
        <p:spPr bwMode="auto">
          <a:xfrm>
            <a:off x="1700213" y="3175"/>
            <a:ext cx="6400800" cy="677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800" b="1">
                <a:latin typeface="Garamond" pitchFamily="18" charset="0"/>
              </a:rPr>
              <a:t>Oxit ( gồm 2 nguyên tố, </a:t>
            </a:r>
            <a:r>
              <a:rPr lang="en-US" altLang="vi-VN" sz="3800" b="1">
                <a:solidFill>
                  <a:srgbClr val="FF0000"/>
                </a:solidFill>
                <a:latin typeface="Garamond" pitchFamily="18" charset="0"/>
              </a:rPr>
              <a:t>có O</a:t>
            </a:r>
            <a:r>
              <a:rPr lang="en-US" altLang="vi-VN" sz="3800" b="1">
                <a:latin typeface="Garamond" pitchFamily="18" charset="0"/>
              </a:rPr>
              <a:t>)</a:t>
            </a:r>
            <a:endParaRPr lang="en-US" altLang="vi-VN" sz="3800">
              <a:latin typeface="Garamond" pitchFamily="18" charset="0"/>
            </a:endParaRPr>
          </a:p>
        </p:txBody>
      </p:sp>
      <p:sp>
        <p:nvSpPr>
          <p:cNvPr id="4" name="Text Box 69"/>
          <p:cNvSpPr txBox="1">
            <a:spLocks noChangeArrowheads="1"/>
          </p:cNvSpPr>
          <p:nvPr/>
        </p:nvSpPr>
        <p:spPr bwMode="auto">
          <a:xfrm>
            <a:off x="169863" y="1430338"/>
            <a:ext cx="1735137" cy="418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</a:pPr>
            <a:r>
              <a:rPr lang="en-US" altLang="vi-VN" sz="3800" b="1">
                <a:solidFill>
                  <a:srgbClr val="00B0F0"/>
                </a:solidFill>
                <a:latin typeface="Garamond" pitchFamily="18" charset="0"/>
              </a:rPr>
              <a:t>K</a:t>
            </a:r>
            <a:r>
              <a:rPr lang="en-US" altLang="vi-VN" sz="3800" b="1" baseline="-2500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altLang="vi-VN" sz="3800" b="1">
                <a:solidFill>
                  <a:srgbClr val="00B0F0"/>
                </a:solidFill>
                <a:latin typeface="Garamond" pitchFamily="18" charset="0"/>
              </a:rPr>
              <a:t>O     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</a:pPr>
            <a:r>
              <a:rPr lang="en-US" altLang="vi-VN" sz="3800" b="1">
                <a:solidFill>
                  <a:srgbClr val="00B0F0"/>
                </a:solidFill>
                <a:latin typeface="Garamond" pitchFamily="18" charset="0"/>
              </a:rPr>
              <a:t>Na</a:t>
            </a:r>
            <a:r>
              <a:rPr lang="en-US" altLang="vi-VN" sz="3800" b="1" baseline="-2500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altLang="vi-VN" sz="3800" b="1">
                <a:solidFill>
                  <a:srgbClr val="00B0F0"/>
                </a:solidFill>
                <a:latin typeface="Garamond" pitchFamily="18" charset="0"/>
              </a:rPr>
              <a:t>O   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</a:pPr>
            <a:r>
              <a:rPr lang="en-US" altLang="vi-VN" sz="3800" b="1">
                <a:solidFill>
                  <a:srgbClr val="00B0F0"/>
                </a:solidFill>
                <a:latin typeface="Garamond" pitchFamily="18" charset="0"/>
              </a:rPr>
              <a:t>Li</a:t>
            </a:r>
            <a:r>
              <a:rPr lang="en-US" altLang="vi-VN" sz="3800" b="1" baseline="-25000">
                <a:solidFill>
                  <a:srgbClr val="00B0F0"/>
                </a:solidFill>
                <a:latin typeface="Garamond" pitchFamily="18" charset="0"/>
              </a:rPr>
              <a:t>2</a:t>
            </a:r>
            <a:r>
              <a:rPr lang="en-US" altLang="vi-VN" sz="3800" b="1">
                <a:solidFill>
                  <a:srgbClr val="00B0F0"/>
                </a:solidFill>
                <a:latin typeface="Garamond" pitchFamily="18" charset="0"/>
              </a:rPr>
              <a:t>O    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</a:pPr>
            <a:r>
              <a:rPr lang="en-US" altLang="vi-VN" sz="3800" b="1">
                <a:solidFill>
                  <a:srgbClr val="00B0F0"/>
                </a:solidFill>
                <a:latin typeface="Garamond" pitchFamily="18" charset="0"/>
              </a:rPr>
              <a:t>CaO    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</a:pPr>
            <a:r>
              <a:rPr lang="en-US" altLang="vi-VN" sz="3800" b="1">
                <a:solidFill>
                  <a:srgbClr val="00B0F0"/>
                </a:solidFill>
                <a:latin typeface="Garamond" pitchFamily="18" charset="0"/>
              </a:rPr>
              <a:t>BaO.</a:t>
            </a:r>
            <a:r>
              <a:rPr lang="en-US" altLang="vi-VN" sz="3800">
                <a:solidFill>
                  <a:srgbClr val="0070C0"/>
                </a:solidFill>
                <a:latin typeface="Garamond" pitchFamily="18" charset="0"/>
              </a:rPr>
              <a:t>.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1524000" y="554038"/>
            <a:ext cx="1447800" cy="2794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957388" y="1174750"/>
            <a:ext cx="1014412" cy="53657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47700" y="1168400"/>
            <a:ext cx="788988" cy="4572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Box 69"/>
          <p:cNvSpPr txBox="1">
            <a:spLocks noChangeArrowheads="1"/>
          </p:cNvSpPr>
          <p:nvPr/>
        </p:nvSpPr>
        <p:spPr bwMode="auto">
          <a:xfrm>
            <a:off x="3070225" y="1417638"/>
            <a:ext cx="1541463" cy="418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</a:pPr>
            <a:r>
              <a:rPr lang="en-US" altLang="vi-VN" sz="3800" b="1">
                <a:latin typeface="Garamond" pitchFamily="18" charset="0"/>
              </a:rPr>
              <a:t>CuO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</a:pPr>
            <a:r>
              <a:rPr lang="en-US" altLang="vi-VN" sz="3800" b="1">
                <a:latin typeface="Garamond" pitchFamily="18" charset="0"/>
              </a:rPr>
              <a:t>FeO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</a:pPr>
            <a:r>
              <a:rPr lang="en-US" altLang="vi-VN" sz="3800" b="1">
                <a:latin typeface="Garamond" pitchFamily="18" charset="0"/>
              </a:rPr>
              <a:t>Fe</a:t>
            </a:r>
            <a:r>
              <a:rPr lang="en-US" altLang="vi-VN" sz="3800" b="1" baseline="-25000">
                <a:latin typeface="Garamond" pitchFamily="18" charset="0"/>
              </a:rPr>
              <a:t>2</a:t>
            </a:r>
            <a:r>
              <a:rPr lang="en-US" altLang="vi-VN" sz="3800" b="1">
                <a:latin typeface="Garamond" pitchFamily="18" charset="0"/>
              </a:rPr>
              <a:t>O</a:t>
            </a:r>
            <a:r>
              <a:rPr lang="en-US" altLang="vi-VN" sz="3800" b="1" baseline="-25000">
                <a:latin typeface="Garamond" pitchFamily="18" charset="0"/>
              </a:rPr>
              <a:t>3</a:t>
            </a:r>
            <a:endParaRPr lang="en-US" altLang="vi-VN" sz="3800" b="1">
              <a:latin typeface="Garamond" pitchFamily="18" charset="0"/>
            </a:endParaRPr>
          </a:p>
          <a:p>
            <a:pPr eaLnBrk="1" hangingPunct="1">
              <a:spcBef>
                <a:spcPct val="50000"/>
              </a:spcBef>
              <a:buFont typeface="Arial" charset="0"/>
              <a:buNone/>
            </a:pPr>
            <a:r>
              <a:rPr lang="en-US" altLang="vi-VN" sz="3800" b="1">
                <a:latin typeface="Garamond" pitchFamily="18" charset="0"/>
              </a:rPr>
              <a:t>MgO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</a:pPr>
            <a:r>
              <a:rPr lang="en-US" altLang="vi-VN" sz="3800" b="1">
                <a:latin typeface="Garamond" pitchFamily="18" charset="0"/>
              </a:rPr>
              <a:t>PbO...</a:t>
            </a:r>
          </a:p>
        </p:txBody>
      </p:sp>
      <p:sp>
        <p:nvSpPr>
          <p:cNvPr id="19" name="Text Box 69"/>
          <p:cNvSpPr txBox="1">
            <a:spLocks noChangeArrowheads="1"/>
          </p:cNvSpPr>
          <p:nvPr/>
        </p:nvSpPr>
        <p:spPr bwMode="auto">
          <a:xfrm>
            <a:off x="379413" y="625475"/>
            <a:ext cx="2514600" cy="677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800" b="1">
                <a:latin typeface="Garamond" pitchFamily="18" charset="0"/>
              </a:rPr>
              <a:t>Oxit bazơ </a:t>
            </a:r>
          </a:p>
        </p:txBody>
      </p:sp>
      <p:sp>
        <p:nvSpPr>
          <p:cNvPr id="20" name="Text Box 69"/>
          <p:cNvSpPr txBox="1">
            <a:spLocks noChangeArrowheads="1"/>
          </p:cNvSpPr>
          <p:nvPr/>
        </p:nvSpPr>
        <p:spPr bwMode="auto">
          <a:xfrm>
            <a:off x="4406900" y="711200"/>
            <a:ext cx="2514600" cy="677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800" b="1">
                <a:solidFill>
                  <a:srgbClr val="FF0000"/>
                </a:solidFill>
                <a:latin typeface="Garamond" pitchFamily="18" charset="0"/>
              </a:rPr>
              <a:t>Oxit axit 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543300" y="587375"/>
            <a:ext cx="1409700" cy="26828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70"/>
          <p:cNvSpPr txBox="1">
            <a:spLocks noChangeArrowheads="1"/>
          </p:cNvSpPr>
          <p:nvPr/>
        </p:nvSpPr>
        <p:spPr bwMode="auto">
          <a:xfrm>
            <a:off x="5616575" y="1619250"/>
            <a:ext cx="1622425" cy="440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0000"/>
                </a:solidFill>
              </a:rPr>
              <a:t>CO</a:t>
            </a:r>
            <a:r>
              <a:rPr lang="en-US" altLang="vi-VN" sz="2800" b="1" baseline="-25000">
                <a:solidFill>
                  <a:srgbClr val="FF0000"/>
                </a:solidFill>
              </a:rPr>
              <a:t>2</a:t>
            </a:r>
            <a:endParaRPr lang="en-US" altLang="vi-VN" sz="2800" b="1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0000"/>
                </a:solidFill>
              </a:rPr>
              <a:t>SO</a:t>
            </a:r>
            <a:r>
              <a:rPr lang="en-US" altLang="vi-VN" sz="2800" b="1" baseline="-25000">
                <a:solidFill>
                  <a:srgbClr val="FF0000"/>
                </a:solidFill>
              </a:rPr>
              <a:t>2</a:t>
            </a:r>
            <a:endParaRPr lang="en-US" altLang="vi-VN" sz="2800" b="1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0000"/>
                </a:solidFill>
              </a:rPr>
              <a:t> SO</a:t>
            </a:r>
            <a:r>
              <a:rPr lang="en-US" altLang="vi-VN" sz="2800" b="1" baseline="-25000">
                <a:solidFill>
                  <a:srgbClr val="FF0000"/>
                </a:solidFill>
              </a:rPr>
              <a:t>3</a:t>
            </a:r>
            <a:endParaRPr lang="en-US" altLang="vi-VN" sz="2800" b="1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0000"/>
                </a:solidFill>
              </a:rPr>
              <a:t> N</a:t>
            </a:r>
            <a:r>
              <a:rPr lang="en-US" altLang="vi-VN" sz="2800" b="1" baseline="-25000">
                <a:solidFill>
                  <a:srgbClr val="FF0000"/>
                </a:solidFill>
              </a:rPr>
              <a:t>2</a:t>
            </a:r>
            <a:r>
              <a:rPr lang="en-US" altLang="vi-VN" sz="2800" b="1">
                <a:solidFill>
                  <a:srgbClr val="FF0000"/>
                </a:solidFill>
              </a:rPr>
              <a:t>O</a:t>
            </a:r>
            <a:r>
              <a:rPr lang="en-US" altLang="vi-VN" sz="2800" b="1" baseline="-25000">
                <a:solidFill>
                  <a:srgbClr val="FF0000"/>
                </a:solidFill>
              </a:rPr>
              <a:t>5</a:t>
            </a:r>
            <a:endParaRPr lang="en-US" altLang="vi-VN" sz="2800" b="1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0000"/>
                </a:solidFill>
              </a:rPr>
              <a:t> P</a:t>
            </a:r>
            <a:r>
              <a:rPr lang="en-US" altLang="vi-VN" sz="2800" b="1" baseline="-25000">
                <a:solidFill>
                  <a:srgbClr val="FF0000"/>
                </a:solidFill>
              </a:rPr>
              <a:t>2</a:t>
            </a:r>
            <a:r>
              <a:rPr lang="en-US" altLang="vi-VN" sz="2800" b="1">
                <a:solidFill>
                  <a:srgbClr val="FF0000"/>
                </a:solidFill>
              </a:rPr>
              <a:t>O</a:t>
            </a:r>
            <a:r>
              <a:rPr lang="en-US" altLang="vi-VN" sz="2800" b="1" baseline="-25000">
                <a:solidFill>
                  <a:srgbClr val="FF0000"/>
                </a:solidFill>
              </a:rPr>
              <a:t>5.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</a:pPr>
            <a:r>
              <a:rPr lang="en-US" altLang="vi-VN" sz="2800" b="1">
                <a:solidFill>
                  <a:srgbClr val="FF0000"/>
                </a:solidFill>
              </a:rPr>
              <a:t> SiO</a:t>
            </a:r>
            <a:r>
              <a:rPr lang="en-US" altLang="vi-VN" sz="2800" b="1" baseline="-25000">
                <a:solidFill>
                  <a:srgbClr val="FF0000"/>
                </a:solidFill>
              </a:rPr>
              <a:t>2</a:t>
            </a:r>
            <a:endParaRPr lang="en-US" altLang="vi-VN" sz="2800" b="1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 altLang="vi-VN" sz="2800" b="1">
              <a:solidFill>
                <a:srgbClr val="FF0000"/>
              </a:solidFill>
            </a:endParaRPr>
          </a:p>
        </p:txBody>
      </p:sp>
      <p:sp>
        <p:nvSpPr>
          <p:cNvPr id="33" name="Text Box 69"/>
          <p:cNvSpPr txBox="1">
            <a:spLocks noChangeArrowheads="1"/>
          </p:cNvSpPr>
          <p:nvPr/>
        </p:nvSpPr>
        <p:spPr bwMode="auto">
          <a:xfrm>
            <a:off x="-12700" y="5791200"/>
            <a:ext cx="39751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0000"/>
                </a:solidFill>
                <a:latin typeface="Garamond" pitchFamily="18" charset="0"/>
              </a:rPr>
              <a:t>Một số oxit bazơ kim loại mạnh</a:t>
            </a:r>
            <a:endParaRPr lang="en-US" altLang="vi-VN" sz="2800">
              <a:solidFill>
                <a:srgbClr val="FF0000"/>
              </a:solidFill>
              <a:latin typeface="Garamond" pitchFamily="18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1758950" y="4648200"/>
            <a:ext cx="392113" cy="126365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ight Brace 41"/>
          <p:cNvSpPr/>
          <p:nvPr/>
        </p:nvSpPr>
        <p:spPr>
          <a:xfrm>
            <a:off x="1436688" y="1792288"/>
            <a:ext cx="468312" cy="3503612"/>
          </a:xfrm>
          <a:prstGeom prst="rightBrac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Text Box 69"/>
          <p:cNvSpPr txBox="1">
            <a:spLocks noChangeArrowheads="1"/>
          </p:cNvSpPr>
          <p:nvPr/>
        </p:nvSpPr>
        <p:spPr bwMode="auto">
          <a:xfrm>
            <a:off x="7440613" y="2513013"/>
            <a:ext cx="1597025" cy="301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80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P/Ư tạo thành gốc Axit</a:t>
            </a:r>
          </a:p>
        </p:txBody>
      </p:sp>
      <p:sp>
        <p:nvSpPr>
          <p:cNvPr id="9" name="Oval 8"/>
          <p:cNvSpPr/>
          <p:nvPr/>
        </p:nvSpPr>
        <p:spPr>
          <a:xfrm>
            <a:off x="5045075" y="1235075"/>
            <a:ext cx="2092325" cy="535305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941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8" grpId="0"/>
      <p:bldP spid="19" grpId="0"/>
      <p:bldP spid="20" grpId="0"/>
      <p:bldP spid="25" grpId="0"/>
      <p:bldP spid="33" grpId="0"/>
      <p:bldP spid="42" grpId="0" animBg="1"/>
      <p:bldP spid="44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9"/>
          <p:cNvSpPr txBox="1">
            <a:spLocks noChangeArrowheads="1"/>
          </p:cNvSpPr>
          <p:nvPr/>
        </p:nvSpPr>
        <p:spPr bwMode="auto">
          <a:xfrm>
            <a:off x="838200" y="228600"/>
            <a:ext cx="80772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4400" b="1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CHỦ ĐỀ OXIT</a:t>
            </a:r>
          </a:p>
        </p:txBody>
      </p:sp>
      <p:sp>
        <p:nvSpPr>
          <p:cNvPr id="7171" name="Text Box 9"/>
          <p:cNvSpPr txBox="1">
            <a:spLocks noChangeArrowheads="1"/>
          </p:cNvSpPr>
          <p:nvPr/>
        </p:nvSpPr>
        <p:spPr bwMode="auto">
          <a:xfrm>
            <a:off x="304800" y="2171700"/>
            <a:ext cx="2362200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Tính chất hóa học </a:t>
            </a:r>
          </a:p>
          <a:p>
            <a:pPr eaLnBrk="1" hangingPunct="1"/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Oxit</a:t>
            </a:r>
          </a:p>
        </p:txBody>
      </p:sp>
      <p:sp>
        <p:nvSpPr>
          <p:cNvPr id="7172" name="Text Box 9"/>
          <p:cNvSpPr txBox="1">
            <a:spLocks noChangeArrowheads="1"/>
          </p:cNvSpPr>
          <p:nvPr/>
        </p:nvSpPr>
        <p:spPr bwMode="auto">
          <a:xfrm>
            <a:off x="3733800" y="2160588"/>
            <a:ext cx="1905000" cy="212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Phân loại Oxit</a:t>
            </a:r>
          </a:p>
        </p:txBody>
      </p:sp>
      <p:sp>
        <p:nvSpPr>
          <p:cNvPr id="7173" name="Text Box 9"/>
          <p:cNvSpPr txBox="1">
            <a:spLocks noChangeArrowheads="1"/>
          </p:cNvSpPr>
          <p:nvPr/>
        </p:nvSpPr>
        <p:spPr bwMode="auto">
          <a:xfrm>
            <a:off x="5943600" y="1981200"/>
            <a:ext cx="2971800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Một số oxit quan trọng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 CaO; SO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1600200" y="998538"/>
            <a:ext cx="1905000" cy="1162050"/>
          </a:xfrm>
          <a:prstGeom prst="straightConnector1">
            <a:avLst/>
          </a:prstGeom>
          <a:ln w="5715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365625" y="1047750"/>
            <a:ext cx="36513" cy="1190625"/>
          </a:xfrm>
          <a:prstGeom prst="straightConnector1">
            <a:avLst/>
          </a:prstGeom>
          <a:ln w="5715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564188" y="998538"/>
            <a:ext cx="1979612" cy="982662"/>
          </a:xfrm>
          <a:prstGeom prst="straightConnector1">
            <a:avLst/>
          </a:prstGeom>
          <a:ln w="5715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994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9"/>
          <p:cNvSpPr txBox="1">
            <a:spLocks noChangeArrowheads="1"/>
          </p:cNvSpPr>
          <p:nvPr/>
        </p:nvSpPr>
        <p:spPr bwMode="auto">
          <a:xfrm>
            <a:off x="838200" y="228600"/>
            <a:ext cx="80772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4400" b="1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CHỦ ĐỀ OXIT</a:t>
            </a:r>
          </a:p>
        </p:txBody>
      </p:sp>
      <p:sp>
        <p:nvSpPr>
          <p:cNvPr id="8195" name="Text Box 9"/>
          <p:cNvSpPr txBox="1">
            <a:spLocks noChangeArrowheads="1"/>
          </p:cNvSpPr>
          <p:nvPr/>
        </p:nvSpPr>
        <p:spPr bwMode="auto">
          <a:xfrm>
            <a:off x="304800" y="2171700"/>
            <a:ext cx="2362200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vi-VN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chất hóa học </a:t>
            </a:r>
          </a:p>
          <a:p>
            <a:pPr eaLnBrk="1" hangingPunct="1"/>
            <a:r>
              <a:rPr lang="en-US" altLang="vi-VN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</a:p>
        </p:txBody>
      </p:sp>
      <p:sp>
        <p:nvSpPr>
          <p:cNvPr id="8196" name="Text Box 9"/>
          <p:cNvSpPr txBox="1">
            <a:spLocks noChangeArrowheads="1"/>
          </p:cNvSpPr>
          <p:nvPr/>
        </p:nvSpPr>
        <p:spPr bwMode="auto">
          <a:xfrm>
            <a:off x="3733800" y="2160588"/>
            <a:ext cx="1905000" cy="212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Phân loại Oxit</a:t>
            </a:r>
          </a:p>
        </p:txBody>
      </p:sp>
      <p:sp>
        <p:nvSpPr>
          <p:cNvPr id="8197" name="Text Box 9"/>
          <p:cNvSpPr txBox="1">
            <a:spLocks noChangeArrowheads="1"/>
          </p:cNvSpPr>
          <p:nvPr/>
        </p:nvSpPr>
        <p:spPr bwMode="auto">
          <a:xfrm>
            <a:off x="5943600" y="1981200"/>
            <a:ext cx="2971800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Một số oxit quan trọng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 CaO; SO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1600200" y="998538"/>
            <a:ext cx="1905000" cy="1162050"/>
          </a:xfrm>
          <a:prstGeom prst="straightConnector1">
            <a:avLst/>
          </a:prstGeom>
          <a:ln w="5715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365625" y="1047750"/>
            <a:ext cx="36513" cy="1190625"/>
          </a:xfrm>
          <a:prstGeom prst="straightConnector1">
            <a:avLst/>
          </a:prstGeom>
          <a:ln w="5715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564188" y="998538"/>
            <a:ext cx="1979612" cy="982662"/>
          </a:xfrm>
          <a:prstGeom prst="straightConnector1">
            <a:avLst/>
          </a:prstGeom>
          <a:ln w="5715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66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838200" y="609600"/>
            <a:ext cx="7162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r>
              <a:rPr 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2. Tính chất hóa học của oxit</a:t>
            </a: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219075" y="1598613"/>
            <a:ext cx="89249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CHẤT HÓA HỌC CỦA OXIT</a:t>
            </a:r>
            <a:endParaRPr lang="en-US" alt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67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9"/>
          <p:cNvSpPr txBox="1">
            <a:spLocks noChangeArrowheads="1"/>
          </p:cNvSpPr>
          <p:nvPr/>
        </p:nvSpPr>
        <p:spPr bwMode="auto">
          <a:xfrm>
            <a:off x="76200" y="127000"/>
            <a:ext cx="8135938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T</a:t>
            </a:r>
            <a:r>
              <a:rPr lang="vi-VN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ính chất hóa học </a:t>
            </a:r>
            <a:r>
              <a:rPr lang="en-US" altLang="vi-VN" sz="44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 bazơ</a:t>
            </a:r>
            <a:endParaRPr lang="en-US" altLang="vi-VN" sz="4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58738" y="962025"/>
            <a:ext cx="9126537" cy="144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vi-VN" altLang="vi-VN" sz="4400" b="1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1Số oxit bazơ 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        dd bazơ </a:t>
            </a:r>
            <a:br>
              <a:rPr lang="en-US" altLang="vi-VN" sz="4400" b="1">
                <a:latin typeface="Times New Roman" pitchFamily="18" charset="0"/>
                <a:cs typeface="Times New Roman" pitchFamily="18" charset="0"/>
              </a:rPr>
            </a:b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en-US" altLang="vi-VN" sz="3200" b="1">
                <a:latin typeface="Times New Roman" pitchFamily="18" charset="0"/>
                <a:cs typeface="Times New Roman" pitchFamily="18" charset="0"/>
              </a:rPr>
              <a:t>(k/loại &amp;</a:t>
            </a:r>
            <a:r>
              <a:rPr lang="en-US" altLang="vi-VN" sz="32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OH</a:t>
            </a:r>
            <a:r>
              <a:rPr lang="en-US" altLang="vi-VN" sz="3200" b="1"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vi-VN" sz="32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248400" y="1412875"/>
            <a:ext cx="3810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85725" y="2463800"/>
            <a:ext cx="9126538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vi-VN" sz="32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2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O, Na</a:t>
            </a:r>
            <a:r>
              <a:rPr lang="en-US" altLang="vi-VN" sz="32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2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O, Li</a:t>
            </a:r>
            <a:r>
              <a:rPr lang="en-US" altLang="vi-VN" sz="32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2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O, CaO, BaO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…..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743200" y="1762125"/>
            <a:ext cx="0" cy="56673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322263" y="3552825"/>
            <a:ext cx="456247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   +   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944938" y="3990975"/>
            <a:ext cx="695325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5237163" y="3554413"/>
            <a:ext cx="677862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altLang="vi-VN" sz="60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5643563" y="3541713"/>
            <a:ext cx="1214437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OH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4926013" y="3516313"/>
            <a:ext cx="606425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sz="6000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315913" y="4756150"/>
            <a:ext cx="456247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aO   +   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938588" y="5195888"/>
            <a:ext cx="693737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4884738" y="4778375"/>
            <a:ext cx="906462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altLang="vi-VN" sz="60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5584825" y="4778375"/>
            <a:ext cx="1763713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5014913" y="4252913"/>
            <a:ext cx="2035175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     I</a:t>
            </a:r>
            <a:endParaRPr lang="en-US" altLang="vi-VN" sz="60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304800" y="5883275"/>
            <a:ext cx="4564063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CuO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+   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3927475" y="6323013"/>
            <a:ext cx="695325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4849813" y="5868988"/>
            <a:ext cx="4037012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K/Xảy ra P/Ư</a:t>
            </a:r>
            <a:endParaRPr lang="en-US" altLang="vi-VN" sz="6000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0" y="2408238"/>
            <a:ext cx="6248400" cy="1012825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4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7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6" grpId="1"/>
      <p:bldP spid="11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1" grpId="1"/>
      <p:bldP spid="24" grpId="0"/>
      <p:bldP spid="26" grpId="0"/>
      <p:bldP spid="8" grpId="0" animBg="1"/>
      <p:bldP spid="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74613" y="193675"/>
            <a:ext cx="9126537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b. Oxit bazơ + 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      muối +  H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vi-VN" sz="60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5181600" y="609600"/>
            <a:ext cx="3810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322263" y="1433513"/>
            <a:ext cx="95885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Cu  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041400" y="1452563"/>
            <a:ext cx="76200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803400" y="1443038"/>
            <a:ext cx="63500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576513" y="1468438"/>
            <a:ext cx="682625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011488" y="1468438"/>
            <a:ext cx="798512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883025" y="1876425"/>
            <a:ext cx="3810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406900" y="1433513"/>
            <a:ext cx="957263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Cu    </a:t>
            </a:r>
            <a:endParaRPr lang="en-US" altLang="vi-VN" sz="6000" b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5164138" y="1433513"/>
            <a:ext cx="796925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573588" y="804863"/>
            <a:ext cx="798512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5372100" y="804863"/>
            <a:ext cx="798513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5719763" y="1719263"/>
            <a:ext cx="54133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6261100" y="1431925"/>
            <a:ext cx="6350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6954838" y="1377950"/>
            <a:ext cx="15621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     </a:t>
            </a:r>
            <a:endParaRPr lang="en-US" altLang="vi-VN" sz="6000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2306638" y="1465263"/>
            <a:ext cx="53975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    </a:t>
            </a:r>
            <a:endParaRPr lang="en-US" altLang="vi-VN" sz="44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347663" y="2514600"/>
            <a:ext cx="4110037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  + 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191000" y="2898775"/>
            <a:ext cx="3810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4706938" y="2528888"/>
            <a:ext cx="2962275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7467600" y="2514600"/>
            <a:ext cx="15621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     </a:t>
            </a:r>
            <a:endParaRPr lang="en-US" altLang="vi-VN" sz="6000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53988" y="3725863"/>
            <a:ext cx="4227512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   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4343400" y="4111625"/>
            <a:ext cx="3810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4724400" y="3725863"/>
            <a:ext cx="3103563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(SO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7848600" y="3725863"/>
            <a:ext cx="156210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     </a:t>
            </a:r>
            <a:endParaRPr lang="en-US" altLang="vi-VN" sz="6000" b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2224088" y="3744913"/>
            <a:ext cx="541337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44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5559425" y="3519488"/>
            <a:ext cx="1676400" cy="119221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133600" y="3738563"/>
            <a:ext cx="1185863" cy="9858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" name="Text Box 9"/>
          <p:cNvSpPr txBox="1">
            <a:spLocks noChangeArrowheads="1"/>
          </p:cNvSpPr>
          <p:nvPr/>
        </p:nvSpPr>
        <p:spPr bwMode="auto">
          <a:xfrm>
            <a:off x="7604125" y="3733800"/>
            <a:ext cx="541338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44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9"/>
          <p:cNvSpPr txBox="1">
            <a:spLocks noChangeArrowheads="1"/>
          </p:cNvSpPr>
          <p:nvPr/>
        </p:nvSpPr>
        <p:spPr bwMode="auto">
          <a:xfrm>
            <a:off x="36513" y="4803775"/>
            <a:ext cx="9126537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c.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Số oxit bazơ 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 axit       </a:t>
            </a: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endParaRPr lang="en-US" altLang="vi-VN" sz="6000" b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6477000" y="5257800"/>
            <a:ext cx="630238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801688" y="5924550"/>
            <a:ext cx="31178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  + 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vi-VN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sz="60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3732213" y="6350000"/>
            <a:ext cx="3810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4394200" y="5924550"/>
            <a:ext cx="6350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9"/>
          <p:cNvSpPr txBox="1">
            <a:spLocks noChangeArrowheads="1"/>
          </p:cNvSpPr>
          <p:nvPr/>
        </p:nvSpPr>
        <p:spPr bwMode="auto">
          <a:xfrm>
            <a:off x="4984750" y="5924550"/>
            <a:ext cx="1138238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vi-VN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5229225" y="5468938"/>
            <a:ext cx="796925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II     </a:t>
            </a:r>
            <a:endParaRPr lang="en-US" altLang="vi-VN" sz="6000" b="1" baseline="-2500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4802188" y="6178550"/>
            <a:ext cx="54133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4414838" y="5468938"/>
            <a:ext cx="796925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268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6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6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3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8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10" grpId="0"/>
      <p:bldP spid="14" grpId="0"/>
      <p:bldP spid="15" grpId="0"/>
      <p:bldP spid="15" grpId="1"/>
      <p:bldP spid="16" grpId="0"/>
      <p:bldP spid="16" grpId="1"/>
      <p:bldP spid="17" grpId="0"/>
      <p:bldP spid="18" grpId="0"/>
      <p:bldP spid="19" grpId="0"/>
      <p:bldP spid="20" grpId="0"/>
      <p:bldP spid="21" grpId="0"/>
      <p:bldP spid="23" grpId="0"/>
      <p:bldP spid="24" grpId="0"/>
      <p:bldP spid="25" grpId="0"/>
      <p:bldP spid="27" grpId="0"/>
      <p:bldP spid="28" grpId="0"/>
      <p:bldP spid="29" grpId="0"/>
      <p:bldP spid="30" grpId="0" animBg="1"/>
      <p:bldP spid="30" grpId="1" animBg="1"/>
      <p:bldP spid="31" grpId="0" animBg="1"/>
      <p:bldP spid="31" grpId="1" animBg="1"/>
      <p:bldP spid="32" grpId="0"/>
      <p:bldP spid="33" grpId="0"/>
      <p:bldP spid="35" grpId="0"/>
      <p:bldP spid="37" grpId="0"/>
      <p:bldP spid="38" grpId="0"/>
      <p:bldP spid="40" grpId="0"/>
      <p:bldP spid="40" grpId="1"/>
      <p:bldP spid="41" grpId="0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557213" y="525463"/>
            <a:ext cx="4090987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  +    P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4419600" y="939800"/>
            <a:ext cx="3810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5224463" y="525463"/>
            <a:ext cx="871537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6002338" y="-28575"/>
            <a:ext cx="100806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altLang="vi-VN" sz="4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4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6015038" y="528638"/>
            <a:ext cx="1452562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362575" y="-36513"/>
            <a:ext cx="798513" cy="70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vi-VN" sz="4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4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856288" y="833438"/>
            <a:ext cx="5397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910138" y="533400"/>
            <a:ext cx="5397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44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73050" y="525463"/>
            <a:ext cx="53975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44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533400" y="1839913"/>
            <a:ext cx="360045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CaO   +  CO</a:t>
            </a:r>
            <a:r>
              <a:rPr lang="en-US" altLang="vi-VN" sz="4400" b="1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970338" y="2286000"/>
            <a:ext cx="3810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419600" y="1839913"/>
            <a:ext cx="1239838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5099050" y="1839913"/>
            <a:ext cx="145415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5259388" y="1303338"/>
            <a:ext cx="1008062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4619625" y="1295400"/>
            <a:ext cx="798513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22238" y="2732088"/>
            <a:ext cx="769620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2. Tính chất hóa học oxit axit</a:t>
            </a:r>
            <a:endParaRPr lang="en-US" altLang="vi-VN" sz="60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-41275" y="3505200"/>
            <a:ext cx="971232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altLang="vi-VN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 axit </a:t>
            </a: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en-US" altLang="vi-VN" sz="40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O          Axit (</a:t>
            </a:r>
            <a:r>
              <a:rPr lang="en-US" altLang="vi-VN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vi-VN" sz="4000" b="1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gốc axit)</a:t>
            </a:r>
            <a:endParaRPr lang="en-US" altLang="vi-VN" sz="4000" b="1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160838" y="3886200"/>
            <a:ext cx="719137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273050" y="4676775"/>
            <a:ext cx="456247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+   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 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944938" y="5102225"/>
            <a:ext cx="695325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4727575" y="4718050"/>
            <a:ext cx="76835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5327650" y="4710113"/>
            <a:ext cx="145415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4733925" y="4191000"/>
            <a:ext cx="17716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    II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5146675" y="5000625"/>
            <a:ext cx="5397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14325" y="5854700"/>
            <a:ext cx="456247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  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3970338" y="6265863"/>
            <a:ext cx="695325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9"/>
          <p:cNvSpPr txBox="1">
            <a:spLocks noChangeArrowheads="1"/>
          </p:cNvSpPr>
          <p:nvPr/>
        </p:nvSpPr>
        <p:spPr bwMode="auto">
          <a:xfrm>
            <a:off x="5099050" y="5861050"/>
            <a:ext cx="76835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9"/>
          <p:cNvSpPr txBox="1">
            <a:spLocks noChangeArrowheads="1"/>
          </p:cNvSpPr>
          <p:nvPr/>
        </p:nvSpPr>
        <p:spPr bwMode="auto">
          <a:xfrm>
            <a:off x="5751513" y="5845175"/>
            <a:ext cx="14541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altLang="vi-VN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vi-VN" sz="44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6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5170488" y="5386388"/>
            <a:ext cx="1938337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   III</a:t>
            </a:r>
            <a:r>
              <a:rPr lang="en-US" altLang="vi-VN" sz="4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altLang="vi-VN" sz="4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5541963" y="6135688"/>
            <a:ext cx="5397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36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4814888" y="5864225"/>
            <a:ext cx="541337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44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4775200" y="5797550"/>
            <a:ext cx="1176338" cy="1163638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2387600" y="5867400"/>
            <a:ext cx="53975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4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en-US" altLang="vi-VN" sz="4000" b="1" baseline="-25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35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9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5" grpId="1"/>
      <p:bldP spid="6" grpId="0"/>
      <p:bldP spid="7" grpId="0"/>
      <p:bldP spid="7" grpId="1"/>
      <p:bldP spid="8" grpId="0"/>
      <p:bldP spid="11" grpId="0"/>
      <p:bldP spid="12" grpId="0"/>
      <p:bldP spid="13" grpId="0"/>
      <p:bldP spid="15" grpId="0"/>
      <p:bldP spid="16" grpId="0"/>
      <p:bldP spid="17" grpId="0"/>
      <p:bldP spid="17" grpId="1"/>
      <p:bldP spid="18" grpId="0"/>
      <p:bldP spid="18" grpId="1"/>
      <p:bldP spid="19" grpId="0"/>
      <p:bldP spid="21" grpId="0"/>
      <p:bldP spid="23" grpId="0"/>
      <p:bldP spid="25" grpId="0"/>
      <p:bldP spid="27" grpId="0"/>
      <p:bldP spid="28" grpId="0"/>
      <p:bldP spid="28" grpId="1"/>
      <p:bldP spid="29" grpId="0"/>
      <p:bldP spid="30" grpId="0"/>
      <p:bldP spid="32" grpId="0"/>
      <p:bldP spid="33" grpId="0"/>
      <p:bldP spid="34" grpId="0"/>
      <p:bldP spid="34" grpId="1"/>
      <p:bldP spid="35" grpId="0"/>
      <p:bldP spid="37" grpId="0"/>
      <p:bldP spid="38" grpId="0" animBg="1"/>
      <p:bldP spid="38" grpId="1" animBg="1"/>
      <p:bldP spid="3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948</Words>
  <Application>Microsoft Office PowerPoint</Application>
  <PresentationFormat>On-screen Show (4:3)</PresentationFormat>
  <Paragraphs>255</Paragraphs>
  <Slides>24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Office Theme</vt:lpstr>
      <vt:lpstr>Clip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MỐI LIÊN HỆ GIỮA OXIT AXIT VÀ OXIT BAZƠ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WIN7PRO</dc:creator>
  <cp:lastModifiedBy>WIN7PRO</cp:lastModifiedBy>
  <cp:revision>3</cp:revision>
  <dcterms:created xsi:type="dcterms:W3CDTF">2023-07-20T03:24:07Z</dcterms:created>
  <dcterms:modified xsi:type="dcterms:W3CDTF">2023-07-21T17:24:44Z</dcterms:modified>
</cp:coreProperties>
</file>