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9" r:id="rId22"/>
    <p:sldId id="277" r:id="rId23"/>
    <p:sldId id="280" r:id="rId24"/>
    <p:sldId id="281" r:id="rId25"/>
    <p:sldId id="282" r:id="rId26"/>
    <p:sldId id="283" r:id="rId27"/>
    <p:sldId id="284" r:id="rId28"/>
    <p:sldId id="288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8CA6A-BAF4-48D8-AA0A-55D7F70D0973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102CD1-5677-4003-8CBC-2F2BB855A155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2060"/>
              </a:solidFill>
            </a:rPr>
            <a:t>II. NHỮNG PHÂN BÓN HÓA HỌC THƯỜNG DÙNG</a:t>
          </a:r>
          <a:endParaRPr lang="en-US" sz="3200" dirty="0">
            <a:solidFill>
              <a:srgbClr val="002060"/>
            </a:solidFill>
          </a:endParaRPr>
        </a:p>
      </dgm:t>
    </dgm:pt>
    <dgm:pt modelId="{A7821211-FBCE-498A-A3F0-FD57FDC424FB}" type="parTrans" cxnId="{56EFE335-3F80-43CC-B4FB-C60A17C55EC3}">
      <dgm:prSet/>
      <dgm:spPr/>
      <dgm:t>
        <a:bodyPr/>
        <a:lstStyle/>
        <a:p>
          <a:endParaRPr lang="en-US"/>
        </a:p>
      </dgm:t>
    </dgm:pt>
    <dgm:pt modelId="{F011D559-3224-43E6-B275-DDA629C56889}" type="sibTrans" cxnId="{56EFE335-3F80-43CC-B4FB-C60A17C55EC3}">
      <dgm:prSet/>
      <dgm:spPr/>
      <dgm:t>
        <a:bodyPr/>
        <a:lstStyle/>
        <a:p>
          <a:endParaRPr lang="en-US"/>
        </a:p>
      </dgm:t>
    </dgm:pt>
    <dgm:pt modelId="{86AE219F-E25F-4EB0-9B80-61A79F6DDFBF}">
      <dgm:prSet phldrT="[Text]" custT="1"/>
      <dgm:spPr/>
      <dgm:t>
        <a:bodyPr/>
        <a:lstStyle/>
        <a:p>
          <a:r>
            <a:rPr lang="en-US" sz="3200" dirty="0" smtClean="0"/>
            <a:t>PHÂN BÓN ĐƠN</a:t>
          </a:r>
          <a:endParaRPr lang="en-US" sz="3200" dirty="0"/>
        </a:p>
      </dgm:t>
    </dgm:pt>
    <dgm:pt modelId="{DA53A0A4-8F5E-43C1-9828-64E262B243AE}" type="parTrans" cxnId="{22E3A3EA-0BF0-4F5D-A114-B389342C84DE}">
      <dgm:prSet/>
      <dgm:spPr/>
      <dgm:t>
        <a:bodyPr/>
        <a:lstStyle/>
        <a:p>
          <a:endParaRPr lang="en-US"/>
        </a:p>
      </dgm:t>
    </dgm:pt>
    <dgm:pt modelId="{80F450A5-5F1C-40B6-BD99-4D6796F59004}" type="sibTrans" cxnId="{22E3A3EA-0BF0-4F5D-A114-B389342C84DE}">
      <dgm:prSet/>
      <dgm:spPr/>
      <dgm:t>
        <a:bodyPr/>
        <a:lstStyle/>
        <a:p>
          <a:endParaRPr lang="en-US"/>
        </a:p>
      </dgm:t>
    </dgm:pt>
    <dgm:pt modelId="{A1336A5F-0BA2-4D25-BC8B-926854352F32}">
      <dgm:prSet phldrT="[Text]" custT="1"/>
      <dgm:spPr/>
      <dgm:t>
        <a:bodyPr/>
        <a:lstStyle/>
        <a:p>
          <a:r>
            <a:rPr lang="en-US" sz="3600" dirty="0" smtClean="0"/>
            <a:t>PHÂN BÓN KÉP</a:t>
          </a:r>
          <a:endParaRPr lang="en-US" sz="3600" dirty="0"/>
        </a:p>
      </dgm:t>
    </dgm:pt>
    <dgm:pt modelId="{DCCF4C3B-1EAE-493A-B3FD-3C6CC9D3FE15}" type="parTrans" cxnId="{EDA4712F-1189-4564-A1BC-33D88AC2BA30}">
      <dgm:prSet/>
      <dgm:spPr/>
      <dgm:t>
        <a:bodyPr/>
        <a:lstStyle/>
        <a:p>
          <a:endParaRPr lang="en-US"/>
        </a:p>
      </dgm:t>
    </dgm:pt>
    <dgm:pt modelId="{B02165EA-C71A-4676-AB17-15B1B9A8B9BA}" type="sibTrans" cxnId="{EDA4712F-1189-4564-A1BC-33D88AC2BA30}">
      <dgm:prSet/>
      <dgm:spPr/>
      <dgm:t>
        <a:bodyPr/>
        <a:lstStyle/>
        <a:p>
          <a:endParaRPr lang="en-US"/>
        </a:p>
      </dgm:t>
    </dgm:pt>
    <dgm:pt modelId="{21EAC153-61E5-4658-B1A5-68D8FEF6BDDF}">
      <dgm:prSet phldrT="[Text]" custT="1"/>
      <dgm:spPr/>
      <dgm:t>
        <a:bodyPr/>
        <a:lstStyle/>
        <a:p>
          <a:r>
            <a:rPr lang="en-US" sz="3200" dirty="0" smtClean="0"/>
            <a:t>PHÂN BÓN VI LƯỢNG</a:t>
          </a:r>
          <a:endParaRPr lang="en-US" sz="3200" dirty="0"/>
        </a:p>
      </dgm:t>
    </dgm:pt>
    <dgm:pt modelId="{68942910-D3A2-4DE6-8132-5C9DC24BE2F2}" type="parTrans" cxnId="{36B85DB6-C785-41BF-8A1C-DE9E1ABC0D19}">
      <dgm:prSet/>
      <dgm:spPr/>
      <dgm:t>
        <a:bodyPr/>
        <a:lstStyle/>
        <a:p>
          <a:endParaRPr lang="en-US"/>
        </a:p>
      </dgm:t>
    </dgm:pt>
    <dgm:pt modelId="{DEF8FB08-6781-438D-A93C-7750FB1CF6FC}" type="sibTrans" cxnId="{36B85DB6-C785-41BF-8A1C-DE9E1ABC0D19}">
      <dgm:prSet/>
      <dgm:spPr/>
      <dgm:t>
        <a:bodyPr/>
        <a:lstStyle/>
        <a:p>
          <a:endParaRPr lang="en-US"/>
        </a:p>
      </dgm:t>
    </dgm:pt>
    <dgm:pt modelId="{5F7060E2-78F4-43AE-A1EF-E5239A2C3DEE}" type="pres">
      <dgm:prSet presAssocID="{6658CA6A-BAF4-48D8-AA0A-55D7F70D09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02805-892B-403C-BE90-74C15259401C}" type="pres">
      <dgm:prSet presAssocID="{AC102CD1-5677-4003-8CBC-2F2BB855A155}" presName="roof" presStyleLbl="dkBgShp" presStyleIdx="0" presStyleCnt="2" custLinFactNeighborX="2632"/>
      <dgm:spPr/>
      <dgm:t>
        <a:bodyPr/>
        <a:lstStyle/>
        <a:p>
          <a:endParaRPr lang="en-US"/>
        </a:p>
      </dgm:t>
    </dgm:pt>
    <dgm:pt modelId="{9FA74EE3-F94C-4E2C-AA4C-0271F486D669}" type="pres">
      <dgm:prSet presAssocID="{AC102CD1-5677-4003-8CBC-2F2BB855A155}" presName="pillars" presStyleCnt="0"/>
      <dgm:spPr/>
    </dgm:pt>
    <dgm:pt modelId="{66CB3127-45BB-488F-81FF-698476415303}" type="pres">
      <dgm:prSet presAssocID="{AC102CD1-5677-4003-8CBC-2F2BB855A15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BB3B8-5A28-470C-8929-49D0F896D32E}" type="pres">
      <dgm:prSet presAssocID="{A1336A5F-0BA2-4D25-BC8B-926854352F3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D396C-852D-48B1-AD7C-26758A2B1AC2}" type="pres">
      <dgm:prSet presAssocID="{21EAC153-61E5-4658-B1A5-68D8FEF6BD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93008-A92B-4809-86FD-135C578B0F19}" type="pres">
      <dgm:prSet presAssocID="{AC102CD1-5677-4003-8CBC-2F2BB855A155}" presName="base" presStyleLbl="dkBgShp" presStyleIdx="1" presStyleCnt="2"/>
      <dgm:spPr/>
    </dgm:pt>
  </dgm:ptLst>
  <dgm:cxnLst>
    <dgm:cxn modelId="{E51B2C0B-4205-4C17-9486-396487B1F6CE}" type="presOf" srcId="{86AE219F-E25F-4EB0-9B80-61A79F6DDFBF}" destId="{66CB3127-45BB-488F-81FF-698476415303}" srcOrd="0" destOrd="0" presId="urn:microsoft.com/office/officeart/2005/8/layout/hList3"/>
    <dgm:cxn modelId="{56EFE335-3F80-43CC-B4FB-C60A17C55EC3}" srcId="{6658CA6A-BAF4-48D8-AA0A-55D7F70D0973}" destId="{AC102CD1-5677-4003-8CBC-2F2BB855A155}" srcOrd="0" destOrd="0" parTransId="{A7821211-FBCE-498A-A3F0-FD57FDC424FB}" sibTransId="{F011D559-3224-43E6-B275-DDA629C56889}"/>
    <dgm:cxn modelId="{22E3A3EA-0BF0-4F5D-A114-B389342C84DE}" srcId="{AC102CD1-5677-4003-8CBC-2F2BB855A155}" destId="{86AE219F-E25F-4EB0-9B80-61A79F6DDFBF}" srcOrd="0" destOrd="0" parTransId="{DA53A0A4-8F5E-43C1-9828-64E262B243AE}" sibTransId="{80F450A5-5F1C-40B6-BD99-4D6796F59004}"/>
    <dgm:cxn modelId="{36B85DB6-C785-41BF-8A1C-DE9E1ABC0D19}" srcId="{AC102CD1-5677-4003-8CBC-2F2BB855A155}" destId="{21EAC153-61E5-4658-B1A5-68D8FEF6BDDF}" srcOrd="2" destOrd="0" parTransId="{68942910-D3A2-4DE6-8132-5C9DC24BE2F2}" sibTransId="{DEF8FB08-6781-438D-A93C-7750FB1CF6FC}"/>
    <dgm:cxn modelId="{9A98661B-A1BC-4608-BDE8-57CE7A4EFD65}" type="presOf" srcId="{21EAC153-61E5-4658-B1A5-68D8FEF6BDDF}" destId="{63FD396C-852D-48B1-AD7C-26758A2B1AC2}" srcOrd="0" destOrd="0" presId="urn:microsoft.com/office/officeart/2005/8/layout/hList3"/>
    <dgm:cxn modelId="{0A38EE68-B859-4554-BA1B-5A0B3FF2EA50}" type="presOf" srcId="{AC102CD1-5677-4003-8CBC-2F2BB855A155}" destId="{0D802805-892B-403C-BE90-74C15259401C}" srcOrd="0" destOrd="0" presId="urn:microsoft.com/office/officeart/2005/8/layout/hList3"/>
    <dgm:cxn modelId="{AE75C34D-C553-4A61-B0CA-1F787B9DDACA}" type="presOf" srcId="{A1336A5F-0BA2-4D25-BC8B-926854352F32}" destId="{EFBBB3B8-5A28-470C-8929-49D0F896D32E}" srcOrd="0" destOrd="0" presId="urn:microsoft.com/office/officeart/2005/8/layout/hList3"/>
    <dgm:cxn modelId="{5CF9C639-F6A4-49B7-B17F-FCF22B169007}" type="presOf" srcId="{6658CA6A-BAF4-48D8-AA0A-55D7F70D0973}" destId="{5F7060E2-78F4-43AE-A1EF-E5239A2C3DEE}" srcOrd="0" destOrd="0" presId="urn:microsoft.com/office/officeart/2005/8/layout/hList3"/>
    <dgm:cxn modelId="{EDA4712F-1189-4564-A1BC-33D88AC2BA30}" srcId="{AC102CD1-5677-4003-8CBC-2F2BB855A155}" destId="{A1336A5F-0BA2-4D25-BC8B-926854352F32}" srcOrd="1" destOrd="0" parTransId="{DCCF4C3B-1EAE-493A-B3FD-3C6CC9D3FE15}" sibTransId="{B02165EA-C71A-4676-AB17-15B1B9A8B9BA}"/>
    <dgm:cxn modelId="{36098CF8-D909-495A-B2EF-675B69053434}" type="presParOf" srcId="{5F7060E2-78F4-43AE-A1EF-E5239A2C3DEE}" destId="{0D802805-892B-403C-BE90-74C15259401C}" srcOrd="0" destOrd="0" presId="urn:microsoft.com/office/officeart/2005/8/layout/hList3"/>
    <dgm:cxn modelId="{D893E109-7E28-4114-8BE1-A9D86A62D7D9}" type="presParOf" srcId="{5F7060E2-78F4-43AE-A1EF-E5239A2C3DEE}" destId="{9FA74EE3-F94C-4E2C-AA4C-0271F486D669}" srcOrd="1" destOrd="0" presId="urn:microsoft.com/office/officeart/2005/8/layout/hList3"/>
    <dgm:cxn modelId="{BF1B8B86-AABF-477E-98EC-02933047502A}" type="presParOf" srcId="{9FA74EE3-F94C-4E2C-AA4C-0271F486D669}" destId="{66CB3127-45BB-488F-81FF-698476415303}" srcOrd="0" destOrd="0" presId="urn:microsoft.com/office/officeart/2005/8/layout/hList3"/>
    <dgm:cxn modelId="{374E5F04-2CD7-4EF1-A619-74BE99ED283F}" type="presParOf" srcId="{9FA74EE3-F94C-4E2C-AA4C-0271F486D669}" destId="{EFBBB3B8-5A28-470C-8929-49D0F896D32E}" srcOrd="1" destOrd="0" presId="urn:microsoft.com/office/officeart/2005/8/layout/hList3"/>
    <dgm:cxn modelId="{768F2581-C3A9-4D7E-A88B-7CDBC2FB0058}" type="presParOf" srcId="{9FA74EE3-F94C-4E2C-AA4C-0271F486D669}" destId="{63FD396C-852D-48B1-AD7C-26758A2B1AC2}" srcOrd="2" destOrd="0" presId="urn:microsoft.com/office/officeart/2005/8/layout/hList3"/>
    <dgm:cxn modelId="{935F0EAC-7BCB-4E1B-8C25-C7723832079C}" type="presParOf" srcId="{5F7060E2-78F4-43AE-A1EF-E5239A2C3DEE}" destId="{76593008-A92B-4809-86FD-135C578B0F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82B9A-D34B-4847-87CA-DDB516539ED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557691-6B93-4A71-94AC-C453EEE22559}">
      <dgm:prSet phldrT="[Text]" phldr="1"/>
      <dgm:spPr/>
      <dgm:t>
        <a:bodyPr/>
        <a:lstStyle/>
        <a:p>
          <a:endParaRPr lang="en-US" dirty="0"/>
        </a:p>
      </dgm:t>
    </dgm:pt>
    <dgm:pt modelId="{8F2AE158-1D30-4820-81B2-EC4658A649FB}" type="parTrans" cxnId="{DB80DF35-F0A7-424B-8F83-7384D35AD1E6}">
      <dgm:prSet/>
      <dgm:spPr/>
      <dgm:t>
        <a:bodyPr/>
        <a:lstStyle/>
        <a:p>
          <a:endParaRPr lang="en-US"/>
        </a:p>
      </dgm:t>
    </dgm:pt>
    <dgm:pt modelId="{A9E63541-6EA1-4188-ACDA-0BD03AA4FEDC}" type="sibTrans" cxnId="{DB80DF35-F0A7-424B-8F83-7384D35AD1E6}">
      <dgm:prSet/>
      <dgm:spPr/>
      <dgm:t>
        <a:bodyPr/>
        <a:lstStyle/>
        <a:p>
          <a:endParaRPr lang="en-US"/>
        </a:p>
      </dgm:t>
    </dgm:pt>
    <dgm:pt modelId="{5759B40F-0DF6-434F-AD6E-03D308F44D46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/>
            <a:t>Thế</a:t>
          </a:r>
          <a:r>
            <a:rPr lang="en-US" dirty="0" smtClean="0"/>
            <a:t> </a:t>
          </a:r>
          <a:r>
            <a:rPr lang="en-US" dirty="0" err="1" smtClean="0"/>
            <a:t>nào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phân</a:t>
          </a:r>
          <a:r>
            <a:rPr lang="en-US" dirty="0" smtClean="0"/>
            <a:t> </a:t>
          </a:r>
          <a:r>
            <a:rPr lang="en-US" dirty="0" err="1" smtClean="0"/>
            <a:t>bón</a:t>
          </a:r>
          <a:r>
            <a:rPr lang="en-US" dirty="0" smtClean="0"/>
            <a:t> </a:t>
          </a:r>
          <a:r>
            <a:rPr lang="en-US" dirty="0" err="1" smtClean="0"/>
            <a:t>kép</a:t>
          </a:r>
          <a:r>
            <a:rPr lang="en-US" dirty="0" smtClean="0"/>
            <a:t>?</a:t>
          </a:r>
          <a:endParaRPr lang="en-US" dirty="0"/>
        </a:p>
      </dgm:t>
    </dgm:pt>
    <dgm:pt modelId="{A775C92A-B4A4-4A03-99F1-14701539346D}" type="parTrans" cxnId="{640788B1-C0C7-4DD9-A639-91B4352F84ED}">
      <dgm:prSet/>
      <dgm:spPr/>
      <dgm:t>
        <a:bodyPr/>
        <a:lstStyle/>
        <a:p>
          <a:endParaRPr lang="en-US"/>
        </a:p>
      </dgm:t>
    </dgm:pt>
    <dgm:pt modelId="{6BE32B71-01E3-48D8-A788-821E90BE2B17}" type="sibTrans" cxnId="{640788B1-C0C7-4DD9-A639-91B4352F84ED}">
      <dgm:prSet/>
      <dgm:spPr/>
      <dgm:t>
        <a:bodyPr/>
        <a:lstStyle/>
        <a:p>
          <a:endParaRPr lang="en-US"/>
        </a:p>
      </dgm:t>
    </dgm:pt>
    <dgm:pt modelId="{075083C0-11DB-4F08-8522-D55EBAF36154}">
      <dgm:prSet phldrT="[Text]" phldr="1"/>
      <dgm:spPr/>
      <dgm:t>
        <a:bodyPr/>
        <a:lstStyle/>
        <a:p>
          <a:endParaRPr lang="en-US"/>
        </a:p>
      </dgm:t>
    </dgm:pt>
    <dgm:pt modelId="{879614B8-F878-498A-A758-210F8980C69C}" type="parTrans" cxnId="{9520046D-6AF3-4F74-987B-C944C41A788E}">
      <dgm:prSet/>
      <dgm:spPr/>
      <dgm:t>
        <a:bodyPr/>
        <a:lstStyle/>
        <a:p>
          <a:endParaRPr lang="en-US"/>
        </a:p>
      </dgm:t>
    </dgm:pt>
    <dgm:pt modelId="{A96C5E76-8909-4D80-8383-50000C17040B}" type="sibTrans" cxnId="{9520046D-6AF3-4F74-987B-C944C41A788E}">
      <dgm:prSet/>
      <dgm:spPr/>
      <dgm:t>
        <a:bodyPr/>
        <a:lstStyle/>
        <a:p>
          <a:endParaRPr lang="en-US"/>
        </a:p>
      </dgm:t>
    </dgm:pt>
    <dgm:pt modelId="{C916E248-B00C-4BE3-9583-CCD1AEC8BF1E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Cách</a:t>
          </a:r>
          <a:r>
            <a:rPr lang="en-US" dirty="0" smtClean="0"/>
            <a:t> </a:t>
          </a:r>
          <a:r>
            <a:rPr lang="en-US" dirty="0" err="1" smtClean="0"/>
            <a:t>tạo</a:t>
          </a:r>
          <a:r>
            <a:rPr lang="en-US" dirty="0" smtClean="0"/>
            <a:t> </a:t>
          </a:r>
          <a:r>
            <a:rPr lang="en-US" dirty="0" err="1" smtClean="0"/>
            <a:t>ra</a:t>
          </a:r>
          <a:r>
            <a:rPr lang="en-US" dirty="0" smtClean="0"/>
            <a:t> </a:t>
          </a:r>
          <a:r>
            <a:rPr lang="en-US" dirty="0" err="1" smtClean="0"/>
            <a:t>phân</a:t>
          </a:r>
          <a:r>
            <a:rPr lang="en-US" dirty="0" smtClean="0"/>
            <a:t> </a:t>
          </a:r>
          <a:r>
            <a:rPr lang="en-US" dirty="0" err="1" smtClean="0"/>
            <a:t>bón</a:t>
          </a:r>
          <a:r>
            <a:rPr lang="en-US" dirty="0" smtClean="0"/>
            <a:t> </a:t>
          </a:r>
          <a:r>
            <a:rPr lang="en-US" dirty="0" err="1" smtClean="0"/>
            <a:t>kép</a:t>
          </a:r>
          <a:r>
            <a:rPr lang="en-US" dirty="0" smtClean="0"/>
            <a:t>.</a:t>
          </a:r>
          <a:endParaRPr lang="en-US" dirty="0"/>
        </a:p>
      </dgm:t>
    </dgm:pt>
    <dgm:pt modelId="{7E59C22A-6EFC-4D93-89D8-EE1C54B84309}" type="parTrans" cxnId="{8C9F8911-A7D0-4849-89A8-FBD64CA96FB5}">
      <dgm:prSet/>
      <dgm:spPr/>
      <dgm:t>
        <a:bodyPr/>
        <a:lstStyle/>
        <a:p>
          <a:endParaRPr lang="en-US"/>
        </a:p>
      </dgm:t>
    </dgm:pt>
    <dgm:pt modelId="{D3284A58-1B51-46CB-BD2A-C212C022275E}" type="sibTrans" cxnId="{8C9F8911-A7D0-4849-89A8-FBD64CA96FB5}">
      <dgm:prSet/>
      <dgm:spPr/>
      <dgm:t>
        <a:bodyPr/>
        <a:lstStyle/>
        <a:p>
          <a:endParaRPr lang="en-US"/>
        </a:p>
      </dgm:t>
    </dgm:pt>
    <dgm:pt modelId="{B4C1834E-9FD5-4622-8152-4DD69595F4C6}" type="pres">
      <dgm:prSet presAssocID="{D6182B9A-D34B-4847-87CA-DDB516539E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AAFDAB-D98D-433F-9F93-E141883B8932}" type="pres">
      <dgm:prSet presAssocID="{CC557691-6B93-4A71-94AC-C453EEE22559}" presName="composite" presStyleCnt="0"/>
      <dgm:spPr/>
    </dgm:pt>
    <dgm:pt modelId="{FADE6CED-6E62-4174-AAE4-3A728CBCD8F9}" type="pres">
      <dgm:prSet presAssocID="{CC557691-6B93-4A71-94AC-C453EEE2255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F6AEE-AD19-4C25-8850-7478FB884B65}" type="pres">
      <dgm:prSet presAssocID="{CC557691-6B93-4A71-94AC-C453EEE22559}" presName="descendantText" presStyleLbl="alignAcc1" presStyleIdx="0" presStyleCnt="2" custLinFactNeighborX="477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20F96-A4A4-4261-B67E-78790BD560AB}" type="pres">
      <dgm:prSet presAssocID="{A9E63541-6EA1-4188-ACDA-0BD03AA4FEDC}" presName="sp" presStyleCnt="0"/>
      <dgm:spPr/>
    </dgm:pt>
    <dgm:pt modelId="{0E60D1ED-C816-4D83-BB84-D24AF6879A3A}" type="pres">
      <dgm:prSet presAssocID="{075083C0-11DB-4F08-8522-D55EBAF36154}" presName="composite" presStyleCnt="0"/>
      <dgm:spPr/>
    </dgm:pt>
    <dgm:pt modelId="{5679AF71-4927-4F58-A690-98C048889E7C}" type="pres">
      <dgm:prSet presAssocID="{075083C0-11DB-4F08-8522-D55EBAF3615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5223D-2D11-4E04-80B5-2D206DD20C41}" type="pres">
      <dgm:prSet presAssocID="{075083C0-11DB-4F08-8522-D55EBAF36154}" presName="descendantText" presStyleLbl="alignAcc1" presStyleIdx="1" presStyleCnt="2">
        <dgm:presLayoutVars>
          <dgm:bulletEnabled val="1"/>
        </dgm:presLayoutVars>
      </dgm:prSet>
      <dgm:spPr>
        <a:solidFill>
          <a:srgbClr val="66FF33">
            <a:alpha val="89804"/>
          </a:srgbClr>
        </a:solidFill>
      </dgm:spPr>
      <dgm:t>
        <a:bodyPr/>
        <a:lstStyle/>
        <a:p>
          <a:endParaRPr lang="en-US"/>
        </a:p>
      </dgm:t>
    </dgm:pt>
  </dgm:ptLst>
  <dgm:cxnLst>
    <dgm:cxn modelId="{9520046D-6AF3-4F74-987B-C944C41A788E}" srcId="{D6182B9A-D34B-4847-87CA-DDB516539ED3}" destId="{075083C0-11DB-4F08-8522-D55EBAF36154}" srcOrd="1" destOrd="0" parTransId="{879614B8-F878-498A-A758-210F8980C69C}" sibTransId="{A96C5E76-8909-4D80-8383-50000C17040B}"/>
    <dgm:cxn modelId="{8C9F8911-A7D0-4849-89A8-FBD64CA96FB5}" srcId="{075083C0-11DB-4F08-8522-D55EBAF36154}" destId="{C916E248-B00C-4BE3-9583-CCD1AEC8BF1E}" srcOrd="0" destOrd="0" parTransId="{7E59C22A-6EFC-4D93-89D8-EE1C54B84309}" sibTransId="{D3284A58-1B51-46CB-BD2A-C212C022275E}"/>
    <dgm:cxn modelId="{4C6F4084-8575-4B60-916A-42BDC90D4B51}" type="presOf" srcId="{C916E248-B00C-4BE3-9583-CCD1AEC8BF1E}" destId="{9F25223D-2D11-4E04-80B5-2D206DD20C41}" srcOrd="0" destOrd="0" presId="urn:microsoft.com/office/officeart/2005/8/layout/chevron2"/>
    <dgm:cxn modelId="{BAEE2B69-4EC3-44A9-B124-A888C6600530}" type="presOf" srcId="{5759B40F-0DF6-434F-AD6E-03D308F44D46}" destId="{EC7F6AEE-AD19-4C25-8850-7478FB884B65}" srcOrd="0" destOrd="0" presId="urn:microsoft.com/office/officeart/2005/8/layout/chevron2"/>
    <dgm:cxn modelId="{640788B1-C0C7-4DD9-A639-91B4352F84ED}" srcId="{CC557691-6B93-4A71-94AC-C453EEE22559}" destId="{5759B40F-0DF6-434F-AD6E-03D308F44D46}" srcOrd="0" destOrd="0" parTransId="{A775C92A-B4A4-4A03-99F1-14701539346D}" sibTransId="{6BE32B71-01E3-48D8-A788-821E90BE2B17}"/>
    <dgm:cxn modelId="{4C89E9BA-282B-4911-9D55-C90DF1BED18F}" type="presOf" srcId="{CC557691-6B93-4A71-94AC-C453EEE22559}" destId="{FADE6CED-6E62-4174-AAE4-3A728CBCD8F9}" srcOrd="0" destOrd="0" presId="urn:microsoft.com/office/officeart/2005/8/layout/chevron2"/>
    <dgm:cxn modelId="{DB80DF35-F0A7-424B-8F83-7384D35AD1E6}" srcId="{D6182B9A-D34B-4847-87CA-DDB516539ED3}" destId="{CC557691-6B93-4A71-94AC-C453EEE22559}" srcOrd="0" destOrd="0" parTransId="{8F2AE158-1D30-4820-81B2-EC4658A649FB}" sibTransId="{A9E63541-6EA1-4188-ACDA-0BD03AA4FEDC}"/>
    <dgm:cxn modelId="{D9040879-62F7-4331-A23F-E1236C638779}" type="presOf" srcId="{D6182B9A-D34B-4847-87CA-DDB516539ED3}" destId="{B4C1834E-9FD5-4622-8152-4DD69595F4C6}" srcOrd="0" destOrd="0" presId="urn:microsoft.com/office/officeart/2005/8/layout/chevron2"/>
    <dgm:cxn modelId="{D3B412B8-C462-45E5-AC18-93E8E1E545A6}" type="presOf" srcId="{075083C0-11DB-4F08-8522-D55EBAF36154}" destId="{5679AF71-4927-4F58-A690-98C048889E7C}" srcOrd="0" destOrd="0" presId="urn:microsoft.com/office/officeart/2005/8/layout/chevron2"/>
    <dgm:cxn modelId="{2D1B7F76-98E1-4BD0-A3FD-3039B7E17F07}" type="presParOf" srcId="{B4C1834E-9FD5-4622-8152-4DD69595F4C6}" destId="{C6AAFDAB-D98D-433F-9F93-E141883B8932}" srcOrd="0" destOrd="0" presId="urn:microsoft.com/office/officeart/2005/8/layout/chevron2"/>
    <dgm:cxn modelId="{C5B64699-9DA9-4191-8CCD-9CCF6DA70A97}" type="presParOf" srcId="{C6AAFDAB-D98D-433F-9F93-E141883B8932}" destId="{FADE6CED-6E62-4174-AAE4-3A728CBCD8F9}" srcOrd="0" destOrd="0" presId="urn:microsoft.com/office/officeart/2005/8/layout/chevron2"/>
    <dgm:cxn modelId="{C3590F1C-195A-4C5D-AADA-7CD003971539}" type="presParOf" srcId="{C6AAFDAB-D98D-433F-9F93-E141883B8932}" destId="{EC7F6AEE-AD19-4C25-8850-7478FB884B65}" srcOrd="1" destOrd="0" presId="urn:microsoft.com/office/officeart/2005/8/layout/chevron2"/>
    <dgm:cxn modelId="{BAE5D910-1B11-4210-8216-4D510314ED7B}" type="presParOf" srcId="{B4C1834E-9FD5-4622-8152-4DD69595F4C6}" destId="{81720F96-A4A4-4261-B67E-78790BD560AB}" srcOrd="1" destOrd="0" presId="urn:microsoft.com/office/officeart/2005/8/layout/chevron2"/>
    <dgm:cxn modelId="{C8905842-D274-48A7-BBE6-EA0FE576E71D}" type="presParOf" srcId="{B4C1834E-9FD5-4622-8152-4DD69595F4C6}" destId="{0E60D1ED-C816-4D83-BB84-D24AF6879A3A}" srcOrd="2" destOrd="0" presId="urn:microsoft.com/office/officeart/2005/8/layout/chevron2"/>
    <dgm:cxn modelId="{91C6E3BB-7D9D-4888-96D3-059244B1FA9E}" type="presParOf" srcId="{0E60D1ED-C816-4D83-BB84-D24AF6879A3A}" destId="{5679AF71-4927-4F58-A690-98C048889E7C}" srcOrd="0" destOrd="0" presId="urn:microsoft.com/office/officeart/2005/8/layout/chevron2"/>
    <dgm:cxn modelId="{939A85E6-546C-4D39-8CFE-B58A185CC749}" type="presParOf" srcId="{0E60D1ED-C816-4D83-BB84-D24AF6879A3A}" destId="{9F25223D-2D11-4E04-80B5-2D206DD20C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02805-892B-403C-BE90-74C15259401C}">
      <dsp:nvSpPr>
        <dsp:cNvPr id="0" name=""/>
        <dsp:cNvSpPr/>
      </dsp:nvSpPr>
      <dsp:spPr>
        <a:xfrm>
          <a:off x="0" y="0"/>
          <a:ext cx="8686800" cy="151780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</a:rPr>
            <a:t>II. NHỮNG PHÂN BÓN HÓA HỌC THƯỜNG DÙNG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0" y="0"/>
        <a:ext cx="8686800" cy="1517808"/>
      </dsp:txXfrm>
    </dsp:sp>
    <dsp:sp modelId="{66CB3127-45BB-488F-81FF-698476415303}">
      <dsp:nvSpPr>
        <dsp:cNvPr id="0" name=""/>
        <dsp:cNvSpPr/>
      </dsp:nvSpPr>
      <dsp:spPr>
        <a:xfrm>
          <a:off x="4241" y="1517808"/>
          <a:ext cx="2892772" cy="31873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PHÂN BÓN ĐƠN</a:t>
          </a:r>
          <a:endParaRPr lang="en-US" sz="3200" kern="1200" dirty="0"/>
        </a:p>
      </dsp:txBody>
      <dsp:txXfrm>
        <a:off x="4241" y="1517808"/>
        <a:ext cx="2892772" cy="3187398"/>
      </dsp:txXfrm>
    </dsp:sp>
    <dsp:sp modelId="{EFBBB3B8-5A28-470C-8929-49D0F896D32E}">
      <dsp:nvSpPr>
        <dsp:cNvPr id="0" name=""/>
        <dsp:cNvSpPr/>
      </dsp:nvSpPr>
      <dsp:spPr>
        <a:xfrm>
          <a:off x="2897013" y="1517808"/>
          <a:ext cx="2892772" cy="318739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PHÂN BÓN KÉP</a:t>
          </a:r>
          <a:endParaRPr lang="en-US" sz="3600" kern="1200" dirty="0"/>
        </a:p>
      </dsp:txBody>
      <dsp:txXfrm>
        <a:off x="2897013" y="1517808"/>
        <a:ext cx="2892772" cy="3187398"/>
      </dsp:txXfrm>
    </dsp:sp>
    <dsp:sp modelId="{63FD396C-852D-48B1-AD7C-26758A2B1AC2}">
      <dsp:nvSpPr>
        <dsp:cNvPr id="0" name=""/>
        <dsp:cNvSpPr/>
      </dsp:nvSpPr>
      <dsp:spPr>
        <a:xfrm>
          <a:off x="5789786" y="1517808"/>
          <a:ext cx="2892772" cy="318739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PHÂN BÓN VI LƯỢNG</a:t>
          </a:r>
          <a:endParaRPr lang="en-US" sz="3200" kern="1200" dirty="0"/>
        </a:p>
      </dsp:txBody>
      <dsp:txXfrm>
        <a:off x="5789786" y="1517808"/>
        <a:ext cx="2892772" cy="3187398"/>
      </dsp:txXfrm>
    </dsp:sp>
    <dsp:sp modelId="{76593008-A92B-4809-86FD-135C578B0F19}">
      <dsp:nvSpPr>
        <dsp:cNvPr id="0" name=""/>
        <dsp:cNvSpPr/>
      </dsp:nvSpPr>
      <dsp:spPr>
        <a:xfrm>
          <a:off x="0" y="4705207"/>
          <a:ext cx="8686800" cy="35415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6CED-6E62-4174-AAE4-3A728CBCD8F9}">
      <dsp:nvSpPr>
        <dsp:cNvPr id="0" name=""/>
        <dsp:cNvSpPr/>
      </dsp:nvSpPr>
      <dsp:spPr>
        <a:xfrm rot="5400000">
          <a:off x="-280838" y="280948"/>
          <a:ext cx="1872257" cy="13105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655399"/>
        <a:ext cx="1310580" cy="561677"/>
      </dsp:txXfrm>
    </dsp:sp>
    <dsp:sp modelId="{EC7F6AEE-AD19-4C25-8850-7478FB884B65}">
      <dsp:nvSpPr>
        <dsp:cNvPr id="0" name=""/>
        <dsp:cNvSpPr/>
      </dsp:nvSpPr>
      <dsp:spPr>
        <a:xfrm rot="5400000">
          <a:off x="3094806" y="-1784225"/>
          <a:ext cx="1216967" cy="478541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err="1" smtClean="0"/>
            <a:t>Thế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nào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là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phân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bón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kép</a:t>
          </a:r>
          <a:r>
            <a:rPr lang="en-US" sz="3700" kern="1200" dirty="0" smtClean="0"/>
            <a:t>?</a:t>
          </a:r>
          <a:endParaRPr lang="en-US" sz="3700" kern="1200" dirty="0"/>
        </a:p>
      </dsp:txBody>
      <dsp:txXfrm rot="-5400000">
        <a:off x="1310581" y="59407"/>
        <a:ext cx="4726012" cy="1098153"/>
      </dsp:txXfrm>
    </dsp:sp>
    <dsp:sp modelId="{5679AF71-4927-4F58-A690-98C048889E7C}">
      <dsp:nvSpPr>
        <dsp:cNvPr id="0" name=""/>
        <dsp:cNvSpPr/>
      </dsp:nvSpPr>
      <dsp:spPr>
        <a:xfrm rot="5400000">
          <a:off x="-280838" y="1862871"/>
          <a:ext cx="1872257" cy="131058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" y="2237322"/>
        <a:ext cx="1310580" cy="561677"/>
      </dsp:txXfrm>
    </dsp:sp>
    <dsp:sp modelId="{9F25223D-2D11-4E04-80B5-2D206DD20C41}">
      <dsp:nvSpPr>
        <dsp:cNvPr id="0" name=""/>
        <dsp:cNvSpPr/>
      </dsp:nvSpPr>
      <dsp:spPr>
        <a:xfrm rot="5400000">
          <a:off x="3094806" y="-202193"/>
          <a:ext cx="1216967" cy="4785419"/>
        </a:xfrm>
        <a:prstGeom prst="round2SameRect">
          <a:avLst/>
        </a:prstGeom>
        <a:solidFill>
          <a:srgbClr val="66FF33">
            <a:alpha val="89804"/>
          </a:srgb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err="1" smtClean="0"/>
            <a:t>Cách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tạo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ra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phân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bón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kép</a:t>
          </a:r>
          <a:r>
            <a:rPr lang="en-US" sz="3700" kern="1200" dirty="0" smtClean="0"/>
            <a:t>.</a:t>
          </a:r>
          <a:endParaRPr lang="en-US" sz="3700" kern="1200" dirty="0"/>
        </a:p>
      </dsp:txBody>
      <dsp:txXfrm rot="-5400000">
        <a:off x="1310581" y="1641439"/>
        <a:ext cx="4726012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7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F949-DE84-4AF5-AF2E-E0283B702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9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0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09F0-060C-45F4-9276-42ED8FB2F5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22EC-EA43-44ED-97F8-C99F9434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0" y="1143000"/>
            <a:ext cx="816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I. NHỮNG PHÂN BÓN HÓA HỌC THƯỜNG DÙNG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71488" y="1847850"/>
            <a:ext cx="303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 Phân bón đơn</a:t>
            </a:r>
            <a:r>
              <a:rPr lang="en-US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62000" y="2286000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</a:rPr>
              <a:t>a. Phân đạm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757238" y="2709863"/>
            <a:ext cx="303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</a:rPr>
              <a:t>b. Phân lân</a:t>
            </a: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436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24368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57263" y="3233738"/>
            <a:ext cx="5214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- Là phân bón chứa nguyên tố P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756025"/>
            <a:ext cx="64944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2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/>
      <p:bldP spid="141321" grpId="0"/>
      <p:bldP spid="141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- </a:t>
            </a:r>
            <a:r>
              <a:rPr lang="en-US" sz="2600" b="1" dirty="0" err="1">
                <a:solidFill>
                  <a:srgbClr val="0000FF"/>
                </a:solidFill>
              </a:rPr>
              <a:t>Tác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dụng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của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phân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lân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</a:p>
          <a:p>
            <a:r>
              <a:rPr lang="en-US" sz="2600" b="1" dirty="0">
                <a:solidFill>
                  <a:srgbClr val="0000FF"/>
                </a:solidFill>
              </a:rPr>
              <a:t>+ </a:t>
            </a:r>
            <a:r>
              <a:rPr lang="en-US" sz="2600" b="1" dirty="0" err="1">
                <a:solidFill>
                  <a:srgbClr val="0000FF"/>
                </a:solidFill>
              </a:rPr>
              <a:t>Làm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cho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cành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lá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khoẻ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hạt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chắc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củ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quả</a:t>
            </a:r>
            <a:r>
              <a:rPr lang="en-US" sz="2600" b="1" dirty="0">
                <a:solidFill>
                  <a:srgbClr val="0000FF"/>
                </a:solidFill>
              </a:rPr>
              <a:t> to…</a:t>
            </a:r>
          </a:p>
          <a:p>
            <a:r>
              <a:rPr lang="en-US" sz="2600" b="1" dirty="0">
                <a:solidFill>
                  <a:srgbClr val="0000FF"/>
                </a:solidFill>
              </a:rPr>
              <a:t>+ </a:t>
            </a:r>
            <a:r>
              <a:rPr lang="en-US" sz="2600" b="1" dirty="0" err="1">
                <a:solidFill>
                  <a:srgbClr val="0000FF"/>
                </a:solidFill>
              </a:rPr>
              <a:t>Thúc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đẩy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quá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trình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sinh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hoá</a:t>
            </a:r>
            <a:r>
              <a:rPr lang="en-US" sz="2600" b="1" dirty="0">
                <a:solidFill>
                  <a:srgbClr val="0000FF"/>
                </a:solidFill>
              </a:rPr>
              <a:t> ở </a:t>
            </a:r>
            <a:r>
              <a:rPr lang="en-US" sz="2600" b="1" dirty="0" err="1">
                <a:solidFill>
                  <a:srgbClr val="0000FF"/>
                </a:solidFill>
              </a:rPr>
              <a:t>thời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kỳ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sinh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trưởng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của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cây</a:t>
            </a:r>
            <a:r>
              <a:rPr lang="en-US" sz="2600" b="1" dirty="0">
                <a:solidFill>
                  <a:srgbClr val="0000FF"/>
                </a:solidFill>
              </a:rPr>
              <a:t>.</a:t>
            </a:r>
          </a:p>
          <a:p>
            <a:endParaRPr lang="en-US" sz="2600" b="1" dirty="0">
              <a:solidFill>
                <a:srgbClr val="0000FF"/>
              </a:solidFill>
            </a:endParaRP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7391400" y="1676400"/>
          <a:ext cx="1752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219370" imgH="1590897" progId="MSPhotoEd.3">
                  <p:embed/>
                </p:oleObj>
              </mc:Choice>
              <mc:Fallback>
                <p:oleObj name="Photo Editor Photo" r:id="rId3" imgW="1219370" imgH="15908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676400"/>
                        <a:ext cx="1752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81_11746119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78_11715888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6675" y="900113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I. NHỮNG NHU CẦU CỦA CÂY TRỒNG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1913" y="1409700"/>
            <a:ext cx="816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II. NHỮNG PHÂN BÓN HÓA HỌC THƯỜNG DÙNG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1488" y="1847850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Phân bón đơn: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a. Phân đạm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57238" y="2709863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b. Phân lân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781050" y="3176588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c. Phân kali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304800" y="4114800"/>
            <a:ext cx="8458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        _Gồm có: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        +Kali clorua: KCl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	+ Kali sunfat: K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r>
              <a:rPr lang="en-US" b="1">
                <a:solidFill>
                  <a:srgbClr val="0000FF"/>
                </a:solidFill>
              </a:rPr>
              <a:t>SO</a:t>
            </a:r>
            <a:r>
              <a:rPr lang="en-US" b="1" baseline="-25000">
                <a:solidFill>
                  <a:srgbClr val="0000FF"/>
                </a:solidFill>
              </a:rPr>
              <a:t>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Đều dễ tan trong nước.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57263" y="3633788"/>
            <a:ext cx="521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- Là phân bón chứa nguyên tố K</a:t>
            </a:r>
          </a:p>
        </p:txBody>
      </p:sp>
    </p:spTree>
    <p:extLst>
      <p:ext uri="{BB962C8B-B14F-4D97-AF65-F5344CB8AC3E}">
        <p14:creationId xmlns:p14="http://schemas.microsoft.com/office/powerpoint/2010/main" val="2115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/>
      <p:bldP spid="156685" grpId="0"/>
      <p:bldP spid="1566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15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- Tác dụng của phân kali: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 + Tăng cường sức chống bệnh, chống rét, chịu hạn.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</a:rPr>
              <a:t> + Giúp cho cây hấp thụ nhiều đạm hơn.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57701" name="Picture 5" descr="ócsµcs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9" descr="Kết quả hình ảnh cho hinh anh ve phan kal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AutoShape 11" descr="Kết quả hình ảnh cho hinh anh ve phan kal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7709" name="Picture 13" descr="Kết quả hình ảnh cho hinh anh ve phan k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451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1" name="Picture 15" descr="Kết quả hình ảnh cho hinh anh ve phan k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2514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9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</a:rPr>
              <a:t>2. </a:t>
            </a: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bón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kép</a:t>
            </a: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219200" y="2362200"/>
          <a:ext cx="60960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0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990600"/>
            <a:ext cx="816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I. NHỮNG PHÂN BÓN HÓA HỌC THƯỜNG DÙNG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1447800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Phân bón đơn: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0" y="1905000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2. Phân bón kép: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0" y="236220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Phân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bón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kép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chứa</a:t>
            </a:r>
            <a:r>
              <a:rPr lang="en-US" sz="2800" b="1" dirty="0">
                <a:solidFill>
                  <a:srgbClr val="0000FF"/>
                </a:solidFill>
              </a:rPr>
              <a:t> 2 </a:t>
            </a:r>
            <a:r>
              <a:rPr lang="en-US" sz="2800" b="1" dirty="0" err="1">
                <a:solidFill>
                  <a:srgbClr val="0000FF"/>
                </a:solidFill>
              </a:rPr>
              <a:t>hoặc</a:t>
            </a:r>
            <a:r>
              <a:rPr lang="en-US" sz="2800" b="1" dirty="0">
                <a:solidFill>
                  <a:srgbClr val="0000FF"/>
                </a:solidFill>
              </a:rPr>
              <a:t> 3 </a:t>
            </a:r>
            <a:r>
              <a:rPr lang="en-US" sz="2800" b="1" dirty="0" err="1">
                <a:solidFill>
                  <a:srgbClr val="0000FF"/>
                </a:solidFill>
              </a:rPr>
              <a:t>nguyên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dinh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dưỡng</a:t>
            </a:r>
            <a:r>
              <a:rPr lang="en-US" sz="2800" b="1" dirty="0">
                <a:solidFill>
                  <a:srgbClr val="0000FF"/>
                </a:solidFill>
              </a:rPr>
              <a:t> : </a:t>
            </a:r>
            <a:r>
              <a:rPr lang="en-US" sz="2800" b="1" dirty="0">
                <a:solidFill>
                  <a:srgbClr val="FF0000"/>
                </a:solidFill>
              </a:rPr>
              <a:t>N,P,K</a:t>
            </a:r>
          </a:p>
        </p:txBody>
      </p:sp>
      <p:pic>
        <p:nvPicPr>
          <p:cNvPr id="158735" name="Picture 15" descr="Ảnh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6" name="Picture 16" descr="Ảnh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7" name="Picture 17" descr="Ảnh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8" name="Picture 18" descr="Ảnh00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9" name="Picture 19" descr="Ảnh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40" name="Picture 20" descr="Ảnh0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6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  <p:bldP spid="1587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16-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</a:rPr>
              <a:t>2. </a:t>
            </a: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bón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kép</a:t>
            </a: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6" name="Picture 15" descr="Ảnh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3608"/>
            <a:ext cx="1763710" cy="2535332"/>
          </a:xfrm>
          <a:prstGeom prst="rect">
            <a:avLst/>
          </a:prstGeom>
          <a:noFill/>
        </p:spPr>
      </p:pic>
      <p:pic>
        <p:nvPicPr>
          <p:cNvPr id="22530" name="Picture 2" descr="Phân NPK 10.7.3 ( dạng viê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31582"/>
            <a:ext cx="1929057" cy="2589527"/>
          </a:xfrm>
          <a:prstGeom prst="rect">
            <a:avLst/>
          </a:prstGeom>
          <a:noFill/>
        </p:spPr>
      </p:pic>
      <p:pic>
        <p:nvPicPr>
          <p:cNvPr id="22532" name="Picture 4" descr="Phân bón Kali trắng - KNO3 – Shop Nông Nghiệp Ph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55382"/>
            <a:ext cx="2438400" cy="2819400"/>
          </a:xfrm>
          <a:prstGeom prst="rect">
            <a:avLst/>
          </a:prstGeom>
          <a:noFill/>
        </p:spPr>
      </p:pic>
      <p:sp>
        <p:nvSpPr>
          <p:cNvPr id="22534" name="AutoShape 6" descr="DAP – Diammonium Phosphate – (NH4)2HPO4 | B.B.T Chem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P – Diammonium Phosphate – (NH4)2HPO4 | B.B.T Chem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Muối công nghiệ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79183"/>
            <a:ext cx="1905000" cy="2895600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 rot="21600000">
            <a:off x="456086" y="1752600"/>
            <a:ext cx="2668114" cy="2049364"/>
          </a:xfrm>
          <a:custGeom>
            <a:avLst/>
            <a:gdLst>
              <a:gd name="connsiteX0" fmla="*/ 0 w 2049363"/>
              <a:gd name="connsiteY0" fmla="*/ 717277 h 2057396"/>
              <a:gd name="connsiteX1" fmla="*/ 1024682 w 2049363"/>
              <a:gd name="connsiteY1" fmla="*/ 0 h 2057396"/>
              <a:gd name="connsiteX2" fmla="*/ 2049363 w 2049363"/>
              <a:gd name="connsiteY2" fmla="*/ 717277 h 2057396"/>
              <a:gd name="connsiteX3" fmla="*/ 1537022 w 2049363"/>
              <a:gd name="connsiteY3" fmla="*/ 717277 h 2057396"/>
              <a:gd name="connsiteX4" fmla="*/ 1537022 w 2049363"/>
              <a:gd name="connsiteY4" fmla="*/ 2057396 h 2057396"/>
              <a:gd name="connsiteX5" fmla="*/ 512341 w 2049363"/>
              <a:gd name="connsiteY5" fmla="*/ 2057396 h 2057396"/>
              <a:gd name="connsiteX6" fmla="*/ 512341 w 2049363"/>
              <a:gd name="connsiteY6" fmla="*/ 717277 h 2057396"/>
              <a:gd name="connsiteX7" fmla="*/ 0 w 2049363"/>
              <a:gd name="connsiteY7" fmla="*/ 717277 h 20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9363" h="2057396">
                <a:moveTo>
                  <a:pt x="714477" y="2057395"/>
                </a:moveTo>
                <a:lnTo>
                  <a:pt x="0" y="1028697"/>
                </a:lnTo>
                <a:lnTo>
                  <a:pt x="714477" y="1"/>
                </a:lnTo>
                <a:lnTo>
                  <a:pt x="714477" y="514350"/>
                </a:lnTo>
                <a:lnTo>
                  <a:pt x="2049363" y="514350"/>
                </a:lnTo>
                <a:lnTo>
                  <a:pt x="2049363" y="1543046"/>
                </a:lnTo>
                <a:lnTo>
                  <a:pt x="714477" y="1543046"/>
                </a:lnTo>
                <a:lnTo>
                  <a:pt x="714477" y="20573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0880" tIns="654582" rIns="142240" bIns="6545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rgbClr val="002060"/>
                </a:solidFill>
              </a:rPr>
              <a:t>Hỗn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hợp</a:t>
            </a:r>
            <a:r>
              <a:rPr lang="en-US" sz="2000" kern="1200" dirty="0" smtClean="0">
                <a:solidFill>
                  <a:srgbClr val="002060"/>
                </a:solidFill>
              </a:rPr>
              <a:t> 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những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phân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bón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đơn</a:t>
            </a:r>
            <a:endParaRPr lang="en-US" sz="2000" kern="1200" dirty="0">
              <a:solidFill>
                <a:srgbClr val="00206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867400" y="1752600"/>
            <a:ext cx="2667000" cy="2049363"/>
          </a:xfrm>
          <a:custGeom>
            <a:avLst/>
            <a:gdLst>
              <a:gd name="connsiteX0" fmla="*/ 0 w 2049363"/>
              <a:gd name="connsiteY0" fmla="*/ 717277 h 2049363"/>
              <a:gd name="connsiteX1" fmla="*/ 1024682 w 2049363"/>
              <a:gd name="connsiteY1" fmla="*/ 0 h 2049363"/>
              <a:gd name="connsiteX2" fmla="*/ 2049363 w 2049363"/>
              <a:gd name="connsiteY2" fmla="*/ 717277 h 2049363"/>
              <a:gd name="connsiteX3" fmla="*/ 1537022 w 2049363"/>
              <a:gd name="connsiteY3" fmla="*/ 717277 h 2049363"/>
              <a:gd name="connsiteX4" fmla="*/ 1537022 w 2049363"/>
              <a:gd name="connsiteY4" fmla="*/ 2049363 h 2049363"/>
              <a:gd name="connsiteX5" fmla="*/ 512341 w 2049363"/>
              <a:gd name="connsiteY5" fmla="*/ 2049363 h 2049363"/>
              <a:gd name="connsiteX6" fmla="*/ 512341 w 2049363"/>
              <a:gd name="connsiteY6" fmla="*/ 717277 h 2049363"/>
              <a:gd name="connsiteX7" fmla="*/ 0 w 2049363"/>
              <a:gd name="connsiteY7" fmla="*/ 717277 h 204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9363" h="2049363">
                <a:moveTo>
                  <a:pt x="1332086" y="0"/>
                </a:moveTo>
                <a:lnTo>
                  <a:pt x="2049363" y="1024682"/>
                </a:lnTo>
                <a:lnTo>
                  <a:pt x="1332086" y="2049363"/>
                </a:lnTo>
                <a:lnTo>
                  <a:pt x="1332086" y="1537022"/>
                </a:lnTo>
                <a:lnTo>
                  <a:pt x="0" y="1537022"/>
                </a:lnTo>
                <a:lnTo>
                  <a:pt x="0" y="512341"/>
                </a:lnTo>
                <a:lnTo>
                  <a:pt x="1332086" y="512341"/>
                </a:lnTo>
                <a:lnTo>
                  <a:pt x="133208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9" tIns="683029" rIns="529327" bIns="68302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 smtClean="0">
                <a:solidFill>
                  <a:srgbClr val="002060"/>
                </a:solidFill>
              </a:rPr>
              <a:t>T</a:t>
            </a:r>
            <a:r>
              <a:rPr lang="en-US" sz="2000" kern="1200" dirty="0" err="1" smtClean="0">
                <a:solidFill>
                  <a:srgbClr val="002060"/>
                </a:solidFill>
              </a:rPr>
              <a:t>ổng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hợp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bằng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phương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pháp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hóa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học</a:t>
            </a:r>
            <a:endParaRPr lang="en-US" sz="20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2. Phân bón kép: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457200" y="838200"/>
            <a:ext cx="7696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0000FF"/>
                </a:solidFill>
              </a:rPr>
              <a:t>Sản xuất bằng cách:</a:t>
            </a:r>
          </a:p>
          <a:p>
            <a:r>
              <a:rPr lang="en-US" b="1">
                <a:solidFill>
                  <a:srgbClr val="0000FF"/>
                </a:solidFill>
              </a:rPr>
              <a:t>+  Hỗn hợp các phân bón đơn được trộn với nhau theo tỉ lệ thích hợp với từng loại cây trồng.</a:t>
            </a:r>
          </a:p>
          <a:p>
            <a:r>
              <a:rPr lang="en-US" b="1" i="1" u="sng">
                <a:solidFill>
                  <a:srgbClr val="C00000"/>
                </a:solidFill>
              </a:rPr>
              <a:t>Ví dụ</a:t>
            </a:r>
            <a:r>
              <a:rPr lang="en-US" b="1">
                <a:solidFill>
                  <a:srgbClr val="C00000"/>
                </a:solidFill>
              </a:rPr>
              <a:t>: Phân NPK là hỗn hợp của NH</a:t>
            </a:r>
            <a:r>
              <a:rPr lang="en-US" b="1" baseline="-25000">
                <a:solidFill>
                  <a:srgbClr val="C00000"/>
                </a:solidFill>
              </a:rPr>
              <a:t>4</a:t>
            </a:r>
            <a:r>
              <a:rPr lang="en-US" b="1">
                <a:solidFill>
                  <a:srgbClr val="C00000"/>
                </a:solidFill>
              </a:rPr>
              <a:t>NO</a:t>
            </a:r>
            <a:r>
              <a:rPr lang="en-US" b="1" baseline="-25000">
                <a:solidFill>
                  <a:srgbClr val="C00000"/>
                </a:solidFill>
              </a:rPr>
              <a:t>3</a:t>
            </a:r>
            <a:r>
              <a:rPr lang="en-US" b="1">
                <a:solidFill>
                  <a:srgbClr val="C00000"/>
                </a:solidFill>
              </a:rPr>
              <a:t>, (NH</a:t>
            </a:r>
            <a:r>
              <a:rPr lang="en-US" b="1" baseline="-25000">
                <a:solidFill>
                  <a:srgbClr val="C00000"/>
                </a:solidFill>
              </a:rPr>
              <a:t>4</a:t>
            </a:r>
            <a:r>
              <a:rPr lang="en-US" b="1">
                <a:solidFill>
                  <a:srgbClr val="C00000"/>
                </a:solidFill>
              </a:rPr>
              <a:t>)</a:t>
            </a:r>
            <a:r>
              <a:rPr lang="en-US" b="1" baseline="-25000">
                <a:solidFill>
                  <a:srgbClr val="C00000"/>
                </a:solidFill>
              </a:rPr>
              <a:t>2</a:t>
            </a:r>
            <a:r>
              <a:rPr lang="en-US" b="1">
                <a:solidFill>
                  <a:srgbClr val="C00000"/>
                </a:solidFill>
              </a:rPr>
              <a:t>HPO</a:t>
            </a:r>
            <a:r>
              <a:rPr lang="en-US" b="1" baseline="-25000">
                <a:solidFill>
                  <a:srgbClr val="C00000"/>
                </a:solidFill>
              </a:rPr>
              <a:t>4</a:t>
            </a:r>
            <a:r>
              <a:rPr lang="en-US" b="1">
                <a:solidFill>
                  <a:srgbClr val="C00000"/>
                </a:solidFill>
              </a:rPr>
              <a:t> và KCl.</a:t>
            </a:r>
          </a:p>
          <a:p>
            <a:r>
              <a:rPr lang="en-US" b="1">
                <a:solidFill>
                  <a:srgbClr val="C00000"/>
                </a:solidFill>
              </a:rPr>
              <a:t> + Tổng hợp bằng phương pháp hóa học : KNO</a:t>
            </a:r>
            <a:r>
              <a:rPr lang="en-US" b="1" baseline="-25000">
                <a:solidFill>
                  <a:srgbClr val="C00000"/>
                </a:solidFill>
              </a:rPr>
              <a:t>3 </a:t>
            </a:r>
            <a:r>
              <a:rPr lang="en-US" b="1">
                <a:solidFill>
                  <a:srgbClr val="C00000"/>
                </a:solidFill>
              </a:rPr>
              <a:t>(kali và đạm) ,(NH</a:t>
            </a:r>
            <a:r>
              <a:rPr lang="en-US" b="1" baseline="-25000">
                <a:solidFill>
                  <a:srgbClr val="C00000"/>
                </a:solidFill>
              </a:rPr>
              <a:t>4</a:t>
            </a:r>
            <a:r>
              <a:rPr lang="en-US" b="1">
                <a:solidFill>
                  <a:srgbClr val="C00000"/>
                </a:solidFill>
              </a:rPr>
              <a:t>)</a:t>
            </a:r>
            <a:r>
              <a:rPr lang="en-US" b="1" baseline="-25000">
                <a:solidFill>
                  <a:srgbClr val="C00000"/>
                </a:solidFill>
              </a:rPr>
              <a:t>2</a:t>
            </a:r>
            <a:r>
              <a:rPr lang="en-US" b="1">
                <a:solidFill>
                  <a:srgbClr val="C00000"/>
                </a:solidFill>
              </a:rPr>
              <a:t>HPO</a:t>
            </a:r>
            <a:r>
              <a:rPr lang="en-US" b="1" baseline="-25000">
                <a:solidFill>
                  <a:srgbClr val="C00000"/>
                </a:solidFill>
              </a:rPr>
              <a:t>4</a:t>
            </a:r>
            <a:r>
              <a:rPr lang="en-US" b="1">
                <a:solidFill>
                  <a:srgbClr val="C00000"/>
                </a:solidFill>
              </a:rPr>
              <a:t>(đạm và lân)</a:t>
            </a:r>
          </a:p>
        </p:txBody>
      </p:sp>
    </p:spTree>
    <p:extLst>
      <p:ext uri="{BB962C8B-B14F-4D97-AF65-F5344CB8AC3E}">
        <p14:creationId xmlns:p14="http://schemas.microsoft.com/office/powerpoint/2010/main" val="406460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16-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</a:rPr>
              <a:t>3. </a:t>
            </a: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bón</a:t>
            </a:r>
            <a:r>
              <a:rPr lang="en-US" dirty="0" smtClean="0">
                <a:solidFill>
                  <a:schemeClr val="tx2"/>
                </a:solidFill>
              </a:rPr>
              <a:t> vi </a:t>
            </a:r>
            <a:r>
              <a:rPr lang="en-US" dirty="0" err="1" smtClean="0">
                <a:solidFill>
                  <a:schemeClr val="tx2"/>
                </a:solidFill>
              </a:rPr>
              <a:t>lượng</a:t>
            </a: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23554" name="Picture 2" descr="Phân Bón Trung Vi Lượng DN 27 (Bo -Kẽm) - Đại Nghĩ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2013645" cy="3124201"/>
          </a:xfrm>
          <a:prstGeom prst="rect">
            <a:avLst/>
          </a:prstGeom>
          <a:noFill/>
        </p:spPr>
      </p:pic>
      <p:pic>
        <p:nvPicPr>
          <p:cNvPr id="23556" name="Picture 4" descr="Phân bón trung vi lượng (Magie - Kẽm) - Phân Bón Venus Hoa K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849" y="2209800"/>
            <a:ext cx="2095351" cy="2971801"/>
          </a:xfrm>
          <a:prstGeom prst="rect">
            <a:avLst/>
          </a:prstGeom>
          <a:noFill/>
        </p:spPr>
      </p:pic>
      <p:pic>
        <p:nvPicPr>
          <p:cNvPr id="23558" name="Picture 6" descr="Trung Vi Lượng - Cây có Múi - PHÂN BÓN TỨ QU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678" y="2133601"/>
            <a:ext cx="2059722" cy="304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35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54100" y="63500"/>
            <a:ext cx="7924800" cy="6096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/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2800" b="1" i="1" u="sng">
                <a:solidFill>
                  <a:srgbClr val="000000"/>
                </a:solidFill>
              </a:rPr>
              <a:t>Bài 11</a:t>
            </a:r>
            <a:r>
              <a:rPr lang="en-US" sz="4000" b="1">
                <a:solidFill>
                  <a:srgbClr val="000000"/>
                </a:solidFill>
              </a:rPr>
              <a:t>: PHÂN BÓN HÓA HỌC</a:t>
            </a:r>
            <a:r>
              <a:rPr lang="en-US" sz="4800">
                <a:latin typeface=".VnTimeH" pitchFamily="34" charset="0"/>
                <a:sym typeface="Wingdings 2" pitchFamily="18" charset="2"/>
              </a:rPr>
              <a:t> </a:t>
            </a:r>
            <a:r>
              <a:rPr lang="en-US" sz="4400">
                <a:solidFill>
                  <a:schemeClr val="tx2"/>
                </a:solidFill>
                <a:latin typeface="Arial" charset="0"/>
                <a:sym typeface="Wingdings 2" pitchFamily="18" charset="2"/>
              </a:rPr>
              <a:t/>
            </a:r>
            <a:br>
              <a:rPr lang="en-US" sz="4400">
                <a:solidFill>
                  <a:schemeClr val="tx2"/>
                </a:solidFill>
                <a:latin typeface="Arial" charset="0"/>
                <a:sym typeface="Wingdings 2" pitchFamily="18" charset="2"/>
              </a:rPr>
            </a:br>
            <a:endParaRPr lang="en-US" sz="4400">
              <a:solidFill>
                <a:schemeClr val="tx2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1066800"/>
            <a:ext cx="816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I. NHỮNG PHÂN BÓN HÓA HỌC THƯỜNG DÙNG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71488" y="1847850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Phân bón đơn: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81013" y="2257425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2. Phân bón kép: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76250" y="2695575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3. Phân bón vi lượng: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533400" y="3352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0000FF"/>
                </a:solidFill>
              </a:rPr>
              <a:t>Chứa 1 số nguyên tố hóa học: Bo, Kẽm, Mangan,...</a:t>
            </a:r>
          </a:p>
        </p:txBody>
      </p:sp>
      <p:pic>
        <p:nvPicPr>
          <p:cNvPr id="162830" name="Picture 14" descr="man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29188"/>
            <a:ext cx="19812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1" name="Picture 15" descr="z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304800" y="6224588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mangan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4610100" y="62484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kẽm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533400" y="3733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Cây cần rất ít, nhưng lại cần thiết cho sự phát triển.</a:t>
            </a:r>
          </a:p>
        </p:txBody>
      </p:sp>
    </p:spTree>
    <p:extLst>
      <p:ext uri="{BB962C8B-B14F-4D97-AF65-F5344CB8AC3E}">
        <p14:creationId xmlns:p14="http://schemas.microsoft.com/office/powerpoint/2010/main" val="405654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/>
      <p:bldP spid="162829" grpId="0"/>
      <p:bldP spid="162832" grpId="0"/>
      <p:bldP spid="162833" grpId="0"/>
      <p:bldP spid="1628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Tuyển tập 22 hình nền powerpoint dễ thương nhất quả đ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2971800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: THCS CỔ BI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724025" y="1143000"/>
            <a:ext cx="56165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HÓA HỌC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78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975" y="457200"/>
            <a:ext cx="8534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*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trồng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4578" name="AutoShape 2" descr="Cây Bị Ngộ Độc Đạm Và Các Biện Pháp Xử Lý - Hóa Chất V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Biểu hiện thừa đạm trên lá cây | CÔNG TY CỔ PHẦN PHÂN LÂN NUNG CHẢY VĂN ĐIỂ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2514600" cy="1885950"/>
          </a:xfrm>
          <a:prstGeom prst="rect">
            <a:avLst/>
          </a:prstGeom>
          <a:noFill/>
        </p:spPr>
      </p:pic>
      <p:pic>
        <p:nvPicPr>
          <p:cNvPr id="24582" name="Picture 6" descr="Cây Bị Ngộ Độc Đạm Và Các Biện Pháp Xử Lý - Hóa Chất V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2514600" cy="1828800"/>
          </a:xfrm>
          <a:prstGeom prst="rect">
            <a:avLst/>
          </a:prstGeom>
          <a:noFill/>
        </p:spPr>
      </p:pic>
      <p:pic>
        <p:nvPicPr>
          <p:cNvPr id="24584" name="Picture 8" descr="Lúa &quot;tốt lốp&quot; (thừa đạm) và biện pháp khắc phụ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133600"/>
            <a:ext cx="2286000" cy="1828800"/>
          </a:xfrm>
          <a:prstGeom prst="rect">
            <a:avLst/>
          </a:prstGeom>
          <a:noFill/>
        </p:spPr>
      </p:pic>
      <p:sp>
        <p:nvSpPr>
          <p:cNvPr id="24586" name="AutoShape 10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2" name="Picture 16" descr="Phân bón là gì? Tầm quan trọng của phân bón đối với sự phát triển của cây  trồng - Phân bón hữu cơ - Nhà máy sản xuất Phân bón Ong Biể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3048000" cy="2362200"/>
          </a:xfrm>
          <a:prstGeom prst="rect">
            <a:avLst/>
          </a:prstGeom>
          <a:noFill/>
        </p:spPr>
      </p:pic>
      <p:pic>
        <p:nvPicPr>
          <p:cNvPr id="24594" name="Picture 18" descr="đbqh hồ thanh bình: ô nhiễm môi trường từ sản xuất nông nghiệ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191000"/>
            <a:ext cx="3886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75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017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err="1" smtClean="0"/>
              <a:t>Đảm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,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,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578" name="AutoShape 2" descr="Cây Bị Ngộ Độc Đạm Và Các Biện Pháp Xử Lý - Hóa Chất V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Phân Bón Lá Hữu Cơ Sinh Học Agrostim USA (ECOTECH LLC - Hoa Kỳ) - P356977 |  Sàn thương mại điện tử của khách hàng Viettel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Phân Bón Lá Hữu Cơ Sinh Học Agrostim USA (ECOTECH LLC - Hoa Kỳ) - P356977 |  Sàn thương mại điện tử của khách hàng Viettel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Phân Bón Lá Hữu Cơ Sinh Học Agrostim USA (ECOTECH LLC - Hoa Kỳ) - P356977 |  Sàn thương mại điện tử của khách hàng Viettel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057400" cy="2743200"/>
          </a:xfrm>
          <a:prstGeom prst="rect">
            <a:avLst/>
          </a:prstGeom>
          <a:noFill/>
        </p:spPr>
      </p:pic>
      <p:pic>
        <p:nvPicPr>
          <p:cNvPr id="33800" name="Picture 8" descr="PHÂN BÓN HỮU CƠ SINH HỌC ĐẦU TRÂU HCMK6 CHUYÊN LÚ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1828800" cy="2590800"/>
          </a:xfrm>
          <a:prstGeom prst="rect">
            <a:avLst/>
          </a:prstGeom>
          <a:noFill/>
        </p:spPr>
      </p:pic>
      <p:sp>
        <p:nvSpPr>
          <p:cNvPr id="33802" name="AutoShape 10" descr="Tập đoàn Quế Lâm &gt; Home &gt; SanPh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AutoShape 12" descr="Tập đoàn Quế Lâm &gt; Home &gt; SanPh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6" name="Picture 14" descr="CTy TNHH Phân Bón Nam Bì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1885950" cy="2657475"/>
          </a:xfrm>
          <a:prstGeom prst="rect">
            <a:avLst/>
          </a:prstGeom>
          <a:noFill/>
        </p:spPr>
      </p:pic>
      <p:pic>
        <p:nvPicPr>
          <p:cNvPr id="33808" name="Picture 16" descr="PHÂN HỮU SINH HỌC CAO CẤP - Đạt Nô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3864" y="1066800"/>
            <a:ext cx="2137447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vi-VN" sz="2000" smtClean="0"/>
              <a:t>Đối với cây 1 – 2 năm tuổi:</a:t>
            </a:r>
          </a:p>
          <a:p>
            <a:pPr eaLnBrk="1" hangingPunct="1">
              <a:lnSpc>
                <a:spcPct val="80000"/>
              </a:lnSpc>
            </a:pPr>
            <a:r>
              <a:rPr lang="vi-VN" sz="2000" smtClean="0"/>
              <a:t>+ Phân đạm: Nên pha phân vào nước để tưới, 2 – 3 tháng tưới 1 lần</a:t>
            </a:r>
          </a:p>
          <a:p>
            <a:pPr eaLnBrk="1" hangingPunct="1">
              <a:lnSpc>
                <a:spcPct val="80000"/>
              </a:lnSpc>
            </a:pPr>
            <a:r>
              <a:rPr lang="vi-VN" sz="2000" smtClean="0"/>
              <a:t>+ Phân lân và kali: Bón một lần vào cuối mùa mưa.</a:t>
            </a:r>
          </a:p>
          <a:p>
            <a:pPr eaLnBrk="1" hangingPunct="1">
              <a:lnSpc>
                <a:spcPct val="80000"/>
              </a:lnSpc>
            </a:pPr>
            <a:r>
              <a:rPr lang="vi-VN" sz="2000" smtClean="0"/>
              <a:t>- Đối với cây trưởng thành: Chia làm 4 lần bón/năm</a:t>
            </a:r>
          </a:p>
          <a:p>
            <a:pPr eaLnBrk="1" hangingPunct="1">
              <a:lnSpc>
                <a:spcPct val="80000"/>
              </a:lnSpc>
            </a:pPr>
            <a:r>
              <a:rPr lang="vi-VN" sz="2000" smtClean="0"/>
              <a:t>+ Lần 1: Trước khi cây ra hoa: bón 1/3 Urê, phun Yogen siêu lânhoặc Yogen 10-50-10 giúp cây ra hoa sớm và đồng loạt.</a:t>
            </a:r>
          </a:p>
          <a:p>
            <a:pPr eaLnBrk="1" hangingPunct="1">
              <a:lnSpc>
                <a:spcPct val="80000"/>
              </a:lnSpc>
            </a:pPr>
            <a:r>
              <a:rPr lang="vi-VN" sz="2000" smtClean="0"/>
              <a:t>+ Lần 2: Sau khi đậu trái 6 – 8 tuần: bón 1/3 Urê + 1/2 Kali, phun siêu Kali hoặc 6-30-30 giúp cây cho năng suất và chất lượng cao.</a:t>
            </a:r>
          </a:p>
          <a:p>
            <a:pPr eaLnBrk="1" hangingPunct="1">
              <a:lnSpc>
                <a:spcPct val="80000"/>
              </a:lnSpc>
            </a:pPr>
            <a:r>
              <a:rPr lang="vi-VN" sz="2000" smtClean="0"/>
              <a:t>+ Lần 3: Trước khi cho thu hoạch trái 1 – 2 tháng: bón 1/2 Kali còn lại</a:t>
            </a:r>
          </a:p>
          <a:p>
            <a:pPr eaLnBrk="1" hangingPunct="1">
              <a:lnSpc>
                <a:spcPct val="80000"/>
              </a:lnSpc>
            </a:pPr>
            <a:r>
              <a:rPr lang="vi-VN" sz="2000" smtClean="0"/>
              <a:t>+ Lần 4: Sau khi thu hoạch trái bón toàn bộ lân và 1/3 Urê.</a:t>
            </a:r>
          </a:p>
        </p:txBody>
      </p:sp>
      <p:sp>
        <p:nvSpPr>
          <p:cNvPr id="17411" name="Text Box 4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715962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</a:rPr>
              <a:t>II.Cách sử dụng</a:t>
            </a:r>
          </a:p>
        </p:txBody>
      </p:sp>
      <p:pic>
        <p:nvPicPr>
          <p:cNvPr id="17412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66" name="Picture 26" descr="image00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25615">
            <a:off x="2247106" y="343694"/>
            <a:ext cx="234791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63500" y="2540000"/>
            <a:ext cx="2717800" cy="1015663"/>
          </a:xfrm>
          <a:prstGeom prst="rect">
            <a:avLst/>
          </a:prstGeom>
          <a:solidFill>
            <a:schemeClr val="folHlink"/>
          </a:solidFill>
          <a:ln w="57150" cap="rnd" cmpd="thinThick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PHÂN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BÓN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HÓA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HỌC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8245" name="Picture 5" descr="image00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234791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 rot="3306356">
            <a:off x="2488406" y="3836194"/>
            <a:ext cx="2427288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I. Những PBHH thường dùng</a:t>
            </a:r>
            <a:endParaRPr lang="en-US" sz="2000" b="1" kern="1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8247" name="Picture 7" descr="image004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8027">
            <a:off x="4106069" y="3488531"/>
            <a:ext cx="31432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WordArt 8"/>
          <p:cNvSpPr>
            <a:spLocks noChangeArrowheads="1" noChangeShapeType="1" noTextEdit="1"/>
          </p:cNvSpPr>
          <p:nvPr/>
        </p:nvSpPr>
        <p:spPr bwMode="auto">
          <a:xfrm rot="-2102840">
            <a:off x="4635500" y="4419600"/>
            <a:ext cx="1357313" cy="403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 Phân bón đơn</a:t>
            </a:r>
            <a:endParaRPr lang="en-US" sz="2000" b="1" kern="1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8249" name="Picture 9" descr="image004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5474">
            <a:off x="4470400" y="4889500"/>
            <a:ext cx="30829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0" name="WordArt 10"/>
          <p:cNvSpPr>
            <a:spLocks noChangeArrowheads="1" noChangeShapeType="1" noTextEdit="1"/>
          </p:cNvSpPr>
          <p:nvPr/>
        </p:nvSpPr>
        <p:spPr bwMode="auto">
          <a:xfrm>
            <a:off x="5397500" y="5168900"/>
            <a:ext cx="1663700" cy="403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Phân bón kép</a:t>
            </a:r>
          </a:p>
        </p:txBody>
      </p:sp>
      <p:pic>
        <p:nvPicPr>
          <p:cNvPr id="138251" name="Picture 11" descr="image004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89391">
            <a:off x="4013200" y="5473700"/>
            <a:ext cx="41275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2" name="WordArt 12"/>
          <p:cNvSpPr>
            <a:spLocks noChangeArrowheads="1" noChangeShapeType="1" noTextEdit="1"/>
          </p:cNvSpPr>
          <p:nvPr/>
        </p:nvSpPr>
        <p:spPr bwMode="auto">
          <a:xfrm rot="1146057">
            <a:off x="5715000" y="6007100"/>
            <a:ext cx="203835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 Phân bón vi lượng</a:t>
            </a:r>
            <a:endParaRPr lang="en-US" sz="2000" b="1" kern="1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8253" name="Picture 13" descr="image004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1136">
            <a:off x="5924550" y="2216150"/>
            <a:ext cx="2012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4" name="WordArt 14"/>
          <p:cNvSpPr>
            <a:spLocks noChangeArrowheads="1" noChangeShapeType="1" noTextEdit="1"/>
          </p:cNvSpPr>
          <p:nvPr/>
        </p:nvSpPr>
        <p:spPr bwMode="auto">
          <a:xfrm rot="-4065732">
            <a:off x="6337300" y="2576513"/>
            <a:ext cx="1220788" cy="31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a. Phân đạm</a:t>
            </a:r>
            <a:endParaRPr lang="en-US" sz="2000" b="1" kern="1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8255" name="Picture 15" descr="image004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5989">
            <a:off x="6398419" y="2917032"/>
            <a:ext cx="2571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6" name="WordArt 16"/>
          <p:cNvSpPr>
            <a:spLocks noChangeArrowheads="1" noChangeShapeType="1" noTextEdit="1"/>
          </p:cNvSpPr>
          <p:nvPr/>
        </p:nvSpPr>
        <p:spPr bwMode="auto">
          <a:xfrm rot="-955573">
            <a:off x="7302500" y="3302000"/>
            <a:ext cx="1357313" cy="231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b. Phân lân</a:t>
            </a:r>
          </a:p>
        </p:txBody>
      </p:sp>
      <p:pic>
        <p:nvPicPr>
          <p:cNvPr id="138257" name="Picture 17" descr="image004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6237">
            <a:off x="6350000" y="3556000"/>
            <a:ext cx="25717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8" name="WordArt 18"/>
          <p:cNvSpPr>
            <a:spLocks noChangeArrowheads="1" noChangeShapeType="1" noTextEdit="1"/>
          </p:cNvSpPr>
          <p:nvPr/>
        </p:nvSpPr>
        <p:spPr bwMode="auto">
          <a:xfrm rot="1122845">
            <a:off x="7493000" y="4089400"/>
            <a:ext cx="1103313" cy="384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c. Phân kali</a:t>
            </a:r>
          </a:p>
        </p:txBody>
      </p:sp>
      <p:graphicFrame>
        <p:nvGraphicFramePr>
          <p:cNvPr id="1026" name="Object 23"/>
          <p:cNvGraphicFramePr>
            <a:graphicFrameLocks noGrp="1" noChangeAspect="1"/>
          </p:cNvGraphicFramePr>
          <p:nvPr>
            <p:ph/>
          </p:nvPr>
        </p:nvGraphicFramePr>
        <p:xfrm>
          <a:off x="128588" y="25400"/>
          <a:ext cx="1925637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5" imgW="1905266" imgH="2486372" progId="MSPhotoEd.3">
                  <p:embed/>
                </p:oleObj>
              </mc:Choice>
              <mc:Fallback>
                <p:oleObj name="Photo Editor Photo" r:id="rId5" imgW="1905266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5400"/>
                        <a:ext cx="1925637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AutoShape 28" descr="Kết quả hình ảnh cho hinh anh ve phan b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4" name="AutoShape 30" descr="Kết quả hình ảnh cho hinh anh ve phan b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8271" name="Picture 31" descr="tải xuống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685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74" name="Picture 34" descr="Kết quả hình ảnh cho hinh anh ve phan b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881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76" name="WordArt 36"/>
          <p:cNvSpPr>
            <a:spLocks noChangeArrowheads="1" noChangeShapeType="1" noTextEdit="1"/>
          </p:cNvSpPr>
          <p:nvPr/>
        </p:nvSpPr>
        <p:spPr bwMode="auto">
          <a:xfrm rot="-3124102">
            <a:off x="2224881" y="1127919"/>
            <a:ext cx="2268538" cy="469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II.Cách sử dụng</a:t>
            </a:r>
          </a:p>
        </p:txBody>
      </p:sp>
    </p:spTree>
    <p:extLst>
      <p:ext uri="{BB962C8B-B14F-4D97-AF65-F5344CB8AC3E}">
        <p14:creationId xmlns:p14="http://schemas.microsoft.com/office/powerpoint/2010/main" val="19193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8" grpId="0" animBg="1"/>
      <p:bldP spid="138250" grpId="0" animBg="1"/>
      <p:bldP spid="138252" grpId="0" animBg="1"/>
      <p:bldP spid="138254" grpId="0" animBg="1"/>
      <p:bldP spid="138256" grpId="0" animBg="1"/>
      <p:bldP spid="138258" grpId="0" animBg="1"/>
      <p:bldP spid="1382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b="1" i="1" dirty="0" err="1" smtClean="0"/>
              <a:t>Bài</a:t>
            </a:r>
            <a:r>
              <a:rPr lang="en-US" b="1" i="1" dirty="0" smtClean="0"/>
              <a:t> 1. </a:t>
            </a:r>
            <a:r>
              <a:rPr lang="en-US" b="1" i="1" dirty="0" err="1" smtClean="0"/>
              <a:t>Chọn</a:t>
            </a:r>
            <a:r>
              <a:rPr lang="en-US" b="1" i="1" dirty="0" smtClean="0"/>
              <a:t> </a:t>
            </a:r>
            <a:r>
              <a:rPr lang="en-US" b="1" i="1" dirty="0" err="1" smtClean="0"/>
              <a:t>đap</a:t>
            </a:r>
            <a:r>
              <a:rPr lang="en-US" b="1" i="1" dirty="0" smtClean="0"/>
              <a:t> </a:t>
            </a:r>
            <a:r>
              <a:rPr lang="en-US" b="1" i="1" dirty="0" err="1" smtClean="0"/>
              <a:t>án</a:t>
            </a:r>
            <a:r>
              <a:rPr lang="en-US" b="1" i="1" dirty="0" smtClean="0"/>
              <a:t> </a:t>
            </a:r>
            <a:r>
              <a:rPr lang="en-US" b="1" i="1" dirty="0" err="1" smtClean="0"/>
              <a:t>đúng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1</a:t>
            </a:r>
            <a:r>
              <a:rPr lang="en-US" dirty="0" smtClean="0"/>
              <a:t>: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,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đạm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mọc</a:t>
            </a:r>
            <a:r>
              <a:rPr lang="en-US" dirty="0" smtClean="0"/>
              <a:t>, </a:t>
            </a:r>
            <a:r>
              <a:rPr lang="en-US" dirty="0" err="1" smtClean="0"/>
              <a:t>đẻ</a:t>
            </a:r>
            <a:r>
              <a:rPr lang="en-US" dirty="0" smtClean="0"/>
              <a:t> </a:t>
            </a:r>
            <a:r>
              <a:rPr lang="en-US" dirty="0" err="1" smtClean="0"/>
              <a:t>nhánh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đòng</a:t>
            </a:r>
            <a:r>
              <a:rPr lang="en-US" dirty="0" smtClean="0"/>
              <a:t>, </a:t>
            </a:r>
            <a:r>
              <a:rPr lang="en-US" dirty="0" err="1" smtClean="0"/>
              <a:t>trổ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 </a:t>
            </a:r>
            <a:r>
              <a:rPr lang="en-US" dirty="0" err="1" smtClean="0"/>
              <a:t>chín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3200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2</a:t>
            </a:r>
            <a:r>
              <a:rPr lang="en-US" dirty="0" smtClean="0"/>
              <a:t>: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,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lân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mọc</a:t>
            </a:r>
            <a:r>
              <a:rPr lang="en-US" dirty="0" smtClean="0"/>
              <a:t>, </a:t>
            </a:r>
            <a:r>
              <a:rPr lang="en-US" dirty="0" err="1" smtClean="0"/>
              <a:t>đẻ</a:t>
            </a:r>
            <a:r>
              <a:rPr lang="en-US" dirty="0" smtClean="0"/>
              <a:t> </a:t>
            </a:r>
            <a:r>
              <a:rPr lang="en-US" dirty="0" err="1" smtClean="0"/>
              <a:t>nhánh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đòng</a:t>
            </a:r>
            <a:r>
              <a:rPr lang="en-US" dirty="0" smtClean="0"/>
              <a:t>, </a:t>
            </a:r>
            <a:r>
              <a:rPr lang="en-US" dirty="0" err="1" smtClean="0"/>
              <a:t>trổ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 </a:t>
            </a:r>
            <a:r>
              <a:rPr lang="en-US" dirty="0" err="1" smtClean="0"/>
              <a:t>chín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057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3</a:t>
            </a:r>
            <a:r>
              <a:rPr lang="en-US" dirty="0" smtClean="0"/>
              <a:t>: Ở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,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lân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Photphat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Supe</a:t>
            </a:r>
            <a:r>
              <a:rPr lang="en-US" dirty="0" smtClean="0"/>
              <a:t> </a:t>
            </a:r>
            <a:r>
              <a:rPr lang="en-US" dirty="0" err="1" smtClean="0"/>
              <a:t>photphat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6670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 2 :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dùng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5kg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ure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bón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ruộng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lúa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mình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Tính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khối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lượng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nguyên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dưỡng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bón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ruộng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lúa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9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nhà</a:t>
            </a:r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* </a:t>
            </a:r>
            <a:r>
              <a:rPr lang="en-US" b="1" i="1" dirty="0" err="1" smtClean="0">
                <a:solidFill>
                  <a:srgbClr val="0070C0"/>
                </a:solidFill>
              </a:rPr>
              <a:t>Bài</a:t>
            </a:r>
            <a:r>
              <a:rPr lang="en-US" b="1" i="1" dirty="0" smtClean="0">
                <a:solidFill>
                  <a:srgbClr val="0070C0"/>
                </a:solidFill>
              </a:rPr>
              <a:t> 2 (</a:t>
            </a:r>
            <a:r>
              <a:rPr lang="en-US" b="1" i="1" dirty="0" err="1" smtClean="0">
                <a:solidFill>
                  <a:srgbClr val="0070C0"/>
                </a:solidFill>
              </a:rPr>
              <a:t>sgk</a:t>
            </a:r>
            <a:r>
              <a:rPr lang="en-US" b="1" i="1" dirty="0" smtClean="0">
                <a:solidFill>
                  <a:srgbClr val="0070C0"/>
                </a:solidFill>
              </a:rPr>
              <a:t> tr39)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* </a:t>
            </a:r>
            <a:r>
              <a:rPr lang="en-US" b="1" i="1" dirty="0" err="1" smtClean="0">
                <a:solidFill>
                  <a:srgbClr val="002060"/>
                </a:solidFill>
              </a:rPr>
              <a:t>Học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bài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và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hoàn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thành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các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bài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tập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trong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sgk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* </a:t>
            </a:r>
            <a:r>
              <a:rPr lang="en-US" b="1" i="1" dirty="0" err="1" smtClean="0">
                <a:solidFill>
                  <a:srgbClr val="002060"/>
                </a:solidFill>
              </a:rPr>
              <a:t>Đọc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trước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bài</a:t>
            </a:r>
            <a:r>
              <a:rPr lang="en-US" b="1" i="1" dirty="0" smtClean="0">
                <a:solidFill>
                  <a:srgbClr val="002060"/>
                </a:solidFill>
              </a:rPr>
              <a:t> 12 “</a:t>
            </a:r>
            <a:r>
              <a:rPr lang="en-US" b="1" i="1" dirty="0" err="1" smtClean="0">
                <a:solidFill>
                  <a:srgbClr val="002060"/>
                </a:solidFill>
              </a:rPr>
              <a:t>Mối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quan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hệ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giữa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các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hợp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chất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vô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cơ</a:t>
            </a:r>
            <a:r>
              <a:rPr lang="en-US" b="1" i="1" dirty="0" smtClean="0">
                <a:solidFill>
                  <a:srgbClr val="002060"/>
                </a:solidFill>
              </a:rPr>
              <a:t>”.</a:t>
            </a:r>
          </a:p>
          <a:p>
            <a:pPr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256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7585075" cy="4102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pt-BR" sz="4000" b="1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.VnArial"/>
              </a:rPr>
              <a:t>Cảm </a:t>
            </a:r>
            <a:r>
              <a:rPr lang="pt-BR" sz="4000" b="1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.VnArial"/>
              </a:rPr>
              <a:t>¬n thÇy c« </a:t>
            </a:r>
            <a:r>
              <a:rPr lang="pt-BR" sz="4000" b="1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.VnArial"/>
              </a:rPr>
              <a:t>va </a:t>
            </a:r>
            <a:r>
              <a:rPr lang="pt-BR" sz="4000" b="1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+mn-lt"/>
              </a:rPr>
              <a:t>các </a:t>
            </a:r>
            <a:r>
              <a:rPr lang="pt-BR" sz="4000" b="1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+mn-lt"/>
              </a:rPr>
              <a:t>em!</a:t>
            </a:r>
            <a:endParaRPr lang="en-US" sz="4000" b="1" kern="10" dirty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99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555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buổi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nọ</a:t>
            </a:r>
            <a:r>
              <a:rPr lang="en-US" dirty="0" smtClean="0"/>
              <a:t>,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trồng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 </a:t>
            </a:r>
            <a:r>
              <a:rPr lang="en-US" dirty="0" err="1" smtClean="0"/>
              <a:t>Bác</a:t>
            </a:r>
            <a:r>
              <a:rPr lang="en-US" dirty="0" smtClean="0"/>
              <a:t> A </a:t>
            </a:r>
            <a:r>
              <a:rPr lang="en-US" dirty="0" err="1" smtClean="0"/>
              <a:t>buồn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củ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kém</a:t>
            </a:r>
            <a:r>
              <a:rPr lang="en-US" dirty="0" smtClean="0"/>
              <a:t>, </a:t>
            </a:r>
            <a:r>
              <a:rPr lang="en-US" dirty="0" err="1" smtClean="0"/>
              <a:t>nhỏ</a:t>
            </a:r>
            <a:r>
              <a:rPr lang="en-US" dirty="0" smtClean="0"/>
              <a:t>,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xóm</a:t>
            </a:r>
            <a:r>
              <a:rPr lang="en-US" dirty="0" smtClean="0"/>
              <a:t>. </a:t>
            </a:r>
            <a:r>
              <a:rPr lang="en-US" dirty="0" err="1" smtClean="0"/>
              <a:t>Bác</a:t>
            </a:r>
            <a:r>
              <a:rPr lang="en-US" dirty="0" smtClean="0"/>
              <a:t> B </a:t>
            </a:r>
            <a:r>
              <a:rPr lang="en-US" dirty="0" err="1" smtClean="0"/>
              <a:t>thì</a:t>
            </a:r>
            <a:r>
              <a:rPr lang="en-US" dirty="0" smtClean="0"/>
              <a:t> lo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đám</a:t>
            </a:r>
            <a:r>
              <a:rPr lang="en-US" dirty="0" smtClean="0"/>
              <a:t> </a:t>
            </a:r>
            <a:r>
              <a:rPr lang="en-US" dirty="0" err="1" smtClean="0"/>
              <a:t>lúa</a:t>
            </a:r>
            <a:r>
              <a:rPr lang="en-US" dirty="0" smtClean="0"/>
              <a:t> </a:t>
            </a:r>
            <a:r>
              <a:rPr lang="en-US" dirty="0" err="1" smtClean="0"/>
              <a:t>còi</a:t>
            </a:r>
            <a:r>
              <a:rPr lang="en-US" dirty="0" smtClean="0"/>
              <a:t> </a:t>
            </a:r>
            <a:r>
              <a:rPr lang="en-US" dirty="0" err="1" smtClean="0"/>
              <a:t>cọc</a:t>
            </a:r>
            <a:r>
              <a:rPr lang="en-US" dirty="0" smtClean="0"/>
              <a:t>, </a:t>
            </a: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.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C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phàn</a:t>
            </a:r>
            <a:r>
              <a:rPr lang="en-US" dirty="0" smtClean="0"/>
              <a:t> </a:t>
            </a:r>
            <a:r>
              <a:rPr lang="en-US" dirty="0" err="1" smtClean="0"/>
              <a:t>nàn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rễ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,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kém</a:t>
            </a:r>
            <a:r>
              <a:rPr lang="en-US" dirty="0" smtClean="0"/>
              <a:t>. </a:t>
            </a: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trồng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trưởng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58" name="Picture 2" descr="Ngày Lao động Bác Nông Dân Hình ảnh | Định dạng hình ảnh PSD 401112870|  vn.lovepik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0"/>
            <a:ext cx="2438400" cy="2819400"/>
          </a:xfrm>
          <a:prstGeom prst="rect">
            <a:avLst/>
          </a:prstGeom>
          <a:noFill/>
        </p:spPr>
      </p:pic>
      <p:pic>
        <p:nvPicPr>
          <p:cNvPr id="19460" name="Picture 4" descr="Thu Hoạch Rau Nông Dân Vẽ Tay Hình ảnh | Định dạng hình ảnh PSD 611405214|  vn.lovepi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2590800" cy="2819400"/>
          </a:xfrm>
          <a:prstGeom prst="rect">
            <a:avLst/>
          </a:prstGeom>
          <a:noFill/>
        </p:spPr>
      </p:pic>
      <p:sp>
        <p:nvSpPr>
          <p:cNvPr id="19462" name="AutoShape 6" descr="Một số loại bệnh hại trên cây cà chua và biện pháp phòng trừ (Tiếp theo và  hế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Một số loại bệnh hại trên cây cà chua và biện pháp phòng trừ (Tiếp theo và  hế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09600"/>
            <a:ext cx="2116187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68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68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76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384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16: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00383" y="1600720"/>
            <a:ext cx="4892040" cy="2031503"/>
          </a:xfrm>
          <a:custGeom>
            <a:avLst/>
            <a:gdLst>
              <a:gd name="connsiteX0" fmla="*/ 0 w 4892040"/>
              <a:gd name="connsiteY0" fmla="*/ 253938 h 2031503"/>
              <a:gd name="connsiteX1" fmla="*/ 3876289 w 4892040"/>
              <a:gd name="connsiteY1" fmla="*/ 253938 h 2031503"/>
              <a:gd name="connsiteX2" fmla="*/ 3876289 w 4892040"/>
              <a:gd name="connsiteY2" fmla="*/ 0 h 2031503"/>
              <a:gd name="connsiteX3" fmla="*/ 4892040 w 4892040"/>
              <a:gd name="connsiteY3" fmla="*/ 1015752 h 2031503"/>
              <a:gd name="connsiteX4" fmla="*/ 3876289 w 4892040"/>
              <a:gd name="connsiteY4" fmla="*/ 2031503 h 2031503"/>
              <a:gd name="connsiteX5" fmla="*/ 3876289 w 4892040"/>
              <a:gd name="connsiteY5" fmla="*/ 1777565 h 2031503"/>
              <a:gd name="connsiteX6" fmla="*/ 0 w 4892040"/>
              <a:gd name="connsiteY6" fmla="*/ 1777565 h 2031503"/>
              <a:gd name="connsiteX7" fmla="*/ 0 w 4892040"/>
              <a:gd name="connsiteY7" fmla="*/ 253938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040" h="2031503">
                <a:moveTo>
                  <a:pt x="0" y="253938"/>
                </a:moveTo>
                <a:lnTo>
                  <a:pt x="3876289" y="253938"/>
                </a:lnTo>
                <a:lnTo>
                  <a:pt x="3876289" y="0"/>
                </a:lnTo>
                <a:lnTo>
                  <a:pt x="4892040" y="1015752"/>
                </a:lnTo>
                <a:lnTo>
                  <a:pt x="3876289" y="2031503"/>
                </a:lnTo>
                <a:lnTo>
                  <a:pt x="3876289" y="1777565"/>
                </a:lnTo>
                <a:lnTo>
                  <a:pt x="0" y="1777565"/>
                </a:lnTo>
                <a:lnTo>
                  <a:pt x="0" y="25393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84418" rIns="792294" bIns="284418" numCol="1" spcCol="1270" anchor="t" anchorCtr="0">
            <a:noAutofit/>
          </a:bodyPr>
          <a:lstStyle/>
          <a:p>
            <a:pPr marL="285750" lvl="1" indent="-285750" algn="l" defTabSz="2133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 kern="1200" dirty="0" smtClean="0"/>
              <a:t>(</a:t>
            </a:r>
            <a:r>
              <a:rPr lang="en-US" sz="4800" kern="1200" dirty="0" err="1" smtClean="0"/>
              <a:t>giảm</a:t>
            </a:r>
            <a:r>
              <a:rPr lang="en-US" sz="4800" kern="1200" dirty="0" smtClean="0"/>
              <a:t> </a:t>
            </a:r>
            <a:r>
              <a:rPr lang="en-US" sz="4800" kern="1200" dirty="0" err="1" smtClean="0"/>
              <a:t>tải</a:t>
            </a:r>
            <a:r>
              <a:rPr lang="en-US" sz="4800" kern="1200" dirty="0" smtClean="0"/>
              <a:t>)</a:t>
            </a:r>
            <a:endParaRPr lang="en-US" sz="4800" kern="1200" dirty="0"/>
          </a:p>
        </p:txBody>
      </p:sp>
      <p:sp>
        <p:nvSpPr>
          <p:cNvPr id="7" name="Freeform 6"/>
          <p:cNvSpPr/>
          <p:nvPr/>
        </p:nvSpPr>
        <p:spPr>
          <a:xfrm>
            <a:off x="381000" y="1600200"/>
            <a:ext cx="3810000" cy="2031503"/>
          </a:xfrm>
          <a:custGeom>
            <a:avLst/>
            <a:gdLst>
              <a:gd name="connsiteX0" fmla="*/ 0 w 3261360"/>
              <a:gd name="connsiteY0" fmla="*/ 338591 h 2031503"/>
              <a:gd name="connsiteX1" fmla="*/ 99171 w 3261360"/>
              <a:gd name="connsiteY1" fmla="*/ 99171 h 2031503"/>
              <a:gd name="connsiteX2" fmla="*/ 338591 w 3261360"/>
              <a:gd name="connsiteY2" fmla="*/ 0 h 2031503"/>
              <a:gd name="connsiteX3" fmla="*/ 2922769 w 3261360"/>
              <a:gd name="connsiteY3" fmla="*/ 0 h 2031503"/>
              <a:gd name="connsiteX4" fmla="*/ 3162189 w 3261360"/>
              <a:gd name="connsiteY4" fmla="*/ 99171 h 2031503"/>
              <a:gd name="connsiteX5" fmla="*/ 3261360 w 3261360"/>
              <a:gd name="connsiteY5" fmla="*/ 338591 h 2031503"/>
              <a:gd name="connsiteX6" fmla="*/ 3261360 w 3261360"/>
              <a:gd name="connsiteY6" fmla="*/ 1692912 h 2031503"/>
              <a:gd name="connsiteX7" fmla="*/ 3162189 w 3261360"/>
              <a:gd name="connsiteY7" fmla="*/ 1932332 h 2031503"/>
              <a:gd name="connsiteX8" fmla="*/ 2922769 w 3261360"/>
              <a:gd name="connsiteY8" fmla="*/ 2031503 h 2031503"/>
              <a:gd name="connsiteX9" fmla="*/ 338591 w 3261360"/>
              <a:gd name="connsiteY9" fmla="*/ 2031503 h 2031503"/>
              <a:gd name="connsiteX10" fmla="*/ 99171 w 3261360"/>
              <a:gd name="connsiteY10" fmla="*/ 1932332 h 2031503"/>
              <a:gd name="connsiteX11" fmla="*/ 0 w 3261360"/>
              <a:gd name="connsiteY11" fmla="*/ 1692912 h 2031503"/>
              <a:gd name="connsiteX12" fmla="*/ 0 w 3261360"/>
              <a:gd name="connsiteY12" fmla="*/ 338591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1360" h="2031503">
                <a:moveTo>
                  <a:pt x="0" y="338591"/>
                </a:moveTo>
                <a:cubicBezTo>
                  <a:pt x="0" y="248791"/>
                  <a:pt x="35673" y="162669"/>
                  <a:pt x="99171" y="99171"/>
                </a:cubicBezTo>
                <a:cubicBezTo>
                  <a:pt x="162669" y="35673"/>
                  <a:pt x="248791" y="0"/>
                  <a:pt x="338591" y="0"/>
                </a:cubicBezTo>
                <a:lnTo>
                  <a:pt x="2922769" y="0"/>
                </a:lnTo>
                <a:cubicBezTo>
                  <a:pt x="3012569" y="0"/>
                  <a:pt x="3098691" y="35673"/>
                  <a:pt x="3162189" y="99171"/>
                </a:cubicBezTo>
                <a:cubicBezTo>
                  <a:pt x="3225687" y="162669"/>
                  <a:pt x="3261360" y="248791"/>
                  <a:pt x="3261360" y="338591"/>
                </a:cubicBezTo>
                <a:lnTo>
                  <a:pt x="3261360" y="1692912"/>
                </a:lnTo>
                <a:cubicBezTo>
                  <a:pt x="3261360" y="1782712"/>
                  <a:pt x="3225687" y="1868834"/>
                  <a:pt x="3162189" y="1932332"/>
                </a:cubicBezTo>
                <a:cubicBezTo>
                  <a:pt x="3098691" y="1995830"/>
                  <a:pt x="3012569" y="2031503"/>
                  <a:pt x="2922769" y="2031503"/>
                </a:cubicBezTo>
                <a:lnTo>
                  <a:pt x="338591" y="2031503"/>
                </a:lnTo>
                <a:cubicBezTo>
                  <a:pt x="248791" y="2031503"/>
                  <a:pt x="162669" y="1995830"/>
                  <a:pt x="99171" y="1932332"/>
                </a:cubicBezTo>
                <a:cubicBezTo>
                  <a:pt x="35673" y="1868834"/>
                  <a:pt x="0" y="1782712"/>
                  <a:pt x="0" y="1692912"/>
                </a:cubicBezTo>
                <a:lnTo>
                  <a:pt x="0" y="3385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090" tIns="160130" rIns="221090" bIns="16013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002060"/>
                </a:solidFill>
              </a:rPr>
              <a:t>I. NHỮNG NHU CẦU CỦA CÂY TRỒNG</a:t>
            </a:r>
            <a:endParaRPr lang="en-US" sz="3200" kern="1200" dirty="0">
              <a:solidFill>
                <a:srgbClr val="0020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91000" y="3835375"/>
            <a:ext cx="4892040" cy="2031503"/>
          </a:xfrm>
          <a:custGeom>
            <a:avLst/>
            <a:gdLst>
              <a:gd name="connsiteX0" fmla="*/ 0 w 4892040"/>
              <a:gd name="connsiteY0" fmla="*/ 253938 h 2031503"/>
              <a:gd name="connsiteX1" fmla="*/ 3876289 w 4892040"/>
              <a:gd name="connsiteY1" fmla="*/ 253938 h 2031503"/>
              <a:gd name="connsiteX2" fmla="*/ 3876289 w 4892040"/>
              <a:gd name="connsiteY2" fmla="*/ 0 h 2031503"/>
              <a:gd name="connsiteX3" fmla="*/ 4892040 w 4892040"/>
              <a:gd name="connsiteY3" fmla="*/ 1015752 h 2031503"/>
              <a:gd name="connsiteX4" fmla="*/ 3876289 w 4892040"/>
              <a:gd name="connsiteY4" fmla="*/ 2031503 h 2031503"/>
              <a:gd name="connsiteX5" fmla="*/ 3876289 w 4892040"/>
              <a:gd name="connsiteY5" fmla="*/ 1777565 h 2031503"/>
              <a:gd name="connsiteX6" fmla="*/ 0 w 4892040"/>
              <a:gd name="connsiteY6" fmla="*/ 1777565 h 2031503"/>
              <a:gd name="connsiteX7" fmla="*/ 0 w 4892040"/>
              <a:gd name="connsiteY7" fmla="*/ 253938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040" h="2031503">
                <a:moveTo>
                  <a:pt x="0" y="253938"/>
                </a:moveTo>
                <a:lnTo>
                  <a:pt x="3876289" y="253938"/>
                </a:lnTo>
                <a:lnTo>
                  <a:pt x="3876289" y="0"/>
                </a:lnTo>
                <a:lnTo>
                  <a:pt x="4892040" y="1015752"/>
                </a:lnTo>
                <a:lnTo>
                  <a:pt x="3876289" y="2031503"/>
                </a:lnTo>
                <a:lnTo>
                  <a:pt x="3876289" y="1777565"/>
                </a:lnTo>
                <a:lnTo>
                  <a:pt x="0" y="1777565"/>
                </a:lnTo>
                <a:lnTo>
                  <a:pt x="0" y="25393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84418" rIns="792294" bIns="284418" numCol="1" spcCol="1270" anchor="t" anchorCtr="0">
            <a:noAutofit/>
          </a:bodyPr>
          <a:lstStyle/>
          <a:p>
            <a:pPr marL="285750" lvl="1" indent="-285750" algn="l" defTabSz="2133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800" kern="1200" dirty="0" err="1" smtClean="0"/>
              <a:t>Dạng</a:t>
            </a:r>
            <a:r>
              <a:rPr lang="en-US" sz="4800" kern="1200" dirty="0" smtClean="0"/>
              <a:t> </a:t>
            </a:r>
            <a:r>
              <a:rPr lang="en-US" sz="4800" kern="1200" dirty="0" err="1" smtClean="0"/>
              <a:t>đơn</a:t>
            </a:r>
            <a:endParaRPr lang="en-US" sz="4800" kern="1200" dirty="0"/>
          </a:p>
          <a:p>
            <a:pPr marL="285750" lvl="1" indent="-285750" algn="l" defTabSz="2133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800" kern="1200" dirty="0" err="1" smtClean="0"/>
              <a:t>Dạng</a:t>
            </a:r>
            <a:r>
              <a:rPr lang="en-US" sz="4800" kern="1200" dirty="0" smtClean="0"/>
              <a:t> </a:t>
            </a:r>
            <a:r>
              <a:rPr lang="en-US" sz="4800" kern="1200" dirty="0" err="1" smtClean="0"/>
              <a:t>kép</a:t>
            </a:r>
            <a:endParaRPr lang="en-US" sz="4800" kern="1200" dirty="0"/>
          </a:p>
        </p:txBody>
      </p:sp>
      <p:sp>
        <p:nvSpPr>
          <p:cNvPr id="9" name="Freeform 8"/>
          <p:cNvSpPr/>
          <p:nvPr/>
        </p:nvSpPr>
        <p:spPr>
          <a:xfrm>
            <a:off x="304800" y="3835375"/>
            <a:ext cx="3886200" cy="2031503"/>
          </a:xfrm>
          <a:custGeom>
            <a:avLst/>
            <a:gdLst>
              <a:gd name="connsiteX0" fmla="*/ 0 w 3261360"/>
              <a:gd name="connsiteY0" fmla="*/ 338591 h 2031503"/>
              <a:gd name="connsiteX1" fmla="*/ 99171 w 3261360"/>
              <a:gd name="connsiteY1" fmla="*/ 99171 h 2031503"/>
              <a:gd name="connsiteX2" fmla="*/ 338591 w 3261360"/>
              <a:gd name="connsiteY2" fmla="*/ 0 h 2031503"/>
              <a:gd name="connsiteX3" fmla="*/ 2922769 w 3261360"/>
              <a:gd name="connsiteY3" fmla="*/ 0 h 2031503"/>
              <a:gd name="connsiteX4" fmla="*/ 3162189 w 3261360"/>
              <a:gd name="connsiteY4" fmla="*/ 99171 h 2031503"/>
              <a:gd name="connsiteX5" fmla="*/ 3261360 w 3261360"/>
              <a:gd name="connsiteY5" fmla="*/ 338591 h 2031503"/>
              <a:gd name="connsiteX6" fmla="*/ 3261360 w 3261360"/>
              <a:gd name="connsiteY6" fmla="*/ 1692912 h 2031503"/>
              <a:gd name="connsiteX7" fmla="*/ 3162189 w 3261360"/>
              <a:gd name="connsiteY7" fmla="*/ 1932332 h 2031503"/>
              <a:gd name="connsiteX8" fmla="*/ 2922769 w 3261360"/>
              <a:gd name="connsiteY8" fmla="*/ 2031503 h 2031503"/>
              <a:gd name="connsiteX9" fmla="*/ 338591 w 3261360"/>
              <a:gd name="connsiteY9" fmla="*/ 2031503 h 2031503"/>
              <a:gd name="connsiteX10" fmla="*/ 99171 w 3261360"/>
              <a:gd name="connsiteY10" fmla="*/ 1932332 h 2031503"/>
              <a:gd name="connsiteX11" fmla="*/ 0 w 3261360"/>
              <a:gd name="connsiteY11" fmla="*/ 1692912 h 2031503"/>
              <a:gd name="connsiteX12" fmla="*/ 0 w 3261360"/>
              <a:gd name="connsiteY12" fmla="*/ 338591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1360" h="2031503">
                <a:moveTo>
                  <a:pt x="0" y="338591"/>
                </a:moveTo>
                <a:cubicBezTo>
                  <a:pt x="0" y="248791"/>
                  <a:pt x="35673" y="162669"/>
                  <a:pt x="99171" y="99171"/>
                </a:cubicBezTo>
                <a:cubicBezTo>
                  <a:pt x="162669" y="35673"/>
                  <a:pt x="248791" y="0"/>
                  <a:pt x="338591" y="0"/>
                </a:cubicBezTo>
                <a:lnTo>
                  <a:pt x="2922769" y="0"/>
                </a:lnTo>
                <a:cubicBezTo>
                  <a:pt x="3012569" y="0"/>
                  <a:pt x="3098691" y="35673"/>
                  <a:pt x="3162189" y="99171"/>
                </a:cubicBezTo>
                <a:cubicBezTo>
                  <a:pt x="3225687" y="162669"/>
                  <a:pt x="3261360" y="248791"/>
                  <a:pt x="3261360" y="338591"/>
                </a:cubicBezTo>
                <a:lnTo>
                  <a:pt x="3261360" y="1692912"/>
                </a:lnTo>
                <a:cubicBezTo>
                  <a:pt x="3261360" y="1782712"/>
                  <a:pt x="3225687" y="1868834"/>
                  <a:pt x="3162189" y="1932332"/>
                </a:cubicBezTo>
                <a:cubicBezTo>
                  <a:pt x="3098691" y="1995830"/>
                  <a:pt x="3012569" y="2031503"/>
                  <a:pt x="2922769" y="2031503"/>
                </a:cubicBezTo>
                <a:lnTo>
                  <a:pt x="338591" y="2031503"/>
                </a:lnTo>
                <a:cubicBezTo>
                  <a:pt x="248791" y="2031503"/>
                  <a:pt x="162669" y="1995830"/>
                  <a:pt x="99171" y="1932332"/>
                </a:cubicBezTo>
                <a:cubicBezTo>
                  <a:pt x="35673" y="1868834"/>
                  <a:pt x="0" y="1782712"/>
                  <a:pt x="0" y="1692912"/>
                </a:cubicBezTo>
                <a:lnTo>
                  <a:pt x="0" y="3385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090" tIns="160130" rIns="221090" bIns="16013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rgbClr val="002060"/>
                </a:solidFill>
              </a:rPr>
              <a:t>II. NHỮNG PHÂN BÓN HÓA HỌC THƯỜNG DÙNG</a:t>
            </a:r>
            <a:endParaRPr lang="en-US" sz="32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7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16: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53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16-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8534400" cy="5486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bón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đơn</a:t>
            </a: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16-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410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/>
                </a:solidFill>
              </a:rPr>
              <a:t>Phân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bón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đơn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7200" y="1468893"/>
            <a:ext cx="2247036" cy="4495800"/>
            <a:chOff x="494684" y="1752600"/>
            <a:chExt cx="2247036" cy="4665923"/>
          </a:xfrm>
        </p:grpSpPr>
        <p:sp>
          <p:nvSpPr>
            <p:cNvPr id="9" name="Freeform 8"/>
            <p:cNvSpPr/>
            <p:nvPr/>
          </p:nvSpPr>
          <p:spPr>
            <a:xfrm rot="16200000">
              <a:off x="-535850" y="4903411"/>
              <a:ext cx="2545646" cy="484577"/>
            </a:xfrm>
            <a:custGeom>
              <a:avLst/>
              <a:gdLst>
                <a:gd name="connsiteX0" fmla="*/ 0 w 2545646"/>
                <a:gd name="connsiteY0" fmla="*/ 0 h 484577"/>
                <a:gd name="connsiteX1" fmla="*/ 2545646 w 2545646"/>
                <a:gd name="connsiteY1" fmla="*/ 0 h 484577"/>
                <a:gd name="connsiteX2" fmla="*/ 2545646 w 2545646"/>
                <a:gd name="connsiteY2" fmla="*/ 484577 h 484577"/>
                <a:gd name="connsiteX3" fmla="*/ 0 w 2545646"/>
                <a:gd name="connsiteY3" fmla="*/ 484577 h 484577"/>
                <a:gd name="connsiteX4" fmla="*/ 0 w 2545646"/>
                <a:gd name="connsiteY4" fmla="*/ 0 h 48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46" h="484577">
                  <a:moveTo>
                    <a:pt x="0" y="0"/>
                  </a:moveTo>
                  <a:lnTo>
                    <a:pt x="2545646" y="0"/>
                  </a:lnTo>
                  <a:lnTo>
                    <a:pt x="2545646" y="484577"/>
                  </a:lnTo>
                  <a:lnTo>
                    <a:pt x="0" y="4845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329139" bIns="0" numCol="1" spcCol="1270" anchor="t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900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2900" kern="1200" dirty="0" err="1" smtClean="0">
                  <a:solidFill>
                    <a:srgbClr val="002060"/>
                  </a:solidFill>
                </a:rPr>
                <a:t>đạm</a:t>
              </a:r>
              <a:endParaRPr lang="en-US" sz="29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82804" y="3956785"/>
              <a:ext cx="1858916" cy="2380575"/>
            </a:xfrm>
            <a:custGeom>
              <a:avLst/>
              <a:gdLst>
                <a:gd name="connsiteX0" fmla="*/ 0 w 1858916"/>
                <a:gd name="connsiteY0" fmla="*/ 0 h 2380575"/>
                <a:gd name="connsiteX1" fmla="*/ 1858916 w 1858916"/>
                <a:gd name="connsiteY1" fmla="*/ 0 h 2380575"/>
                <a:gd name="connsiteX2" fmla="*/ 1858916 w 1858916"/>
                <a:gd name="connsiteY2" fmla="*/ 2380575 h 2380575"/>
                <a:gd name="connsiteX3" fmla="*/ 0 w 1858916"/>
                <a:gd name="connsiteY3" fmla="*/ 2380575 h 2380575"/>
                <a:gd name="connsiteX4" fmla="*/ 0 w 1858916"/>
                <a:gd name="connsiteY4" fmla="*/ 0 h 238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916" h="2380575">
                  <a:moveTo>
                    <a:pt x="0" y="0"/>
                  </a:moveTo>
                  <a:lnTo>
                    <a:pt x="1858916" y="0"/>
                  </a:lnTo>
                  <a:lnTo>
                    <a:pt x="1858916" y="2380575"/>
                  </a:lnTo>
                  <a:lnTo>
                    <a:pt x="0" y="2380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329139" rIns="192024" bIns="192024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solidFill>
                    <a:srgbClr val="002060"/>
                  </a:solidFill>
                </a:rPr>
                <a:t>CO(NH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)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, NH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4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NO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3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, (NH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4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)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SO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4</a:t>
              </a:r>
              <a:endParaRPr lang="en-US" sz="2100" kern="1200" baseline="-25000" dirty="0">
                <a:solidFill>
                  <a:srgbClr val="002060"/>
                </a:solidFill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err="1" smtClean="0">
                  <a:solidFill>
                    <a:srgbClr val="002060"/>
                  </a:solidFill>
                </a:rPr>
                <a:t>Nguyên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2100" kern="1200" dirty="0" err="1" smtClean="0">
                  <a:solidFill>
                    <a:srgbClr val="002060"/>
                  </a:solidFill>
                </a:rPr>
                <a:t>tố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2100" kern="1200" dirty="0" err="1" smtClean="0">
                  <a:solidFill>
                    <a:srgbClr val="002060"/>
                  </a:solidFill>
                </a:rPr>
                <a:t>dinh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2100" kern="1200" dirty="0" err="1" smtClean="0">
                  <a:solidFill>
                    <a:srgbClr val="002060"/>
                  </a:solidFill>
                </a:rPr>
                <a:t>dưỡng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 : N</a:t>
              </a:r>
              <a:endParaRPr lang="en-US" sz="2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778" y="1752600"/>
              <a:ext cx="2149222" cy="2058823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Freeform 11"/>
          <p:cNvSpPr/>
          <p:nvPr/>
        </p:nvSpPr>
        <p:spPr>
          <a:xfrm rot="16200000">
            <a:off x="2173755" y="5036663"/>
            <a:ext cx="2709186" cy="435196"/>
          </a:xfrm>
          <a:custGeom>
            <a:avLst/>
            <a:gdLst>
              <a:gd name="connsiteX0" fmla="*/ 0 w 2709186"/>
              <a:gd name="connsiteY0" fmla="*/ 0 h 435196"/>
              <a:gd name="connsiteX1" fmla="*/ 2709186 w 2709186"/>
              <a:gd name="connsiteY1" fmla="*/ 0 h 435196"/>
              <a:gd name="connsiteX2" fmla="*/ 2709186 w 2709186"/>
              <a:gd name="connsiteY2" fmla="*/ 435196 h 435196"/>
              <a:gd name="connsiteX3" fmla="*/ 0 w 2709186"/>
              <a:gd name="connsiteY3" fmla="*/ 435196 h 435196"/>
              <a:gd name="connsiteX4" fmla="*/ 0 w 2709186"/>
              <a:gd name="connsiteY4" fmla="*/ 0 h 4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186" h="435196">
                <a:moveTo>
                  <a:pt x="0" y="0"/>
                </a:moveTo>
                <a:lnTo>
                  <a:pt x="2709186" y="0"/>
                </a:lnTo>
                <a:lnTo>
                  <a:pt x="2709186" y="435196"/>
                </a:lnTo>
                <a:lnTo>
                  <a:pt x="0" y="4351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329139" bIns="0" numCol="1" spcCol="1270" anchor="t" anchorCtr="0">
            <a:no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002060"/>
                </a:solidFill>
              </a:rPr>
              <a:t>Phân</a:t>
            </a:r>
            <a:r>
              <a:rPr lang="en-US" sz="2800" kern="1200" dirty="0" smtClean="0">
                <a:solidFill>
                  <a:srgbClr val="002060"/>
                </a:solidFill>
              </a:rPr>
              <a:t> </a:t>
            </a:r>
            <a:r>
              <a:rPr lang="en-US" sz="2800" kern="1200" dirty="0" err="1" smtClean="0">
                <a:solidFill>
                  <a:srgbClr val="002060"/>
                </a:solidFill>
              </a:rPr>
              <a:t>lân</a:t>
            </a:r>
            <a:endParaRPr lang="en-US" sz="2800" kern="1200" dirty="0">
              <a:solidFill>
                <a:srgbClr val="00206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74253" y="3761719"/>
            <a:ext cx="1858916" cy="2105681"/>
          </a:xfrm>
          <a:custGeom>
            <a:avLst/>
            <a:gdLst>
              <a:gd name="connsiteX0" fmla="*/ 0 w 1858916"/>
              <a:gd name="connsiteY0" fmla="*/ 0 h 2421647"/>
              <a:gd name="connsiteX1" fmla="*/ 1858916 w 1858916"/>
              <a:gd name="connsiteY1" fmla="*/ 0 h 2421647"/>
              <a:gd name="connsiteX2" fmla="*/ 1858916 w 1858916"/>
              <a:gd name="connsiteY2" fmla="*/ 2421647 h 2421647"/>
              <a:gd name="connsiteX3" fmla="*/ 0 w 1858916"/>
              <a:gd name="connsiteY3" fmla="*/ 2421647 h 2421647"/>
              <a:gd name="connsiteX4" fmla="*/ 0 w 1858916"/>
              <a:gd name="connsiteY4" fmla="*/ 0 h 242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916" h="2421647">
                <a:moveTo>
                  <a:pt x="0" y="0"/>
                </a:moveTo>
                <a:lnTo>
                  <a:pt x="1858916" y="0"/>
                </a:lnTo>
                <a:lnTo>
                  <a:pt x="1858916" y="2421647"/>
                </a:lnTo>
                <a:lnTo>
                  <a:pt x="0" y="2421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329139" rIns="192024" bIns="192024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100" kern="1200" dirty="0" smtClean="0">
                <a:solidFill>
                  <a:srgbClr val="002060"/>
                </a:solidFill>
              </a:rPr>
              <a:t>Ca</a:t>
            </a:r>
            <a:r>
              <a:rPr lang="en-US" sz="2100" kern="1200" baseline="-25000" dirty="0" smtClean="0">
                <a:solidFill>
                  <a:srgbClr val="002060"/>
                </a:solidFill>
              </a:rPr>
              <a:t>3</a:t>
            </a:r>
            <a:r>
              <a:rPr lang="en-US" sz="2100" kern="1200" dirty="0" smtClean="0">
                <a:solidFill>
                  <a:srgbClr val="002060"/>
                </a:solidFill>
              </a:rPr>
              <a:t>(PO</a:t>
            </a:r>
            <a:r>
              <a:rPr lang="en-US" sz="2100" kern="1200" baseline="-25000" dirty="0" smtClean="0">
                <a:solidFill>
                  <a:srgbClr val="002060"/>
                </a:solidFill>
              </a:rPr>
              <a:t>4</a:t>
            </a:r>
            <a:r>
              <a:rPr lang="en-US" sz="2100" kern="1200" dirty="0" smtClean="0">
                <a:solidFill>
                  <a:srgbClr val="002060"/>
                </a:solidFill>
              </a:rPr>
              <a:t>)</a:t>
            </a:r>
            <a:r>
              <a:rPr lang="en-US" sz="2100" kern="1200" baseline="-25000" dirty="0" smtClean="0">
                <a:solidFill>
                  <a:srgbClr val="002060"/>
                </a:solidFill>
              </a:rPr>
              <a:t>2</a:t>
            </a:r>
            <a:r>
              <a:rPr lang="en-US" sz="2100" kern="1200" dirty="0" smtClean="0">
                <a:solidFill>
                  <a:srgbClr val="002060"/>
                </a:solidFill>
              </a:rPr>
              <a:t>, Ca(H</a:t>
            </a:r>
            <a:r>
              <a:rPr lang="en-US" sz="2100" kern="1200" baseline="-25000" dirty="0" smtClean="0">
                <a:solidFill>
                  <a:srgbClr val="002060"/>
                </a:solidFill>
              </a:rPr>
              <a:t>2</a:t>
            </a:r>
            <a:r>
              <a:rPr lang="en-US" sz="2100" kern="1200" dirty="0" smtClean="0">
                <a:solidFill>
                  <a:srgbClr val="002060"/>
                </a:solidFill>
              </a:rPr>
              <a:t>PO</a:t>
            </a:r>
            <a:r>
              <a:rPr lang="en-US" sz="2100" kern="1200" baseline="-25000" dirty="0" smtClean="0">
                <a:solidFill>
                  <a:srgbClr val="002060"/>
                </a:solidFill>
              </a:rPr>
              <a:t>4</a:t>
            </a:r>
            <a:r>
              <a:rPr lang="en-US" sz="2100" kern="1200" dirty="0" smtClean="0">
                <a:solidFill>
                  <a:srgbClr val="002060"/>
                </a:solidFill>
              </a:rPr>
              <a:t>)</a:t>
            </a:r>
            <a:r>
              <a:rPr lang="en-US" sz="2100" kern="1200" baseline="-25000" dirty="0" smtClean="0">
                <a:solidFill>
                  <a:srgbClr val="002060"/>
                </a:solidFill>
              </a:rPr>
              <a:t>2</a:t>
            </a:r>
            <a:endParaRPr lang="en-US" sz="2100" kern="1200" baseline="-25000" dirty="0">
              <a:solidFill>
                <a:srgbClr val="002060"/>
              </a:solidFill>
            </a:endParaRP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100" kern="1200" dirty="0" err="1" smtClean="0">
                <a:solidFill>
                  <a:srgbClr val="002060"/>
                </a:solidFill>
              </a:rPr>
              <a:t>Nguyên</a:t>
            </a:r>
            <a:r>
              <a:rPr lang="en-US" sz="2100" kern="1200" dirty="0" smtClean="0">
                <a:solidFill>
                  <a:srgbClr val="002060"/>
                </a:solidFill>
              </a:rPr>
              <a:t> </a:t>
            </a:r>
            <a:r>
              <a:rPr lang="en-US" sz="2100" kern="1200" dirty="0" err="1" smtClean="0">
                <a:solidFill>
                  <a:srgbClr val="002060"/>
                </a:solidFill>
              </a:rPr>
              <a:t>tố</a:t>
            </a:r>
            <a:r>
              <a:rPr lang="en-US" sz="2100" kern="1200" dirty="0" smtClean="0">
                <a:solidFill>
                  <a:srgbClr val="002060"/>
                </a:solidFill>
              </a:rPr>
              <a:t> </a:t>
            </a:r>
            <a:r>
              <a:rPr lang="en-US" sz="2100" kern="1200" dirty="0" err="1" smtClean="0">
                <a:solidFill>
                  <a:srgbClr val="002060"/>
                </a:solidFill>
              </a:rPr>
              <a:t>dinh</a:t>
            </a:r>
            <a:r>
              <a:rPr lang="en-US" sz="2100" kern="1200" dirty="0" smtClean="0">
                <a:solidFill>
                  <a:srgbClr val="002060"/>
                </a:solidFill>
              </a:rPr>
              <a:t> </a:t>
            </a:r>
            <a:r>
              <a:rPr lang="en-US" sz="2100" kern="1200" dirty="0" err="1" smtClean="0">
                <a:solidFill>
                  <a:srgbClr val="002060"/>
                </a:solidFill>
              </a:rPr>
              <a:t>dưỡng</a:t>
            </a:r>
            <a:r>
              <a:rPr lang="en-US" sz="2100" kern="1200" dirty="0" smtClean="0">
                <a:solidFill>
                  <a:srgbClr val="002060"/>
                </a:solidFill>
              </a:rPr>
              <a:t>: P</a:t>
            </a:r>
            <a:endParaRPr lang="en-US" sz="2100" kern="1200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54877" y="1676400"/>
            <a:ext cx="2224151" cy="4114801"/>
            <a:chOff x="6354877" y="1664738"/>
            <a:chExt cx="2224151" cy="4373556"/>
          </a:xfrm>
        </p:grpSpPr>
        <p:sp>
          <p:nvSpPr>
            <p:cNvPr id="14" name="Rectangle 13"/>
            <p:cNvSpPr/>
            <p:nvPr/>
          </p:nvSpPr>
          <p:spPr>
            <a:xfrm>
              <a:off x="6642397" y="1664738"/>
              <a:ext cx="1503349" cy="1970589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5341183"/>
                <a:satOff val="23809"/>
                <a:lumOff val="210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 rot="5400000" flipV="1">
              <a:off x="5561558" y="4656313"/>
              <a:ext cx="2038117" cy="451479"/>
            </a:xfrm>
            <a:custGeom>
              <a:avLst/>
              <a:gdLst>
                <a:gd name="connsiteX0" fmla="*/ 0 w 2038117"/>
                <a:gd name="connsiteY0" fmla="*/ 0 h 451478"/>
                <a:gd name="connsiteX1" fmla="*/ 2038117 w 2038117"/>
                <a:gd name="connsiteY1" fmla="*/ 0 h 451478"/>
                <a:gd name="connsiteX2" fmla="*/ 2038117 w 2038117"/>
                <a:gd name="connsiteY2" fmla="*/ 451478 h 451478"/>
                <a:gd name="connsiteX3" fmla="*/ 0 w 2038117"/>
                <a:gd name="connsiteY3" fmla="*/ 451478 h 451478"/>
                <a:gd name="connsiteX4" fmla="*/ 0 w 2038117"/>
                <a:gd name="connsiteY4" fmla="*/ 0 h 45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117" h="451478">
                  <a:moveTo>
                    <a:pt x="2038117" y="451477"/>
                  </a:moveTo>
                  <a:lnTo>
                    <a:pt x="0" y="451477"/>
                  </a:lnTo>
                  <a:lnTo>
                    <a:pt x="0" y="1"/>
                  </a:lnTo>
                  <a:lnTo>
                    <a:pt x="2038117" y="1"/>
                  </a:lnTo>
                  <a:lnTo>
                    <a:pt x="2038117" y="451477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329139" bIns="0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800" kern="1200" dirty="0" smtClean="0">
                  <a:solidFill>
                    <a:srgbClr val="002060"/>
                  </a:solidFill>
                </a:rPr>
                <a:t> kali</a:t>
              </a:r>
              <a:endParaRPr lang="en-US" sz="28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20112" y="3866328"/>
              <a:ext cx="1858916" cy="2171966"/>
            </a:xfrm>
            <a:custGeom>
              <a:avLst/>
              <a:gdLst>
                <a:gd name="connsiteX0" fmla="*/ 0 w 1858916"/>
                <a:gd name="connsiteY0" fmla="*/ 0 h 2657916"/>
                <a:gd name="connsiteX1" fmla="*/ 1858916 w 1858916"/>
                <a:gd name="connsiteY1" fmla="*/ 0 h 2657916"/>
                <a:gd name="connsiteX2" fmla="*/ 1858916 w 1858916"/>
                <a:gd name="connsiteY2" fmla="*/ 2657916 h 2657916"/>
                <a:gd name="connsiteX3" fmla="*/ 0 w 1858916"/>
                <a:gd name="connsiteY3" fmla="*/ 2657916 h 2657916"/>
                <a:gd name="connsiteX4" fmla="*/ 0 w 1858916"/>
                <a:gd name="connsiteY4" fmla="*/ 0 h 265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916" h="2657916">
                  <a:moveTo>
                    <a:pt x="0" y="0"/>
                  </a:moveTo>
                  <a:lnTo>
                    <a:pt x="1858916" y="0"/>
                  </a:lnTo>
                  <a:lnTo>
                    <a:pt x="1858916" y="2657916"/>
                  </a:lnTo>
                  <a:lnTo>
                    <a:pt x="0" y="2657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329139" rIns="192024" bIns="192024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err="1" smtClean="0">
                  <a:solidFill>
                    <a:srgbClr val="002060"/>
                  </a:solidFill>
                </a:rPr>
                <a:t>KCl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, K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SO</a:t>
              </a:r>
              <a:r>
                <a:rPr lang="en-US" sz="2100" kern="1200" baseline="-25000" dirty="0" smtClean="0">
                  <a:solidFill>
                    <a:srgbClr val="002060"/>
                  </a:solidFill>
                </a:rPr>
                <a:t>4</a:t>
              </a:r>
              <a:endParaRPr lang="en-US" sz="2100" kern="1200" baseline="-25000" dirty="0">
                <a:solidFill>
                  <a:srgbClr val="002060"/>
                </a:solidFill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err="1" smtClean="0">
                  <a:solidFill>
                    <a:srgbClr val="002060"/>
                  </a:solidFill>
                </a:rPr>
                <a:t>Nguyên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2100" kern="1200" dirty="0" err="1" smtClean="0">
                  <a:solidFill>
                    <a:srgbClr val="002060"/>
                  </a:solidFill>
                </a:rPr>
                <a:t>tố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2100" kern="1200" dirty="0" err="1" smtClean="0">
                  <a:solidFill>
                    <a:srgbClr val="002060"/>
                  </a:solidFill>
                </a:rPr>
                <a:t>dinh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2100" kern="1200" dirty="0" err="1" smtClean="0">
                  <a:solidFill>
                    <a:srgbClr val="002060"/>
                  </a:solidFill>
                </a:rPr>
                <a:t>dưỡng</a:t>
              </a:r>
              <a:r>
                <a:rPr lang="en-US" sz="2100" kern="1200" dirty="0" smtClean="0">
                  <a:solidFill>
                    <a:srgbClr val="002060"/>
                  </a:solidFill>
                </a:rPr>
                <a:t>: K</a:t>
              </a:r>
              <a:endParaRPr lang="en-US" sz="21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24755" y="1610073"/>
            <a:ext cx="1365228" cy="1721109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3639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16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I. NHỮNG PHÂN BÓN HÓA HỌC THƯỜNG DÙNG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Phân bón đơn: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325438" y="2322513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Phân bón đơn</a:t>
            </a:r>
            <a:r>
              <a:rPr lang="en-US" b="1">
                <a:solidFill>
                  <a:srgbClr val="0000FF"/>
                </a:solidFill>
              </a:rPr>
              <a:t>: Chỉ chứa 1 trong 3 nguyên tố dinh dưỡng chính : đạm (N), lân (P),kali (K)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47663" y="3162300"/>
            <a:ext cx="396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</a:rPr>
              <a:t>a. Phân đạm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0550" y="3713163"/>
            <a:ext cx="694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Là phân bón chứa nguyên tố N</a:t>
            </a: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334000"/>
            <a:ext cx="2670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108450"/>
            <a:ext cx="68897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365375"/>
            <a:ext cx="26701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76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300" grpId="0"/>
      <p:bldP spid="140300" grpId="1"/>
      <p:bldP spid="140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457200" y="152400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 u="sng">
                <a:solidFill>
                  <a:srgbClr val="0000FF"/>
                </a:solidFill>
              </a:rPr>
              <a:t>Tác dụng của phân đạm</a:t>
            </a:r>
            <a:r>
              <a:rPr lang="en-US" sz="2800" b="1">
                <a:solidFill>
                  <a:srgbClr val="0000FF"/>
                </a:solidFill>
              </a:rPr>
              <a:t>: </a:t>
            </a:r>
          </a:p>
          <a:p>
            <a:r>
              <a:rPr lang="en-US" sz="2800" b="1">
                <a:solidFill>
                  <a:srgbClr val="0000FF"/>
                </a:solidFill>
              </a:rPr>
              <a:t>  - Kích thích quá trình sinh trưởng của cây.</a:t>
            </a:r>
          </a:p>
          <a:p>
            <a:r>
              <a:rPr lang="en-US" sz="2800" b="1">
                <a:solidFill>
                  <a:srgbClr val="0000FF"/>
                </a:solidFill>
              </a:rPr>
              <a:t>  - Làm tăng tỉ lệ protein thực vật</a:t>
            </a:r>
          </a:p>
          <a:p>
            <a:r>
              <a:rPr lang="en-US" sz="2800" b="1">
                <a:solidFill>
                  <a:srgbClr val="0000FF"/>
                </a:solidFill>
              </a:rPr>
              <a:t>  - Cây phát triển nhanh, cho nhiều củ hoặc quả.</a:t>
            </a:r>
          </a:p>
        </p:txBody>
      </p:sp>
      <p:pic>
        <p:nvPicPr>
          <p:cNvPr id="9219" name="Picture 3" descr="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19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42-16249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00782813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971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9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1108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Photo Editor Photo</vt:lpstr>
      <vt:lpstr>PowerPoint Presentation</vt:lpstr>
      <vt:lpstr>PowerPoint Presentation</vt:lpstr>
      <vt:lpstr>PowerPoint Presentation</vt:lpstr>
      <vt:lpstr>Tiết 16: Bài 11: PHÂN BÓN HÓA HỌC</vt:lpstr>
      <vt:lpstr>Tiết 16: Bài 11: PHÂN BÓN HÓA HỌC</vt:lpstr>
      <vt:lpstr>Tiết 16- Bài 11: PHÂN BÓN HÓA HỌC</vt:lpstr>
      <vt:lpstr>Tiết 16- Bài 11: PHÂN BÓN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16 Bài 11: PHÂN BÓN HÓA HỌC</vt:lpstr>
      <vt:lpstr>PowerPoint Presentation</vt:lpstr>
      <vt:lpstr>Tiết 16- Bài 11: PHÂN BÓN HÓA HỌC</vt:lpstr>
      <vt:lpstr>PowerPoint Presentation</vt:lpstr>
      <vt:lpstr>Tiết 16- Bài 11: PHÂN BÓN HÓA HỌC</vt:lpstr>
      <vt:lpstr>PowerPoint Presentation</vt:lpstr>
      <vt:lpstr>PowerPoint Presentation</vt:lpstr>
      <vt:lpstr>PowerPoint Presentation</vt:lpstr>
      <vt:lpstr>II.Cách sử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WIN7PRO</dc:creator>
  <cp:lastModifiedBy>WIN7PRO</cp:lastModifiedBy>
  <cp:revision>3</cp:revision>
  <dcterms:created xsi:type="dcterms:W3CDTF">2023-07-20T03:34:32Z</dcterms:created>
  <dcterms:modified xsi:type="dcterms:W3CDTF">2023-07-20T03:38:59Z</dcterms:modified>
</cp:coreProperties>
</file>