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892BF-423E-4BD6-9076-6B7F54A9BDB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84867-FFD7-48A5-85D8-7996AC21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4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EB0E-1A82-494B-8F32-88F409666B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5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FF2E-8D38-409F-AEA1-0CF779AA70A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F23-1CBD-4040-B93C-B874214D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FF2E-8D38-409F-AEA1-0CF779AA70A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F23-1CBD-4040-B93C-B874214D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FF2E-8D38-409F-AEA1-0CF779AA70A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F23-1CBD-4040-B93C-B874214D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8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FF2E-8D38-409F-AEA1-0CF779AA70A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F23-1CBD-4040-B93C-B874214D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6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FF2E-8D38-409F-AEA1-0CF779AA70A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F23-1CBD-4040-B93C-B874214D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1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FF2E-8D38-409F-AEA1-0CF779AA70A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F23-1CBD-4040-B93C-B874214D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2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FF2E-8D38-409F-AEA1-0CF779AA70A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F23-1CBD-4040-B93C-B874214D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7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FF2E-8D38-409F-AEA1-0CF779AA70A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F23-1CBD-4040-B93C-B874214D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0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FF2E-8D38-409F-AEA1-0CF779AA70A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F23-1CBD-4040-B93C-B874214D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2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FF2E-8D38-409F-AEA1-0CF779AA70A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F23-1CBD-4040-B93C-B874214D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4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FF2E-8D38-409F-AEA1-0CF779AA70A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F23-1CBD-4040-B93C-B874214D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7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6FF2E-8D38-409F-AEA1-0CF779AA70A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63F23-1CBD-4040-B93C-B874214D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1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457200" y="3990975"/>
            <a:ext cx="84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u="sng" dirty="0" err="1">
                <a:solidFill>
                  <a:srgbClr val="FF0000"/>
                </a:solidFill>
              </a:rPr>
              <a:t>Giải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227013" y="4410075"/>
            <a:ext cx="49359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- Thuốc thử B: Dung dịch HCl 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228600" y="4891087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 dirty="0"/>
              <a:t>- </a:t>
            </a:r>
            <a:r>
              <a:rPr lang="en-US" b="1" dirty="0" err="1"/>
              <a:t>Vì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dd</a:t>
            </a:r>
            <a:r>
              <a:rPr lang="en-US" b="1" dirty="0"/>
              <a:t> </a:t>
            </a:r>
            <a:r>
              <a:rPr lang="en-US" b="1" dirty="0" err="1"/>
              <a:t>HCl</a:t>
            </a:r>
            <a:r>
              <a:rPr lang="en-US" b="1" dirty="0"/>
              <a:t>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ra</a:t>
            </a:r>
            <a:r>
              <a:rPr lang="en-US" b="1" dirty="0"/>
              <a:t> </a:t>
            </a:r>
            <a:r>
              <a:rPr lang="en-US" b="1" dirty="0" err="1"/>
              <a:t>bọt</a:t>
            </a:r>
            <a:r>
              <a:rPr lang="en-US" b="1" dirty="0"/>
              <a:t> </a:t>
            </a:r>
            <a:r>
              <a:rPr lang="en-US" b="1" dirty="0" err="1"/>
              <a:t>khí</a:t>
            </a:r>
            <a:r>
              <a:rPr lang="en-US" b="1" dirty="0"/>
              <a:t>,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baseline="-25000" dirty="0" err="1"/>
              <a:t>2</a:t>
            </a:r>
            <a:r>
              <a:rPr lang="en-US" b="1" dirty="0" err="1"/>
              <a:t>CO</a:t>
            </a:r>
            <a:r>
              <a:rPr lang="en-US" b="1" baseline="-25000" dirty="0" err="1"/>
              <a:t>3</a:t>
            </a:r>
            <a:r>
              <a:rPr lang="en-US" b="1" baseline="-25000" dirty="0" smtClean="0"/>
              <a:t>.   </a:t>
            </a:r>
            <a:r>
              <a:rPr lang="en-US" b="1" dirty="0" err="1" smtClean="0"/>
              <a:t>Còn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baseline="-25000" dirty="0" err="1" smtClean="0"/>
              <a:t>2</a:t>
            </a:r>
            <a:r>
              <a:rPr lang="en-US" b="1" dirty="0" err="1" smtClean="0"/>
              <a:t>SO</a:t>
            </a:r>
            <a:r>
              <a:rPr lang="en-US" b="1" baseline="-25000" dirty="0" err="1" smtClean="0"/>
              <a:t>4</a:t>
            </a:r>
            <a:r>
              <a:rPr lang="en-US" b="1" dirty="0" smtClean="0"/>
              <a:t> </a:t>
            </a:r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tác</a:t>
            </a:r>
            <a:r>
              <a:rPr lang="en-US" b="1" dirty="0" smtClean="0"/>
              <a:t> </a:t>
            </a:r>
            <a:r>
              <a:rPr lang="en-US" b="1" dirty="0" err="1" smtClean="0"/>
              <a:t>dụng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HCl</a:t>
            </a:r>
            <a:endParaRPr lang="en-US" b="1" dirty="0"/>
          </a:p>
        </p:txBody>
      </p:sp>
      <p:sp>
        <p:nvSpPr>
          <p:cNvPr id="9" name="Text Box 61"/>
          <p:cNvSpPr txBox="1">
            <a:spLocks noChangeArrowheads="1"/>
          </p:cNvSpPr>
          <p:nvPr/>
        </p:nvSpPr>
        <p:spPr bwMode="auto">
          <a:xfrm>
            <a:off x="163513" y="5881687"/>
            <a:ext cx="8324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- PTHH:   2HCl  +  Na</a:t>
            </a:r>
            <a:r>
              <a:rPr lang="en-US" b="1" baseline="-25000">
                <a:solidFill>
                  <a:schemeClr val="bg1"/>
                </a:solidFill>
              </a:rPr>
              <a:t>2</a:t>
            </a:r>
            <a:r>
              <a:rPr lang="en-US" b="1">
                <a:solidFill>
                  <a:schemeClr val="bg1"/>
                </a:solidFill>
              </a:rPr>
              <a:t>CO</a:t>
            </a:r>
            <a:r>
              <a:rPr lang="en-US" b="1" baseline="-25000">
                <a:solidFill>
                  <a:schemeClr val="bg1"/>
                </a:solidFill>
              </a:rPr>
              <a:t>3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 2NaCl + CO</a:t>
            </a:r>
            <a:r>
              <a:rPr lang="en-US" b="1" baseline="-2500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 +  H</a:t>
            </a:r>
            <a:r>
              <a:rPr lang="en-US" b="1" baseline="-2500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O</a:t>
            </a: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152400" y="457200"/>
            <a:ext cx="883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 dirty="0"/>
              <a:t> </a:t>
            </a:r>
            <a:r>
              <a:rPr lang="en-US" b="1" u="sng" dirty="0" err="1"/>
              <a:t>Bài</a:t>
            </a:r>
            <a:r>
              <a:rPr lang="en-US" b="1" u="sng" dirty="0"/>
              <a:t> </a:t>
            </a:r>
            <a:r>
              <a:rPr lang="en-US" b="1" u="sng" dirty="0" err="1"/>
              <a:t>tập</a:t>
            </a:r>
            <a:r>
              <a:rPr lang="en-US" b="1" u="sng" dirty="0"/>
              <a:t> 1</a:t>
            </a:r>
            <a:r>
              <a:rPr lang="en-US" b="1" dirty="0"/>
              <a:t>: (</a:t>
            </a:r>
            <a:r>
              <a:rPr lang="en-US" b="1" dirty="0" err="1"/>
              <a:t>SGK</a:t>
            </a:r>
            <a:r>
              <a:rPr lang="en-US" b="1" dirty="0"/>
              <a:t>- 41)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thuốc</a:t>
            </a:r>
            <a:r>
              <a:rPr lang="en-US" b="1" dirty="0"/>
              <a:t> </a:t>
            </a:r>
            <a:r>
              <a:rPr lang="en-US" b="1" dirty="0" err="1"/>
              <a:t>thử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đây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dùng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biệt</a:t>
            </a:r>
            <a:r>
              <a:rPr lang="en-US" b="1" dirty="0"/>
              <a:t> dung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natri</a:t>
            </a:r>
            <a:r>
              <a:rPr lang="en-US" b="1" dirty="0"/>
              <a:t> </a:t>
            </a:r>
            <a:r>
              <a:rPr lang="en-US" b="1" dirty="0" err="1"/>
              <a:t>sunfat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dung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natri</a:t>
            </a:r>
            <a:r>
              <a:rPr lang="en-US" b="1" dirty="0"/>
              <a:t> </a:t>
            </a:r>
            <a:r>
              <a:rPr lang="en-US" b="1" dirty="0" err="1"/>
              <a:t>cacbonat</a:t>
            </a:r>
            <a:r>
              <a:rPr lang="en-US" b="1" dirty="0"/>
              <a:t>:</a:t>
            </a: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288925" y="1897063"/>
            <a:ext cx="4105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A/ Dung dịch bari clorua.</a:t>
            </a: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292100" y="2492375"/>
            <a:ext cx="4304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B/ Dung dịch axit clohđric.</a:t>
            </a: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257175" y="3025775"/>
            <a:ext cx="38282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C/ Dung dịch chì nitrat.</a:t>
            </a: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4889500" y="1997075"/>
            <a:ext cx="39084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D/ Dung dịch bạc nitrat.</a:t>
            </a: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4876800" y="2606675"/>
            <a:ext cx="4459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/>
              <a:t>E/ Dung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natri</a:t>
            </a:r>
            <a:r>
              <a:rPr lang="en-US" b="1" dirty="0"/>
              <a:t> </a:t>
            </a:r>
            <a:r>
              <a:rPr lang="en-US" b="1" dirty="0" err="1"/>
              <a:t>hiđroxit</a:t>
            </a:r>
            <a:r>
              <a:rPr lang="en-US" b="1" dirty="0"/>
              <a:t>.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1637638" y="3565525"/>
            <a:ext cx="6327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Giải thích và viết phương trình hóa học.</a:t>
            </a:r>
          </a:p>
        </p:txBody>
      </p:sp>
      <p:sp>
        <p:nvSpPr>
          <p:cNvPr id="18" name="Oval 71"/>
          <p:cNvSpPr>
            <a:spLocks noChangeArrowheads="1"/>
          </p:cNvSpPr>
          <p:nvPr/>
        </p:nvSpPr>
        <p:spPr bwMode="auto">
          <a:xfrm>
            <a:off x="192610" y="2412991"/>
            <a:ext cx="569389" cy="73574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3531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72505" y="3810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 dirty="0" err="1">
                <a:solidFill>
                  <a:srgbClr val="FF0000"/>
                </a:solidFill>
              </a:rPr>
              <a:t>BT2</a:t>
            </a:r>
            <a:r>
              <a:rPr lang="en-US" b="1" dirty="0">
                <a:solidFill>
                  <a:srgbClr val="FF0000"/>
                </a:solidFill>
              </a:rPr>
              <a:t>/41(</a:t>
            </a:r>
            <a:r>
              <a:rPr lang="en-US" b="1" dirty="0" err="1">
                <a:solidFill>
                  <a:srgbClr val="FF0000"/>
                </a:solidFill>
              </a:rPr>
              <a:t>SGK</a:t>
            </a:r>
            <a:r>
              <a:rPr lang="en-US" b="1" dirty="0">
                <a:solidFill>
                  <a:srgbClr val="FF0000"/>
                </a:solidFill>
              </a:rPr>
              <a:t>):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9768" y="838200"/>
            <a:ext cx="876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dirty="0"/>
              <a:t>    a/ Cho </a:t>
            </a:r>
            <a:r>
              <a:rPr lang="en-US" dirty="0" err="1"/>
              <a:t>những</a:t>
            </a:r>
            <a:r>
              <a:rPr lang="en-US" dirty="0"/>
              <a:t> dung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(x)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, </a:t>
            </a:r>
            <a:r>
              <a:rPr lang="en-US" dirty="0" err="1"/>
              <a:t>dấu</a:t>
            </a:r>
            <a:r>
              <a:rPr lang="en-US" dirty="0"/>
              <a:t> (o)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1555" y="5029200"/>
            <a:ext cx="6057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000" dirty="0"/>
              <a:t>b/ </a:t>
            </a:r>
            <a:r>
              <a:rPr lang="en-US" sz="3000" dirty="0" err="1"/>
              <a:t>Viết</a:t>
            </a:r>
            <a:r>
              <a:rPr lang="en-US" sz="3000" dirty="0"/>
              <a:t> </a:t>
            </a:r>
            <a:r>
              <a:rPr lang="en-US" sz="3000" dirty="0" err="1"/>
              <a:t>phương</a:t>
            </a:r>
            <a:r>
              <a:rPr lang="en-US" sz="3000" dirty="0"/>
              <a:t> </a:t>
            </a:r>
            <a:r>
              <a:rPr lang="en-US" sz="3000" dirty="0" err="1"/>
              <a:t>trình</a:t>
            </a:r>
            <a:r>
              <a:rPr lang="en-US" sz="3000" dirty="0"/>
              <a:t> </a:t>
            </a:r>
            <a:r>
              <a:rPr lang="en-US" sz="3000" dirty="0" err="1"/>
              <a:t>hóa</a:t>
            </a:r>
            <a:r>
              <a:rPr lang="en-US" sz="3000" dirty="0"/>
              <a:t> </a:t>
            </a:r>
            <a:r>
              <a:rPr lang="en-US" sz="3000" dirty="0" err="1"/>
              <a:t>học</a:t>
            </a:r>
            <a:r>
              <a:rPr lang="en-US" sz="3000" dirty="0"/>
              <a:t> (</a:t>
            </a:r>
            <a:r>
              <a:rPr lang="en-US" sz="3000" dirty="0" err="1"/>
              <a:t>nếu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).</a:t>
            </a:r>
          </a:p>
        </p:txBody>
      </p:sp>
      <p:graphicFrame>
        <p:nvGraphicFramePr>
          <p:cNvPr id="9" name="Group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23350"/>
              </p:ext>
            </p:extLst>
          </p:nvPr>
        </p:nvGraphicFramePr>
        <p:xfrm>
          <a:off x="372505" y="2420933"/>
          <a:ext cx="8229600" cy="216535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33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NaOH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HCl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HCl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Ba(OH)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3276600" y="28956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3276600" y="34290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 Box 54"/>
          <p:cNvSpPr txBox="1">
            <a:spLocks noChangeArrowheads="1"/>
          </p:cNvSpPr>
          <p:nvPr/>
        </p:nvSpPr>
        <p:spPr bwMode="auto">
          <a:xfrm>
            <a:off x="7391400" y="39624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5334000" y="39624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3276600" y="39624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5334000" y="28956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5334000" y="33528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7" name="Text Box 61"/>
          <p:cNvSpPr txBox="1">
            <a:spLocks noChangeArrowheads="1"/>
          </p:cNvSpPr>
          <p:nvPr/>
        </p:nvSpPr>
        <p:spPr bwMode="auto">
          <a:xfrm>
            <a:off x="7391400" y="34290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7391400" y="28956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9041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5550" y="3048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 dirty="0" err="1">
                <a:solidFill>
                  <a:srgbClr val="FF0000"/>
                </a:solidFill>
              </a:rPr>
              <a:t>BT2</a:t>
            </a:r>
            <a:r>
              <a:rPr lang="en-US" b="1" dirty="0">
                <a:solidFill>
                  <a:srgbClr val="FF0000"/>
                </a:solidFill>
              </a:rPr>
              <a:t>/41(</a:t>
            </a:r>
            <a:r>
              <a:rPr lang="en-US" b="1" dirty="0" err="1">
                <a:solidFill>
                  <a:srgbClr val="FF0000"/>
                </a:solidFill>
              </a:rPr>
              <a:t>SGK</a:t>
            </a:r>
            <a:r>
              <a:rPr lang="en-US" b="1" dirty="0">
                <a:solidFill>
                  <a:srgbClr val="FF0000"/>
                </a:solidFill>
              </a:rPr>
              <a:t>):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3808497"/>
            <a:ext cx="43252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000" b="1">
                <a:solidFill>
                  <a:schemeClr val="bg1"/>
                </a:solidFill>
              </a:rPr>
              <a:t>b/ Phương trình hóa học: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155700" y="4296475"/>
            <a:ext cx="6747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/>
              <a:t> </a:t>
            </a:r>
            <a:r>
              <a:rPr lang="en-US" b="1" dirty="0" err="1"/>
              <a:t>CuSO</a:t>
            </a:r>
            <a:r>
              <a:rPr lang="en-US" b="1" baseline="-25000" dirty="0" err="1"/>
              <a:t>4</a:t>
            </a:r>
            <a:r>
              <a:rPr lang="en-US" b="1" dirty="0"/>
              <a:t>  +  </a:t>
            </a:r>
            <a:r>
              <a:rPr lang="en-US" b="1" dirty="0" err="1"/>
              <a:t>2NaOH</a:t>
            </a:r>
            <a:r>
              <a:rPr lang="en-US" b="1" dirty="0"/>
              <a:t> </a:t>
            </a:r>
            <a:r>
              <a:rPr lang="en-US" b="1" dirty="0">
                <a:sym typeface="Symbol" pitchFamily="18" charset="2"/>
              </a:rPr>
              <a:t> Cu(OH)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latin typeface="Shruti" pitchFamily="2" charset="0"/>
                <a:cs typeface="Shruti" pitchFamily="2" charset="0"/>
                <a:sym typeface="Symbol" pitchFamily="18" charset="2"/>
              </a:rPr>
              <a:t></a:t>
            </a:r>
            <a:r>
              <a:rPr lang="en-US" b="1" dirty="0">
                <a:sym typeface="Symbol" pitchFamily="18" charset="2"/>
              </a:rPr>
              <a:t> + </a:t>
            </a:r>
            <a:r>
              <a:rPr lang="en-US" b="1" dirty="0" err="1">
                <a:sym typeface="Symbol" pitchFamily="18" charset="2"/>
              </a:rPr>
              <a:t>Na</a:t>
            </a:r>
            <a:r>
              <a:rPr lang="en-US" b="1" baseline="-25000" dirty="0" err="1">
                <a:sym typeface="Symbol" pitchFamily="18" charset="2"/>
              </a:rPr>
              <a:t>2</a:t>
            </a:r>
            <a:r>
              <a:rPr lang="en-US" b="1" dirty="0" err="1">
                <a:sym typeface="Symbol" pitchFamily="18" charset="2"/>
              </a:rPr>
              <a:t>SO</a:t>
            </a:r>
            <a:r>
              <a:rPr lang="en-US" b="1" baseline="-25000" dirty="0" err="1">
                <a:sym typeface="Symbol" pitchFamily="18" charset="2"/>
              </a:rPr>
              <a:t>4</a:t>
            </a:r>
            <a:endParaRPr lang="en-US" b="1" dirty="0">
              <a:sym typeface="Symbol" pitchFamily="18" charset="2"/>
            </a:endParaRPr>
          </a:p>
        </p:txBody>
      </p:sp>
      <p:graphicFrame>
        <p:nvGraphicFramePr>
          <p:cNvPr id="9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132398"/>
              </p:ext>
            </p:extLst>
          </p:nvPr>
        </p:nvGraphicFramePr>
        <p:xfrm>
          <a:off x="457200" y="1665261"/>
          <a:ext cx="8229600" cy="208763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3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NaOH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HCl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CuSO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HCl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Ba(OH)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303212" y="823913"/>
            <a:ext cx="460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000" dirty="0">
                <a:solidFill>
                  <a:schemeClr val="bg1"/>
                </a:solidFill>
              </a:rPr>
              <a:t>a/</a:t>
            </a: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1219200" y="4829875"/>
            <a:ext cx="4868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 HCl  +  NaOH </a:t>
            </a:r>
            <a:r>
              <a:rPr lang="en-US" b="1">
                <a:sym typeface="Symbol" pitchFamily="18" charset="2"/>
              </a:rPr>
              <a:t> NaCl + H</a:t>
            </a:r>
            <a:r>
              <a:rPr lang="en-US" b="1" baseline="-25000">
                <a:sym typeface="Symbol" pitchFamily="18" charset="2"/>
              </a:rPr>
              <a:t>2</a:t>
            </a:r>
            <a:r>
              <a:rPr lang="en-US" b="1">
                <a:sym typeface="Symbol" pitchFamily="18" charset="2"/>
              </a:rPr>
              <a:t>O</a:t>
            </a: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1295400" y="5363275"/>
            <a:ext cx="5397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Ba(OH)</a:t>
            </a:r>
            <a:r>
              <a:rPr lang="en-US" b="1" baseline="-25000"/>
              <a:t>2</a:t>
            </a:r>
            <a:r>
              <a:rPr lang="en-US" b="1"/>
              <a:t> + 2HCl </a:t>
            </a:r>
            <a:r>
              <a:rPr lang="en-US" b="1">
                <a:sym typeface="Symbol" pitchFamily="18" charset="2"/>
              </a:rPr>
              <a:t> BaCl</a:t>
            </a:r>
            <a:r>
              <a:rPr lang="en-US" b="1" baseline="-25000">
                <a:sym typeface="Symbol" pitchFamily="18" charset="2"/>
              </a:rPr>
              <a:t>2</a:t>
            </a:r>
            <a:r>
              <a:rPr lang="en-US" b="1">
                <a:sym typeface="Symbol" pitchFamily="18" charset="2"/>
              </a:rPr>
              <a:t> + 2H</a:t>
            </a:r>
            <a:r>
              <a:rPr lang="en-US" b="1" baseline="-25000">
                <a:sym typeface="Symbol" pitchFamily="18" charset="2"/>
              </a:rPr>
              <a:t>2</a:t>
            </a:r>
            <a:r>
              <a:rPr lang="en-US" b="1">
                <a:sym typeface="Symbol" pitchFamily="18" charset="2"/>
              </a:rPr>
              <a:t>O</a:t>
            </a: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1279525" y="5877580"/>
            <a:ext cx="59154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Ba(OH)</a:t>
            </a:r>
            <a:r>
              <a:rPr lang="en-US" b="1" baseline="-25000"/>
              <a:t>2</a:t>
            </a:r>
            <a:r>
              <a:rPr lang="en-US" b="1"/>
              <a:t> + H</a:t>
            </a:r>
            <a:r>
              <a:rPr lang="en-US" b="1" baseline="-25000"/>
              <a:t>2</a:t>
            </a:r>
            <a:r>
              <a:rPr lang="en-US" b="1"/>
              <a:t>SO</a:t>
            </a:r>
            <a:r>
              <a:rPr lang="en-US" b="1" baseline="-25000"/>
              <a:t>4</a:t>
            </a:r>
            <a:r>
              <a:rPr lang="en-US" b="1"/>
              <a:t> </a:t>
            </a:r>
            <a:r>
              <a:rPr lang="en-US" b="1">
                <a:sym typeface="Symbol" pitchFamily="18" charset="2"/>
              </a:rPr>
              <a:t> BaSO</a:t>
            </a:r>
            <a:r>
              <a:rPr lang="en-US" b="1" baseline="-25000">
                <a:sym typeface="Symbol" pitchFamily="18" charset="2"/>
              </a:rPr>
              <a:t>4</a:t>
            </a:r>
            <a:r>
              <a:rPr lang="en-US" b="1">
                <a:sym typeface="Symbol" pitchFamily="18" charset="2"/>
              </a:rPr>
              <a:t> + 2H</a:t>
            </a:r>
            <a:r>
              <a:rPr lang="en-US" b="1" baseline="-25000">
                <a:sym typeface="Symbol" pitchFamily="18" charset="2"/>
              </a:rPr>
              <a:t>2</a:t>
            </a:r>
            <a:r>
              <a:rPr lang="en-US" b="1">
                <a:sym typeface="Symbol" pitchFamily="18" charset="2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1762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9288" y="3733800"/>
            <a:ext cx="4648200" cy="52322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>
                <a:cs typeface="Times New Roman" pitchFamily="18" charset="0"/>
              </a:rPr>
              <a:t>(1)  2Cu  +  O</a:t>
            </a:r>
            <a:r>
              <a:rPr lang="en-US" b="1" baseline="-25000">
                <a:cs typeface="Times New Roman" pitchFamily="18" charset="0"/>
              </a:rPr>
              <a:t>2</a:t>
            </a:r>
            <a:r>
              <a:rPr lang="en-US" b="1">
                <a:cs typeface="Times New Roman" pitchFamily="18" charset="0"/>
              </a:rPr>
              <a:t> </a:t>
            </a:r>
            <a:r>
              <a:rPr lang="en-US" b="1">
                <a:cs typeface="Times New Roman" pitchFamily="18" charset="0"/>
                <a:sym typeface="Wingdings" pitchFamily="2" charset="2"/>
              </a:rPr>
              <a:t>  2CuO</a:t>
            </a:r>
            <a:r>
              <a:rPr lang="en-US" b="1">
                <a:cs typeface="Times New Roman" pitchFamily="18" charset="0"/>
              </a:rPr>
              <a:t>       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3250" y="4876800"/>
            <a:ext cx="6254750" cy="52322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 dirty="0">
                <a:cs typeface="Times New Roman" pitchFamily="18" charset="0"/>
              </a:rPr>
              <a:t>(3)  </a:t>
            </a:r>
            <a:r>
              <a:rPr lang="en-US" b="1" dirty="0" err="1">
                <a:cs typeface="Times New Roman" pitchFamily="18" charset="0"/>
              </a:rPr>
              <a:t>CuO</a:t>
            </a:r>
            <a:r>
              <a:rPr lang="en-US" b="1" baseline="-25000" dirty="0">
                <a:cs typeface="Times New Roman" pitchFamily="18" charset="0"/>
              </a:rPr>
              <a:t>   </a:t>
            </a:r>
            <a:r>
              <a:rPr lang="en-US" b="1" dirty="0">
                <a:cs typeface="Times New Roman" pitchFamily="18" charset="0"/>
              </a:rPr>
              <a:t>+ </a:t>
            </a:r>
            <a:r>
              <a:rPr lang="en-US" b="1" dirty="0" err="1">
                <a:cs typeface="Times New Roman" pitchFamily="18" charset="0"/>
              </a:rPr>
              <a:t>2HCl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b="1" dirty="0" err="1">
                <a:cs typeface="Times New Roman" pitchFamily="18" charset="0"/>
                <a:sym typeface="Wingdings" pitchFamily="2" charset="2"/>
              </a:rPr>
              <a:t>CuCl</a:t>
            </a:r>
            <a:r>
              <a:rPr lang="en-US" b="1" baseline="-25000" dirty="0" err="1">
                <a:cs typeface="Times New Roman" pitchFamily="18" charset="0"/>
                <a:sym typeface="Wingdings" pitchFamily="2" charset="2"/>
              </a:rPr>
              <a:t>2</a:t>
            </a:r>
            <a:r>
              <a:rPr lang="en-US" b="1" baseline="-25000" dirty="0">
                <a:cs typeface="Times New Roman" pitchFamily="18" charset="0"/>
                <a:sym typeface="Wingdings" pitchFamily="2" charset="2"/>
              </a:rPr>
              <a:t>   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+  H</a:t>
            </a:r>
            <a:r>
              <a:rPr lang="en-US" b="1" baseline="-25000" dirty="0">
                <a:cs typeface="Times New Roman" pitchFamily="18" charset="0"/>
                <a:sym typeface="Wingdings" pitchFamily="2" charset="2"/>
              </a:rPr>
              <a:t>2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O </a:t>
            </a:r>
            <a:r>
              <a:rPr lang="en-US" b="1" dirty="0">
                <a:cs typeface="Times New Roman" pitchFamily="18" charset="0"/>
              </a:rPr>
              <a:t>        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50875" y="5334000"/>
            <a:ext cx="7502525" cy="52322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 dirty="0">
                <a:cs typeface="Times New Roman" pitchFamily="18" charset="0"/>
              </a:rPr>
              <a:t>(4)  </a:t>
            </a:r>
            <a:r>
              <a:rPr lang="en-US" b="1" dirty="0" err="1">
                <a:cs typeface="Times New Roman" pitchFamily="18" charset="0"/>
              </a:rPr>
              <a:t>CuCl</a:t>
            </a:r>
            <a:r>
              <a:rPr lang="en-US" b="1" baseline="-25000" dirty="0" err="1">
                <a:cs typeface="Times New Roman" pitchFamily="18" charset="0"/>
              </a:rPr>
              <a:t>2</a:t>
            </a:r>
            <a:r>
              <a:rPr lang="en-US" b="1" baseline="-25000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 +   </a:t>
            </a:r>
            <a:r>
              <a:rPr lang="en-US" b="1" dirty="0" err="1">
                <a:cs typeface="Times New Roman" pitchFamily="18" charset="0"/>
              </a:rPr>
              <a:t>2NaOH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 Cu(OH)</a:t>
            </a:r>
            <a:r>
              <a:rPr lang="en-US" b="1" baseline="-25000" dirty="0">
                <a:cs typeface="Times New Roman" pitchFamily="18" charset="0"/>
                <a:sym typeface="Wingdings" pitchFamily="2" charset="2"/>
              </a:rPr>
              <a:t>2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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+  </a:t>
            </a:r>
            <a:r>
              <a:rPr lang="en-US" b="1" dirty="0" err="1">
                <a:cs typeface="Times New Roman" pitchFamily="18" charset="0"/>
                <a:sym typeface="Wingdings" pitchFamily="2" charset="2"/>
              </a:rPr>
              <a:t>2NaCl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>
                <a:cs typeface="Times New Roman" pitchFamily="18" charset="0"/>
              </a:rPr>
              <a:t>        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49288" y="5867400"/>
            <a:ext cx="6970712" cy="52322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 dirty="0">
                <a:cs typeface="Times New Roman" pitchFamily="18" charset="0"/>
              </a:rPr>
              <a:t>(5)  Cu(OH)</a:t>
            </a:r>
            <a:r>
              <a:rPr lang="en-US" b="1" baseline="-25000" dirty="0">
                <a:cs typeface="Times New Roman" pitchFamily="18" charset="0"/>
              </a:rPr>
              <a:t>2</a:t>
            </a:r>
            <a:r>
              <a:rPr lang="en-US" b="1" dirty="0">
                <a:cs typeface="Times New Roman" pitchFamily="18" charset="0"/>
              </a:rPr>
              <a:t> +  </a:t>
            </a:r>
            <a:r>
              <a:rPr lang="en-US" b="1" dirty="0" err="1">
                <a:cs typeface="Times New Roman" pitchFamily="18" charset="0"/>
              </a:rPr>
              <a:t>2HCl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   </a:t>
            </a:r>
            <a:r>
              <a:rPr lang="en-US" b="1" dirty="0" err="1">
                <a:cs typeface="Times New Roman" pitchFamily="18" charset="0"/>
                <a:sym typeface="Wingdings" pitchFamily="2" charset="2"/>
              </a:rPr>
              <a:t>CuCl</a:t>
            </a:r>
            <a:r>
              <a:rPr lang="en-US" b="1" baseline="-25000" dirty="0" err="1">
                <a:cs typeface="Times New Roman" pitchFamily="18" charset="0"/>
                <a:sym typeface="Wingdings" pitchFamily="2" charset="2"/>
              </a:rPr>
              <a:t>2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+    </a:t>
            </a:r>
            <a:r>
              <a:rPr lang="en-US" b="1" dirty="0" err="1">
                <a:cs typeface="Times New Roman" pitchFamily="18" charset="0"/>
                <a:sym typeface="Wingdings" pitchFamily="2" charset="2"/>
              </a:rPr>
              <a:t>2H</a:t>
            </a:r>
            <a:r>
              <a:rPr lang="en-US" b="1" baseline="-25000" dirty="0" err="1">
                <a:cs typeface="Times New Roman" pitchFamily="18" charset="0"/>
                <a:sym typeface="Wingdings" pitchFamily="2" charset="2"/>
              </a:rPr>
              <a:t>2</a:t>
            </a:r>
            <a:r>
              <a:rPr lang="en-US" b="1" dirty="0" err="1">
                <a:cs typeface="Times New Roman" pitchFamily="18" charset="0"/>
                <a:sym typeface="Wingdings" pitchFamily="2" charset="2"/>
              </a:rPr>
              <a:t>O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>
                <a:cs typeface="Times New Roman" pitchFamily="18" charset="0"/>
              </a:rPr>
              <a:t>        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30238" y="4400550"/>
            <a:ext cx="6102002" cy="52322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 dirty="0">
                <a:cs typeface="Times New Roman" pitchFamily="18" charset="0"/>
              </a:rPr>
              <a:t>(2)  Cu(OH)</a:t>
            </a:r>
            <a:r>
              <a:rPr lang="en-US" b="1" baseline="-25000" dirty="0">
                <a:cs typeface="Times New Roman" pitchFamily="18" charset="0"/>
              </a:rPr>
              <a:t>2  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   </a:t>
            </a:r>
            <a:r>
              <a:rPr lang="en-US" b="1" dirty="0" err="1">
                <a:cs typeface="Times New Roman" pitchFamily="18" charset="0"/>
                <a:sym typeface="Wingdings" pitchFamily="2" charset="2"/>
              </a:rPr>
              <a:t>CuO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  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+   H</a:t>
            </a:r>
            <a:r>
              <a:rPr lang="en-US" b="1" baseline="-25000" dirty="0">
                <a:cs typeface="Times New Roman" pitchFamily="18" charset="0"/>
                <a:sym typeface="Wingdings" pitchFamily="2" charset="2"/>
              </a:rPr>
              <a:t>2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O  </a:t>
            </a:r>
            <a:r>
              <a:rPr lang="en-US" b="1" dirty="0">
                <a:cs typeface="Times New Roman" pitchFamily="18" charset="0"/>
              </a:rPr>
              <a:t>        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2915816" y="3581400"/>
            <a:ext cx="700220" cy="40011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cs typeface="Times New Roman" pitchFamily="18" charset="0"/>
              </a:rPr>
              <a:t>t</a:t>
            </a:r>
            <a:r>
              <a:rPr lang="en-US" sz="2000" b="1" baseline="30000">
                <a:cs typeface="Times New Roman" pitchFamily="18" charset="0"/>
              </a:rPr>
              <a:t>0</a:t>
            </a:r>
            <a:endParaRPr lang="en-US" sz="2000" b="1">
              <a:cs typeface="Times New Roman" pitchFamily="18" charset="0"/>
            </a:endParaRP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2743200" y="4267200"/>
            <a:ext cx="623614" cy="40011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err="1">
                <a:cs typeface="Times New Roman" pitchFamily="18" charset="0"/>
              </a:rPr>
              <a:t>t</a:t>
            </a:r>
            <a:r>
              <a:rPr lang="en-US" sz="2000" b="1" baseline="30000" dirty="0" err="1">
                <a:cs typeface="Times New Roman" pitchFamily="18" charset="0"/>
              </a:rPr>
              <a:t>0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152400" y="3124200"/>
            <a:ext cx="3664786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Times New Roman" pitchFamily="18" charset="0"/>
              </a:rPr>
              <a:t>Phương trình hóa học:</a:t>
            </a:r>
          </a:p>
        </p:txBody>
      </p: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250825" y="1006475"/>
            <a:ext cx="6607175" cy="2203450"/>
            <a:chOff x="158" y="250"/>
            <a:chExt cx="4162" cy="1388"/>
          </a:xfrm>
        </p:grpSpPr>
        <p:sp>
          <p:nvSpPr>
            <p:cNvPr id="17" name="Text Box 40"/>
            <p:cNvSpPr txBox="1">
              <a:spLocks noChangeArrowheads="1"/>
            </p:cNvSpPr>
            <p:nvPr/>
          </p:nvSpPr>
          <p:spPr bwMode="auto">
            <a:xfrm>
              <a:off x="1253" y="748"/>
              <a:ext cx="521" cy="28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1" dirty="0" err="1">
                  <a:latin typeface="Arial" charset="0"/>
                </a:rPr>
                <a:t>CuO</a:t>
              </a:r>
              <a:endParaRPr lang="en-US" sz="2400" b="1" baseline="-25000" dirty="0">
                <a:latin typeface="Arial" charset="0"/>
              </a:endParaRPr>
            </a:p>
          </p:txBody>
        </p:sp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2457" y="288"/>
              <a:ext cx="372" cy="28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1" dirty="0">
                  <a:latin typeface="Arial" charset="0"/>
                </a:rPr>
                <a:t>Cu</a:t>
              </a:r>
              <a:endParaRPr lang="en-US" sz="2400" b="1" baseline="-25000" dirty="0">
                <a:latin typeface="Arial" charset="0"/>
              </a:endParaRPr>
            </a:p>
          </p:txBody>
        </p:sp>
        <p:sp>
          <p:nvSpPr>
            <p:cNvPr id="19" name="Text Box 42"/>
            <p:cNvSpPr txBox="1">
              <a:spLocks noChangeArrowheads="1"/>
            </p:cNvSpPr>
            <p:nvPr/>
          </p:nvSpPr>
          <p:spPr bwMode="auto">
            <a:xfrm>
              <a:off x="1952" y="468"/>
              <a:ext cx="30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latin typeface=".VnTime" pitchFamily="34" charset="0"/>
                </a:rPr>
                <a:t>(1)</a:t>
              </a:r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>
              <a:off x="1715" y="1011"/>
              <a:ext cx="653" cy="412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2518" y="708"/>
              <a:ext cx="30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latin typeface=".VnTime" pitchFamily="34" charset="0"/>
                </a:rPr>
                <a:t>(2)</a:t>
              </a:r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auto">
            <a:xfrm>
              <a:off x="2319" y="1350"/>
              <a:ext cx="657" cy="28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1">
                  <a:latin typeface="Arial" charset="0"/>
                </a:rPr>
                <a:t>CuCl</a:t>
              </a:r>
              <a:r>
                <a:rPr lang="en-US" sz="2400" b="1" baseline="-25000">
                  <a:latin typeface="Arial" charset="0"/>
                </a:rPr>
                <a:t>2</a:t>
              </a:r>
            </a:p>
          </p:txBody>
        </p:sp>
        <p:sp>
          <p:nvSpPr>
            <p:cNvPr id="23" name="Text Box 46"/>
            <p:cNvSpPr txBox="1">
              <a:spLocks noChangeArrowheads="1"/>
            </p:cNvSpPr>
            <p:nvPr/>
          </p:nvSpPr>
          <p:spPr bwMode="auto">
            <a:xfrm>
              <a:off x="3311" y="794"/>
              <a:ext cx="1009" cy="28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1">
                  <a:latin typeface="Arial" charset="0"/>
                </a:rPr>
                <a:t>Cu(OH)</a:t>
              </a:r>
              <a:r>
                <a:rPr lang="en-US" sz="2400" b="1" baseline="-25000">
                  <a:latin typeface="Arial" charset="0"/>
                </a:rPr>
                <a:t>2</a:t>
              </a:r>
            </a:p>
          </p:txBody>
        </p:sp>
        <p:sp>
          <p:nvSpPr>
            <p:cNvPr id="24" name="Line 47"/>
            <p:cNvSpPr>
              <a:spLocks noChangeShapeType="1"/>
            </p:cNvSpPr>
            <p:nvPr/>
          </p:nvSpPr>
          <p:spPr bwMode="auto">
            <a:xfrm flipH="1">
              <a:off x="2851" y="1035"/>
              <a:ext cx="605" cy="411"/>
            </a:xfrm>
            <a:prstGeom prst="line">
              <a:avLst/>
            </a:prstGeom>
            <a:ln>
              <a:headEnd type="triangle" w="med" len="med"/>
              <a:tailEnd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Line 48"/>
            <p:cNvSpPr>
              <a:spLocks noChangeShapeType="1"/>
            </p:cNvSpPr>
            <p:nvPr/>
          </p:nvSpPr>
          <p:spPr bwMode="auto">
            <a:xfrm flipV="1">
              <a:off x="1835" y="939"/>
              <a:ext cx="1452" cy="1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Text Box 49"/>
            <p:cNvSpPr txBox="1">
              <a:spLocks noChangeArrowheads="1"/>
            </p:cNvSpPr>
            <p:nvPr/>
          </p:nvSpPr>
          <p:spPr bwMode="auto">
            <a:xfrm>
              <a:off x="1808" y="1174"/>
              <a:ext cx="30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latin typeface=".VnTime" pitchFamily="34" charset="0"/>
                </a:rPr>
                <a:t>(3)</a:t>
              </a: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auto">
            <a:xfrm>
              <a:off x="2912" y="1044"/>
              <a:ext cx="30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latin typeface=".VnTime" pitchFamily="34" charset="0"/>
                </a:rPr>
                <a:t>(4)</a:t>
              </a:r>
            </a:p>
          </p:txBody>
        </p:sp>
        <p:sp>
          <p:nvSpPr>
            <p:cNvPr id="28" name="Line 51"/>
            <p:cNvSpPr>
              <a:spLocks noChangeShapeType="1"/>
            </p:cNvSpPr>
            <p:nvPr/>
          </p:nvSpPr>
          <p:spPr bwMode="auto">
            <a:xfrm flipH="1">
              <a:off x="1884" y="576"/>
              <a:ext cx="532" cy="29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vi-VN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9" name="Rectangle 52"/>
            <p:cNvSpPr>
              <a:spLocks noChangeArrowheads="1"/>
            </p:cNvSpPr>
            <p:nvPr/>
          </p:nvSpPr>
          <p:spPr bwMode="auto">
            <a:xfrm>
              <a:off x="158" y="250"/>
              <a:ext cx="1356" cy="23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Bài tập 3:   b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) </a:t>
              </a:r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 flipH="1">
              <a:off x="2928" y="1080"/>
              <a:ext cx="605" cy="411"/>
            </a:xfrm>
            <a:prstGeom prst="line">
              <a:avLst/>
            </a:prstGeom>
            <a:ln>
              <a:headEnd/>
              <a:tailEnd type="arrow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31" name="Text Box 56"/>
            <p:cNvSpPr txBox="1">
              <a:spLocks noChangeArrowheads="1"/>
            </p:cNvSpPr>
            <p:nvPr/>
          </p:nvSpPr>
          <p:spPr bwMode="auto">
            <a:xfrm>
              <a:off x="3168" y="1248"/>
              <a:ext cx="30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latin typeface=".VnTime" pitchFamily="34" charset="0"/>
                </a:rPr>
                <a:t>(5)</a:t>
              </a: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04800" y="427191"/>
            <a:ext cx="152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800" b="1" smtClean="0">
                <a:solidFill>
                  <a:srgbClr val="FFC000"/>
                </a:solidFill>
                <a:latin typeface="Times New Roman" pitchFamily="18" charset="0"/>
              </a:rPr>
              <a:t>Bài 12 </a:t>
            </a:r>
            <a:endParaRPr lang="vi-VN" sz="28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600200" y="457200"/>
            <a:ext cx="7239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300" b="1" dirty="0" smtClean="0">
                <a:solidFill>
                  <a:srgbClr val="FFC000"/>
                </a:solidFill>
                <a:latin typeface="Times New Roman" pitchFamily="18" charset="0"/>
              </a:rPr>
              <a:t>MỐI QUAN HỆ GIỮA CÁC LOẠI HỢP CHẤT VÔ CƠ </a:t>
            </a:r>
            <a:endParaRPr lang="vi-VN" sz="23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1" u="sng" dirty="0" err="1">
                <a:cs typeface="Times New Roman" pitchFamily="18" charset="0"/>
              </a:rPr>
              <a:t>Bài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tập</a:t>
            </a:r>
            <a:r>
              <a:rPr lang="en-US" b="1" u="sng" dirty="0">
                <a:cs typeface="Times New Roman" pitchFamily="18" charset="0"/>
              </a:rPr>
              <a:t> 4/41</a:t>
            </a:r>
            <a:r>
              <a:rPr lang="en-US" b="1" dirty="0">
                <a:cs typeface="Times New Roman" pitchFamily="18" charset="0"/>
              </a:rPr>
              <a:t>: </a:t>
            </a:r>
            <a:r>
              <a:rPr lang="en-US" b="1" dirty="0" err="1">
                <a:cs typeface="Times New Roman" pitchFamily="18" charset="0"/>
              </a:rPr>
              <a:t>Có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những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chất</a:t>
            </a:r>
            <a:r>
              <a:rPr lang="en-US" b="1" dirty="0">
                <a:cs typeface="Times New Roman" pitchFamily="18" charset="0"/>
              </a:rPr>
              <a:t> :</a:t>
            </a:r>
            <a:r>
              <a:rPr lang="en-US" b="1" dirty="0" err="1">
                <a:cs typeface="Times New Roman" pitchFamily="18" charset="0"/>
              </a:rPr>
              <a:t>Na</a:t>
            </a:r>
            <a:r>
              <a:rPr lang="en-US" b="1" baseline="-25000" dirty="0" err="1">
                <a:cs typeface="Times New Roman" pitchFamily="18" charset="0"/>
              </a:rPr>
              <a:t>2</a:t>
            </a:r>
            <a:r>
              <a:rPr lang="en-US" b="1" dirty="0" err="1">
                <a:cs typeface="Times New Roman" pitchFamily="18" charset="0"/>
              </a:rPr>
              <a:t>O</a:t>
            </a:r>
            <a:r>
              <a:rPr lang="en-US" b="1" dirty="0">
                <a:cs typeface="Times New Roman" pitchFamily="18" charset="0"/>
              </a:rPr>
              <a:t>, Na, </a:t>
            </a:r>
            <a:r>
              <a:rPr lang="en-US" b="1" dirty="0" err="1">
                <a:cs typeface="Times New Roman" pitchFamily="18" charset="0"/>
              </a:rPr>
              <a:t>NaOH</a:t>
            </a:r>
            <a:r>
              <a:rPr lang="en-US" b="1" dirty="0">
                <a:cs typeface="Times New Roman" pitchFamily="18" charset="0"/>
              </a:rPr>
              <a:t>, </a:t>
            </a:r>
            <a:r>
              <a:rPr lang="en-US" b="1" dirty="0" err="1">
                <a:cs typeface="Times New Roman" pitchFamily="18" charset="0"/>
              </a:rPr>
              <a:t>Na</a:t>
            </a:r>
            <a:r>
              <a:rPr lang="en-US" b="1" baseline="-25000" dirty="0" err="1">
                <a:cs typeface="Times New Roman" pitchFamily="18" charset="0"/>
              </a:rPr>
              <a:t>2</a:t>
            </a:r>
            <a:r>
              <a:rPr lang="en-US" b="1" dirty="0" err="1">
                <a:cs typeface="Times New Roman" pitchFamily="18" charset="0"/>
              </a:rPr>
              <a:t>SO</a:t>
            </a:r>
            <a:r>
              <a:rPr lang="en-US" b="1" baseline="-25000" dirty="0" err="1">
                <a:cs typeface="Times New Roman" pitchFamily="18" charset="0"/>
              </a:rPr>
              <a:t>4</a:t>
            </a:r>
            <a:r>
              <a:rPr lang="en-US" b="1" dirty="0" smtClean="0">
                <a:cs typeface="Times New Roman" pitchFamily="18" charset="0"/>
              </a:rPr>
              <a:t>, </a:t>
            </a:r>
            <a:r>
              <a:rPr lang="en-US" b="1" dirty="0" err="1" smtClean="0">
                <a:cs typeface="Times New Roman" pitchFamily="18" charset="0"/>
              </a:rPr>
              <a:t>Na</a:t>
            </a:r>
            <a:r>
              <a:rPr lang="en-US" b="1" baseline="-25000" dirty="0" err="1" smtClean="0">
                <a:cs typeface="Times New Roman" pitchFamily="18" charset="0"/>
              </a:rPr>
              <a:t>2</a:t>
            </a:r>
            <a:r>
              <a:rPr lang="en-US" b="1" dirty="0" err="1" smtClean="0">
                <a:cs typeface="Times New Roman" pitchFamily="18" charset="0"/>
              </a:rPr>
              <a:t>CO</a:t>
            </a:r>
            <a:r>
              <a:rPr lang="en-US" b="1" baseline="-25000" dirty="0" err="1" smtClean="0">
                <a:cs typeface="Times New Roman" pitchFamily="18" charset="0"/>
              </a:rPr>
              <a:t>3</a:t>
            </a:r>
            <a:r>
              <a:rPr lang="en-US" b="1" dirty="0" smtClean="0">
                <a:cs typeface="Times New Roman" pitchFamily="18" charset="0"/>
              </a:rPr>
              <a:t>, </a:t>
            </a:r>
            <a:r>
              <a:rPr lang="en-US" b="1" dirty="0" err="1" smtClean="0">
                <a:cs typeface="Times New Roman" pitchFamily="18" charset="0"/>
              </a:rPr>
              <a:t>NaCl</a:t>
            </a:r>
            <a:r>
              <a:rPr lang="en-US" b="1" dirty="0">
                <a:cs typeface="Times New Roman" pitchFamily="18" charset="0"/>
              </a:rPr>
              <a:t>. 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1478186"/>
            <a:ext cx="883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   a) </a:t>
            </a:r>
            <a:r>
              <a:rPr lang="en-US" b="1" dirty="0" err="1">
                <a:cs typeface="Times New Roman" pitchFamily="18" charset="0"/>
              </a:rPr>
              <a:t>Dựa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mối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quan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hệ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giữa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các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chất</a:t>
            </a:r>
            <a:r>
              <a:rPr lang="en-US" b="1" dirty="0">
                <a:cs typeface="Times New Roman" pitchFamily="18" charset="0"/>
              </a:rPr>
              <a:t>, </a:t>
            </a:r>
            <a:r>
              <a:rPr lang="en-US" b="1" dirty="0" err="1">
                <a:cs typeface="Times New Roman" pitchFamily="18" charset="0"/>
              </a:rPr>
              <a:t>hãy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sắp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xếp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các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chất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trên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thành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một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dãy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chuyển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đổi</a:t>
            </a:r>
            <a:r>
              <a:rPr lang="en-US" b="1" dirty="0">
                <a:cs typeface="Times New Roman" pitchFamily="18" charset="0"/>
              </a:rPr>
              <a:t>  </a:t>
            </a:r>
            <a:r>
              <a:rPr lang="en-US" b="1" dirty="0" err="1">
                <a:cs typeface="Times New Roman" pitchFamily="18" charset="0"/>
              </a:rPr>
              <a:t>hóa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học</a:t>
            </a:r>
            <a:r>
              <a:rPr lang="en-US" b="1" dirty="0">
                <a:cs typeface="Times New Roman" pitchFamily="18" charset="0"/>
              </a:rPr>
              <a:t>. 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2486298"/>
            <a:ext cx="8874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   b) Viết các phương trình hóa học cho dãy chuyển đổi  hóa học trên.   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81000" y="3817169"/>
            <a:ext cx="34956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62000" y="4271194"/>
            <a:ext cx="4724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Na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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62000" y="5062538"/>
            <a:ext cx="48799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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Na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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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NaOH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962400" y="3200400"/>
            <a:ext cx="125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FF0000"/>
                </a:solidFill>
                <a:cs typeface="Times New Roman" pitchFamily="18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1691680" y="4156075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cs typeface="Times New Roman" pitchFamily="18" charset="0"/>
              </a:rPr>
              <a:t>(1)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3024236" y="4171950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cs typeface="Times New Roman" pitchFamily="18" charset="0"/>
              </a:rPr>
              <a:t>(2)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6249416" y="4088631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cs typeface="Times New Roman" pitchFamily="18" charset="0"/>
              </a:rPr>
              <a:t>(4)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4593232" y="4114800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cs typeface="Times New Roman" pitchFamily="18" charset="0"/>
              </a:rPr>
              <a:t>(3)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7833592" y="4126731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cs typeface="Times New Roman" pitchFamily="18" charset="0"/>
              </a:rPr>
              <a:t>(5)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905000" y="4876800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cs typeface="Times New Roman" pitchFamily="18" charset="0"/>
              </a:rPr>
              <a:t>(1)</a:t>
            </a: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2686050" y="4876800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cs typeface="Times New Roman" pitchFamily="18" charset="0"/>
              </a:rPr>
              <a:t>(2)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5587008" y="4876800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cs typeface="Times New Roman" pitchFamily="18" charset="0"/>
              </a:rPr>
              <a:t>(4)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3930824" y="4876800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cs typeface="Times New Roman" pitchFamily="18" charset="0"/>
              </a:rPr>
              <a:t>(3)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7185520" y="4910138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cs typeface="Times New Roman" pitchFamily="18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16301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84300" y="509588"/>
            <a:ext cx="6029325" cy="66992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DEF8FE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ahoma" pitchFamily="34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ahoma" pitchFamily="34" charset="0"/>
              </a:rPr>
              <a:t>Nhà</a:t>
            </a:r>
            <a:endParaRPr lang="en-US" sz="36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1618735"/>
            <a:ext cx="8686800" cy="34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3600" dirty="0"/>
              <a:t>- 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 smtClean="0"/>
              <a:t>3b</a:t>
            </a:r>
            <a:r>
              <a:rPr lang="en-US" sz="3600" dirty="0" smtClean="0"/>
              <a:t> </a:t>
            </a:r>
            <a:r>
              <a:rPr lang="en-US" sz="3600" dirty="0"/>
              <a:t>(</a:t>
            </a:r>
            <a:r>
              <a:rPr lang="en-US" sz="3600" dirty="0" err="1" smtClean="0"/>
              <a:t>SGK</a:t>
            </a:r>
            <a:r>
              <a:rPr lang="en-US" sz="3600" dirty="0" smtClean="0"/>
              <a:t>/41), </a:t>
            </a:r>
            <a:r>
              <a:rPr lang="en-US" sz="3600" dirty="0" err="1" smtClean="0"/>
              <a:t>Bài</a:t>
            </a:r>
            <a:r>
              <a:rPr lang="en-US" sz="3600" dirty="0" smtClean="0"/>
              <a:t> 1 ( </a:t>
            </a:r>
            <a:r>
              <a:rPr lang="en-US" sz="3600" dirty="0" err="1" smtClean="0"/>
              <a:t>sgk</a:t>
            </a:r>
            <a:r>
              <a:rPr lang="en-US" sz="3600" dirty="0" smtClean="0"/>
              <a:t>/43).</a:t>
            </a:r>
            <a:endParaRPr lang="en-US" sz="3600" dirty="0"/>
          </a:p>
          <a:p>
            <a:pPr marL="342900" indent="-342900" algn="l" eaLnBrk="1" hangingPunct="1">
              <a:spcBef>
                <a:spcPct val="20000"/>
              </a:spcBef>
            </a:pPr>
            <a:r>
              <a:rPr lang="en-US" sz="3600" dirty="0"/>
              <a:t>-  </a:t>
            </a: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kiến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vô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tiết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.</a:t>
            </a:r>
          </a:p>
          <a:p>
            <a:pPr marL="342900" indent="-342900" algn="l" eaLnBrk="1" hangingPunct="1">
              <a:spcBef>
                <a:spcPct val="20000"/>
              </a:spcBef>
            </a:pPr>
            <a:r>
              <a:rPr lang="en-US" sz="3600" dirty="0"/>
              <a:t>-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13: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, </a:t>
            </a:r>
            <a:r>
              <a:rPr lang="en-US" sz="3600" dirty="0" err="1"/>
              <a:t>tiêu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kẻ</a:t>
            </a:r>
            <a:r>
              <a:rPr lang="en-US" sz="3600" dirty="0"/>
              <a:t> 2 </a:t>
            </a:r>
            <a:r>
              <a:rPr lang="en-US" sz="3600" dirty="0" err="1"/>
              <a:t>sơ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42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3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44" descr="Picture 6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179388" y="260350"/>
            <a:ext cx="2376487" cy="1905000"/>
            <a:chOff x="3115" y="0"/>
            <a:chExt cx="2170" cy="2486"/>
          </a:xfrm>
        </p:grpSpPr>
        <p:grpSp>
          <p:nvGrpSpPr>
            <p:cNvPr id="2189" name="Group 4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21" name="Oval 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22" name="Oval 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190" name="Group 7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19" name="Oval 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20" name="Oval 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191" name="Group 10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17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318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192" name="Group 13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193" name="Group 14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15" name="Oval 15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316" name="Oval 16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194" name="Group 17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217" name="Group 18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1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314" name="Freeform 20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18" name="Group 21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11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2 w 2736"/>
                      <a:gd name="T5" fmla="*/ 1 h 504"/>
                      <a:gd name="T6" fmla="*/ 3 w 2736"/>
                      <a:gd name="T7" fmla="*/ 1 h 504"/>
                      <a:gd name="T8" fmla="*/ 3 w 2736"/>
                      <a:gd name="T9" fmla="*/ 1 h 504"/>
                      <a:gd name="T10" fmla="*/ 2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312" name="Freeform 23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19" name="Group 24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0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310" name="Freeform 26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20" name="Group 27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07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308" name="Freeform 29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21" name="Group 30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0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306" name="Freeform 32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22" name="Group 33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03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304" name="Freeform 35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23" name="Group 36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0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302" name="Freeform 38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24" name="Group 39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299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300" name="Freeform 41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25" name="Group 42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29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2 w 2736"/>
                      <a:gd name="T5" fmla="*/ 1 h 504"/>
                      <a:gd name="T6" fmla="*/ 3 w 2736"/>
                      <a:gd name="T7" fmla="*/ 1 h 504"/>
                      <a:gd name="T8" fmla="*/ 3 w 2736"/>
                      <a:gd name="T9" fmla="*/ 1 h 504"/>
                      <a:gd name="T10" fmla="*/ 2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98" name="Freeform 44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26" name="Group 45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295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96" name="Freeform 47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27" name="Group 48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29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94" name="Freeform 50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28" name="Group 51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291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92" name="Freeform 53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29" name="Group 54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28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90" name="Freeform 56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30" name="Group 57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287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88" name="Freeform 59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31" name="Group 60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28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86" name="Freeform 62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32" name="Group 63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283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84" name="Freeform 65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33" name="Group 66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28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82" name="Freeform 68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34" name="Group 69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279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80" name="Freeform 71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35" name="Group 72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27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78" name="Freeform 74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36" name="Group 75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275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76" name="Freeform 77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37" name="Group 78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27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74" name="Freeform 80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238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239" name="Freeform 82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2240" name="Group 83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271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72" name="Freeform 85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41" name="Group 86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26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70" name="Freeform 88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42" name="Group 89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267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68" name="Freeform 91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43" name="Group 92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26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66" name="Freeform 94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44" name="Group 95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263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64" name="Freeform 9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45" name="Group 98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26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62" name="Freeform 100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46" name="Group 101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259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60" name="Freeform 103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47" name="Group 104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25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58" name="Freeform 106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48" name="Group 107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255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56" name="Freeform 109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49" name="Group 110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25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54" name="Freeform 112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50" name="Group 113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251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252" name="Freeform 115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2195" name="Freeform 116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96" name="Arc 117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97" name="Arc 118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98" name="Arc 119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99" name="Arc 120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00" name="Arc 121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01" name="Arc 122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02" name="Arc 123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03" name="Arc 124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04" name="Freeform 125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05" name="Freeform 126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06" name="Arc 127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07" name="Arc 128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08" name="Arc 129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09" name="Freeform 130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10" name="Freeform 131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11" name="Freeform 132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12" name="Freeform 133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13" name="Freeform 134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2 w 776"/>
                  <a:gd name="T5" fmla="*/ 0 h 2368"/>
                  <a:gd name="T6" fmla="*/ 4 w 776"/>
                  <a:gd name="T7" fmla="*/ 0 h 2368"/>
                  <a:gd name="T8" fmla="*/ 2 w 776"/>
                  <a:gd name="T9" fmla="*/ 0 h 2368"/>
                  <a:gd name="T10" fmla="*/ 4 w 776"/>
                  <a:gd name="T11" fmla="*/ 0 h 2368"/>
                  <a:gd name="T12" fmla="*/ 3 w 776"/>
                  <a:gd name="T13" fmla="*/ 0 h 2368"/>
                  <a:gd name="T14" fmla="*/ 5 w 776"/>
                  <a:gd name="T15" fmla="*/ 0 h 2368"/>
                  <a:gd name="T16" fmla="*/ 4 w 776"/>
                  <a:gd name="T17" fmla="*/ 0 h 2368"/>
                  <a:gd name="T18" fmla="*/ 5 w 776"/>
                  <a:gd name="T19" fmla="*/ 0 h 2368"/>
                  <a:gd name="T20" fmla="*/ 5 w 776"/>
                  <a:gd name="T21" fmla="*/ 0 h 2368"/>
                  <a:gd name="T22" fmla="*/ 6 w 776"/>
                  <a:gd name="T23" fmla="*/ 0 h 2368"/>
                  <a:gd name="T24" fmla="*/ 6 w 776"/>
                  <a:gd name="T25" fmla="*/ 0 h 2368"/>
                  <a:gd name="T26" fmla="*/ 7 w 776"/>
                  <a:gd name="T27" fmla="*/ 0 h 2368"/>
                  <a:gd name="T28" fmla="*/ 7 w 776"/>
                  <a:gd name="T29" fmla="*/ 0 h 2368"/>
                  <a:gd name="T30" fmla="*/ 8 w 776"/>
                  <a:gd name="T31" fmla="*/ 0 h 2368"/>
                  <a:gd name="T32" fmla="*/ 7 w 776"/>
                  <a:gd name="T33" fmla="*/ 0 h 2368"/>
                  <a:gd name="T34" fmla="*/ 8 w 776"/>
                  <a:gd name="T35" fmla="*/ 0 h 2368"/>
                  <a:gd name="T36" fmla="*/ 7 w 776"/>
                  <a:gd name="T37" fmla="*/ 0 h 2368"/>
                  <a:gd name="T38" fmla="*/ 8 w 776"/>
                  <a:gd name="T39" fmla="*/ 0 h 2368"/>
                  <a:gd name="T40" fmla="*/ 8 w 776"/>
                  <a:gd name="T41" fmla="*/ 0 h 2368"/>
                  <a:gd name="T42" fmla="*/ 8 w 776"/>
                  <a:gd name="T43" fmla="*/ 0 h 2368"/>
                  <a:gd name="T44" fmla="*/ 8 w 776"/>
                  <a:gd name="T45" fmla="*/ 0 h 2368"/>
                  <a:gd name="T46" fmla="*/ 8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14" name="Freeform 135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15" name="Freeform 136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16" name="Freeform 137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2052" name="Group 138"/>
          <p:cNvGrpSpPr>
            <a:grpSpLocks/>
          </p:cNvGrpSpPr>
          <p:nvPr/>
        </p:nvGrpSpPr>
        <p:grpSpPr bwMode="auto">
          <a:xfrm>
            <a:off x="6553200" y="0"/>
            <a:ext cx="2376488" cy="1905000"/>
            <a:chOff x="3115" y="0"/>
            <a:chExt cx="2170" cy="2486"/>
          </a:xfrm>
        </p:grpSpPr>
        <p:grpSp>
          <p:nvGrpSpPr>
            <p:cNvPr id="2055" name="Group 13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7" name="Oval 14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88" name="Oval 14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56" name="Group 14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5" name="Oval 14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86" name="Oval 14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57" name="Group 14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3" name="Oval 14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84" name="Oval 14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58" name="Group 14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59" name="Group 14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1" name="Oval 15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182" name="Oval 15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060" name="Group 15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3" name="Group 15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79" name="Freeform 15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80" name="Freeform 15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84" name="Group 15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7" name="Freeform 15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2 w 2736"/>
                      <a:gd name="T5" fmla="*/ 1 h 504"/>
                      <a:gd name="T6" fmla="*/ 3 w 2736"/>
                      <a:gd name="T7" fmla="*/ 1 h 504"/>
                      <a:gd name="T8" fmla="*/ 3 w 2736"/>
                      <a:gd name="T9" fmla="*/ 1 h 504"/>
                      <a:gd name="T10" fmla="*/ 2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78" name="Freeform 15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85" name="Group 15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5" name="Freeform 16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76" name="Freeform 16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86" name="Group 16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3" name="Freeform 16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74" name="Freeform 16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87" name="Group 16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1" name="Freeform 16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72" name="Freeform 16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88" name="Group 16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69" name="Freeform 16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70" name="Freeform 17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89" name="Group 17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7" name="Freeform 17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68" name="Freeform 17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90" name="Group 17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5" name="Freeform 17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66" name="Freeform 17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91" name="Group 17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3" name="Freeform 17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2 w 2736"/>
                      <a:gd name="T5" fmla="*/ 1 h 504"/>
                      <a:gd name="T6" fmla="*/ 3 w 2736"/>
                      <a:gd name="T7" fmla="*/ 1 h 504"/>
                      <a:gd name="T8" fmla="*/ 3 w 2736"/>
                      <a:gd name="T9" fmla="*/ 1 h 504"/>
                      <a:gd name="T10" fmla="*/ 2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64" name="Freeform 17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92" name="Group 18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1" name="Freeform 18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62" name="Freeform 18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93" name="Group 18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59" name="Freeform 18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60" name="Freeform 18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94" name="Group 18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7" name="Freeform 18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58" name="Freeform 18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95" name="Group 18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5" name="Freeform 19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56" name="Freeform 19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96" name="Group 19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3" name="Freeform 19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54" name="Freeform 19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97" name="Group 19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1" name="Freeform 19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52" name="Freeform 19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98" name="Group 19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49" name="Freeform 19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50" name="Freeform 20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99" name="Group 20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7" name="Freeform 20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48" name="Freeform 20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00" name="Group 20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5" name="Freeform 20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46" name="Freeform 20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01" name="Group 20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3" name="Freeform 20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44" name="Freeform 20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02" name="Group 21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1" name="Freeform 21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42" name="Freeform 21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03" name="Group 21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39" name="Freeform 21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40" name="Freeform 21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104" name="Freeform 21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105" name="Freeform 21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2106" name="Group 21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7" name="Freeform 21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38" name="Freeform 22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07" name="Group 22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5" name="Freeform 22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36" name="Freeform 22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08" name="Group 22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3" name="Freeform 22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34" name="Freeform 22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09" name="Group 22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1" name="Freeform 22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32" name="Freeform 22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10" name="Group 23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29" name="Freeform 23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30" name="Freeform 23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11" name="Group 23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7" name="Freeform 23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28" name="Freeform 23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12" name="Group 23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5" name="Freeform 23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26" name="Freeform 23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13" name="Group 23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3" name="Freeform 24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24" name="Freeform 24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14" name="Group 24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1" name="Freeform 24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22" name="Freeform 24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15" name="Group 24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19" name="Freeform 24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20" name="Freeform 24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16" name="Group 24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7" name="Freeform 24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118" name="Freeform 25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2061" name="Freeform 25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62" name="Arc 25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63" name="Arc 25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64" name="Arc 25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65" name="Arc 25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66" name="Arc 25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67" name="Arc 25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68" name="Arc 25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69" name="Arc 25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70" name="Freeform 26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71" name="Freeform 26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72" name="Arc 26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73" name="Arc 26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74" name="Arc 26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75" name="Freeform 26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76" name="Freeform 26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77" name="Freeform 26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78" name="Freeform 26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79" name="Freeform 26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2 w 776"/>
                  <a:gd name="T5" fmla="*/ 0 h 2368"/>
                  <a:gd name="T6" fmla="*/ 4 w 776"/>
                  <a:gd name="T7" fmla="*/ 0 h 2368"/>
                  <a:gd name="T8" fmla="*/ 2 w 776"/>
                  <a:gd name="T9" fmla="*/ 0 h 2368"/>
                  <a:gd name="T10" fmla="*/ 4 w 776"/>
                  <a:gd name="T11" fmla="*/ 0 h 2368"/>
                  <a:gd name="T12" fmla="*/ 3 w 776"/>
                  <a:gd name="T13" fmla="*/ 0 h 2368"/>
                  <a:gd name="T14" fmla="*/ 5 w 776"/>
                  <a:gd name="T15" fmla="*/ 0 h 2368"/>
                  <a:gd name="T16" fmla="*/ 4 w 776"/>
                  <a:gd name="T17" fmla="*/ 0 h 2368"/>
                  <a:gd name="T18" fmla="*/ 5 w 776"/>
                  <a:gd name="T19" fmla="*/ 0 h 2368"/>
                  <a:gd name="T20" fmla="*/ 5 w 776"/>
                  <a:gd name="T21" fmla="*/ 0 h 2368"/>
                  <a:gd name="T22" fmla="*/ 6 w 776"/>
                  <a:gd name="T23" fmla="*/ 0 h 2368"/>
                  <a:gd name="T24" fmla="*/ 6 w 776"/>
                  <a:gd name="T25" fmla="*/ 0 h 2368"/>
                  <a:gd name="T26" fmla="*/ 7 w 776"/>
                  <a:gd name="T27" fmla="*/ 0 h 2368"/>
                  <a:gd name="T28" fmla="*/ 7 w 776"/>
                  <a:gd name="T29" fmla="*/ 0 h 2368"/>
                  <a:gd name="T30" fmla="*/ 8 w 776"/>
                  <a:gd name="T31" fmla="*/ 0 h 2368"/>
                  <a:gd name="T32" fmla="*/ 7 w 776"/>
                  <a:gd name="T33" fmla="*/ 0 h 2368"/>
                  <a:gd name="T34" fmla="*/ 8 w 776"/>
                  <a:gd name="T35" fmla="*/ 0 h 2368"/>
                  <a:gd name="T36" fmla="*/ 7 w 776"/>
                  <a:gd name="T37" fmla="*/ 0 h 2368"/>
                  <a:gd name="T38" fmla="*/ 8 w 776"/>
                  <a:gd name="T39" fmla="*/ 0 h 2368"/>
                  <a:gd name="T40" fmla="*/ 8 w 776"/>
                  <a:gd name="T41" fmla="*/ 0 h 2368"/>
                  <a:gd name="T42" fmla="*/ 8 w 776"/>
                  <a:gd name="T43" fmla="*/ 0 h 2368"/>
                  <a:gd name="T44" fmla="*/ 8 w 776"/>
                  <a:gd name="T45" fmla="*/ 0 h 2368"/>
                  <a:gd name="T46" fmla="*/ 8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80" name="Freeform 27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81" name="Freeform 27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82" name="Freeform 27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2053" name="WordArt 543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7810320" cy="2406649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vi-VN" sz="3600" b="1" kern="10" dirty="0" smtClean="0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CẢ LỚP MỘT GIỜ HỌC TÍCH CỰC</a:t>
            </a:r>
            <a:endParaRPr lang="vi-VN" sz="3600" b="1" kern="10" dirty="0">
              <a:ln w="15875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Rectangle 545"/>
          <p:cNvSpPr>
            <a:spLocks noChangeArrowheads="1"/>
          </p:cNvSpPr>
          <p:nvPr/>
        </p:nvSpPr>
        <p:spPr bwMode="auto">
          <a:xfrm>
            <a:off x="3429000" y="807098"/>
            <a:ext cx="2362200" cy="3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400" b="1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1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cs typeface="Times New Roman" pitchFamily="18" charset="0"/>
              </a:rPr>
              <a:t>THCS      </a:t>
            </a:r>
            <a:r>
              <a:rPr lang="en-US" sz="1400" b="1" dirty="0" err="1" smtClean="0">
                <a:solidFill>
                  <a:srgbClr val="0000FF"/>
                </a:solidFill>
                <a:cs typeface="Times New Roman" pitchFamily="18" charset="0"/>
              </a:rPr>
              <a:t>Cổ</a:t>
            </a:r>
            <a:r>
              <a:rPr lang="en-US" sz="1400" b="1" dirty="0" smtClean="0">
                <a:solidFill>
                  <a:srgbClr val="0000FF"/>
                </a:solidFill>
                <a:cs typeface="Times New Roman" pitchFamily="18" charset="0"/>
              </a:rPr>
              <a:t> Bi</a:t>
            </a:r>
            <a:endParaRPr lang="en-US" sz="14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75" name="WordArt 5"/>
          <p:cNvSpPr>
            <a:spLocks noChangeArrowheads="1" noChangeShapeType="1" noTextEdit="1"/>
          </p:cNvSpPr>
          <p:nvPr/>
        </p:nvSpPr>
        <p:spPr bwMode="auto">
          <a:xfrm>
            <a:off x="666059" y="4921249"/>
            <a:ext cx="7777380" cy="1022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HÓA</a:t>
            </a:r>
            <a:r>
              <a:rPr lang="en-US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9</a:t>
            </a:r>
            <a:endParaRPr lang="en-US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20207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90800" y="794301"/>
            <a:ext cx="3581400" cy="50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4000" b="1" smtClean="0">
                <a:solidFill>
                  <a:srgbClr val="FFC000"/>
                </a:solidFill>
                <a:latin typeface="Times New Roman" pitchFamily="18" charset="0"/>
              </a:rPr>
              <a:t>KHỞI ĐỘNG </a:t>
            </a:r>
            <a:endParaRPr lang="vi-VN" sz="40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9" name="Text Box 64"/>
          <p:cNvSpPr txBox="1">
            <a:spLocks noChangeArrowheads="1"/>
          </p:cNvSpPr>
          <p:nvPr/>
        </p:nvSpPr>
        <p:spPr bwMode="auto">
          <a:xfrm>
            <a:off x="0" y="1366897"/>
            <a:ext cx="90677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>
                <a:cs typeface="Times New Roman" pitchFamily="18" charset="0"/>
              </a:rPr>
              <a:t>   </a:t>
            </a:r>
            <a:r>
              <a:rPr lang="en-US" sz="3200" b="1" dirty="0" err="1" smtClean="0">
                <a:cs typeface="Times New Roman" pitchFamily="18" charset="0"/>
              </a:rPr>
              <a:t>Câu</a:t>
            </a:r>
            <a:r>
              <a:rPr lang="en-US" sz="3200" b="1" dirty="0" smtClean="0">
                <a:cs typeface="Times New Roman" pitchFamily="18" charset="0"/>
              </a:rPr>
              <a:t> 1: 	Cho </a:t>
            </a:r>
            <a:r>
              <a:rPr lang="en-US" sz="3200" b="1" dirty="0" err="1">
                <a:cs typeface="Times New Roman" pitchFamily="18" charset="0"/>
              </a:rPr>
              <a:t>các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hợp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chất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vô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cơ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sau</a:t>
            </a:r>
            <a:r>
              <a:rPr lang="en-US" sz="3200" b="1" dirty="0">
                <a:cs typeface="Times New Roman" pitchFamily="18" charset="0"/>
              </a:rPr>
              <a:t>: </a:t>
            </a:r>
            <a:endParaRPr lang="en-US" sz="3200" b="1" dirty="0" smtClean="0"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3200" b="1" dirty="0">
                <a:cs typeface="Times New Roman" pitchFamily="18" charset="0"/>
              </a:rPr>
              <a:t>	</a:t>
            </a:r>
            <a:r>
              <a:rPr lang="en-US" sz="3200" b="1" dirty="0" err="1" smtClean="0">
                <a:cs typeface="Times New Roman" pitchFamily="18" charset="0"/>
              </a:rPr>
              <a:t>ZnO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HCl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Na</a:t>
            </a:r>
            <a:r>
              <a:rPr lang="en-US" sz="3200" b="1" baseline="-25000" dirty="0" err="1">
                <a:cs typeface="Times New Roman" pitchFamily="18" charset="0"/>
              </a:rPr>
              <a:t>2</a:t>
            </a:r>
            <a:r>
              <a:rPr lang="en-US" sz="3200" b="1" dirty="0" err="1">
                <a:cs typeface="Times New Roman" pitchFamily="18" charset="0"/>
              </a:rPr>
              <a:t>CO</a:t>
            </a:r>
            <a:r>
              <a:rPr lang="en-US" sz="3200" b="1" baseline="-25000" dirty="0" err="1">
                <a:cs typeface="Times New Roman" pitchFamily="18" charset="0"/>
              </a:rPr>
              <a:t>3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NaOH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H</a:t>
            </a:r>
            <a:r>
              <a:rPr lang="en-US" sz="3200" b="1" baseline="-25000" dirty="0" err="1">
                <a:cs typeface="Times New Roman" pitchFamily="18" charset="0"/>
              </a:rPr>
              <a:t>2</a:t>
            </a:r>
            <a:r>
              <a:rPr lang="en-US" sz="3200" b="1" dirty="0" err="1">
                <a:cs typeface="Times New Roman" pitchFamily="18" charset="0"/>
              </a:rPr>
              <a:t>SO</a:t>
            </a:r>
            <a:r>
              <a:rPr lang="en-US" sz="3200" b="1" baseline="-25000" dirty="0" err="1">
                <a:cs typeface="Times New Roman" pitchFamily="18" charset="0"/>
              </a:rPr>
              <a:t>4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SO</a:t>
            </a:r>
            <a:r>
              <a:rPr lang="en-US" sz="3200" b="1" baseline="-25000" dirty="0" err="1">
                <a:cs typeface="Times New Roman" pitchFamily="18" charset="0"/>
              </a:rPr>
              <a:t>2</a:t>
            </a:r>
            <a:r>
              <a:rPr lang="en-US" sz="3200" b="1" dirty="0">
                <a:cs typeface="Times New Roman" pitchFamily="18" charset="0"/>
              </a:rPr>
              <a:t>,  </a:t>
            </a:r>
            <a:r>
              <a:rPr lang="en-US" sz="3200" b="1" dirty="0" err="1">
                <a:cs typeface="Times New Roman" pitchFamily="18" charset="0"/>
              </a:rPr>
              <a:t>Fe</a:t>
            </a:r>
            <a:r>
              <a:rPr lang="en-US" sz="3200" b="1" baseline="-25000" dirty="0" err="1">
                <a:cs typeface="Times New Roman" pitchFamily="18" charset="0"/>
              </a:rPr>
              <a:t>2</a:t>
            </a:r>
            <a:r>
              <a:rPr lang="en-US" sz="3200" b="1" dirty="0" err="1">
                <a:cs typeface="Times New Roman" pitchFamily="18" charset="0"/>
              </a:rPr>
              <a:t>O</a:t>
            </a:r>
            <a:r>
              <a:rPr lang="en-US" sz="3200" b="1" baseline="-25000" dirty="0" err="1">
                <a:cs typeface="Times New Roman" pitchFamily="18" charset="0"/>
              </a:rPr>
              <a:t>3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K</a:t>
            </a:r>
            <a:r>
              <a:rPr lang="en-US" sz="3200" b="1" baseline="-25000" dirty="0" err="1">
                <a:cs typeface="Times New Roman" pitchFamily="18" charset="0"/>
              </a:rPr>
              <a:t>2</a:t>
            </a:r>
            <a:r>
              <a:rPr lang="en-US" sz="3200" b="1" dirty="0" err="1">
                <a:cs typeface="Times New Roman" pitchFamily="18" charset="0"/>
              </a:rPr>
              <a:t>SO</a:t>
            </a:r>
            <a:r>
              <a:rPr lang="en-US" sz="3200" b="1" baseline="-25000" dirty="0" err="1">
                <a:cs typeface="Times New Roman" pitchFamily="18" charset="0"/>
              </a:rPr>
              <a:t>4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smtClean="0">
                <a:cs typeface="Times New Roman" pitchFamily="18" charset="0"/>
              </a:rPr>
              <a:t>Cu(OH)</a:t>
            </a:r>
            <a:r>
              <a:rPr lang="en-US" sz="3200" b="1" baseline="-25000" dirty="0" smtClean="0">
                <a:cs typeface="Times New Roman" pitchFamily="18" charset="0"/>
              </a:rPr>
              <a:t>2</a:t>
            </a:r>
            <a:r>
              <a:rPr lang="en-US" sz="3200" b="1" dirty="0" smtClean="0">
                <a:cs typeface="Times New Roman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en-US" sz="3200" b="1" dirty="0">
                <a:cs typeface="Times New Roman" pitchFamily="18" charset="0"/>
              </a:rPr>
              <a:t>	</a:t>
            </a:r>
            <a:r>
              <a:rPr lang="en-US" sz="3200" b="1" dirty="0" err="1" smtClean="0">
                <a:cs typeface="Times New Roman" pitchFamily="18" charset="0"/>
              </a:rPr>
              <a:t>Hãy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chỉ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ra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đâu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là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oxit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axit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bazơ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 smtClean="0">
                <a:cs typeface="Times New Roman" pitchFamily="18" charset="0"/>
              </a:rPr>
              <a:t>muối</a:t>
            </a:r>
            <a:r>
              <a:rPr lang="en-US" sz="3200" b="1" dirty="0" smtClean="0">
                <a:cs typeface="Times New Roman" pitchFamily="18" charset="0"/>
              </a:rPr>
              <a:t>?</a:t>
            </a:r>
            <a:endParaRPr lang="en-US" sz="32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90800" y="533400"/>
            <a:ext cx="3581400" cy="50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4000" b="1" smtClean="0">
                <a:solidFill>
                  <a:srgbClr val="FFC000"/>
                </a:solidFill>
                <a:latin typeface="Times New Roman" pitchFamily="18" charset="0"/>
              </a:rPr>
              <a:t>KHỞI ĐỘNG </a:t>
            </a:r>
            <a:endParaRPr lang="vi-VN" sz="40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0" y="838200"/>
            <a:ext cx="906779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smtClean="0">
                <a:cs typeface="Times New Roman" pitchFamily="18" charset="0"/>
              </a:rPr>
              <a:t>  </a:t>
            </a:r>
            <a:r>
              <a:rPr lang="en-US" sz="3200" b="1" dirty="0" err="1" smtClean="0">
                <a:cs typeface="Times New Roman" pitchFamily="18" charset="0"/>
              </a:rPr>
              <a:t>Câu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>
                <a:cs typeface="Times New Roman" pitchFamily="18" charset="0"/>
              </a:rPr>
              <a:t>1: </a:t>
            </a:r>
            <a:endParaRPr lang="en-US" sz="3200" b="1" dirty="0" smtClean="0">
              <a:cs typeface="Times New Roman" pitchFamily="18" charset="0"/>
            </a:endParaRPr>
          </a:p>
          <a:p>
            <a:r>
              <a:rPr lang="en-US" sz="3200" b="1" dirty="0">
                <a:cs typeface="Times New Roman" pitchFamily="18" charset="0"/>
              </a:rPr>
              <a:t>	</a:t>
            </a:r>
            <a:r>
              <a:rPr lang="en-US" sz="3200" b="1" dirty="0" smtClean="0">
                <a:cs typeface="Times New Roman" pitchFamily="18" charset="0"/>
              </a:rPr>
              <a:t>Cho </a:t>
            </a:r>
            <a:r>
              <a:rPr lang="en-US" sz="3200" b="1" dirty="0" err="1">
                <a:cs typeface="Times New Roman" pitchFamily="18" charset="0"/>
              </a:rPr>
              <a:t>các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hợp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chất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vô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cơ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sau</a:t>
            </a:r>
            <a:r>
              <a:rPr lang="en-US" sz="3200" b="1" dirty="0">
                <a:cs typeface="Times New Roman" pitchFamily="18" charset="0"/>
              </a:rPr>
              <a:t>: </a:t>
            </a:r>
            <a:r>
              <a:rPr lang="en-US" sz="3200" b="1" dirty="0" err="1" smtClean="0">
                <a:cs typeface="Times New Roman" pitchFamily="18" charset="0"/>
              </a:rPr>
              <a:t>ZnO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 smtClean="0">
                <a:cs typeface="Times New Roman" pitchFamily="18" charset="0"/>
              </a:rPr>
              <a:t>HCl</a:t>
            </a:r>
            <a:r>
              <a:rPr lang="en-US" sz="3200" b="1" dirty="0" smtClean="0">
                <a:cs typeface="Times New Roman" pitchFamily="18" charset="0"/>
              </a:rPr>
              <a:t>, </a:t>
            </a:r>
            <a:r>
              <a:rPr lang="en-US" sz="3200" b="1" dirty="0" err="1" smtClean="0">
                <a:cs typeface="Times New Roman" pitchFamily="18" charset="0"/>
              </a:rPr>
              <a:t>Na</a:t>
            </a:r>
            <a:r>
              <a:rPr lang="en-US" sz="3200" b="1" baseline="-25000" dirty="0" err="1" smtClean="0">
                <a:cs typeface="Times New Roman" pitchFamily="18" charset="0"/>
              </a:rPr>
              <a:t>2</a:t>
            </a:r>
            <a:r>
              <a:rPr lang="en-US" sz="3200" b="1" dirty="0" err="1" smtClean="0">
                <a:cs typeface="Times New Roman" pitchFamily="18" charset="0"/>
              </a:rPr>
              <a:t>CO</a:t>
            </a:r>
            <a:r>
              <a:rPr lang="en-US" sz="3200" b="1" baseline="-25000" dirty="0" err="1" smtClean="0">
                <a:cs typeface="Times New Roman" pitchFamily="18" charset="0"/>
              </a:rPr>
              <a:t>3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NaOH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H</a:t>
            </a:r>
            <a:r>
              <a:rPr lang="en-US" sz="3200" b="1" baseline="-25000" dirty="0" err="1">
                <a:cs typeface="Times New Roman" pitchFamily="18" charset="0"/>
              </a:rPr>
              <a:t>2</a:t>
            </a:r>
            <a:r>
              <a:rPr lang="en-US" sz="3200" b="1" dirty="0" err="1">
                <a:cs typeface="Times New Roman" pitchFamily="18" charset="0"/>
              </a:rPr>
              <a:t>SO</a:t>
            </a:r>
            <a:r>
              <a:rPr lang="en-US" sz="3200" b="1" baseline="-25000" dirty="0" err="1">
                <a:cs typeface="Times New Roman" pitchFamily="18" charset="0"/>
              </a:rPr>
              <a:t>4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SO</a:t>
            </a:r>
            <a:r>
              <a:rPr lang="en-US" sz="3200" b="1" baseline="-25000" dirty="0" err="1">
                <a:cs typeface="Times New Roman" pitchFamily="18" charset="0"/>
              </a:rPr>
              <a:t>2</a:t>
            </a:r>
            <a:r>
              <a:rPr lang="en-US" sz="3200" b="1" dirty="0">
                <a:cs typeface="Times New Roman" pitchFamily="18" charset="0"/>
              </a:rPr>
              <a:t>,  </a:t>
            </a:r>
            <a:r>
              <a:rPr lang="en-US" sz="3200" b="1" dirty="0" err="1">
                <a:cs typeface="Times New Roman" pitchFamily="18" charset="0"/>
              </a:rPr>
              <a:t>Fe</a:t>
            </a:r>
            <a:r>
              <a:rPr lang="en-US" sz="3200" b="1" baseline="-25000" dirty="0" err="1">
                <a:cs typeface="Times New Roman" pitchFamily="18" charset="0"/>
              </a:rPr>
              <a:t>2</a:t>
            </a:r>
            <a:r>
              <a:rPr lang="en-US" sz="3200" b="1" dirty="0" err="1">
                <a:cs typeface="Times New Roman" pitchFamily="18" charset="0"/>
              </a:rPr>
              <a:t>O</a:t>
            </a:r>
            <a:r>
              <a:rPr lang="en-US" sz="3200" b="1" baseline="-25000" dirty="0" err="1">
                <a:cs typeface="Times New Roman" pitchFamily="18" charset="0"/>
              </a:rPr>
              <a:t>3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K</a:t>
            </a:r>
            <a:r>
              <a:rPr lang="en-US" sz="3200" b="1" baseline="-25000" dirty="0" err="1">
                <a:cs typeface="Times New Roman" pitchFamily="18" charset="0"/>
              </a:rPr>
              <a:t>2</a:t>
            </a:r>
            <a:r>
              <a:rPr lang="en-US" sz="3200" b="1" dirty="0" err="1">
                <a:cs typeface="Times New Roman" pitchFamily="18" charset="0"/>
              </a:rPr>
              <a:t>SO</a:t>
            </a:r>
            <a:r>
              <a:rPr lang="en-US" sz="3200" b="1" baseline="-25000" dirty="0" err="1">
                <a:cs typeface="Times New Roman" pitchFamily="18" charset="0"/>
              </a:rPr>
              <a:t>4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smtClean="0">
                <a:cs typeface="Times New Roman" pitchFamily="18" charset="0"/>
              </a:rPr>
              <a:t>Cu(OH)</a:t>
            </a:r>
            <a:r>
              <a:rPr lang="en-US" sz="3200" b="1" baseline="-25000" dirty="0" smtClean="0">
                <a:cs typeface="Times New Roman" pitchFamily="18" charset="0"/>
              </a:rPr>
              <a:t>2</a:t>
            </a:r>
            <a:r>
              <a:rPr lang="en-US" sz="3200" b="1" dirty="0" smtClean="0">
                <a:cs typeface="Times New Roman" pitchFamily="18" charset="0"/>
              </a:rPr>
              <a:t>. </a:t>
            </a:r>
            <a:r>
              <a:rPr lang="en-US" sz="3200" b="1" dirty="0" err="1" smtClean="0">
                <a:cs typeface="Times New Roman" pitchFamily="18" charset="0"/>
              </a:rPr>
              <a:t>Hãy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chỉ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ra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đâu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là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oxit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axit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bazơ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 smtClean="0">
                <a:cs typeface="Times New Roman" pitchFamily="18" charset="0"/>
              </a:rPr>
              <a:t>muối</a:t>
            </a:r>
            <a:r>
              <a:rPr lang="en-US" sz="3200" b="1" dirty="0" smtClean="0">
                <a:cs typeface="Times New Roman" pitchFamily="18" charset="0"/>
              </a:rPr>
              <a:t>?</a:t>
            </a:r>
            <a:endParaRPr lang="en-US" sz="3200" b="1" dirty="0">
              <a:cs typeface="Times New Roman" pitchFamily="18" charset="0"/>
            </a:endParaRPr>
          </a:p>
        </p:txBody>
      </p:sp>
      <p:graphicFrame>
        <p:nvGraphicFramePr>
          <p:cNvPr id="9" name="Group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849191"/>
              </p:ext>
            </p:extLst>
          </p:nvPr>
        </p:nvGraphicFramePr>
        <p:xfrm>
          <a:off x="762000" y="3833812"/>
          <a:ext cx="7772400" cy="2262188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752600"/>
                <a:gridCol w="2057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Oxit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Axit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Bazơ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Muối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212725" y="3048000"/>
            <a:ext cx="1539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smtClean="0">
                <a:solidFill>
                  <a:srgbClr val="FFC000"/>
                </a:solidFill>
                <a:cs typeface="Times New Roman" pitchFamily="18" charset="0"/>
              </a:rPr>
              <a:t>Trả lời: </a:t>
            </a:r>
            <a:endParaRPr lang="en-US" sz="3200" b="1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1066801" y="4572000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smtClean="0">
                <a:cs typeface="Times New Roman" pitchFamily="18" charset="0"/>
              </a:rPr>
              <a:t>ZnO</a:t>
            </a:r>
            <a:endParaRPr lang="en-US" b="1">
              <a:cs typeface="Times New Roman" pitchFamily="18" charset="0"/>
            </a:endParaRPr>
          </a:p>
          <a:p>
            <a:r>
              <a:rPr lang="en-US" b="1">
                <a:cs typeface="Times New Roman" pitchFamily="18" charset="0"/>
              </a:rPr>
              <a:t>SO</a:t>
            </a:r>
            <a:r>
              <a:rPr lang="en-US" b="1" baseline="-25000">
                <a:cs typeface="Times New Roman" pitchFamily="18" charset="0"/>
              </a:rPr>
              <a:t>2</a:t>
            </a:r>
          </a:p>
          <a:p>
            <a:r>
              <a:rPr lang="en-US" b="1">
                <a:cs typeface="Times New Roman" pitchFamily="18" charset="0"/>
              </a:rPr>
              <a:t>Fe</a:t>
            </a:r>
            <a:r>
              <a:rPr lang="en-US" b="1" baseline="-25000">
                <a:cs typeface="Times New Roman" pitchFamily="18" charset="0"/>
              </a:rPr>
              <a:t>2</a:t>
            </a:r>
            <a:r>
              <a:rPr lang="en-US" b="1">
                <a:cs typeface="Times New Roman" pitchFamily="18" charset="0"/>
              </a:rPr>
              <a:t>O</a:t>
            </a:r>
            <a:r>
              <a:rPr lang="en-US" b="1" baseline="-25000">
                <a:cs typeface="Times New Roman" pitchFamily="18" charset="0"/>
              </a:rPr>
              <a:t>3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3124200" y="4572000"/>
            <a:ext cx="1219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cs typeface="Times New Roman" pitchFamily="18" charset="0"/>
              </a:rPr>
              <a:t>HCl</a:t>
            </a:r>
          </a:p>
          <a:p>
            <a:r>
              <a:rPr lang="en-US" b="1">
                <a:cs typeface="Times New Roman" pitchFamily="18" charset="0"/>
              </a:rPr>
              <a:t>H</a:t>
            </a:r>
            <a:r>
              <a:rPr lang="en-US" b="1" baseline="-25000">
                <a:cs typeface="Times New Roman" pitchFamily="18" charset="0"/>
              </a:rPr>
              <a:t>2</a:t>
            </a:r>
            <a:r>
              <a:rPr lang="en-US" b="1">
                <a:cs typeface="Times New Roman" pitchFamily="18" charset="0"/>
              </a:rPr>
              <a:t>SO</a:t>
            </a:r>
            <a:r>
              <a:rPr lang="en-US" b="1" baseline="-25000">
                <a:cs typeface="Times New Roman" pitchFamily="18" charset="0"/>
              </a:rPr>
              <a:t>4</a:t>
            </a:r>
            <a:endParaRPr lang="en-US" b="1">
              <a:cs typeface="Times New Roman" pitchFamily="18" charset="0"/>
            </a:endParaRPr>
          </a:p>
          <a:p>
            <a:endParaRPr lang="en-US" b="1">
              <a:cs typeface="Times New Roman" pitchFamily="18" charset="0"/>
            </a:endParaRPr>
          </a:p>
        </p:txBody>
      </p:sp>
      <p:sp>
        <p:nvSpPr>
          <p:cNvPr id="13" name="Text Box 58"/>
          <p:cNvSpPr txBox="1">
            <a:spLocks noChangeArrowheads="1"/>
          </p:cNvSpPr>
          <p:nvPr/>
        </p:nvSpPr>
        <p:spPr bwMode="auto">
          <a:xfrm>
            <a:off x="4876800" y="4646613"/>
            <a:ext cx="1676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cs typeface="Times New Roman" pitchFamily="18" charset="0"/>
              </a:rPr>
              <a:t>NaOH</a:t>
            </a:r>
          </a:p>
          <a:p>
            <a:r>
              <a:rPr lang="en-US" b="1">
                <a:cs typeface="Times New Roman" pitchFamily="18" charset="0"/>
              </a:rPr>
              <a:t>Cu(OH)</a:t>
            </a:r>
            <a:r>
              <a:rPr lang="en-US" b="1" baseline="-25000">
                <a:cs typeface="Times New Roman" pitchFamily="18" charset="0"/>
              </a:rPr>
              <a:t>2</a:t>
            </a:r>
            <a:endParaRPr lang="en-US" b="1">
              <a:cs typeface="Times New Roman" pitchFamily="18" charset="0"/>
            </a:endParaRPr>
          </a:p>
          <a:p>
            <a:endParaRPr lang="en-US" b="1">
              <a:cs typeface="Times New Roman" pitchFamily="18" charset="0"/>
            </a:endParaRPr>
          </a:p>
        </p:txBody>
      </p:sp>
      <p:sp>
        <p:nvSpPr>
          <p:cNvPr id="14" name="Text Box 59"/>
          <p:cNvSpPr txBox="1">
            <a:spLocks noChangeArrowheads="1"/>
          </p:cNvSpPr>
          <p:nvPr/>
        </p:nvSpPr>
        <p:spPr bwMode="auto">
          <a:xfrm>
            <a:off x="6705600" y="4572000"/>
            <a:ext cx="1676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cs typeface="Times New Roman" pitchFamily="18" charset="0"/>
              </a:rPr>
              <a:t>Na</a:t>
            </a:r>
            <a:r>
              <a:rPr lang="en-US" b="1" baseline="-25000">
                <a:cs typeface="Times New Roman" pitchFamily="18" charset="0"/>
              </a:rPr>
              <a:t>2</a:t>
            </a:r>
            <a:r>
              <a:rPr lang="en-US" b="1">
                <a:cs typeface="Times New Roman" pitchFamily="18" charset="0"/>
              </a:rPr>
              <a:t>CO</a:t>
            </a:r>
            <a:r>
              <a:rPr lang="en-US" b="1" baseline="-25000">
                <a:cs typeface="Times New Roman" pitchFamily="18" charset="0"/>
              </a:rPr>
              <a:t>3</a:t>
            </a:r>
          </a:p>
          <a:p>
            <a:r>
              <a:rPr lang="en-US" b="1">
                <a:cs typeface="Times New Roman" pitchFamily="18" charset="0"/>
              </a:rPr>
              <a:t>K</a:t>
            </a:r>
            <a:r>
              <a:rPr lang="en-US" b="1" baseline="-25000">
                <a:cs typeface="Times New Roman" pitchFamily="18" charset="0"/>
              </a:rPr>
              <a:t>2</a:t>
            </a:r>
            <a:r>
              <a:rPr lang="en-US" b="1">
                <a:cs typeface="Times New Roman" pitchFamily="18" charset="0"/>
              </a:rPr>
              <a:t>SO</a:t>
            </a:r>
            <a:r>
              <a:rPr lang="en-US" b="1" baseline="-25000">
                <a:cs typeface="Times New Roman" pitchFamily="18" charset="0"/>
              </a:rPr>
              <a:t>4</a:t>
            </a:r>
            <a:endParaRPr lang="en-US" b="1">
              <a:cs typeface="Times New Roman" pitchFamily="18" charset="0"/>
            </a:endParaRPr>
          </a:p>
          <a:p>
            <a:endParaRPr lang="en-US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1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385887"/>
            <a:ext cx="7259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I. </a:t>
            </a:r>
            <a:r>
              <a:rPr lang="en-US" b="1" u="sng" dirty="0" err="1">
                <a:cs typeface="Times New Roman" pitchFamily="18" charset="0"/>
              </a:rPr>
              <a:t>Mối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quan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hệ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giữa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các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loại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hợp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chất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vô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cơ</a:t>
            </a:r>
            <a:r>
              <a:rPr lang="en-US" b="1" dirty="0">
                <a:cs typeface="Times New Roman" pitchFamily="18" charset="0"/>
              </a:rPr>
              <a:t>:</a:t>
            </a:r>
            <a:r>
              <a:rPr lang="en-US" b="1" u="sng" dirty="0">
                <a:cs typeface="Times New Roman" pitchFamily="18" charset="0"/>
              </a:rPr>
              <a:t>   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10100" y="5107889"/>
            <a:ext cx="952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Muối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23486" y="4840288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Oxit bazơ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8150" y="2220913"/>
            <a:ext cx="19812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OXIT BAZƠ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295400" y="2716213"/>
            <a:ext cx="0" cy="2514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466850" y="2678113"/>
            <a:ext cx="0" cy="24955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7620000" y="2678113"/>
            <a:ext cx="19050" cy="2609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495550" y="2506663"/>
            <a:ext cx="1162050" cy="1047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76250" y="5345113"/>
            <a:ext cx="19812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BAZƠ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705600" y="2201863"/>
            <a:ext cx="19812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OXIT AXIT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667500" y="5402263"/>
            <a:ext cx="19812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AXIT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638550" y="3611563"/>
            <a:ext cx="19812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MUỐI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2457450" y="4049713"/>
            <a:ext cx="1162050" cy="1276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2590800" y="4144963"/>
            <a:ext cx="118110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5562600" y="2601913"/>
            <a:ext cx="1066800" cy="933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600700" y="4068763"/>
            <a:ext cx="1066800" cy="1257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5410200" y="4133850"/>
            <a:ext cx="1143000" cy="13525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lg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52400" y="3276600"/>
            <a:ext cx="1162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+ H</a:t>
            </a:r>
            <a:r>
              <a:rPr lang="en-US" b="1" baseline="-25000">
                <a:cs typeface="Times New Roman" pitchFamily="18" charset="0"/>
              </a:rPr>
              <a:t>2</a:t>
            </a:r>
            <a:r>
              <a:rPr lang="en-US" b="1">
                <a:cs typeface="Times New Roman" pitchFamily="18" charset="0"/>
              </a:rPr>
              <a:t>O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504950" y="3276600"/>
            <a:ext cx="933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Phân hủy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857500" y="2528888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Axit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971800" y="2835275"/>
            <a:ext cx="171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Oxit axit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43450" y="2830513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Oxit bazơ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029200" y="2514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Bazơ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620000" y="3687763"/>
            <a:ext cx="1162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+ H</a:t>
            </a:r>
            <a:r>
              <a:rPr lang="en-US" b="1" baseline="-25000">
                <a:cs typeface="Times New Roman" pitchFamily="18" charset="0"/>
              </a:rPr>
              <a:t>2</a:t>
            </a:r>
            <a:r>
              <a:rPr lang="en-US" b="1">
                <a:cs typeface="Times New Roman" pitchFamily="18" charset="0"/>
              </a:rPr>
              <a:t>O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5867400" y="4191000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Axit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610100" y="4510088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Kim loại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630179" y="4205288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Bazơ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2381250" y="4221163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Bazơ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3352800" y="4343400"/>
            <a:ext cx="92471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Axit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238500" y="4595812"/>
            <a:ext cx="1333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Oxit axit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238500" y="4862512"/>
            <a:ext cx="102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Muối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952500" y="3962400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>
                <a:cs typeface="Times New Roman" pitchFamily="18" charset="0"/>
              </a:rPr>
              <a:t>(</a:t>
            </a:r>
            <a:r>
              <a:rPr lang="en-GB" sz="1800" b="1" dirty="0" smtClean="0">
                <a:cs typeface="Times New Roman" pitchFamily="18" charset="0"/>
              </a:rPr>
              <a:t>1)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5867400" y="5029200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cs typeface="Times New Roman" pitchFamily="18" charset="0"/>
              </a:rPr>
              <a:t>(7)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1562100" y="3886200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>
                <a:cs typeface="Times New Roman" pitchFamily="18" charset="0"/>
              </a:rPr>
              <a:t>(</a:t>
            </a:r>
            <a:r>
              <a:rPr lang="en-GB" sz="1800" b="1" dirty="0" smtClean="0">
                <a:cs typeface="Times New Roman" pitchFamily="18" charset="0"/>
              </a:rPr>
              <a:t>2)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2628900" y="2971800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cs typeface="Times New Roman" pitchFamily="18" charset="0"/>
              </a:rPr>
              <a:t>(3)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2514600" y="458311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cs typeface="Times New Roman" pitchFamily="18" charset="0"/>
              </a:rPr>
              <a:t>(9)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2819400" y="5162550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>
                <a:cs typeface="Times New Roman" pitchFamily="18" charset="0"/>
              </a:rPr>
              <a:t>(</a:t>
            </a:r>
            <a:r>
              <a:rPr lang="en-GB" sz="1800" b="1" dirty="0" smtClean="0">
                <a:cs typeface="Times New Roman" pitchFamily="18" charset="0"/>
              </a:rPr>
              <a:t>8)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6134100" y="2971800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cs typeface="Times New Roman" pitchFamily="18" charset="0"/>
              </a:rPr>
              <a:t>(4)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7239000" y="3810000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cs typeface="Times New Roman" pitchFamily="18" charset="0"/>
              </a:rPr>
              <a:t>(5)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6210300" y="4506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cs typeface="Times New Roman" pitchFamily="18" charset="0"/>
              </a:rPr>
              <a:t>(6)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3270936" y="381000"/>
            <a:ext cx="27051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</a:rPr>
              <a:t> 17-</a:t>
            </a:r>
            <a:r>
              <a:rPr lang="vi-VN" sz="2800" b="1" dirty="0" smtClean="0">
                <a:solidFill>
                  <a:srgbClr val="FFC000"/>
                </a:solidFill>
                <a:latin typeface="Times New Roman" pitchFamily="18" charset="0"/>
              </a:rPr>
              <a:t>Bài 12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endParaRPr lang="vi-VN" sz="28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264508" y="908833"/>
            <a:ext cx="7239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300" b="1" dirty="0" smtClean="0">
                <a:solidFill>
                  <a:srgbClr val="FFC000"/>
                </a:solidFill>
                <a:latin typeface="Times New Roman" pitchFamily="18" charset="0"/>
              </a:rPr>
              <a:t>MỐI QUAN HỆ GIỮA CÁC LOẠI HỢP CHẤT VÔ CƠ </a:t>
            </a:r>
            <a:endParaRPr lang="vi-VN" sz="23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"/>
                            </p:stCondLst>
                            <p:childTnLst>
                              <p:par>
                                <p:cTn id="1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385887"/>
            <a:ext cx="7259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I. </a:t>
            </a:r>
            <a:r>
              <a:rPr lang="en-US" b="1" u="sng" dirty="0" err="1">
                <a:cs typeface="Times New Roman" pitchFamily="18" charset="0"/>
              </a:rPr>
              <a:t>Mối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quan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hệ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giữa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các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loại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hợp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chất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vô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cơ</a:t>
            </a:r>
            <a:r>
              <a:rPr lang="en-US" b="1" dirty="0">
                <a:cs typeface="Times New Roman" pitchFamily="18" charset="0"/>
              </a:rPr>
              <a:t>:</a:t>
            </a:r>
            <a:r>
              <a:rPr lang="en-US" b="1" u="sng" dirty="0">
                <a:cs typeface="Times New Roman" pitchFamily="18" charset="0"/>
              </a:rPr>
              <a:t>   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10100" y="5107889"/>
            <a:ext cx="952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Muối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23486" y="4840288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Oxit bazơ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8150" y="2220913"/>
            <a:ext cx="19812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OXIT BAZƠ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295400" y="2716213"/>
            <a:ext cx="0" cy="2514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466850" y="2678113"/>
            <a:ext cx="0" cy="24955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7620000" y="2678113"/>
            <a:ext cx="19050" cy="2609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495550" y="2506663"/>
            <a:ext cx="1162050" cy="1047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76250" y="5345113"/>
            <a:ext cx="19812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BAZƠ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705600" y="2201863"/>
            <a:ext cx="19812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OXIT AXIT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667500" y="5402263"/>
            <a:ext cx="19812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AXIT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638550" y="3611563"/>
            <a:ext cx="19812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MUỐI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2457450" y="4049713"/>
            <a:ext cx="1162050" cy="1276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2590800" y="4144963"/>
            <a:ext cx="118110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5562600" y="2601913"/>
            <a:ext cx="1066800" cy="933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600700" y="4068763"/>
            <a:ext cx="1066800" cy="1257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5410200" y="4133850"/>
            <a:ext cx="1143000" cy="13525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lg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52400" y="3276600"/>
            <a:ext cx="1162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+ H</a:t>
            </a:r>
            <a:r>
              <a:rPr lang="en-US" b="1" baseline="-25000">
                <a:cs typeface="Times New Roman" pitchFamily="18" charset="0"/>
              </a:rPr>
              <a:t>2</a:t>
            </a:r>
            <a:r>
              <a:rPr lang="en-US" b="1">
                <a:cs typeface="Times New Roman" pitchFamily="18" charset="0"/>
              </a:rPr>
              <a:t>O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504950" y="3276600"/>
            <a:ext cx="933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Phân hủy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857500" y="2528888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Axit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971800" y="2835275"/>
            <a:ext cx="171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Oxit axit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43450" y="2830513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Oxit bazơ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029200" y="2514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Bazơ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620000" y="3687763"/>
            <a:ext cx="1162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+ H</a:t>
            </a:r>
            <a:r>
              <a:rPr lang="en-US" b="1" baseline="-25000">
                <a:cs typeface="Times New Roman" pitchFamily="18" charset="0"/>
              </a:rPr>
              <a:t>2</a:t>
            </a:r>
            <a:r>
              <a:rPr lang="en-US" b="1">
                <a:cs typeface="Times New Roman" pitchFamily="18" charset="0"/>
              </a:rPr>
              <a:t>O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5867400" y="4191000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Axit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610100" y="4510088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Kim loại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630179" y="4205288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Bazơ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2381250" y="4221163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Bazơ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3352800" y="4343400"/>
            <a:ext cx="92471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Axit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238500" y="4595812"/>
            <a:ext cx="1333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Oxit axit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238500" y="4862512"/>
            <a:ext cx="102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cs typeface="Times New Roman" pitchFamily="18" charset="0"/>
              </a:rPr>
              <a:t>+ Muối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952500" y="3962400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>
                <a:cs typeface="Times New Roman" pitchFamily="18" charset="0"/>
              </a:rPr>
              <a:t>(</a:t>
            </a:r>
            <a:r>
              <a:rPr lang="en-GB" sz="1800" b="1" dirty="0" smtClean="0">
                <a:cs typeface="Times New Roman" pitchFamily="18" charset="0"/>
              </a:rPr>
              <a:t>1)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5867400" y="5029200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cs typeface="Times New Roman" pitchFamily="18" charset="0"/>
              </a:rPr>
              <a:t>(7)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1562100" y="3886200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>
                <a:cs typeface="Times New Roman" pitchFamily="18" charset="0"/>
              </a:rPr>
              <a:t>(</a:t>
            </a:r>
            <a:r>
              <a:rPr lang="en-GB" sz="1800" b="1" dirty="0" smtClean="0">
                <a:cs typeface="Times New Roman" pitchFamily="18" charset="0"/>
              </a:rPr>
              <a:t>2)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2628900" y="2971800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cs typeface="Times New Roman" pitchFamily="18" charset="0"/>
              </a:rPr>
              <a:t>(3)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2514600" y="458311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cs typeface="Times New Roman" pitchFamily="18" charset="0"/>
              </a:rPr>
              <a:t>(9)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2819400" y="5162550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>
                <a:cs typeface="Times New Roman" pitchFamily="18" charset="0"/>
              </a:rPr>
              <a:t>(</a:t>
            </a:r>
            <a:r>
              <a:rPr lang="en-GB" sz="1800" b="1" dirty="0" smtClean="0">
                <a:cs typeface="Times New Roman" pitchFamily="18" charset="0"/>
              </a:rPr>
              <a:t>8)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6134100" y="2971800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cs typeface="Times New Roman" pitchFamily="18" charset="0"/>
              </a:rPr>
              <a:t>(4)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7239000" y="3810000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cs typeface="Times New Roman" pitchFamily="18" charset="0"/>
              </a:rPr>
              <a:t>(5)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6210300" y="4506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cs typeface="Times New Roman" pitchFamily="18" charset="0"/>
              </a:rPr>
              <a:t>(6)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3270936" y="381000"/>
            <a:ext cx="27051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</a:rPr>
              <a:t> 17-</a:t>
            </a:r>
            <a:r>
              <a:rPr lang="vi-VN" sz="2800" b="1" dirty="0" smtClean="0">
                <a:solidFill>
                  <a:srgbClr val="FFC000"/>
                </a:solidFill>
                <a:latin typeface="Times New Roman" pitchFamily="18" charset="0"/>
              </a:rPr>
              <a:t>Bài 12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endParaRPr lang="vi-VN" sz="28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264508" y="908833"/>
            <a:ext cx="7239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300" b="1" dirty="0" smtClean="0">
                <a:solidFill>
                  <a:srgbClr val="FFC000"/>
                </a:solidFill>
                <a:latin typeface="Times New Roman" pitchFamily="18" charset="0"/>
              </a:rPr>
              <a:t>MỐI QUAN HỆ GIỮA CÁC LOẠI HỢP CHẤT VÔ CƠ </a:t>
            </a:r>
            <a:endParaRPr lang="vi-VN" sz="23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46" name="TextBox 43"/>
          <p:cNvSpPr txBox="1">
            <a:spLocks noChangeArrowheads="1"/>
          </p:cNvSpPr>
          <p:nvPr/>
        </p:nvSpPr>
        <p:spPr bwMode="auto">
          <a:xfrm>
            <a:off x="135082" y="5923746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: </a:t>
            </a:r>
            <a:r>
              <a:rPr lang="en-US" dirty="0" smtClean="0"/>
              <a:t>	</a:t>
            </a:r>
            <a:r>
              <a:rPr lang="en-US" dirty="0" err="1" smtClean="0"/>
              <a:t>Nhóm</a:t>
            </a:r>
            <a:r>
              <a:rPr lang="en-US" dirty="0" smtClean="0"/>
              <a:t> 1 - 2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 smtClean="0"/>
              <a:t>PTHH</a:t>
            </a:r>
            <a:r>
              <a:rPr lang="en-US" dirty="0" smtClean="0"/>
              <a:t>: 1, 2, 3,4,5</a:t>
            </a:r>
            <a:endParaRPr lang="en-US" dirty="0"/>
          </a:p>
          <a:p>
            <a:pPr algn="l"/>
            <a:r>
              <a:rPr lang="en-US" dirty="0"/>
              <a:t>		</a:t>
            </a:r>
            <a:r>
              <a:rPr lang="en-US" dirty="0" smtClean="0"/>
              <a:t>	</a:t>
            </a:r>
            <a:r>
              <a:rPr lang="en-US" dirty="0" err="1" smtClean="0"/>
              <a:t>Nhóm</a:t>
            </a:r>
            <a:r>
              <a:rPr lang="en-US" dirty="0" smtClean="0"/>
              <a:t> 3 - 4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 smtClean="0"/>
              <a:t>PTHH</a:t>
            </a:r>
            <a:r>
              <a:rPr lang="en-US" dirty="0" smtClean="0"/>
              <a:t>: 6,7, 8,9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"/>
                            </p:stCondLst>
                            <p:childTnLst>
                              <p:par>
                                <p:cTn id="1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7259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I. </a:t>
            </a:r>
            <a:r>
              <a:rPr lang="en-US" b="1" u="sng" dirty="0" err="1">
                <a:cs typeface="Times New Roman" pitchFamily="18" charset="0"/>
              </a:rPr>
              <a:t>Mối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quan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hệ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giữa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các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loại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hợp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chất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vô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cơ</a:t>
            </a:r>
            <a:r>
              <a:rPr lang="en-US" b="1" dirty="0">
                <a:cs typeface="Times New Roman" pitchFamily="18" charset="0"/>
              </a:rPr>
              <a:t>:</a:t>
            </a:r>
            <a:r>
              <a:rPr lang="en-US" b="1" u="sng" dirty="0">
                <a:cs typeface="Times New Roman" pitchFamily="18" charset="0"/>
              </a:rPr>
              <a:t>    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304800" y="427191"/>
            <a:ext cx="152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800" b="1" smtClean="0">
                <a:solidFill>
                  <a:srgbClr val="FFC000"/>
                </a:solidFill>
                <a:latin typeface="Times New Roman" pitchFamily="18" charset="0"/>
              </a:rPr>
              <a:t>Bài 12 </a:t>
            </a:r>
            <a:endParaRPr lang="vi-VN" sz="28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600200" y="513546"/>
            <a:ext cx="7239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300" b="1" smtClean="0">
                <a:solidFill>
                  <a:srgbClr val="FFC000"/>
                </a:solidFill>
                <a:latin typeface="Times New Roman" pitchFamily="18" charset="0"/>
              </a:rPr>
              <a:t>MỐI QUAN HỆ GIỮA CÁC LOẠI HỢP CHẤT VÔ CƠ </a:t>
            </a:r>
            <a:endParaRPr lang="vi-VN" sz="23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228600" y="1533525"/>
            <a:ext cx="6279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II. </a:t>
            </a:r>
            <a:r>
              <a:rPr lang="en-US" b="1" u="sng"/>
              <a:t>Những phản ứng hóa học minh </a:t>
            </a:r>
            <a:r>
              <a:rPr lang="en-US" b="1" u="sng" smtClean="0"/>
              <a:t>họa</a:t>
            </a:r>
            <a:r>
              <a:rPr lang="en-US" b="1" smtClean="0"/>
              <a:t>: </a:t>
            </a:r>
            <a:endParaRPr lang="en-US" b="1"/>
          </a:p>
        </p:txBody>
      </p:sp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179512" y="2057400"/>
            <a:ext cx="8784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smtClean="0"/>
              <a:t>1 - 	CaO 	+ 	H</a:t>
            </a:r>
            <a:r>
              <a:rPr lang="en-US" b="1" baseline="-25000" smtClean="0"/>
              <a:t>2</a:t>
            </a:r>
            <a:r>
              <a:rPr lang="en-US" b="1" smtClean="0"/>
              <a:t>O 	</a:t>
            </a:r>
            <a:r>
              <a:rPr lang="en-US" b="1" smtClean="0">
                <a:sym typeface="Wingdings" pitchFamily="2" charset="2"/>
              </a:rPr>
              <a:t> 	Ca(OH)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 </a:t>
            </a:r>
            <a:r>
              <a:rPr lang="en-US" b="1" smtClean="0"/>
              <a:t> </a:t>
            </a:r>
            <a:endParaRPr lang="en-US" b="1"/>
          </a:p>
        </p:txBody>
      </p: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179512" y="2633464"/>
            <a:ext cx="8784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 smtClean="0"/>
              <a:t>2 - 	Cu(OH)</a:t>
            </a:r>
            <a:r>
              <a:rPr lang="en-US" b="1" baseline="-25000" dirty="0" smtClean="0"/>
              <a:t>2 	</a:t>
            </a:r>
            <a:r>
              <a:rPr lang="en-US" b="1" dirty="0" smtClean="0">
                <a:sym typeface="Wingdings" pitchFamily="2" charset="2"/>
              </a:rPr>
              <a:t> 	</a:t>
            </a:r>
            <a:r>
              <a:rPr lang="en-US" b="1" dirty="0" err="1" smtClean="0">
                <a:sym typeface="Wingdings" pitchFamily="2" charset="2"/>
              </a:rPr>
              <a:t>CuO</a:t>
            </a:r>
            <a:r>
              <a:rPr lang="en-US" b="1" dirty="0" smtClean="0">
                <a:sym typeface="Wingdings" pitchFamily="2" charset="2"/>
              </a:rPr>
              <a:t> 	+ 	H</a:t>
            </a:r>
            <a:r>
              <a:rPr lang="en-US" b="1" baseline="-25000" dirty="0" smtClean="0">
                <a:sym typeface="Wingdings" pitchFamily="2" charset="2"/>
              </a:rPr>
              <a:t>2</a:t>
            </a:r>
            <a:r>
              <a:rPr lang="en-US" b="1" dirty="0" smtClean="0">
                <a:sym typeface="Wingdings" pitchFamily="2" charset="2"/>
              </a:rPr>
              <a:t>O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2930770" y="248944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t</a:t>
            </a:r>
            <a:r>
              <a:rPr lang="en-US" sz="2000" b="1" baseline="300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179512" y="3263533"/>
            <a:ext cx="87849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smtClean="0"/>
              <a:t>3 - 	CaO 	+	2HCl</a:t>
            </a:r>
            <a:r>
              <a:rPr lang="en-US" b="1" baseline="-25000" smtClean="0"/>
              <a:t> 	</a:t>
            </a:r>
            <a:r>
              <a:rPr lang="en-US" b="1" smtClean="0"/>
              <a:t>   </a:t>
            </a:r>
            <a:r>
              <a:rPr lang="en-US" b="1" smtClean="0">
                <a:sym typeface="Wingdings" pitchFamily="2" charset="2"/>
              </a:rPr>
              <a:t> 	  CaCl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      +      H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O</a:t>
            </a:r>
          </a:p>
          <a:p>
            <a:r>
              <a:rPr lang="en-US" b="1">
                <a:sym typeface="Wingdings" pitchFamily="2" charset="2"/>
              </a:rPr>
              <a:t>	</a:t>
            </a:r>
            <a:r>
              <a:rPr lang="en-US" b="1" smtClean="0"/>
              <a:t> CaO 	+	CO</a:t>
            </a:r>
            <a:r>
              <a:rPr lang="en-US" b="1" baseline="-25000" smtClean="0"/>
              <a:t>2	</a:t>
            </a:r>
            <a:r>
              <a:rPr lang="en-US" b="1" smtClean="0"/>
              <a:t>   </a:t>
            </a:r>
            <a:r>
              <a:rPr lang="en-US" b="1" smtClean="0">
                <a:sym typeface="Wingdings" pitchFamily="2" charset="2"/>
              </a:rPr>
              <a:t> 	  CaCO</a:t>
            </a:r>
            <a:r>
              <a:rPr lang="en-US" b="1" baseline="-25000" smtClean="0">
                <a:sym typeface="Wingdings" pitchFamily="2" charset="2"/>
              </a:rPr>
              <a:t>3</a:t>
            </a:r>
            <a:r>
              <a:rPr lang="en-US" b="1" smtClean="0">
                <a:sym typeface="Wingdings" pitchFamily="2" charset="2"/>
              </a:rPr>
              <a:t> 		</a:t>
            </a:r>
            <a:r>
              <a:rPr lang="en-US" b="1" smtClean="0"/>
              <a:t> </a:t>
            </a:r>
            <a:endParaRPr lang="en-US" b="1"/>
          </a:p>
        </p:txBody>
      </p:sp>
      <p:sp>
        <p:nvSpPr>
          <p:cNvPr id="51" name="TextBox 5"/>
          <p:cNvSpPr txBox="1">
            <a:spLocks noChangeArrowheads="1"/>
          </p:cNvSpPr>
          <p:nvPr/>
        </p:nvSpPr>
        <p:spPr bwMode="auto">
          <a:xfrm>
            <a:off x="179512" y="4271645"/>
            <a:ext cx="87849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smtClean="0"/>
              <a:t>4 - 	Ca(OH)</a:t>
            </a:r>
            <a:r>
              <a:rPr lang="en-US" b="1" baseline="-25000" smtClean="0"/>
              <a:t>2</a:t>
            </a:r>
            <a:r>
              <a:rPr lang="en-US" b="1" smtClean="0"/>
              <a:t>   +   CO</a:t>
            </a:r>
            <a:r>
              <a:rPr lang="en-US" b="1" baseline="-25000" smtClean="0"/>
              <a:t>2	</a:t>
            </a:r>
            <a:r>
              <a:rPr lang="en-US" b="1" smtClean="0"/>
              <a:t>   </a:t>
            </a:r>
            <a:r>
              <a:rPr lang="en-US" b="1" smtClean="0">
                <a:sym typeface="Wingdings" pitchFamily="2" charset="2"/>
              </a:rPr>
              <a:t> 	  CaCO</a:t>
            </a:r>
            <a:r>
              <a:rPr lang="en-US" b="1" baseline="-25000" smtClean="0">
                <a:sym typeface="Wingdings" pitchFamily="2" charset="2"/>
              </a:rPr>
              <a:t>3</a:t>
            </a:r>
            <a:r>
              <a:rPr lang="en-US" b="1" smtClean="0">
                <a:sym typeface="Wingdings" pitchFamily="2" charset="2"/>
              </a:rPr>
              <a:t>     +     H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O</a:t>
            </a:r>
          </a:p>
          <a:p>
            <a:r>
              <a:rPr lang="en-US" b="1">
                <a:sym typeface="Wingdings" pitchFamily="2" charset="2"/>
              </a:rPr>
              <a:t>	</a:t>
            </a:r>
            <a:r>
              <a:rPr lang="en-US" b="1" smtClean="0">
                <a:sym typeface="Wingdings" pitchFamily="2" charset="2"/>
              </a:rPr>
              <a:t>SO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 	+	Na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O          Na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SO</a:t>
            </a:r>
            <a:r>
              <a:rPr lang="en-US" b="1" baseline="-25000" smtClean="0">
                <a:sym typeface="Wingdings" pitchFamily="2" charset="2"/>
              </a:rPr>
              <a:t>3</a:t>
            </a:r>
            <a:r>
              <a:rPr lang="en-US" b="1" smtClean="0">
                <a:sym typeface="Wingdings" pitchFamily="2" charset="2"/>
              </a:rPr>
              <a:t>  	</a:t>
            </a:r>
            <a:r>
              <a:rPr lang="en-US" b="1" smtClean="0"/>
              <a:t> </a:t>
            </a:r>
            <a:endParaRPr lang="en-US" b="1"/>
          </a:p>
        </p:txBody>
      </p:sp>
      <p:sp>
        <p:nvSpPr>
          <p:cNvPr id="52" name="TextBox 5"/>
          <p:cNvSpPr txBox="1">
            <a:spLocks noChangeArrowheads="1"/>
          </p:cNvSpPr>
          <p:nvPr/>
        </p:nvSpPr>
        <p:spPr bwMode="auto">
          <a:xfrm>
            <a:off x="179512" y="5279757"/>
            <a:ext cx="8784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5</a:t>
            </a:r>
            <a:r>
              <a:rPr lang="en-US" b="1" smtClean="0"/>
              <a:t> - 	SO</a:t>
            </a:r>
            <a:r>
              <a:rPr lang="en-US" b="1" baseline="-25000" smtClean="0"/>
              <a:t>3</a:t>
            </a:r>
            <a:r>
              <a:rPr lang="en-US" b="1" smtClean="0"/>
              <a:t>   +   	H</a:t>
            </a:r>
            <a:r>
              <a:rPr lang="en-US" b="1" baseline="-25000" smtClean="0"/>
              <a:t>2</a:t>
            </a:r>
            <a:r>
              <a:rPr lang="en-US" b="1" smtClean="0"/>
              <a:t>O      </a:t>
            </a:r>
            <a:r>
              <a:rPr lang="en-US" b="1" smtClean="0">
                <a:sym typeface="Wingdings" pitchFamily="2" charset="2"/>
              </a:rPr>
              <a:t>      H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SO</a:t>
            </a:r>
            <a:r>
              <a:rPr lang="en-US" b="1" baseline="-25000" smtClean="0">
                <a:sym typeface="Wingdings" pitchFamily="2" charset="2"/>
              </a:rPr>
              <a:t>4</a:t>
            </a:r>
            <a:r>
              <a:rPr lang="en-US" b="1" smtClean="0">
                <a:sym typeface="Wingdings" pitchFamily="2" charset="2"/>
              </a:rPr>
              <a:t> 	</a:t>
            </a:r>
            <a:r>
              <a:rPr lang="en-US" b="1" smtClean="0"/>
              <a:t> </a:t>
            </a:r>
            <a:endParaRPr lang="en-US" b="1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179512" y="5854660"/>
            <a:ext cx="8784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smtClean="0"/>
              <a:t>6 - 	H</a:t>
            </a:r>
            <a:r>
              <a:rPr lang="en-US" b="1" baseline="-25000" smtClean="0"/>
              <a:t>2</a:t>
            </a:r>
            <a:r>
              <a:rPr lang="en-US" b="1" smtClean="0"/>
              <a:t>SO</a:t>
            </a:r>
            <a:r>
              <a:rPr lang="en-US" b="1" baseline="-25000" smtClean="0"/>
              <a:t>4</a:t>
            </a:r>
            <a:r>
              <a:rPr lang="en-US" b="1" smtClean="0"/>
              <a:t>   +   	BaCl</a:t>
            </a:r>
            <a:r>
              <a:rPr lang="en-US" b="1" baseline="-25000" smtClean="0"/>
              <a:t>2</a:t>
            </a:r>
            <a:r>
              <a:rPr lang="en-US" b="1" smtClean="0"/>
              <a:t>      </a:t>
            </a:r>
            <a:r>
              <a:rPr lang="en-US" b="1" smtClean="0">
                <a:sym typeface="Wingdings" pitchFamily="2" charset="2"/>
              </a:rPr>
              <a:t>      BaSO</a:t>
            </a:r>
            <a:r>
              <a:rPr lang="en-US" b="1" baseline="-25000" smtClean="0">
                <a:sym typeface="Wingdings" pitchFamily="2" charset="2"/>
              </a:rPr>
              <a:t>4 </a:t>
            </a:r>
            <a:r>
              <a:rPr lang="en-US" b="1" smtClean="0">
                <a:sym typeface="Wingdings" pitchFamily="2" charset="2"/>
              </a:rPr>
              <a:t> 	+	2HCl 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520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7259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I. </a:t>
            </a:r>
            <a:r>
              <a:rPr lang="en-US" b="1" u="sng" dirty="0" err="1">
                <a:cs typeface="Times New Roman" pitchFamily="18" charset="0"/>
              </a:rPr>
              <a:t>Mối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quan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hệ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giữa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các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loại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hợp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chất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vô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cơ</a:t>
            </a:r>
            <a:r>
              <a:rPr lang="en-US" b="1" dirty="0">
                <a:cs typeface="Times New Roman" pitchFamily="18" charset="0"/>
              </a:rPr>
              <a:t>:</a:t>
            </a:r>
            <a:r>
              <a:rPr lang="en-US" b="1" u="sng" dirty="0">
                <a:cs typeface="Times New Roman" pitchFamily="18" charset="0"/>
              </a:rPr>
              <a:t>    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304800" y="427191"/>
            <a:ext cx="152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FFC000"/>
                </a:solidFill>
                <a:latin typeface="Times New Roman" pitchFamily="18" charset="0"/>
              </a:rPr>
              <a:t>Bài 12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</a:rPr>
              <a:t>:</a:t>
            </a:r>
            <a:endParaRPr lang="vi-VN" sz="28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600200" y="457200"/>
            <a:ext cx="7239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300" b="1" dirty="0" smtClean="0">
                <a:solidFill>
                  <a:srgbClr val="FFC000"/>
                </a:solidFill>
                <a:latin typeface="Times New Roman" pitchFamily="18" charset="0"/>
              </a:rPr>
              <a:t>MỐI QUAN HỆ GIỮA CÁC LOẠI HỢP CHẤT VÔ CƠ </a:t>
            </a:r>
            <a:endParaRPr lang="vi-VN" sz="23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228600" y="1686580"/>
            <a:ext cx="6279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II. </a:t>
            </a:r>
            <a:r>
              <a:rPr lang="en-US" b="1" u="sng"/>
              <a:t>Những phản ứng hóa học minh </a:t>
            </a:r>
            <a:r>
              <a:rPr lang="en-US" b="1" u="sng" smtClean="0"/>
              <a:t>họa</a:t>
            </a:r>
            <a:r>
              <a:rPr lang="en-US" b="1" smtClean="0"/>
              <a:t>: </a:t>
            </a:r>
            <a:endParaRPr lang="en-US" b="1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79512" y="2362200"/>
            <a:ext cx="87849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/>
              <a:t>7</a:t>
            </a:r>
            <a:r>
              <a:rPr lang="en-US" b="1" dirty="0" smtClean="0"/>
              <a:t> - 	</a:t>
            </a:r>
            <a:r>
              <a:rPr lang="en-US" b="1" dirty="0" err="1" smtClean="0"/>
              <a:t>HCl</a:t>
            </a:r>
            <a:r>
              <a:rPr lang="en-US" b="1" dirty="0" smtClean="0"/>
              <a:t>     +     </a:t>
            </a:r>
            <a:r>
              <a:rPr lang="en-US" b="1" dirty="0" err="1" smtClean="0"/>
              <a:t>NaOH</a:t>
            </a:r>
            <a:r>
              <a:rPr lang="en-US" b="1" dirty="0" smtClean="0"/>
              <a:t>     </a:t>
            </a:r>
            <a:r>
              <a:rPr lang="en-US" b="1" dirty="0" smtClean="0">
                <a:sym typeface="Wingdings" pitchFamily="2" charset="2"/>
              </a:rPr>
              <a:t>     </a:t>
            </a:r>
            <a:r>
              <a:rPr lang="en-US" b="1" dirty="0" err="1" smtClean="0">
                <a:sym typeface="Wingdings" pitchFamily="2" charset="2"/>
              </a:rPr>
              <a:t>NaCl</a:t>
            </a:r>
            <a:r>
              <a:rPr lang="en-US" b="1" dirty="0" smtClean="0">
                <a:sym typeface="Wingdings" pitchFamily="2" charset="2"/>
              </a:rPr>
              <a:t>     +     H</a:t>
            </a:r>
            <a:r>
              <a:rPr lang="en-US" b="1" baseline="-25000" dirty="0" smtClean="0">
                <a:sym typeface="Wingdings" pitchFamily="2" charset="2"/>
              </a:rPr>
              <a:t>2</a:t>
            </a:r>
            <a:r>
              <a:rPr lang="en-US" b="1" dirty="0" smtClean="0">
                <a:sym typeface="Wingdings" pitchFamily="2" charset="2"/>
              </a:rPr>
              <a:t>O</a:t>
            </a:r>
          </a:p>
          <a:p>
            <a:r>
              <a:rPr lang="en-US" b="1" dirty="0">
                <a:sym typeface="Wingdings" pitchFamily="2" charset="2"/>
              </a:rPr>
              <a:t>	</a:t>
            </a:r>
            <a:r>
              <a:rPr lang="en-US" b="1" dirty="0" err="1" smtClean="0">
                <a:sym typeface="Wingdings" pitchFamily="2" charset="2"/>
              </a:rPr>
              <a:t>2HCl</a:t>
            </a:r>
            <a:r>
              <a:rPr lang="en-US" b="1" dirty="0" smtClean="0">
                <a:sym typeface="Wingdings" pitchFamily="2" charset="2"/>
              </a:rPr>
              <a:t>     +     Zn          </a:t>
            </a:r>
            <a:r>
              <a:rPr lang="en-US" b="1" dirty="0" err="1" smtClean="0">
                <a:sym typeface="Wingdings" pitchFamily="2" charset="2"/>
              </a:rPr>
              <a:t>ZnCl</a:t>
            </a:r>
            <a:r>
              <a:rPr lang="en-US" b="1" baseline="-25000" dirty="0" err="1" smtClean="0">
                <a:sym typeface="Wingdings" pitchFamily="2" charset="2"/>
              </a:rPr>
              <a:t>2</a:t>
            </a:r>
            <a:r>
              <a:rPr lang="en-US" b="1" dirty="0" smtClean="0">
                <a:sym typeface="Wingdings" pitchFamily="2" charset="2"/>
              </a:rPr>
              <a:t>     +     </a:t>
            </a:r>
            <a:r>
              <a:rPr lang="en-US" b="1" dirty="0" err="1" smtClean="0">
                <a:sym typeface="Wingdings" pitchFamily="2" charset="2"/>
              </a:rPr>
              <a:t>H</a:t>
            </a:r>
            <a:r>
              <a:rPr lang="en-US" b="1" baseline="-25000" dirty="0" err="1" smtClean="0">
                <a:sym typeface="Wingdings" pitchFamily="2" charset="2"/>
              </a:rPr>
              <a:t>2</a:t>
            </a:r>
            <a:r>
              <a:rPr lang="en-US" b="1" dirty="0" smtClean="0">
                <a:sym typeface="Wingdings" pitchFamily="2" charset="2"/>
              </a:rPr>
              <a:t>     </a:t>
            </a:r>
          </a:p>
          <a:p>
            <a:r>
              <a:rPr lang="en-US" b="1" dirty="0">
                <a:sym typeface="Wingdings" pitchFamily="2" charset="2"/>
              </a:rPr>
              <a:t>	</a:t>
            </a:r>
            <a:r>
              <a:rPr lang="en-US" b="1" dirty="0" err="1" smtClean="0">
                <a:sym typeface="Wingdings" pitchFamily="2" charset="2"/>
              </a:rPr>
              <a:t>2HCl</a:t>
            </a:r>
            <a:r>
              <a:rPr lang="en-US" b="1" dirty="0" smtClean="0">
                <a:sym typeface="Wingdings" pitchFamily="2" charset="2"/>
              </a:rPr>
              <a:t>     +     </a:t>
            </a:r>
            <a:r>
              <a:rPr lang="en-US" b="1" dirty="0" err="1" smtClean="0">
                <a:sym typeface="Wingdings" pitchFamily="2" charset="2"/>
              </a:rPr>
              <a:t>CuO</a:t>
            </a:r>
            <a:r>
              <a:rPr lang="en-US" b="1" dirty="0" smtClean="0">
                <a:sym typeface="Wingdings" pitchFamily="2" charset="2"/>
              </a:rPr>
              <a:t>          </a:t>
            </a:r>
            <a:r>
              <a:rPr lang="en-US" b="1" dirty="0" err="1" smtClean="0">
                <a:sym typeface="Wingdings" pitchFamily="2" charset="2"/>
              </a:rPr>
              <a:t>CuCl</a:t>
            </a:r>
            <a:r>
              <a:rPr lang="en-US" b="1" baseline="-25000" dirty="0" err="1" smtClean="0">
                <a:sym typeface="Wingdings" pitchFamily="2" charset="2"/>
              </a:rPr>
              <a:t>2</a:t>
            </a:r>
            <a:r>
              <a:rPr lang="en-US" b="1" dirty="0" smtClean="0">
                <a:sym typeface="Wingdings" pitchFamily="2" charset="2"/>
              </a:rPr>
              <a:t>     +     H</a:t>
            </a:r>
            <a:r>
              <a:rPr lang="en-US" b="1" baseline="-25000" dirty="0" smtClean="0">
                <a:sym typeface="Wingdings" pitchFamily="2" charset="2"/>
              </a:rPr>
              <a:t>2</a:t>
            </a:r>
            <a:r>
              <a:rPr lang="en-US" b="1" dirty="0" smtClean="0">
                <a:sym typeface="Wingdings" pitchFamily="2" charset="2"/>
              </a:rPr>
              <a:t>O </a:t>
            </a:r>
          </a:p>
          <a:p>
            <a:r>
              <a:rPr lang="en-US" b="1" dirty="0">
                <a:sym typeface="Wingdings" pitchFamily="2" charset="2"/>
              </a:rPr>
              <a:t>	</a:t>
            </a:r>
            <a:r>
              <a:rPr lang="en-US" b="1" dirty="0" err="1" smtClean="0">
                <a:sym typeface="Wingdings" pitchFamily="2" charset="2"/>
              </a:rPr>
              <a:t>HCl</a:t>
            </a:r>
            <a:r>
              <a:rPr lang="en-US" b="1" dirty="0" smtClean="0">
                <a:sym typeface="Wingdings" pitchFamily="2" charset="2"/>
              </a:rPr>
              <a:t>       +     </a:t>
            </a:r>
            <a:r>
              <a:rPr lang="en-US" b="1" dirty="0" err="1" smtClean="0">
                <a:sym typeface="Wingdings" pitchFamily="2" charset="2"/>
              </a:rPr>
              <a:t>AgNO</a:t>
            </a:r>
            <a:r>
              <a:rPr lang="en-US" b="1" baseline="-25000" dirty="0" err="1" smtClean="0">
                <a:sym typeface="Wingdings" pitchFamily="2" charset="2"/>
              </a:rPr>
              <a:t>3</a:t>
            </a:r>
            <a:r>
              <a:rPr lang="en-US" b="1" dirty="0" smtClean="0">
                <a:sym typeface="Wingdings" pitchFamily="2" charset="2"/>
              </a:rPr>
              <a:t>         </a:t>
            </a:r>
            <a:r>
              <a:rPr lang="en-US" b="1" dirty="0" err="1" smtClean="0">
                <a:sym typeface="Wingdings" pitchFamily="2" charset="2"/>
              </a:rPr>
              <a:t>AgCl</a:t>
            </a:r>
            <a:r>
              <a:rPr lang="en-US" b="1" dirty="0" smtClean="0">
                <a:sym typeface="Wingdings" pitchFamily="2" charset="2"/>
              </a:rPr>
              <a:t>     +     </a:t>
            </a:r>
            <a:r>
              <a:rPr lang="en-US" b="1" dirty="0" err="1" smtClean="0">
                <a:sym typeface="Wingdings" pitchFamily="2" charset="2"/>
              </a:rPr>
              <a:t>HNO</a:t>
            </a:r>
            <a:r>
              <a:rPr lang="en-US" b="1" baseline="-25000" dirty="0" err="1" smtClean="0">
                <a:sym typeface="Wingdings" pitchFamily="2" charset="2"/>
              </a:rPr>
              <a:t>3</a:t>
            </a:r>
            <a:r>
              <a:rPr lang="en-US" b="1" dirty="0" smtClean="0">
                <a:sym typeface="Wingdings" pitchFamily="2" charset="2"/>
              </a:rPr>
              <a:t>     </a:t>
            </a:r>
            <a:endParaRPr lang="en-US" b="1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79512" y="4296339"/>
            <a:ext cx="87849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 smtClean="0"/>
              <a:t>8 - 	</a:t>
            </a:r>
            <a:r>
              <a:rPr lang="en-US" b="1" dirty="0" err="1" smtClean="0"/>
              <a:t>2NaOH</a:t>
            </a:r>
            <a:r>
              <a:rPr lang="en-US" b="1" dirty="0" smtClean="0"/>
              <a:t>     +     </a:t>
            </a:r>
            <a:r>
              <a:rPr lang="en-US" b="1" dirty="0" err="1" smtClean="0"/>
              <a:t>H</a:t>
            </a:r>
            <a:r>
              <a:rPr lang="en-US" b="1" baseline="-25000" dirty="0" err="1" smtClean="0"/>
              <a:t>2</a:t>
            </a:r>
            <a:r>
              <a:rPr lang="en-US" b="1" dirty="0" err="1" smtClean="0"/>
              <a:t>SO</a:t>
            </a:r>
            <a:r>
              <a:rPr lang="en-US" b="1" baseline="-25000" dirty="0" err="1" smtClean="0"/>
              <a:t>4</a:t>
            </a:r>
            <a:r>
              <a:rPr lang="en-US" b="1" dirty="0" smtClean="0"/>
              <a:t>    </a:t>
            </a:r>
            <a:r>
              <a:rPr lang="en-US" b="1" dirty="0" smtClean="0">
                <a:sym typeface="Wingdings" pitchFamily="2" charset="2"/>
              </a:rPr>
              <a:t>     </a:t>
            </a:r>
            <a:r>
              <a:rPr lang="en-US" b="1" dirty="0" err="1" smtClean="0">
                <a:sym typeface="Wingdings" pitchFamily="2" charset="2"/>
              </a:rPr>
              <a:t>Na</a:t>
            </a:r>
            <a:r>
              <a:rPr lang="en-US" b="1" baseline="-25000" dirty="0" err="1" smtClean="0">
                <a:sym typeface="Wingdings" pitchFamily="2" charset="2"/>
              </a:rPr>
              <a:t>2</a:t>
            </a:r>
            <a:r>
              <a:rPr lang="en-US" b="1" dirty="0" err="1" smtClean="0">
                <a:sym typeface="Wingdings" pitchFamily="2" charset="2"/>
              </a:rPr>
              <a:t>SO</a:t>
            </a:r>
            <a:r>
              <a:rPr lang="en-US" b="1" baseline="-25000" dirty="0" err="1" smtClean="0">
                <a:sym typeface="Wingdings" pitchFamily="2" charset="2"/>
              </a:rPr>
              <a:t>4</a:t>
            </a:r>
            <a:r>
              <a:rPr lang="en-US" b="1" dirty="0" smtClean="0">
                <a:sym typeface="Wingdings" pitchFamily="2" charset="2"/>
              </a:rPr>
              <a:t>     +     </a:t>
            </a:r>
            <a:r>
              <a:rPr lang="en-US" b="1" dirty="0" err="1" smtClean="0">
                <a:sym typeface="Wingdings" pitchFamily="2" charset="2"/>
              </a:rPr>
              <a:t>2H</a:t>
            </a:r>
            <a:r>
              <a:rPr lang="en-US" b="1" baseline="-25000" dirty="0" err="1" smtClean="0">
                <a:sym typeface="Wingdings" pitchFamily="2" charset="2"/>
              </a:rPr>
              <a:t>2</a:t>
            </a:r>
            <a:r>
              <a:rPr lang="en-US" b="1" dirty="0" err="1" smtClean="0">
                <a:sym typeface="Wingdings" pitchFamily="2" charset="2"/>
              </a:rPr>
              <a:t>O</a:t>
            </a:r>
            <a:endParaRPr lang="en-US" b="1" dirty="0" smtClean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	</a:t>
            </a:r>
            <a:r>
              <a:rPr lang="en-US" b="1" dirty="0" err="1" smtClean="0">
                <a:sym typeface="Wingdings" pitchFamily="2" charset="2"/>
              </a:rPr>
              <a:t>2NaOH</a:t>
            </a:r>
            <a:r>
              <a:rPr lang="en-US" b="1" dirty="0" smtClean="0">
                <a:sym typeface="Wingdings" pitchFamily="2" charset="2"/>
              </a:rPr>
              <a:t>     +     CO</a:t>
            </a:r>
            <a:r>
              <a:rPr lang="en-US" b="1" baseline="-25000" dirty="0" smtClean="0">
                <a:sym typeface="Wingdings" pitchFamily="2" charset="2"/>
              </a:rPr>
              <a:t>2</a:t>
            </a:r>
            <a:r>
              <a:rPr lang="en-US" b="1" dirty="0" smtClean="0">
                <a:sym typeface="Wingdings" pitchFamily="2" charset="2"/>
              </a:rPr>
              <a:t>          </a:t>
            </a:r>
            <a:r>
              <a:rPr lang="en-US" b="1" dirty="0" err="1" smtClean="0">
                <a:sym typeface="Wingdings" pitchFamily="2" charset="2"/>
              </a:rPr>
              <a:t>Na</a:t>
            </a:r>
            <a:r>
              <a:rPr lang="en-US" b="1" baseline="-25000" dirty="0" err="1" smtClean="0">
                <a:sym typeface="Wingdings" pitchFamily="2" charset="2"/>
              </a:rPr>
              <a:t>2</a:t>
            </a:r>
            <a:r>
              <a:rPr lang="en-US" b="1" dirty="0" err="1" smtClean="0">
                <a:sym typeface="Wingdings" pitchFamily="2" charset="2"/>
              </a:rPr>
              <a:t>CO</a:t>
            </a:r>
            <a:r>
              <a:rPr lang="en-US" b="1" baseline="-25000" dirty="0" err="1" smtClean="0">
                <a:sym typeface="Wingdings" pitchFamily="2" charset="2"/>
              </a:rPr>
              <a:t>3</a:t>
            </a:r>
            <a:r>
              <a:rPr lang="en-US" b="1" dirty="0" smtClean="0">
                <a:sym typeface="Wingdings" pitchFamily="2" charset="2"/>
              </a:rPr>
              <a:t>      +     H</a:t>
            </a:r>
            <a:r>
              <a:rPr lang="en-US" b="1" baseline="-25000" dirty="0" smtClean="0">
                <a:sym typeface="Wingdings" pitchFamily="2" charset="2"/>
              </a:rPr>
              <a:t>2</a:t>
            </a:r>
            <a:r>
              <a:rPr lang="en-US" b="1" dirty="0" smtClean="0">
                <a:sym typeface="Wingdings" pitchFamily="2" charset="2"/>
              </a:rPr>
              <a:t>O </a:t>
            </a:r>
          </a:p>
          <a:p>
            <a:r>
              <a:rPr lang="en-US" b="1" dirty="0">
                <a:sym typeface="Wingdings" pitchFamily="2" charset="2"/>
              </a:rPr>
              <a:t>	</a:t>
            </a:r>
            <a:r>
              <a:rPr lang="en-US" b="1" dirty="0" err="1" smtClean="0">
                <a:sym typeface="Wingdings" pitchFamily="2" charset="2"/>
              </a:rPr>
              <a:t>2NaOH</a:t>
            </a:r>
            <a:r>
              <a:rPr lang="en-US" b="1" dirty="0" smtClean="0">
                <a:sym typeface="Wingdings" pitchFamily="2" charset="2"/>
              </a:rPr>
              <a:t>     +   </a:t>
            </a:r>
            <a:r>
              <a:rPr lang="en-US" b="1" dirty="0" err="1" smtClean="0">
                <a:sym typeface="Wingdings" pitchFamily="2" charset="2"/>
              </a:rPr>
              <a:t>CuSO</a:t>
            </a:r>
            <a:r>
              <a:rPr lang="en-US" b="1" baseline="-25000" dirty="0" err="1" smtClean="0">
                <a:sym typeface="Wingdings" pitchFamily="2" charset="2"/>
              </a:rPr>
              <a:t>4</a:t>
            </a:r>
            <a:r>
              <a:rPr lang="en-US" b="1" dirty="0" smtClean="0">
                <a:sym typeface="Wingdings" pitchFamily="2" charset="2"/>
              </a:rPr>
              <a:t>      Cu(OH)</a:t>
            </a:r>
            <a:r>
              <a:rPr lang="en-US" b="1" baseline="-25000" dirty="0" smtClean="0">
                <a:sym typeface="Wingdings" pitchFamily="2" charset="2"/>
              </a:rPr>
              <a:t>2</a:t>
            </a:r>
            <a:r>
              <a:rPr lang="en-US" b="1" dirty="0" smtClean="0">
                <a:sym typeface="Wingdings" pitchFamily="2" charset="2"/>
              </a:rPr>
              <a:t>   +   </a:t>
            </a:r>
            <a:r>
              <a:rPr lang="en-US" b="1" dirty="0" err="1" smtClean="0">
                <a:sym typeface="Wingdings" pitchFamily="2" charset="2"/>
              </a:rPr>
              <a:t>Na</a:t>
            </a:r>
            <a:r>
              <a:rPr lang="en-US" b="1" baseline="-25000" dirty="0" err="1" smtClean="0">
                <a:sym typeface="Wingdings" pitchFamily="2" charset="2"/>
              </a:rPr>
              <a:t>2</a:t>
            </a:r>
            <a:r>
              <a:rPr lang="en-US" b="1" dirty="0" err="1" smtClean="0">
                <a:sym typeface="Wingdings" pitchFamily="2" charset="2"/>
              </a:rPr>
              <a:t>SO</a:t>
            </a:r>
            <a:r>
              <a:rPr lang="en-US" b="1" baseline="-25000" dirty="0" err="1" smtClean="0">
                <a:sym typeface="Wingdings" pitchFamily="2" charset="2"/>
              </a:rPr>
              <a:t>4</a:t>
            </a:r>
            <a:r>
              <a:rPr lang="en-US" b="1" dirty="0" smtClean="0">
                <a:sym typeface="Wingdings" pitchFamily="2" charset="2"/>
              </a:rPr>
              <a:t>  </a:t>
            </a:r>
            <a:endParaRPr lang="en-US" b="1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79512" y="5806186"/>
            <a:ext cx="8784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/>
              <a:t>9</a:t>
            </a:r>
            <a:r>
              <a:rPr lang="en-US" b="1" dirty="0" smtClean="0"/>
              <a:t> - 	</a:t>
            </a:r>
            <a:r>
              <a:rPr lang="en-US" b="1" dirty="0" err="1" smtClean="0"/>
              <a:t>BaCl</a:t>
            </a:r>
            <a:r>
              <a:rPr lang="en-US" b="1" baseline="-25000" dirty="0" err="1" smtClean="0"/>
              <a:t>2</a:t>
            </a:r>
            <a:r>
              <a:rPr lang="en-US" b="1" dirty="0" smtClean="0"/>
              <a:t>     +     </a:t>
            </a:r>
            <a:r>
              <a:rPr lang="en-US" b="1" dirty="0" err="1" smtClean="0"/>
              <a:t>H</a:t>
            </a:r>
            <a:r>
              <a:rPr lang="en-US" b="1" baseline="-25000" dirty="0" err="1" smtClean="0"/>
              <a:t>2</a:t>
            </a:r>
            <a:r>
              <a:rPr lang="en-US" b="1" dirty="0" err="1" smtClean="0"/>
              <a:t>SO</a:t>
            </a:r>
            <a:r>
              <a:rPr lang="en-US" b="1" baseline="-25000" dirty="0" err="1" smtClean="0"/>
              <a:t>4</a:t>
            </a:r>
            <a:r>
              <a:rPr lang="en-US" b="1" dirty="0" smtClean="0"/>
              <a:t>    </a:t>
            </a:r>
            <a:r>
              <a:rPr lang="en-US" b="1" dirty="0" smtClean="0">
                <a:sym typeface="Wingdings" pitchFamily="2" charset="2"/>
              </a:rPr>
              <a:t>     </a:t>
            </a:r>
            <a:r>
              <a:rPr lang="en-US" b="1" dirty="0" err="1" smtClean="0">
                <a:sym typeface="Wingdings" pitchFamily="2" charset="2"/>
              </a:rPr>
              <a:t>BaSO</a:t>
            </a:r>
            <a:r>
              <a:rPr lang="en-US" b="1" baseline="-25000" dirty="0" err="1" smtClean="0">
                <a:sym typeface="Wingdings" pitchFamily="2" charset="2"/>
              </a:rPr>
              <a:t>4</a:t>
            </a:r>
            <a:r>
              <a:rPr lang="en-US" b="1" dirty="0" smtClean="0">
                <a:sym typeface="Wingdings" pitchFamily="2" charset="2"/>
              </a:rPr>
              <a:t>     +     </a:t>
            </a:r>
            <a:r>
              <a:rPr lang="en-US" b="1" dirty="0" err="1" smtClean="0">
                <a:sym typeface="Wingdings" pitchFamily="2" charset="2"/>
              </a:rPr>
              <a:t>2HCl</a:t>
            </a:r>
            <a:r>
              <a:rPr lang="en-US" b="1" dirty="0" smtClean="0">
                <a:sym typeface="Wingdings" pitchFamily="2" charset="2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7259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I. </a:t>
            </a:r>
            <a:r>
              <a:rPr lang="en-US" b="1" u="sng" dirty="0" err="1">
                <a:cs typeface="Times New Roman" pitchFamily="18" charset="0"/>
              </a:rPr>
              <a:t>Mối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quan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hệ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giữa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các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loại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hợp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chất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vô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cơ</a:t>
            </a:r>
            <a:r>
              <a:rPr lang="en-US" b="1" dirty="0">
                <a:cs typeface="Times New Roman" pitchFamily="18" charset="0"/>
              </a:rPr>
              <a:t>:</a:t>
            </a:r>
            <a:r>
              <a:rPr lang="en-US" b="1" u="sng" dirty="0">
                <a:cs typeface="Times New Roman" pitchFamily="18" charset="0"/>
              </a:rPr>
              <a:t>    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152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FFC000"/>
                </a:solidFill>
                <a:latin typeface="Times New Roman" pitchFamily="18" charset="0"/>
              </a:rPr>
              <a:t>Bài 12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</a:rPr>
              <a:t>:</a:t>
            </a:r>
            <a:endParaRPr lang="vi-VN" sz="28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600200" y="457200"/>
            <a:ext cx="7239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300" b="1" dirty="0" smtClean="0">
                <a:solidFill>
                  <a:srgbClr val="FFC000"/>
                </a:solidFill>
                <a:latin typeface="Times New Roman" pitchFamily="18" charset="0"/>
              </a:rPr>
              <a:t>MỐI QUAN HỆ GIỮA CÁC LOẠI HỢP CHẤT VÔ CƠ </a:t>
            </a:r>
            <a:endParaRPr lang="vi-VN" sz="23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228600" y="1686580"/>
            <a:ext cx="6279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II. </a:t>
            </a:r>
            <a:r>
              <a:rPr lang="en-US" b="1" u="sng"/>
              <a:t>Những phản ứng hóa học minh </a:t>
            </a:r>
            <a:r>
              <a:rPr lang="en-US" b="1" u="sng" smtClean="0"/>
              <a:t>họa</a:t>
            </a:r>
            <a:r>
              <a:rPr lang="en-US" b="1" smtClean="0"/>
              <a:t>: </a:t>
            </a:r>
            <a:endParaRPr lang="en-US" b="1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110" y="2209800"/>
            <a:ext cx="2190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III. </a:t>
            </a:r>
            <a:r>
              <a:rPr lang="en-US" b="1" u="sng"/>
              <a:t>Bài  </a:t>
            </a:r>
            <a:r>
              <a:rPr lang="en-US" b="1" u="sng" smtClean="0"/>
              <a:t>tập</a:t>
            </a:r>
            <a:r>
              <a:rPr lang="en-US" b="1" smtClean="0"/>
              <a:t>: </a:t>
            </a:r>
            <a:endParaRPr lang="en-US" b="1"/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264589" y="2819836"/>
            <a:ext cx="883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/>
              <a:t> </a:t>
            </a:r>
            <a:r>
              <a:rPr lang="en-US" b="1" u="sng"/>
              <a:t>Bài tập 1</a:t>
            </a:r>
            <a:r>
              <a:rPr lang="en-US" b="1"/>
              <a:t>: (SGK- 41) Chất nào trong những thuốc thử sau đây có thể dùng để phân biệt dung dịch natri sunfat và dung dịch natri cacbonat:</a:t>
            </a: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401114" y="4259699"/>
            <a:ext cx="4105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A/ Dung dịch bari clorua.</a:t>
            </a: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404289" y="4855011"/>
            <a:ext cx="4304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B/ Dung dịch axit clohđric.</a:t>
            </a: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369364" y="5388411"/>
            <a:ext cx="38282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C/ Dung dịch chì nitrat.</a:t>
            </a: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5001689" y="4359711"/>
            <a:ext cx="39084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D/ Dung dịch bạc nitrat.</a:t>
            </a: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4988989" y="4969311"/>
            <a:ext cx="4459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E/ Dung dịch natri hiđroxit.</a:t>
            </a:r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296339" y="5928161"/>
            <a:ext cx="6327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Giải thích và viết phương trình hóa học.</a:t>
            </a:r>
          </a:p>
        </p:txBody>
      </p:sp>
    </p:spTree>
    <p:extLst>
      <p:ext uri="{BB962C8B-B14F-4D97-AF65-F5344CB8AC3E}">
        <p14:creationId xmlns:p14="http://schemas.microsoft.com/office/powerpoint/2010/main" val="18952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975</Words>
  <Application>Microsoft Office PowerPoint</Application>
  <PresentationFormat>On-screen Show (4:3)</PresentationFormat>
  <Paragraphs>222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WIN7PRO</dc:creator>
  <cp:lastModifiedBy>WIN7PRO</cp:lastModifiedBy>
  <cp:revision>2</cp:revision>
  <dcterms:created xsi:type="dcterms:W3CDTF">2023-07-20T03:40:12Z</dcterms:created>
  <dcterms:modified xsi:type="dcterms:W3CDTF">2023-07-20T03:52:16Z</dcterms:modified>
</cp:coreProperties>
</file>