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2"/>
    <p:sldId id="272" r:id="rId3"/>
    <p:sldId id="256" r:id="rId4"/>
    <p:sldId id="391" r:id="rId5"/>
    <p:sldId id="257" r:id="rId6"/>
    <p:sldId id="258" r:id="rId7"/>
    <p:sldId id="259" r:id="rId8"/>
    <p:sldId id="273" r:id="rId9"/>
    <p:sldId id="260" r:id="rId10"/>
    <p:sldId id="262" r:id="rId11"/>
    <p:sldId id="275" r:id="rId12"/>
    <p:sldId id="274" r:id="rId13"/>
    <p:sldId id="261" r:id="rId14"/>
    <p:sldId id="276" r:id="rId15"/>
    <p:sldId id="266" r:id="rId16"/>
    <p:sldId id="277" r:id="rId17"/>
    <p:sldId id="278" r:id="rId18"/>
    <p:sldId id="279" r:id="rId19"/>
    <p:sldId id="280" r:id="rId20"/>
    <p:sldId id="281" r:id="rId21"/>
    <p:sldId id="265" r:id="rId22"/>
    <p:sldId id="282" r:id="rId23"/>
    <p:sldId id="268" r:id="rId24"/>
    <p:sldId id="264" r:id="rId25"/>
    <p:sldId id="385" r:id="rId26"/>
    <p:sldId id="386" r:id="rId27"/>
    <p:sldId id="387" r:id="rId28"/>
    <p:sldId id="388" r:id="rId29"/>
    <p:sldId id="389" r:id="rId30"/>
    <p:sldId id="390" r:id="rId31"/>
    <p:sldId id="267" r:id="rId32"/>
    <p:sldId id="283" r:id="rId33"/>
    <p:sldId id="270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 varScale="1">
        <p:scale>
          <a:sx n="44" d="100"/>
          <a:sy n="44" d="100"/>
        </p:scale>
        <p:origin x="59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sv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6.svg"/><Relationship Id="rId7" Type="http://schemas.openxmlformats.org/officeDocument/2006/relationships/image" Target="../media/image6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6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7.svg"/><Relationship Id="rId7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gif"/><Relationship Id="rId4" Type="http://schemas.openxmlformats.org/officeDocument/2006/relationships/image" Target="../media/image8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36.svg"/><Relationship Id="rId7" Type="http://schemas.openxmlformats.org/officeDocument/2006/relationships/image" Target="../media/image2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6.svg"/><Relationship Id="rId7" Type="http://schemas.openxmlformats.org/officeDocument/2006/relationships/image" Target="../media/image8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10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sv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6.svg"/><Relationship Id="rId7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77544">
            <a:off x="14780366" y="6896100"/>
            <a:ext cx="213455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637549">
            <a:off x="-1290934" y="-521199"/>
            <a:ext cx="2134552" cy="411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8022151" y="6105184"/>
            <a:ext cx="2862579" cy="0"/>
          </a:xfrm>
          <a:prstGeom prst="line">
            <a:avLst/>
          </a:prstGeom>
          <a:ln w="47625" cap="flat">
            <a:solidFill>
              <a:srgbClr val="93B43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53441" y="-3789618"/>
            <a:ext cx="6394201" cy="5673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420759" y="8953500"/>
            <a:ext cx="6394201" cy="5673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8469" y="-952918"/>
            <a:ext cx="2264658" cy="21411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58504" y="8145869"/>
            <a:ext cx="2264658" cy="21411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D71F84-BC62-4A7B-B972-3242624613DA}"/>
              </a:ext>
            </a:extLst>
          </p:cNvPr>
          <p:cNvSpPr txBox="1"/>
          <p:nvPr/>
        </p:nvSpPr>
        <p:spPr>
          <a:xfrm>
            <a:off x="1223841" y="2364749"/>
            <a:ext cx="16459200" cy="323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393939"/>
                </a:solidFill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393939"/>
                </a:solidFill>
              </a:rPr>
              <a:t>ĐẾN VỚI BÀI HỌC HÔM NAY!</a:t>
            </a:r>
            <a:endParaRPr lang="en-US" sz="7200" b="1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FA625268-9999-47EE-A834-A3B94FC22B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6105184"/>
            <a:ext cx="2582323" cy="42144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59983F-3AF6-4C84-927A-A70F35906E30}"/>
              </a:ext>
            </a:extLst>
          </p:cNvPr>
          <p:cNvSpPr/>
          <p:nvPr/>
        </p:nvSpPr>
        <p:spPr>
          <a:xfrm>
            <a:off x="726305" y="656149"/>
            <a:ext cx="16764000" cy="9063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9B75DF18-A9EE-4E0C-9916-A7EFAC3BE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67900" y="725668"/>
            <a:ext cx="1637460" cy="720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1B0A14-2918-4981-8E38-6202EACA8105}"/>
              </a:ext>
            </a:extLst>
          </p:cNvPr>
          <p:cNvSpPr txBox="1"/>
          <p:nvPr/>
        </p:nvSpPr>
        <p:spPr>
          <a:xfrm>
            <a:off x="5867400" y="712537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BFEC0-9E02-4E9A-BAD1-80E631D80C30}"/>
              </a:ext>
            </a:extLst>
          </p:cNvPr>
          <p:cNvSpPr txBox="1"/>
          <p:nvPr/>
        </p:nvSpPr>
        <p:spPr>
          <a:xfrm>
            <a:off x="0" y="1943100"/>
            <a:ext cx="3886200" cy="820674"/>
          </a:xfrm>
          <a:prstGeom prst="homePlate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7568D-47BA-4FC5-A521-473B879A3AF4}"/>
              </a:ext>
            </a:extLst>
          </p:cNvPr>
          <p:cNvSpPr txBox="1"/>
          <p:nvPr/>
        </p:nvSpPr>
        <p:spPr>
          <a:xfrm>
            <a:off x="9596485" y="2972772"/>
            <a:ext cx="7663656" cy="5220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1000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- 5000 m</a:t>
            </a:r>
            <a:r>
              <a:rPr lang="en-US" sz="3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1,5 - 2m.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ngập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cấp, </a:t>
            </a:r>
            <a:r>
              <a:rPr lang="vi-VN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E64676-CDA5-4529-A231-D16269FADEEC}"/>
              </a:ext>
            </a:extLst>
          </p:cNvPr>
          <p:cNvSpPr txBox="1"/>
          <p:nvPr/>
        </p:nvSpPr>
        <p:spPr>
          <a:xfrm>
            <a:off x="1027860" y="3299254"/>
            <a:ext cx="6973140" cy="2514245"/>
          </a:xfrm>
          <a:prstGeom prst="cloudCallout">
            <a:avLst>
              <a:gd name="adj1" fmla="val -28485"/>
              <a:gd name="adj2" fmla="val 93931"/>
            </a:avLst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id="{218837DE-75EB-47D1-89D7-6FB94A07E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968" y="7347968"/>
            <a:ext cx="2761680" cy="2371592"/>
          </a:xfrm>
          <a:prstGeom prst="rect">
            <a:avLst/>
          </a:prstGeom>
        </p:spPr>
      </p:pic>
      <p:sp>
        <p:nvSpPr>
          <p:cNvPr id="25" name="Callout: Right Arrow 24">
            <a:extLst>
              <a:ext uri="{FF2B5EF4-FFF2-40B4-BE49-F238E27FC236}">
                <a16:creationId xmlns:a16="http://schemas.microsoft.com/office/drawing/2014/main" id="{57337396-A492-483C-B273-BBC1C5AA3D72}"/>
              </a:ext>
            </a:extLst>
          </p:cNvPr>
          <p:cNvSpPr/>
          <p:nvPr/>
        </p:nvSpPr>
        <p:spPr>
          <a:xfrm>
            <a:off x="8954277" y="3297440"/>
            <a:ext cx="455920" cy="4893684"/>
          </a:xfrm>
          <a:prstGeom prst="rightArrowCallout">
            <a:avLst>
              <a:gd name="adj1" fmla="val 25000"/>
              <a:gd name="adj2" fmla="val 47753"/>
              <a:gd name="adj3" fmla="val 25000"/>
              <a:gd name="adj4" fmla="val 133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ỏ nghề kỹ sư về quê đào ao nuôi cá, 9x Hải Phòng kiếm tiền tỷ đều tay">
            <a:extLst>
              <a:ext uri="{FF2B5EF4-FFF2-40B4-BE49-F238E27FC236}">
                <a16:creationId xmlns:a16="http://schemas.microsoft.com/office/drawing/2014/main" id="{88D8A9F3-71FB-4585-8BB3-33B12584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90" y="6972300"/>
            <a:ext cx="4063740" cy="270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 build="p"/>
      <p:bldP spid="20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59983F-3AF6-4C84-927A-A70F35906E30}"/>
              </a:ext>
            </a:extLst>
          </p:cNvPr>
          <p:cNvSpPr/>
          <p:nvPr/>
        </p:nvSpPr>
        <p:spPr>
          <a:xfrm>
            <a:off x="550769" y="628935"/>
            <a:ext cx="17186461" cy="9063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9B75DF18-A9EE-4E0C-9916-A7EFAC3BE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9600" y="8048767"/>
            <a:ext cx="3313860" cy="1458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1B0A14-2918-4981-8E38-6202EACA8105}"/>
              </a:ext>
            </a:extLst>
          </p:cNvPr>
          <p:cNvSpPr txBox="1"/>
          <p:nvPr/>
        </p:nvSpPr>
        <p:spPr>
          <a:xfrm>
            <a:off x="5867399" y="773085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BFEC0-9E02-4E9A-BAD1-80E631D80C30}"/>
              </a:ext>
            </a:extLst>
          </p:cNvPr>
          <p:cNvSpPr txBox="1"/>
          <p:nvPr/>
        </p:nvSpPr>
        <p:spPr>
          <a:xfrm>
            <a:off x="0" y="1943100"/>
            <a:ext cx="3886200" cy="820674"/>
          </a:xfrm>
          <a:prstGeom prst="homePlate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 tạo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E64676-CDA5-4529-A231-D16269FADEEC}"/>
              </a:ext>
            </a:extLst>
          </p:cNvPr>
          <p:cNvSpPr txBox="1"/>
          <p:nvPr/>
        </p:nvSpPr>
        <p:spPr>
          <a:xfrm>
            <a:off x="2171701" y="2882261"/>
            <a:ext cx="9525000" cy="4183511"/>
          </a:xfrm>
          <a:prstGeom prst="cloudCallout">
            <a:avLst>
              <a:gd name="adj1" fmla="val 45934"/>
              <a:gd name="adj2" fmla="val 54415"/>
            </a:avLst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ao nuôi cho nuôi cá nước ngọt gồm những công việc gì?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id="{218837DE-75EB-47D1-89D7-6FB94A07E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4200" y="6692120"/>
            <a:ext cx="3453795" cy="2965945"/>
          </a:xfrm>
          <a:prstGeom prst="rect">
            <a:avLst/>
          </a:prstGeom>
        </p:spPr>
      </p:pic>
      <p:pic>
        <p:nvPicPr>
          <p:cNvPr id="2050" name="Picture 2" descr="Đã mắt với mô hình nuôi cá tạo sông trong ao của “siêu nông dân” Bắc Giang  | Dân Việt">
            <a:extLst>
              <a:ext uri="{FF2B5EF4-FFF2-40B4-BE49-F238E27FC236}">
                <a16:creationId xmlns:a16="http://schemas.microsoft.com/office/drawing/2014/main" id="{10E3D6C0-6890-4A1D-B62E-0E51556A9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599" y="2617962"/>
            <a:ext cx="4741601" cy="3051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67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9F9AE3-6BE8-4B93-9A83-3B93C0099D0A}"/>
              </a:ext>
            </a:extLst>
          </p:cNvPr>
          <p:cNvSpPr txBox="1"/>
          <p:nvPr/>
        </p:nvSpPr>
        <p:spPr>
          <a:xfrm>
            <a:off x="593189" y="896641"/>
            <a:ext cx="157734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B6D17-C1B3-465C-9E4E-ADEFFE7EC045}"/>
              </a:ext>
            </a:extLst>
          </p:cNvPr>
          <p:cNvSpPr txBox="1"/>
          <p:nvPr/>
        </p:nvSpPr>
        <p:spPr>
          <a:xfrm>
            <a:off x="304800" y="3268493"/>
            <a:ext cx="60198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lắp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hang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chắn.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479D2-5DFA-462F-B1BC-8F2FEFAC2B8C}"/>
              </a:ext>
            </a:extLst>
          </p:cNvPr>
          <p:cNvSpPr txBox="1"/>
          <p:nvPr/>
        </p:nvSpPr>
        <p:spPr>
          <a:xfrm>
            <a:off x="1464859" y="7067393"/>
            <a:ext cx="60198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3: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Vét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bớt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A1983-5D5E-40BB-8417-BC8EFE48E9CB}"/>
              </a:ext>
            </a:extLst>
          </p:cNvPr>
          <p:cNvSpPr txBox="1"/>
          <p:nvPr/>
        </p:nvSpPr>
        <p:spPr>
          <a:xfrm>
            <a:off x="9982200" y="7200900"/>
            <a:ext cx="683070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Bón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04C24A-C29F-417B-BF77-D77C2AF63529}"/>
              </a:ext>
            </a:extLst>
          </p:cNvPr>
          <p:cNvSpPr txBox="1"/>
          <p:nvPr/>
        </p:nvSpPr>
        <p:spPr>
          <a:xfrm>
            <a:off x="11981599" y="4099489"/>
            <a:ext cx="5910618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2 -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A4467C-C79F-4CAE-BDCE-EC12C3781596}"/>
              </a:ext>
            </a:extLst>
          </p:cNvPr>
          <p:cNvSpPr txBox="1"/>
          <p:nvPr/>
        </p:nvSpPr>
        <p:spPr>
          <a:xfrm>
            <a:off x="10433849" y="603433"/>
            <a:ext cx="7458368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6: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túi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30 - 50 cm.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ách nhỏ bà con quy trình cải tạo ao nuôi thủy sản chất lượng, hiệu quả">
            <a:extLst>
              <a:ext uri="{FF2B5EF4-FFF2-40B4-BE49-F238E27FC236}">
                <a16:creationId xmlns:a16="http://schemas.microsoft.com/office/drawing/2014/main" id="{DF8120AA-3C8F-4AC6-8CF4-46D618C3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00" y="3444075"/>
            <a:ext cx="4531800" cy="339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F996B171-6BB5-41A5-A5E8-F695131AD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38980">
            <a:off x="1743267" y="2264125"/>
            <a:ext cx="1401804" cy="69564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B11A5273-BD34-40D9-AC2D-644D362D8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40628">
            <a:off x="2787068" y="6185779"/>
            <a:ext cx="1401804" cy="69564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E32CE699-3531-42DD-B4A3-D5CC8D443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52881" y="8143793"/>
            <a:ext cx="2644575" cy="69564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BF660585-197A-4EE2-85AF-43F468ED4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703114">
            <a:off x="15162958" y="6416727"/>
            <a:ext cx="1401804" cy="69564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30A4E957-B9DF-4BC9-9297-D1F56920B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703114">
            <a:off x="16112003" y="3244972"/>
            <a:ext cx="1401804" cy="695645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AB377EF5-A281-4E8E-BCA8-3A9087689841}"/>
              </a:ext>
            </a:extLst>
          </p:cNvPr>
          <p:cNvGrpSpPr/>
          <p:nvPr/>
        </p:nvGrpSpPr>
        <p:grpSpPr>
          <a:xfrm>
            <a:off x="-283029" y="9388545"/>
            <a:ext cx="9398000" cy="1381126"/>
            <a:chOff x="0" y="0"/>
            <a:chExt cx="4166870" cy="114681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82B3D34F-7AC6-41EB-9088-5F41A4E3E239}"/>
                </a:ext>
              </a:extLst>
            </p:cNvPr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D293432C-114E-41F7-A9BA-CDE7E1983A17}"/>
              </a:ext>
            </a:extLst>
          </p:cNvPr>
          <p:cNvGrpSpPr/>
          <p:nvPr/>
        </p:nvGrpSpPr>
        <p:grpSpPr>
          <a:xfrm>
            <a:off x="8932091" y="9446423"/>
            <a:ext cx="9326880" cy="1403304"/>
            <a:chOff x="0" y="0"/>
            <a:chExt cx="4166870" cy="1146810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03A0518F-41A7-48CF-955D-5CEC28BA783E}"/>
                </a:ext>
              </a:extLst>
            </p:cNvPr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</p:spTree>
    <p:extLst>
      <p:ext uri="{BB962C8B-B14F-4D97-AF65-F5344CB8AC3E}">
        <p14:creationId xmlns:p14="http://schemas.microsoft.com/office/powerpoint/2010/main" val="99285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3454" y="929844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263378" y="257079"/>
            <a:ext cx="11290821" cy="2219421"/>
            <a:chOff x="0" y="0"/>
            <a:chExt cx="4587233" cy="314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solidFill>
              <a:srgbClr val="186AB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53606">
            <a:off x="2849417" y="268882"/>
            <a:ext cx="827923" cy="2059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53606">
            <a:off x="13955116" y="870701"/>
            <a:ext cx="827923" cy="2059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49376">
            <a:off x="13943310" y="88534"/>
            <a:ext cx="851535" cy="10270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76AFA7-EA20-4A39-B02E-58A0F3206CE9}"/>
              </a:ext>
            </a:extLst>
          </p:cNvPr>
          <p:cNvSpPr txBox="1"/>
          <p:nvPr/>
        </p:nvSpPr>
        <p:spPr>
          <a:xfrm>
            <a:off x="3806197" y="454327"/>
            <a:ext cx="1020517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12.4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252768-567E-4CAA-ABCA-8770881D2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743" y="3406344"/>
            <a:ext cx="7877424" cy="5587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C16551-267D-4B8B-BE0D-42CF6140A77C}"/>
              </a:ext>
            </a:extLst>
          </p:cNvPr>
          <p:cNvSpPr txBox="1"/>
          <p:nvPr/>
        </p:nvSpPr>
        <p:spPr>
          <a:xfrm>
            <a:off x="558668" y="3848100"/>
            <a:ext cx="3614983" cy="997508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Phơi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39274-0C03-4749-AE9E-BC2BCB4821E2}"/>
              </a:ext>
            </a:extLst>
          </p:cNvPr>
          <p:cNvSpPr txBox="1"/>
          <p:nvPr/>
        </p:nvSpPr>
        <p:spPr>
          <a:xfrm>
            <a:off x="45204" y="7200901"/>
            <a:ext cx="4275300" cy="201906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AAAD92-23C3-4DAF-8090-922A1482AF3D}"/>
              </a:ext>
            </a:extLst>
          </p:cNvPr>
          <p:cNvSpPr txBox="1"/>
          <p:nvPr/>
        </p:nvSpPr>
        <p:spPr>
          <a:xfrm>
            <a:off x="13651647" y="3149264"/>
            <a:ext cx="4525443" cy="201906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Vét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bùn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phẳng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B0C43B-D750-4A4F-BD69-F0F1BFE5DB50}"/>
              </a:ext>
            </a:extLst>
          </p:cNvPr>
          <p:cNvSpPr txBox="1"/>
          <p:nvPr/>
        </p:nvSpPr>
        <p:spPr>
          <a:xfrm>
            <a:off x="12903959" y="8080637"/>
            <a:ext cx="5273131" cy="201906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21">
            <a:extLst>
              <a:ext uri="{FF2B5EF4-FFF2-40B4-BE49-F238E27FC236}">
                <a16:creationId xmlns:a16="http://schemas.microsoft.com/office/drawing/2014/main" id="{64CB32A3-2646-4E4C-89D4-5272DB7AF3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13863">
            <a:off x="4071231" y="7413241"/>
            <a:ext cx="1763740" cy="1154448"/>
          </a:xfrm>
          <a:prstGeom prst="rect">
            <a:avLst/>
          </a:prstGeom>
        </p:spPr>
      </p:pic>
      <p:pic>
        <p:nvPicPr>
          <p:cNvPr id="35" name="Picture 21">
            <a:extLst>
              <a:ext uri="{FF2B5EF4-FFF2-40B4-BE49-F238E27FC236}">
                <a16:creationId xmlns:a16="http://schemas.microsoft.com/office/drawing/2014/main" id="{0F06AE93-483C-494C-987E-EFABF96D07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94025" flipV="1">
            <a:off x="3961764" y="4671549"/>
            <a:ext cx="1715904" cy="1123137"/>
          </a:xfrm>
          <a:prstGeom prst="rect">
            <a:avLst/>
          </a:prstGeom>
        </p:spPr>
      </p:pic>
      <p:pic>
        <p:nvPicPr>
          <p:cNvPr id="36" name="Picture 21">
            <a:extLst>
              <a:ext uri="{FF2B5EF4-FFF2-40B4-BE49-F238E27FC236}">
                <a16:creationId xmlns:a16="http://schemas.microsoft.com/office/drawing/2014/main" id="{C7A28C94-9420-4E74-937D-067A8AA9C1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94025" flipH="1">
            <a:off x="12328097" y="7178968"/>
            <a:ext cx="1829704" cy="1197624"/>
          </a:xfrm>
          <a:prstGeom prst="rect">
            <a:avLst/>
          </a:prstGeom>
        </p:spPr>
      </p:pic>
      <p:pic>
        <p:nvPicPr>
          <p:cNvPr id="37" name="Picture 21">
            <a:extLst>
              <a:ext uri="{FF2B5EF4-FFF2-40B4-BE49-F238E27FC236}">
                <a16:creationId xmlns:a16="http://schemas.microsoft.com/office/drawing/2014/main" id="{3E151072-27D4-4CA6-8151-32481AB59D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858" flipH="1" flipV="1">
            <a:off x="12250978" y="4121759"/>
            <a:ext cx="1735514" cy="11359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  <p:bldP spid="29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59983F-3AF6-4C84-927A-A70F35906E30}"/>
              </a:ext>
            </a:extLst>
          </p:cNvPr>
          <p:cNvSpPr/>
          <p:nvPr/>
        </p:nvSpPr>
        <p:spPr>
          <a:xfrm>
            <a:off x="782664" y="502644"/>
            <a:ext cx="16764000" cy="92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B0A14-2918-4981-8E38-6202EACA8105}"/>
              </a:ext>
            </a:extLst>
          </p:cNvPr>
          <p:cNvSpPr txBox="1"/>
          <p:nvPr/>
        </p:nvSpPr>
        <p:spPr>
          <a:xfrm>
            <a:off x="6172200" y="542562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Thả cá giống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id="{218837DE-75EB-47D1-89D7-6FB94A07E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81800" y="7461825"/>
            <a:ext cx="2761680" cy="2371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F3A1D4-DF85-4F74-8309-3708D43C0D15}"/>
              </a:ext>
            </a:extLst>
          </p:cNvPr>
          <p:cNvSpPr txBox="1"/>
          <p:nvPr/>
        </p:nvSpPr>
        <p:spPr>
          <a:xfrm>
            <a:off x="1524000" y="1660784"/>
            <a:ext cx="14935200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Quan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12.5,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6AC2B-D791-4A4D-95F9-82FC9259A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0" y="5032545"/>
            <a:ext cx="6513163" cy="44882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3E46CC-7924-4D8B-8E55-3C61AE2FAC78}"/>
              </a:ext>
            </a:extLst>
          </p:cNvPr>
          <p:cNvSpPr txBox="1"/>
          <p:nvPr/>
        </p:nvSpPr>
        <p:spPr>
          <a:xfrm>
            <a:off x="1524000" y="5584378"/>
            <a:ext cx="8991600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6522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build="p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34648" y="815684"/>
            <a:ext cx="16259213" cy="8059916"/>
            <a:chOff x="0" y="0"/>
            <a:chExt cx="7204459" cy="15750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575035"/>
            </a:xfrm>
            <a:custGeom>
              <a:avLst/>
              <a:gdLst/>
              <a:ahLst/>
              <a:cxnLst/>
              <a:rect l="l" t="t" r="r" b="b"/>
              <a:pathLst>
                <a:path w="7204459" h="1575035">
                  <a:moveTo>
                    <a:pt x="0" y="0"/>
                  </a:moveTo>
                  <a:lnTo>
                    <a:pt x="7204459" y="0"/>
                  </a:lnTo>
                  <a:lnTo>
                    <a:pt x="7204459" y="1575035"/>
                  </a:lnTo>
                  <a:lnTo>
                    <a:pt x="0" y="1575035"/>
                  </a:ln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608874">
            <a:off x="16033087" y="893715"/>
            <a:ext cx="2209968" cy="5497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712216">
            <a:off x="365406" y="102286"/>
            <a:ext cx="1454598" cy="17544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859538-93A8-47CE-ACC3-6A66066AACA5}"/>
              </a:ext>
            </a:extLst>
          </p:cNvPr>
          <p:cNvSpPr txBox="1"/>
          <p:nvPr/>
        </p:nvSpPr>
        <p:spPr>
          <a:xfrm>
            <a:off x="1709693" y="979511"/>
            <a:ext cx="15002040" cy="7518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tầng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tầng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”.</a:t>
            </a:r>
            <a:endParaRPr lang="vi-VN" sz="4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triệt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í quyết của lão nông nuôi cá cảnh thu cả trăm triệu/ tháng">
            <a:extLst>
              <a:ext uri="{FF2B5EF4-FFF2-40B4-BE49-F238E27FC236}">
                <a16:creationId xmlns:a16="http://schemas.microsoft.com/office/drawing/2014/main" id="{937438AA-7CFB-4A39-9B54-B1D29BBA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177" y="7605276"/>
            <a:ext cx="3807997" cy="25406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1C1184C-CA54-4B1A-BCE1-35AF4257B8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659" y="8188985"/>
            <a:ext cx="1756092" cy="16623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ound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ound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19149" y="747165"/>
            <a:ext cx="16907725" cy="9060275"/>
            <a:chOff x="0" y="0"/>
            <a:chExt cx="7204459" cy="157503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575035"/>
            </a:xfrm>
            <a:prstGeom prst="roundRect">
              <a:avLst/>
            </a:prstGeom>
            <a:grpFill/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12216">
            <a:off x="113649" y="150314"/>
            <a:ext cx="1677704" cy="2023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860A55-D77D-41E7-B3D8-21FB7476A2E9}"/>
              </a:ext>
            </a:extLst>
          </p:cNvPr>
          <p:cNvSpPr txBox="1"/>
          <p:nvPr/>
        </p:nvSpPr>
        <p:spPr>
          <a:xfrm>
            <a:off x="1232598" y="1011920"/>
            <a:ext cx="16210422" cy="8263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tâm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yếu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3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ghép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38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8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xuân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3),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8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9)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Mật</a:t>
            </a:r>
            <a:r>
              <a:rPr lang="en-US" sz="3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phụ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thuộc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thống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sz="38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êu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cầu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khỏe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đều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tươi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phản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nhẹn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3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817B182-8D9A-46C7-A6D7-CFBF48683F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6760">
            <a:off x="16086003" y="522928"/>
            <a:ext cx="1636042" cy="14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2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59983F-3AF6-4C84-927A-A70F35906E30}"/>
              </a:ext>
            </a:extLst>
          </p:cNvPr>
          <p:cNvSpPr/>
          <p:nvPr/>
        </p:nvSpPr>
        <p:spPr>
          <a:xfrm>
            <a:off x="819464" y="653216"/>
            <a:ext cx="16764000" cy="92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B0A14-2918-4981-8E38-6202EACA8105}"/>
              </a:ext>
            </a:extLst>
          </p:cNvPr>
          <p:cNvSpPr txBox="1"/>
          <p:nvPr/>
        </p:nvSpPr>
        <p:spPr>
          <a:xfrm>
            <a:off x="3619500" y="658659"/>
            <a:ext cx="11811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Chăm sóc quản lí cá sau khi thả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13985-1F31-45C0-9D8B-F3A8A98FDFCA}"/>
              </a:ext>
            </a:extLst>
          </p:cNvPr>
          <p:cNvSpPr txBox="1"/>
          <p:nvPr/>
        </p:nvSpPr>
        <p:spPr>
          <a:xfrm>
            <a:off x="783384" y="3830336"/>
            <a:ext cx="808728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AC46C-1BFD-4CFB-A427-88F2C7D59637}"/>
              </a:ext>
            </a:extLst>
          </p:cNvPr>
          <p:cNvSpPr txBox="1"/>
          <p:nvPr/>
        </p:nvSpPr>
        <p:spPr>
          <a:xfrm>
            <a:off x="10494216" y="2019300"/>
            <a:ext cx="7010400" cy="590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vi-VN" sz="4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khỏe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Callout: Right Arrow 15">
            <a:extLst>
              <a:ext uri="{FF2B5EF4-FFF2-40B4-BE49-F238E27FC236}">
                <a16:creationId xmlns:a16="http://schemas.microsoft.com/office/drawing/2014/main" id="{34AE45EC-759E-483E-948F-52C4B0FDDD39}"/>
              </a:ext>
            </a:extLst>
          </p:cNvPr>
          <p:cNvSpPr/>
          <p:nvPr/>
        </p:nvSpPr>
        <p:spPr>
          <a:xfrm>
            <a:off x="9525000" y="2226612"/>
            <a:ext cx="507743" cy="548833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133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8">
            <a:extLst>
              <a:ext uri="{FF2B5EF4-FFF2-40B4-BE49-F238E27FC236}">
                <a16:creationId xmlns:a16="http://schemas.microsoft.com/office/drawing/2014/main" id="{93D604A4-6824-42D9-90BD-658B3DE35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14800" y="2039319"/>
            <a:ext cx="1758144" cy="1514778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D595582-8821-44D1-8437-CD9D77E0B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50" y="7264788"/>
            <a:ext cx="2286000" cy="3015109"/>
          </a:xfrm>
          <a:prstGeom prst="rect">
            <a:avLst/>
          </a:prstGeom>
        </p:spPr>
      </p:pic>
      <p:pic>
        <p:nvPicPr>
          <p:cNvPr id="7170" name="Picture 2" descr="Kỹ thuật nuôi cá chép hiệu quả">
            <a:extLst>
              <a:ext uri="{FF2B5EF4-FFF2-40B4-BE49-F238E27FC236}">
                <a16:creationId xmlns:a16="http://schemas.microsoft.com/office/drawing/2014/main" id="{33F48AE7-C941-405E-9F2C-214F296A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79" y="6020062"/>
            <a:ext cx="5432330" cy="338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1CF8948-0080-4621-9EA7-1FC24709B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25800" y="8236661"/>
            <a:ext cx="2158476" cy="20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8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2" grpId="0" build="p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>
            <a:extLst>
              <a:ext uri="{FF2B5EF4-FFF2-40B4-BE49-F238E27FC236}">
                <a16:creationId xmlns:a16="http://schemas.microsoft.com/office/drawing/2014/main" id="{FC59983F-3AF6-4C84-927A-A70F35906E30}"/>
              </a:ext>
            </a:extLst>
          </p:cNvPr>
          <p:cNvSpPr/>
          <p:nvPr/>
        </p:nvSpPr>
        <p:spPr>
          <a:xfrm>
            <a:off x="2118492" y="1626532"/>
            <a:ext cx="11582400" cy="1522190"/>
          </a:xfrm>
          <a:prstGeom prst="snip2SameRect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B0A14-2918-4981-8E38-6202EACA8105}"/>
              </a:ext>
            </a:extLst>
          </p:cNvPr>
          <p:cNvSpPr txBox="1"/>
          <p:nvPr/>
        </p:nvSpPr>
        <p:spPr>
          <a:xfrm>
            <a:off x="6781800" y="281514"/>
            <a:ext cx="11811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2.4. Thu hoạch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13985-1F31-45C0-9D8B-F3A8A98FDFCA}"/>
              </a:ext>
            </a:extLst>
          </p:cNvPr>
          <p:cNvSpPr txBox="1"/>
          <p:nvPr/>
        </p:nvSpPr>
        <p:spPr>
          <a:xfrm>
            <a:off x="1861920" y="1867677"/>
            <a:ext cx="1232607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CD01F-CE7A-44B7-A229-3AFE495F19D2}"/>
              </a:ext>
            </a:extLst>
          </p:cNvPr>
          <p:cNvSpPr txBox="1"/>
          <p:nvPr/>
        </p:nvSpPr>
        <p:spPr>
          <a:xfrm>
            <a:off x="1791345" y="3492633"/>
            <a:ext cx="14859000" cy="172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Tùy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tỉa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rgbClr val="0070C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hay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942CFD-8E5E-460D-91BE-F500D5E56329}"/>
              </a:ext>
            </a:extLst>
          </p:cNvPr>
          <p:cNvSpPr txBox="1"/>
          <p:nvPr/>
        </p:nvSpPr>
        <p:spPr>
          <a:xfrm>
            <a:off x="884818" y="5619427"/>
            <a:ext cx="731520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tỉa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con to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nhằm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con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D8C469-2CDF-474E-B86D-8BCD275F8A30}"/>
              </a:ext>
            </a:extLst>
          </p:cNvPr>
          <p:cNvSpPr txBox="1"/>
          <p:nvPr/>
        </p:nvSpPr>
        <p:spPr>
          <a:xfrm>
            <a:off x="9372601" y="5600700"/>
            <a:ext cx="8353585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bớt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1/3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EA1A32-FB5C-4214-966F-D1A6E3A05024}"/>
              </a:ext>
            </a:extLst>
          </p:cNvPr>
          <p:cNvCxnSpPr/>
          <p:nvPr/>
        </p:nvCxnSpPr>
        <p:spPr>
          <a:xfrm>
            <a:off x="8839200" y="5394437"/>
            <a:ext cx="0" cy="455718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5">
            <a:extLst>
              <a:ext uri="{FF2B5EF4-FFF2-40B4-BE49-F238E27FC236}">
                <a16:creationId xmlns:a16="http://schemas.microsoft.com/office/drawing/2014/main" id="{B6045539-4D87-49AC-93A5-8A0824CB3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9171" y="570480"/>
            <a:ext cx="2491679" cy="2342178"/>
          </a:xfrm>
          <a:prstGeom prst="rect">
            <a:avLst/>
          </a:prstGeom>
        </p:spPr>
      </p:pic>
      <p:pic>
        <p:nvPicPr>
          <p:cNvPr id="8196" name="Picture 4" descr="Hiệu quả từ mô hình nuôi cá rô phi Đường nghiệp">
            <a:extLst>
              <a:ext uri="{FF2B5EF4-FFF2-40B4-BE49-F238E27FC236}">
                <a16:creationId xmlns:a16="http://schemas.microsoft.com/office/drawing/2014/main" id="{3AC453CF-F65B-483E-9E52-2BAA05CD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221" y="952500"/>
            <a:ext cx="3724535" cy="2540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19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9" grpId="0"/>
      <p:bldP spid="10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-228600" y="1028700"/>
            <a:ext cx="11633157" cy="0"/>
          </a:xfrm>
          <a:prstGeom prst="line">
            <a:avLst/>
          </a:prstGeom>
          <a:ln w="47625" cap="flat">
            <a:solidFill>
              <a:srgbClr val="7A443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917850" y="-3311695"/>
            <a:ext cx="682900" cy="4340395"/>
            <a:chOff x="0" y="0"/>
            <a:chExt cx="249124" cy="15833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124" cy="1583388"/>
            </a:xfrm>
            <a:custGeom>
              <a:avLst/>
              <a:gdLst/>
              <a:ahLst/>
              <a:cxnLst/>
              <a:rect l="l" t="t" r="r" b="b"/>
              <a:pathLst>
                <a:path w="249124" h="1583388">
                  <a:moveTo>
                    <a:pt x="0" y="0"/>
                  </a:moveTo>
                  <a:lnTo>
                    <a:pt x="249124" y="0"/>
                  </a:lnTo>
                  <a:lnTo>
                    <a:pt x="249124" y="1583388"/>
                  </a:lnTo>
                  <a:lnTo>
                    <a:pt x="0" y="1583388"/>
                  </a:lnTo>
                  <a:close/>
                </a:path>
              </a:pathLst>
            </a:custGeom>
            <a:solidFill>
              <a:srgbClr val="C18B6D"/>
            </a:solidFill>
          </p:spPr>
        </p:sp>
      </p:grpSp>
      <p:pic>
        <p:nvPicPr>
          <p:cNvPr id="3078" name="Picture 6" descr="Lưu trữ con giống - Aquaculture">
            <a:extLst>
              <a:ext uri="{FF2B5EF4-FFF2-40B4-BE49-F238E27FC236}">
                <a16:creationId xmlns:a16="http://schemas.microsoft.com/office/drawing/2014/main" id="{2B120F4F-8826-473D-8BD8-3C594E27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75" y="1305117"/>
            <a:ext cx="15693449" cy="61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9E2D88A2-CB1D-42F0-A18F-F6145411DD04}"/>
              </a:ext>
            </a:extLst>
          </p:cNvPr>
          <p:cNvGrpSpPr/>
          <p:nvPr/>
        </p:nvGrpSpPr>
        <p:grpSpPr>
          <a:xfrm>
            <a:off x="-263471" y="6553199"/>
            <a:ext cx="19799935" cy="3581399"/>
            <a:chOff x="128136" y="105559"/>
            <a:chExt cx="7329860" cy="1417509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58960C1B-AAFF-495D-9157-2AA484AD2DF1}"/>
                </a:ext>
              </a:extLst>
            </p:cNvPr>
            <p:cNvSpPr/>
            <p:nvPr/>
          </p:nvSpPr>
          <p:spPr>
            <a:xfrm>
              <a:off x="128136" y="105559"/>
              <a:ext cx="7329860" cy="1417509"/>
            </a:xfrm>
            <a:custGeom>
              <a:avLst/>
              <a:gdLst/>
              <a:ahLst/>
              <a:cxnLst/>
              <a:rect l="l" t="t" r="r" b="b"/>
              <a:pathLst>
                <a:path w="7329860" h="1583388">
                  <a:moveTo>
                    <a:pt x="0" y="0"/>
                  </a:moveTo>
                  <a:lnTo>
                    <a:pt x="7329860" y="0"/>
                  </a:lnTo>
                  <a:lnTo>
                    <a:pt x="7329860" y="1583388"/>
                  </a:lnTo>
                  <a:lnTo>
                    <a:pt x="0" y="1583388"/>
                  </a:lnTo>
                  <a:close/>
                </a:path>
              </a:pathLst>
            </a:custGeom>
            <a:solidFill>
              <a:srgbClr val="DFD5D2"/>
            </a:solidFill>
          </p:spPr>
        </p: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8E08C453-E613-43AE-A7E5-91E7581DF0BC}"/>
              </a:ext>
            </a:extLst>
          </p:cNvPr>
          <p:cNvGrpSpPr/>
          <p:nvPr/>
        </p:nvGrpSpPr>
        <p:grpSpPr>
          <a:xfrm>
            <a:off x="-879722" y="6591300"/>
            <a:ext cx="1791222" cy="762000"/>
            <a:chOff x="0" y="0"/>
            <a:chExt cx="249124" cy="218734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7D626E2-715E-4FF0-ABFA-AC52485BA0CC}"/>
                </a:ext>
              </a:extLst>
            </p:cNvPr>
            <p:cNvSpPr/>
            <p:nvPr/>
          </p:nvSpPr>
          <p:spPr>
            <a:xfrm>
              <a:off x="0" y="0"/>
              <a:ext cx="249124" cy="218734"/>
            </a:xfrm>
            <a:custGeom>
              <a:avLst/>
              <a:gdLst/>
              <a:ahLst/>
              <a:cxnLst/>
              <a:rect l="l" t="t" r="r" b="b"/>
              <a:pathLst>
                <a:path w="249124" h="218734">
                  <a:moveTo>
                    <a:pt x="0" y="0"/>
                  </a:moveTo>
                  <a:lnTo>
                    <a:pt x="249124" y="0"/>
                  </a:lnTo>
                  <a:lnTo>
                    <a:pt x="249124" y="218734"/>
                  </a:lnTo>
                  <a:lnTo>
                    <a:pt x="0" y="218734"/>
                  </a:lnTo>
                  <a:close/>
                </a:path>
              </a:pathLst>
            </a:custGeom>
            <a:solidFill>
              <a:srgbClr val="7A443F"/>
            </a:solidFill>
          </p:spPr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0F7429-4978-4DD5-AA60-F437BFEC2747}"/>
              </a:ext>
            </a:extLst>
          </p:cNvPr>
          <p:cNvSpPr txBox="1"/>
          <p:nvPr/>
        </p:nvSpPr>
        <p:spPr>
          <a:xfrm>
            <a:off x="2472246" y="6985861"/>
            <a:ext cx="13411200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5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</a:t>
            </a:r>
            <a:r>
              <a:rPr lang="en-US" sz="5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 KẾ HOẠCH, TÍNH TOÁN CHI PHÍ CHO VIỆC NUÔI CÁ RÔ PHI TRONG AO</a:t>
            </a:r>
            <a:endParaRPr lang="en-US" sz="5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19800" y="1165577"/>
            <a:ext cx="12725400" cy="47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8014" y="173969"/>
            <a:ext cx="6229206" cy="1921532"/>
            <a:chOff x="0" y="0"/>
            <a:chExt cx="2905281" cy="12493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05281" cy="1249304"/>
            </a:xfrm>
            <a:custGeom>
              <a:avLst/>
              <a:gdLst/>
              <a:ahLst/>
              <a:cxnLst/>
              <a:rect l="l" t="t" r="r" b="b"/>
              <a:pathLst>
                <a:path w="2905281" h="1249304">
                  <a:moveTo>
                    <a:pt x="0" y="0"/>
                  </a:moveTo>
                  <a:lnTo>
                    <a:pt x="2905281" y="0"/>
                  </a:lnTo>
                  <a:lnTo>
                    <a:pt x="2905281" y="1249304"/>
                  </a:lnTo>
                  <a:lnTo>
                    <a:pt x="0" y="1249304"/>
                  </a:lnTo>
                  <a:close/>
                </a:path>
              </a:pathLst>
            </a:custGeom>
            <a:solidFill>
              <a:srgbClr val="1AA6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8000" y="2649798"/>
            <a:ext cx="1380547" cy="14725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05F58E-2C17-45F7-ADDF-D775DCA308D9}"/>
              </a:ext>
            </a:extLst>
          </p:cNvPr>
          <p:cNvSpPr txBox="1"/>
          <p:nvPr/>
        </p:nvSpPr>
        <p:spPr>
          <a:xfrm>
            <a:off x="-53987" y="626903"/>
            <a:ext cx="875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KHỞI ĐỘNG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760E20-C923-41BD-A4CE-0B11F2F0E498}"/>
              </a:ext>
            </a:extLst>
          </p:cNvPr>
          <p:cNvSpPr txBox="1"/>
          <p:nvPr/>
        </p:nvSpPr>
        <p:spPr>
          <a:xfrm>
            <a:off x="4408561" y="2231791"/>
            <a:ext cx="979992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cho biết sự khác biệt về vật liệu xây dựng ao nuôi thủy sản trong hình 12.1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D7343C-9097-4994-BD8A-7B55655F8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299" y="4457700"/>
            <a:ext cx="11530451" cy="494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9292CA54-1249-4F4C-BE57-EC4673960D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30286" y="7734933"/>
            <a:ext cx="2590800" cy="2396490"/>
          </a:xfrm>
          <a:prstGeom prst="rect">
            <a:avLst/>
          </a:prstGeom>
        </p:spPr>
      </p:pic>
      <p:pic>
        <p:nvPicPr>
          <p:cNvPr id="23" name="Picture 34">
            <a:extLst>
              <a:ext uri="{FF2B5EF4-FFF2-40B4-BE49-F238E27FC236}">
                <a16:creationId xmlns:a16="http://schemas.microsoft.com/office/drawing/2014/main" id="{5377BE1D-414E-47EC-8A8D-2A97010B10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914" y="7279643"/>
            <a:ext cx="2808120" cy="300735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ôi cá rô phi trong hệ thống tuần hoàn có thể không mang lại lợi ích như  mong muốn">
            <a:extLst>
              <a:ext uri="{FF2B5EF4-FFF2-40B4-BE49-F238E27FC236}">
                <a16:creationId xmlns:a16="http://schemas.microsoft.com/office/drawing/2014/main" id="{83B5172E-EEE9-4FCC-974D-318AF5603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931069"/>
            <a:ext cx="9440236" cy="842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6E2ECAD2-1CC4-44AC-8ECF-9B6F9E57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40" t="2709" r="1221" b="698"/>
          <a:stretch>
            <a:fillRect/>
          </a:stretch>
        </p:blipFill>
        <p:spPr>
          <a:xfrm>
            <a:off x="3886200" y="2476500"/>
            <a:ext cx="14579595" cy="3733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F5E547-63DD-4F46-9F6B-5B09EB7F68B9}"/>
              </a:ext>
            </a:extLst>
          </p:cNvPr>
          <p:cNvSpPr txBox="1"/>
          <p:nvPr/>
        </p:nvSpPr>
        <p:spPr>
          <a:xfrm>
            <a:off x="5730264" y="2857500"/>
            <a:ext cx="1238250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ọc thông tin mục 1 SGK tr.61, nêu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 hoàn thành phiếu học tập.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5E2F71D-0DCD-4C53-9281-372446F8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93519" y="3382237"/>
            <a:ext cx="1091464" cy="1698777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7273854-862E-49ED-AAE3-DF5A7C5D5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67406" y="6438900"/>
            <a:ext cx="5355077" cy="4991458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F95E61B2-7F0D-4C67-BD01-75548EFA23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316200" y="123594"/>
            <a:ext cx="2185257" cy="20789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477388" y="927794"/>
            <a:ext cx="6449305" cy="2139138"/>
            <a:chOff x="0" y="0"/>
            <a:chExt cx="7204459" cy="11992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199265"/>
            </a:xfrm>
            <a:custGeom>
              <a:avLst/>
              <a:gdLst/>
              <a:ahLst/>
              <a:cxnLst/>
              <a:rect l="l" t="t" r="r" b="b"/>
              <a:pathLst>
                <a:path w="7204459" h="1199265">
                  <a:moveTo>
                    <a:pt x="0" y="0"/>
                  </a:moveTo>
                  <a:lnTo>
                    <a:pt x="7204459" y="0"/>
                  </a:lnTo>
                  <a:lnTo>
                    <a:pt x="7204459" y="1199265"/>
                  </a:lnTo>
                  <a:lnTo>
                    <a:pt x="0" y="1199265"/>
                  </a:ln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36301" y="503763"/>
            <a:ext cx="2483878" cy="6178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518660">
            <a:off x="-23377" y="222245"/>
            <a:ext cx="1096289" cy="13222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3D428A-103B-471B-B98F-03333205C212}"/>
              </a:ext>
            </a:extLst>
          </p:cNvPr>
          <p:cNvSpPr txBox="1"/>
          <p:nvPr/>
        </p:nvSpPr>
        <p:spPr>
          <a:xfrm>
            <a:off x="875992" y="927794"/>
            <a:ext cx="580449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ập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19A4CC-A17F-42A2-8AC2-5CC0CDFD0F45}"/>
              </a:ext>
            </a:extLst>
          </p:cNvPr>
          <p:cNvSpPr txBox="1"/>
          <p:nvPr/>
        </p:nvSpPr>
        <p:spPr>
          <a:xfrm>
            <a:off x="9677400" y="678988"/>
            <a:ext cx="6781800" cy="165167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3A5735-1E27-4549-A81E-A6582D83496E}"/>
              </a:ext>
            </a:extLst>
          </p:cNvPr>
          <p:cNvSpPr txBox="1"/>
          <p:nvPr/>
        </p:nvSpPr>
        <p:spPr>
          <a:xfrm>
            <a:off x="9858297" y="3698745"/>
            <a:ext cx="7890422" cy="61913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sóc: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5E4DF6-9FE9-4B6C-9137-56482FBECB52}"/>
              </a:ext>
            </a:extLst>
          </p:cNvPr>
          <p:cNvSpPr txBox="1"/>
          <p:nvPr/>
        </p:nvSpPr>
        <p:spPr>
          <a:xfrm>
            <a:off x="539281" y="4229660"/>
            <a:ext cx="8753392" cy="51295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3: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x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7B1909-4D91-4E69-BF4C-57786732C95C}"/>
              </a:ext>
            </a:extLst>
          </p:cNvPr>
          <p:cNvCxnSpPr>
            <a:cxnSpLocks/>
          </p:cNvCxnSpPr>
          <p:nvPr/>
        </p:nvCxnSpPr>
        <p:spPr>
          <a:xfrm>
            <a:off x="7154136" y="1681676"/>
            <a:ext cx="237086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DE9851-4F97-4832-A690-21E9246E8B0F}"/>
              </a:ext>
            </a:extLst>
          </p:cNvPr>
          <p:cNvCxnSpPr>
            <a:cxnSpLocks/>
          </p:cNvCxnSpPr>
          <p:nvPr/>
        </p:nvCxnSpPr>
        <p:spPr>
          <a:xfrm>
            <a:off x="4114800" y="3182030"/>
            <a:ext cx="0" cy="9606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8FFB51-B2ED-44B0-8D98-A74D5F2F02B5}"/>
              </a:ext>
            </a:extLst>
          </p:cNvPr>
          <p:cNvCxnSpPr>
            <a:cxnSpLocks/>
          </p:cNvCxnSpPr>
          <p:nvPr/>
        </p:nvCxnSpPr>
        <p:spPr>
          <a:xfrm>
            <a:off x="7002893" y="2668360"/>
            <a:ext cx="2674507" cy="9939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38060" y="410862"/>
            <a:ext cx="5727936" cy="8847438"/>
            <a:chOff x="0" y="0"/>
            <a:chExt cx="2192020" cy="3385820"/>
          </a:xfrm>
        </p:grpSpPr>
        <p:sp>
          <p:nvSpPr>
            <p:cNvPr id="7" name="Freeform 7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4"/>
              <a:stretch>
                <a:fillRect l="-87800" r="-878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844110" y="1614713"/>
            <a:ext cx="14703604" cy="7752234"/>
            <a:chOff x="0" y="0"/>
            <a:chExt cx="4326729" cy="2000727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4263229" cy="1937227"/>
            </a:xfrm>
            <a:custGeom>
              <a:avLst/>
              <a:gdLst/>
              <a:ahLst/>
              <a:cxnLst/>
              <a:rect l="l" t="t" r="r" b="b"/>
              <a:pathLst>
                <a:path w="4263229" h="1937227">
                  <a:moveTo>
                    <a:pt x="4170519" y="1937227"/>
                  </a:moveTo>
                  <a:lnTo>
                    <a:pt x="92710" y="1937227"/>
                  </a:lnTo>
                  <a:cubicBezTo>
                    <a:pt x="41910" y="1937227"/>
                    <a:pt x="0" y="1895317"/>
                    <a:pt x="0" y="184451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69249" y="0"/>
                  </a:lnTo>
                  <a:cubicBezTo>
                    <a:pt x="4220049" y="0"/>
                    <a:pt x="4261960" y="41910"/>
                    <a:pt x="4261960" y="92710"/>
                  </a:cubicBezTo>
                  <a:lnTo>
                    <a:pt x="4261960" y="1843247"/>
                  </a:lnTo>
                  <a:cubicBezTo>
                    <a:pt x="4263229" y="1895317"/>
                    <a:pt x="4221319" y="1937227"/>
                    <a:pt x="4170519" y="1937227"/>
                  </a:cubicBezTo>
                  <a:close/>
                </a:path>
              </a:pathLst>
            </a:custGeom>
            <a:solidFill>
              <a:srgbClr val="7BD4F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326730" cy="2000727"/>
            </a:xfrm>
            <a:custGeom>
              <a:avLst/>
              <a:gdLst/>
              <a:ahLst/>
              <a:cxnLst/>
              <a:rect l="l" t="t" r="r" b="b"/>
              <a:pathLst>
                <a:path w="4326730" h="2000727">
                  <a:moveTo>
                    <a:pt x="4202269" y="59690"/>
                  </a:moveTo>
                  <a:cubicBezTo>
                    <a:pt x="4237829" y="59690"/>
                    <a:pt x="4267039" y="88900"/>
                    <a:pt x="4267039" y="124460"/>
                  </a:cubicBezTo>
                  <a:lnTo>
                    <a:pt x="4267039" y="1876267"/>
                  </a:lnTo>
                  <a:cubicBezTo>
                    <a:pt x="4267039" y="1911827"/>
                    <a:pt x="4237829" y="1941037"/>
                    <a:pt x="4202269" y="1941037"/>
                  </a:cubicBezTo>
                  <a:lnTo>
                    <a:pt x="124460" y="1941037"/>
                  </a:lnTo>
                  <a:cubicBezTo>
                    <a:pt x="88900" y="1941037"/>
                    <a:pt x="59690" y="1911827"/>
                    <a:pt x="59690" y="18762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269" y="59690"/>
                  </a:lnTo>
                  <a:moveTo>
                    <a:pt x="42022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76267"/>
                  </a:lnTo>
                  <a:cubicBezTo>
                    <a:pt x="0" y="1944847"/>
                    <a:pt x="55880" y="2000727"/>
                    <a:pt x="124460" y="2000727"/>
                  </a:cubicBezTo>
                  <a:lnTo>
                    <a:pt x="4202269" y="2000727"/>
                  </a:lnTo>
                  <a:cubicBezTo>
                    <a:pt x="4270849" y="2000727"/>
                    <a:pt x="4326730" y="1944847"/>
                    <a:pt x="4326730" y="1876267"/>
                  </a:cubicBezTo>
                  <a:lnTo>
                    <a:pt x="4326730" y="124460"/>
                  </a:lnTo>
                  <a:cubicBezTo>
                    <a:pt x="4326730" y="55880"/>
                    <a:pt x="4270849" y="0"/>
                    <a:pt x="4202269" y="0"/>
                  </a:cubicBez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77831" y="8655488"/>
            <a:ext cx="3309486" cy="16366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213" y="8715796"/>
            <a:ext cx="3309486" cy="16366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14499A-E130-40D5-BF28-110833379763}"/>
              </a:ext>
            </a:extLst>
          </p:cNvPr>
          <p:cNvSpPr txBox="1"/>
          <p:nvPr/>
        </p:nvSpPr>
        <p:spPr>
          <a:xfrm>
            <a:off x="3301106" y="2019300"/>
            <a:ext cx="13986263" cy="694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– 5 con/ m2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5. 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oxy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C9064B-DE93-4F92-875B-D3C8E4F6D038}"/>
              </a:ext>
            </a:extLst>
          </p:cNvPr>
          <p:cNvSpPr txBox="1"/>
          <p:nvPr/>
        </p:nvSpPr>
        <p:spPr>
          <a:xfrm>
            <a:off x="8001000" y="289878"/>
            <a:ext cx="901639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77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6072" y="2435249"/>
            <a:ext cx="9144000" cy="771698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270944" y="1907912"/>
            <a:ext cx="8844822" cy="8244317"/>
            <a:chOff x="0" y="0"/>
            <a:chExt cx="7204459" cy="177703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777032"/>
            </a:xfrm>
            <a:custGeom>
              <a:avLst/>
              <a:gdLst/>
              <a:ahLst/>
              <a:cxnLst/>
              <a:rect l="l" t="t" r="r" b="b"/>
              <a:pathLst>
                <a:path w="7204459" h="1777032">
                  <a:moveTo>
                    <a:pt x="0" y="0"/>
                  </a:moveTo>
                  <a:lnTo>
                    <a:pt x="7204459" y="0"/>
                  </a:lnTo>
                  <a:lnTo>
                    <a:pt x="7204459" y="1777032"/>
                  </a:lnTo>
                  <a:lnTo>
                    <a:pt x="0" y="177703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5647044" y="264499"/>
            <a:ext cx="8254450" cy="1245883"/>
            <a:chOff x="0" y="0"/>
            <a:chExt cx="4587233" cy="314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solidFill>
              <a:srgbClr val="186AB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53606">
            <a:off x="5288841" y="323267"/>
            <a:ext cx="1201086" cy="29877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413630" y="573399"/>
            <a:ext cx="10996406" cy="73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4"/>
              </a:lnSpc>
            </a:pPr>
            <a:r>
              <a:rPr lang="vi-VN" sz="6000" b="1" dirty="0">
                <a:solidFill>
                  <a:schemeClr val="bg1"/>
                </a:solidFill>
              </a:rPr>
              <a:t>LUYỆN TẬP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53606">
            <a:off x="12913209" y="1172099"/>
            <a:ext cx="1419567" cy="3209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7C78A1-1EAE-494A-9CBC-B8D597B8A174}"/>
              </a:ext>
            </a:extLst>
          </p:cNvPr>
          <p:cNvSpPr txBox="1"/>
          <p:nvPr/>
        </p:nvSpPr>
        <p:spPr>
          <a:xfrm>
            <a:off x="9628119" y="1925029"/>
            <a:ext cx="8229600" cy="8228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toán chi phí cho 1 vụ nuôi cá rô phi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1000 m2,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3 000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4 000 kg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100 kg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300 000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/con,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15 000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/kg,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/kg.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bên.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2431E84-CD0A-419E-A26C-0CFB0D5DD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85787"/>
              </p:ext>
            </p:extLst>
          </p:nvPr>
        </p:nvGraphicFramePr>
        <p:xfrm>
          <a:off x="204116" y="4076700"/>
          <a:ext cx="8876136" cy="52573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60776">
                  <a:extLst>
                    <a:ext uri="{9D8B030D-6E8A-4147-A177-3AD203B41FA5}">
                      <a16:colId xmlns:a16="http://schemas.microsoft.com/office/drawing/2014/main" val="1275865126"/>
                    </a:ext>
                  </a:extLst>
                </a:gridCol>
                <a:gridCol w="1766961">
                  <a:extLst>
                    <a:ext uri="{9D8B030D-6E8A-4147-A177-3AD203B41FA5}">
                      <a16:colId xmlns:a16="http://schemas.microsoft.com/office/drawing/2014/main" val="335827767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895631007"/>
                    </a:ext>
                  </a:extLst>
                </a:gridCol>
                <a:gridCol w="1435347">
                  <a:extLst>
                    <a:ext uri="{9D8B030D-6E8A-4147-A177-3AD203B41FA5}">
                      <a16:colId xmlns:a16="http://schemas.microsoft.com/office/drawing/2014/main" val="3945326059"/>
                    </a:ext>
                  </a:extLst>
                </a:gridCol>
                <a:gridCol w="1612653">
                  <a:extLst>
                    <a:ext uri="{9D8B030D-6E8A-4147-A177-3AD203B41FA5}">
                      <a16:colId xmlns:a16="http://schemas.microsoft.com/office/drawing/2014/main" val="512992505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3139775836"/>
                    </a:ext>
                  </a:extLst>
                </a:gridCol>
              </a:tblGrid>
              <a:tr h="20833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8985908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8824369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6610751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8151324"/>
                  </a:ext>
                </a:extLst>
              </a:tr>
              <a:tr h="634806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CHI PHÍ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914002"/>
                  </a:ext>
                </a:extLst>
              </a:tr>
              <a:tr h="634806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30703"/>
                  </a:ext>
                </a:extLst>
              </a:tr>
            </a:tbl>
          </a:graphicData>
        </a:graphic>
      </p:graphicFrame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DD89FEB9-DA53-449D-81B6-7302D0BB3B34}"/>
              </a:ext>
            </a:extLst>
          </p:cNvPr>
          <p:cNvSpPr/>
          <p:nvPr/>
        </p:nvSpPr>
        <p:spPr>
          <a:xfrm>
            <a:off x="-36095" y="1869778"/>
            <a:ext cx="4942204" cy="111851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B0D1BF-2AF3-4878-8948-16DB87DA91C5}"/>
              </a:ext>
            </a:extLst>
          </p:cNvPr>
          <p:cNvSpPr txBox="1"/>
          <p:nvPr/>
        </p:nvSpPr>
        <p:spPr>
          <a:xfrm>
            <a:off x="35380" y="1995401"/>
            <a:ext cx="91414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9" grpId="0" animBg="1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940162" y="299886"/>
            <a:ext cx="4446643" cy="1033614"/>
            <a:chOff x="0" y="0"/>
            <a:chExt cx="4587233" cy="314059"/>
          </a:xfrm>
          <a:solidFill>
            <a:srgbClr val="FFFF00">
              <a:alpha val="92000"/>
            </a:srgb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grpFill/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775156">
            <a:off x="6243261" y="225446"/>
            <a:ext cx="1071166" cy="1286189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9A77DA9-AA28-4076-9B78-B27CCB097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309855"/>
              </p:ext>
            </p:extLst>
          </p:nvPr>
        </p:nvGraphicFramePr>
        <p:xfrm>
          <a:off x="1066800" y="1562666"/>
          <a:ext cx="16306797" cy="824477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94538">
                  <a:extLst>
                    <a:ext uri="{9D8B030D-6E8A-4147-A177-3AD203B41FA5}">
                      <a16:colId xmlns:a16="http://schemas.microsoft.com/office/drawing/2014/main" val="1930998670"/>
                    </a:ext>
                  </a:extLst>
                </a:gridCol>
                <a:gridCol w="3890670">
                  <a:extLst>
                    <a:ext uri="{9D8B030D-6E8A-4147-A177-3AD203B41FA5}">
                      <a16:colId xmlns:a16="http://schemas.microsoft.com/office/drawing/2014/main" val="910386086"/>
                    </a:ext>
                  </a:extLst>
                </a:gridCol>
                <a:gridCol w="2512280">
                  <a:extLst>
                    <a:ext uri="{9D8B030D-6E8A-4147-A177-3AD203B41FA5}">
                      <a16:colId xmlns:a16="http://schemas.microsoft.com/office/drawing/2014/main" val="2118202648"/>
                    </a:ext>
                  </a:extLst>
                </a:gridCol>
                <a:gridCol w="2512280">
                  <a:extLst>
                    <a:ext uri="{9D8B030D-6E8A-4147-A177-3AD203B41FA5}">
                      <a16:colId xmlns:a16="http://schemas.microsoft.com/office/drawing/2014/main" val="3978956480"/>
                    </a:ext>
                  </a:extLst>
                </a:gridCol>
                <a:gridCol w="2514054">
                  <a:extLst>
                    <a:ext uri="{9D8B030D-6E8A-4147-A177-3AD203B41FA5}">
                      <a16:colId xmlns:a16="http://schemas.microsoft.com/office/drawing/2014/main" val="1980786878"/>
                    </a:ext>
                  </a:extLst>
                </a:gridCol>
                <a:gridCol w="3282975">
                  <a:extLst>
                    <a:ext uri="{9D8B030D-6E8A-4147-A177-3AD203B41FA5}">
                      <a16:colId xmlns:a16="http://schemas.microsoft.com/office/drawing/2014/main" val="2600388480"/>
                    </a:ext>
                  </a:extLst>
                </a:gridCol>
              </a:tblGrid>
              <a:tr h="16727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 tính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giá (đồng)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tiền (đồng)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17824287"/>
                  </a:ext>
                </a:extLst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842075898"/>
                  </a:ext>
                </a:extLst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60 000 000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822549742"/>
                  </a:ext>
                </a:extLst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Vôi bột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977314229"/>
                  </a:ext>
                </a:extLst>
              </a:tr>
              <a:tr h="16727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 xử lí môi trường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688373397"/>
                  </a:ext>
                </a:extLst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Điện, xăng dầu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1908690976"/>
                  </a:ext>
                </a:extLst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phí khác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060489213"/>
                  </a:ext>
                </a:extLst>
              </a:tr>
              <a:tr h="816536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67 800 000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66667789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8AF193D-4470-414A-9EAA-606BF91B4511}"/>
              </a:ext>
            </a:extLst>
          </p:cNvPr>
          <p:cNvSpPr txBox="1"/>
          <p:nvPr/>
        </p:nvSpPr>
        <p:spPr>
          <a:xfrm>
            <a:off x="8192416" y="435680"/>
            <a:ext cx="91811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44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1981200" y="49126"/>
            <a:ext cx="7206861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</p:sp>
      <p:sp>
        <p:nvSpPr>
          <p:cNvPr id="15" name="TextBox 15"/>
          <p:cNvSpPr txBox="1"/>
          <p:nvPr/>
        </p:nvSpPr>
        <p:spPr>
          <a:xfrm>
            <a:off x="7481997" y="2095500"/>
            <a:ext cx="10119052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79"/>
              </a:lnSpc>
            </a:pPr>
            <a:r>
              <a:rPr lang="vi-VN" sz="6000" b="1" dirty="0">
                <a:solidFill>
                  <a:srgbClr val="000000"/>
                </a:solidFill>
              </a:rPr>
              <a:t>BÀI TẬP TRẮC NGHIỆM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Mẫu thư mời làm bài kiểm tra – bước khởi đầu của nhân viên mới">
            <a:extLst>
              <a:ext uri="{FF2B5EF4-FFF2-40B4-BE49-F238E27FC236}">
                <a16:creationId xmlns:a16="http://schemas.microsoft.com/office/drawing/2014/main" id="{17620684-CDCB-4FBE-A7F0-863FEF8F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655325"/>
            <a:ext cx="7206861" cy="480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C8735BC8-DB7F-45E0-AB57-C8ACF3420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97200" y="201580"/>
            <a:ext cx="2328971" cy="2034938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9EF50BDF-C31C-4A4B-97A7-851241860F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000" y="6363832"/>
            <a:ext cx="3948815" cy="30998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9F53F6-9418-4A3D-8F3B-69289DC8E28B}"/>
              </a:ext>
            </a:extLst>
          </p:cNvPr>
          <p:cNvSpPr txBox="1"/>
          <p:nvPr/>
        </p:nvSpPr>
        <p:spPr>
          <a:xfrm>
            <a:off x="5410200" y="3695699"/>
            <a:ext cx="136237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Khoanh tròn vào chữ cái đặt trước câu trả lời đúng.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96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6FFFA-4981-4C29-905F-B590541E85DC}"/>
              </a:ext>
            </a:extLst>
          </p:cNvPr>
          <p:cNvSpPr/>
          <p:nvPr/>
        </p:nvSpPr>
        <p:spPr>
          <a:xfrm>
            <a:off x="3071329" y="3370729"/>
            <a:ext cx="5562600" cy="17526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A. 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6FA6BD-690C-4C95-85EB-B98EB2381357}"/>
              </a:ext>
            </a:extLst>
          </p:cNvPr>
          <p:cNvSpPr/>
          <p:nvPr/>
        </p:nvSpPr>
        <p:spPr>
          <a:xfrm>
            <a:off x="10746453" y="6057900"/>
            <a:ext cx="5562600" cy="17526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309198-CE71-4F13-A5C2-0BE89BCF05C2}"/>
              </a:ext>
            </a:extLst>
          </p:cNvPr>
          <p:cNvSpPr/>
          <p:nvPr/>
        </p:nvSpPr>
        <p:spPr>
          <a:xfrm>
            <a:off x="3071329" y="6024562"/>
            <a:ext cx="5562600" cy="178593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C. 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DBACB-E96C-4C10-A190-C531629106AE}"/>
              </a:ext>
            </a:extLst>
          </p:cNvPr>
          <p:cNvSpPr/>
          <p:nvPr/>
        </p:nvSpPr>
        <p:spPr>
          <a:xfrm>
            <a:off x="10847528" y="3378993"/>
            <a:ext cx="5562600" cy="17526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2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E8095-627A-4A82-AE91-0A73F13919A8}"/>
              </a:ext>
            </a:extLst>
          </p:cNvPr>
          <p:cNvSpPr txBox="1"/>
          <p:nvPr/>
        </p:nvSpPr>
        <p:spPr>
          <a:xfrm>
            <a:off x="4219729" y="-265902"/>
            <a:ext cx="13030200" cy="2937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000" b="1" i="0" dirty="0">
                <a:solidFill>
                  <a:srgbClr val="000000"/>
                </a:solidFill>
                <a:effectLst/>
              </a:rPr>
            </a:br>
            <a:r>
              <a:rPr lang="vi-VN" sz="4400" b="1" i="0" dirty="0">
                <a:effectLst/>
              </a:rPr>
              <a:t>Câu 1. Quy trình nuôi cá nước ngọt trong ao gồm mấy bước</a:t>
            </a:r>
            <a:r>
              <a:rPr lang="vi-VN" sz="4400" b="0" i="0" dirty="0">
                <a:effectLst/>
              </a:rPr>
              <a:t>?</a:t>
            </a:r>
            <a:endParaRPr lang="en-US"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C7B3D-003F-4C04-9C48-1D2A05E22E48}"/>
              </a:ext>
            </a:extLst>
          </p:cNvPr>
          <p:cNvSpPr/>
          <p:nvPr/>
        </p:nvSpPr>
        <p:spPr>
          <a:xfrm>
            <a:off x="12679557" y="6471046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5">
            <a:extLst>
              <a:ext uri="{FF2B5EF4-FFF2-40B4-BE49-F238E27FC236}">
                <a16:creationId xmlns:a16="http://schemas.microsoft.com/office/drawing/2014/main" id="{01D5FABD-B785-427A-9CF0-447BF8CF1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66364" y="266700"/>
            <a:ext cx="2009929" cy="1424537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9975DC63-088C-4F35-8441-96DD2AB21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7612475"/>
            <a:ext cx="1703528" cy="26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40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6FFFA-4981-4C29-905F-B590541E85DC}"/>
              </a:ext>
            </a:extLst>
          </p:cNvPr>
          <p:cNvSpPr/>
          <p:nvPr/>
        </p:nvSpPr>
        <p:spPr>
          <a:xfrm>
            <a:off x="1978946" y="2942597"/>
            <a:ext cx="7427899" cy="2048504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</a:t>
            </a:r>
            <a:r>
              <a:rPr lang="vi-VN" sz="4400" dirty="0">
                <a:solidFill>
                  <a:schemeClr val="bg1"/>
                </a:solidFill>
              </a:rPr>
              <a:t>Hạn chế mầm bệnh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6FA6BD-690C-4C95-85EB-B98EB2381357}"/>
              </a:ext>
            </a:extLst>
          </p:cNvPr>
          <p:cNvSpPr/>
          <p:nvPr/>
        </p:nvSpPr>
        <p:spPr>
          <a:xfrm>
            <a:off x="10581954" y="5763803"/>
            <a:ext cx="6093748" cy="2138677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</a:t>
            </a:r>
            <a:r>
              <a:rPr lang="vi-VN" sz="4400" dirty="0">
                <a:solidFill>
                  <a:schemeClr val="bg1"/>
                </a:solidFill>
              </a:rPr>
              <a:t>Cả 3 đáp án trên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309198-CE71-4F13-A5C2-0BE89BCF05C2}"/>
              </a:ext>
            </a:extLst>
          </p:cNvPr>
          <p:cNvSpPr/>
          <p:nvPr/>
        </p:nvSpPr>
        <p:spPr>
          <a:xfrm>
            <a:off x="2003401" y="5713482"/>
            <a:ext cx="7378987" cy="218899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</a:t>
            </a:r>
            <a:r>
              <a:rPr lang="vi-VN" sz="4400" dirty="0">
                <a:solidFill>
                  <a:schemeClr val="bg1"/>
                </a:solidFill>
              </a:rPr>
              <a:t>Tạo điều kiện môi trường tốt nhất cho cá phát triển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DBACB-E96C-4C10-A190-C531629106AE}"/>
              </a:ext>
            </a:extLst>
          </p:cNvPr>
          <p:cNvSpPr/>
          <p:nvPr/>
        </p:nvSpPr>
        <p:spPr>
          <a:xfrm>
            <a:off x="10581954" y="2903020"/>
            <a:ext cx="6093749" cy="2026752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</a:t>
            </a:r>
            <a:r>
              <a:rPr lang="vi-VN" sz="4400" dirty="0">
                <a:solidFill>
                  <a:schemeClr val="bg1"/>
                </a:solidFill>
              </a:rPr>
              <a:t>Hạn chế dịch hại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E8095-627A-4A82-AE91-0A73F13919A8}"/>
              </a:ext>
            </a:extLst>
          </p:cNvPr>
          <p:cNvSpPr txBox="1"/>
          <p:nvPr/>
        </p:nvSpPr>
        <p:spPr>
          <a:xfrm>
            <a:off x="4328238" y="-473400"/>
            <a:ext cx="12026885" cy="2188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2. </a:t>
            </a:r>
            <a:r>
              <a:rPr lang="vi-VN" sz="4800" i="0" dirty="0">
                <a:effectLst/>
              </a:rPr>
              <a:t>Tại sao phải cải tạo ao nuôi?</a:t>
            </a:r>
            <a:endParaRPr lang="en-US" sz="4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C7B3D-003F-4C04-9C48-1D2A05E22E48}"/>
              </a:ext>
            </a:extLst>
          </p:cNvPr>
          <p:cNvSpPr/>
          <p:nvPr/>
        </p:nvSpPr>
        <p:spPr>
          <a:xfrm>
            <a:off x="10830838" y="6361496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9975DC63-088C-4F35-8441-96DD2AB21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1788" y="8051769"/>
            <a:ext cx="1425584" cy="218899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D21B808-6AA2-443D-9447-3680D52CA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68871">
            <a:off x="2006362" y="234545"/>
            <a:ext cx="2404104" cy="22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1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6FFFA-4981-4C29-905F-B590541E85DC}"/>
              </a:ext>
            </a:extLst>
          </p:cNvPr>
          <p:cNvSpPr/>
          <p:nvPr/>
        </p:nvSpPr>
        <p:spPr>
          <a:xfrm>
            <a:off x="3048000" y="3314699"/>
            <a:ext cx="6358845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2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6FA6BD-690C-4C95-85EB-B98EB2381357}"/>
              </a:ext>
            </a:extLst>
          </p:cNvPr>
          <p:cNvSpPr/>
          <p:nvPr/>
        </p:nvSpPr>
        <p:spPr>
          <a:xfrm>
            <a:off x="10830837" y="5819765"/>
            <a:ext cx="5844865" cy="16764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8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309198-CE71-4F13-A5C2-0BE89BCF05C2}"/>
              </a:ext>
            </a:extLst>
          </p:cNvPr>
          <p:cNvSpPr/>
          <p:nvPr/>
        </p:nvSpPr>
        <p:spPr>
          <a:xfrm>
            <a:off x="3048000" y="5819764"/>
            <a:ext cx="6334388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DBACB-E96C-4C10-A190-C531629106AE}"/>
              </a:ext>
            </a:extLst>
          </p:cNvPr>
          <p:cNvSpPr/>
          <p:nvPr/>
        </p:nvSpPr>
        <p:spPr>
          <a:xfrm>
            <a:off x="10830838" y="3351424"/>
            <a:ext cx="5844865" cy="157834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E8095-627A-4A82-AE91-0A73F13919A8}"/>
              </a:ext>
            </a:extLst>
          </p:cNvPr>
          <p:cNvSpPr txBox="1"/>
          <p:nvPr/>
        </p:nvSpPr>
        <p:spPr>
          <a:xfrm>
            <a:off x="3393402" y="-543262"/>
            <a:ext cx="12026885" cy="329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</a:t>
            </a:r>
            <a:r>
              <a:rPr lang="vi-VN" sz="4800" b="1" dirty="0"/>
              <a:t>3</a:t>
            </a:r>
            <a:r>
              <a:rPr lang="vi-VN" sz="4800" b="1" i="0" dirty="0">
                <a:effectLst/>
              </a:rPr>
              <a:t>. </a:t>
            </a:r>
            <a:r>
              <a:rPr lang="vi-VN" sz="4800" i="0" dirty="0">
                <a:effectLst/>
              </a:rPr>
              <a:t>Quy trình cải tạo ao nuôi tiến hành theo mấy bước?</a:t>
            </a:r>
            <a:endParaRPr lang="en-US" sz="4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C7B3D-003F-4C04-9C48-1D2A05E22E48}"/>
              </a:ext>
            </a:extLst>
          </p:cNvPr>
          <p:cNvSpPr/>
          <p:nvPr/>
        </p:nvSpPr>
        <p:spPr>
          <a:xfrm>
            <a:off x="5313022" y="6362700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9975DC63-088C-4F35-8441-96DD2AB21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533" y="7673308"/>
            <a:ext cx="1723372" cy="2646254"/>
          </a:xfrm>
          <a:prstGeom prst="rect">
            <a:avLst/>
          </a:prstGeom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B9A1AF04-9EB7-4766-9AB1-358B1640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92400" y="360139"/>
            <a:ext cx="2712428" cy="21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7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6FFFA-4981-4C29-905F-B590541E85DC}"/>
              </a:ext>
            </a:extLst>
          </p:cNvPr>
          <p:cNvSpPr/>
          <p:nvPr/>
        </p:nvSpPr>
        <p:spPr>
          <a:xfrm>
            <a:off x="3048000" y="3314699"/>
            <a:ext cx="6358845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</a:t>
            </a:r>
            <a:r>
              <a:rPr lang="vi-VN" sz="4400" dirty="0">
                <a:solidFill>
                  <a:schemeClr val="bg1"/>
                </a:solidFill>
              </a:rPr>
              <a:t>Thu tỉa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6FA6BD-690C-4C95-85EB-B98EB2381357}"/>
              </a:ext>
            </a:extLst>
          </p:cNvPr>
          <p:cNvSpPr/>
          <p:nvPr/>
        </p:nvSpPr>
        <p:spPr>
          <a:xfrm>
            <a:off x="10830837" y="5819765"/>
            <a:ext cx="5844865" cy="16764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</a:t>
            </a:r>
            <a:r>
              <a:rPr lang="vi-VN" sz="4400" dirty="0">
                <a:solidFill>
                  <a:schemeClr val="bg1"/>
                </a:solidFill>
              </a:rPr>
              <a:t>Hình thức khác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309198-CE71-4F13-A5C2-0BE89BCF05C2}"/>
              </a:ext>
            </a:extLst>
          </p:cNvPr>
          <p:cNvSpPr/>
          <p:nvPr/>
        </p:nvSpPr>
        <p:spPr>
          <a:xfrm>
            <a:off x="3048000" y="5819764"/>
            <a:ext cx="6334388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</a:t>
            </a:r>
            <a:r>
              <a:rPr lang="vi-VN" sz="4400" dirty="0">
                <a:solidFill>
                  <a:schemeClr val="bg1"/>
                </a:solidFill>
              </a:rPr>
              <a:t>Cả A và B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DBACB-E96C-4C10-A190-C531629106AE}"/>
              </a:ext>
            </a:extLst>
          </p:cNvPr>
          <p:cNvSpPr/>
          <p:nvPr/>
        </p:nvSpPr>
        <p:spPr>
          <a:xfrm>
            <a:off x="10830838" y="3351424"/>
            <a:ext cx="5844865" cy="157834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</a:t>
            </a:r>
            <a:r>
              <a:rPr lang="vi-VN" sz="4400" dirty="0">
                <a:solidFill>
                  <a:schemeClr val="bg1"/>
                </a:solidFill>
              </a:rPr>
              <a:t>Thu toàn bộ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E8095-627A-4A82-AE91-0A73F13919A8}"/>
              </a:ext>
            </a:extLst>
          </p:cNvPr>
          <p:cNvSpPr txBox="1"/>
          <p:nvPr/>
        </p:nvSpPr>
        <p:spPr>
          <a:xfrm>
            <a:off x="3581400" y="65056"/>
            <a:ext cx="13675398" cy="2188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</a:t>
            </a:r>
            <a:r>
              <a:rPr lang="vi-VN" sz="4800" b="1" dirty="0"/>
              <a:t>4</a:t>
            </a:r>
            <a:r>
              <a:rPr lang="vi-VN" sz="4800" b="1" i="0" dirty="0">
                <a:effectLst/>
              </a:rPr>
              <a:t>. </a:t>
            </a:r>
            <a:r>
              <a:rPr lang="vi-VN" sz="4800" i="0" dirty="0">
                <a:effectLst/>
              </a:rPr>
              <a:t>Có hình thức thu hoạch cá nào sau đây?</a:t>
            </a:r>
            <a:endParaRPr lang="en-US" sz="4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C7B3D-003F-4C04-9C48-1D2A05E22E48}"/>
              </a:ext>
            </a:extLst>
          </p:cNvPr>
          <p:cNvSpPr/>
          <p:nvPr/>
        </p:nvSpPr>
        <p:spPr>
          <a:xfrm>
            <a:off x="4188770" y="6269528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9975DC63-088C-4F35-8441-96DD2AB21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533" y="7673308"/>
            <a:ext cx="1723372" cy="264625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3888C90-115A-4A35-8309-8F0DB8D3C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0096" y="0"/>
            <a:ext cx="1901304" cy="26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94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38060" y="410862"/>
            <a:ext cx="6127931" cy="9465275"/>
            <a:chOff x="0" y="0"/>
            <a:chExt cx="2192020" cy="3385820"/>
          </a:xfrm>
        </p:grpSpPr>
        <p:sp>
          <p:nvSpPr>
            <p:cNvPr id="6" name="Freeform 6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2"/>
              <a:stretch>
                <a:fillRect l="-87800" r="-878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746196" y="2186221"/>
            <a:ext cx="12790696" cy="5914559"/>
            <a:chOff x="0" y="0"/>
            <a:chExt cx="4326729" cy="2000727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263229" cy="1937227"/>
            </a:xfrm>
            <a:custGeom>
              <a:avLst/>
              <a:gdLst/>
              <a:ahLst/>
              <a:cxnLst/>
              <a:rect l="l" t="t" r="r" b="b"/>
              <a:pathLst>
                <a:path w="4263229" h="1937227">
                  <a:moveTo>
                    <a:pt x="4170519" y="1937227"/>
                  </a:moveTo>
                  <a:lnTo>
                    <a:pt x="92710" y="1937227"/>
                  </a:lnTo>
                  <a:cubicBezTo>
                    <a:pt x="41910" y="1937227"/>
                    <a:pt x="0" y="1895317"/>
                    <a:pt x="0" y="184451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69249" y="0"/>
                  </a:lnTo>
                  <a:cubicBezTo>
                    <a:pt x="4220049" y="0"/>
                    <a:pt x="4261960" y="41910"/>
                    <a:pt x="4261960" y="92710"/>
                  </a:cubicBezTo>
                  <a:lnTo>
                    <a:pt x="4261960" y="1843247"/>
                  </a:lnTo>
                  <a:cubicBezTo>
                    <a:pt x="4263229" y="1895317"/>
                    <a:pt x="4221319" y="1937227"/>
                    <a:pt x="4170519" y="1937227"/>
                  </a:cubicBezTo>
                  <a:close/>
                </a:path>
              </a:pathLst>
            </a:custGeom>
            <a:solidFill>
              <a:srgbClr val="7BD4F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326730" cy="2000727"/>
            </a:xfrm>
            <a:custGeom>
              <a:avLst/>
              <a:gdLst/>
              <a:ahLst/>
              <a:cxnLst/>
              <a:rect l="l" t="t" r="r" b="b"/>
              <a:pathLst>
                <a:path w="4326730" h="2000727">
                  <a:moveTo>
                    <a:pt x="4202269" y="59690"/>
                  </a:moveTo>
                  <a:cubicBezTo>
                    <a:pt x="4237829" y="59690"/>
                    <a:pt x="4267039" y="88900"/>
                    <a:pt x="4267039" y="124460"/>
                  </a:cubicBezTo>
                  <a:lnTo>
                    <a:pt x="4267039" y="1876267"/>
                  </a:lnTo>
                  <a:cubicBezTo>
                    <a:pt x="4267039" y="1911827"/>
                    <a:pt x="4237829" y="1941037"/>
                    <a:pt x="4202269" y="1941037"/>
                  </a:cubicBezTo>
                  <a:lnTo>
                    <a:pt x="124460" y="1941037"/>
                  </a:lnTo>
                  <a:cubicBezTo>
                    <a:pt x="88900" y="1941037"/>
                    <a:pt x="59690" y="1911827"/>
                    <a:pt x="59690" y="18762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269" y="59690"/>
                  </a:lnTo>
                  <a:moveTo>
                    <a:pt x="42022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76267"/>
                  </a:lnTo>
                  <a:cubicBezTo>
                    <a:pt x="0" y="1944847"/>
                    <a:pt x="55880" y="2000727"/>
                    <a:pt x="124460" y="2000727"/>
                  </a:cubicBezTo>
                  <a:lnTo>
                    <a:pt x="4202269" y="2000727"/>
                  </a:lnTo>
                  <a:cubicBezTo>
                    <a:pt x="4270849" y="2000727"/>
                    <a:pt x="4326730" y="1944847"/>
                    <a:pt x="4326730" y="1876267"/>
                  </a:cubicBezTo>
                  <a:lnTo>
                    <a:pt x="4326730" y="124460"/>
                  </a:lnTo>
                  <a:cubicBezTo>
                    <a:pt x="4326730" y="55880"/>
                    <a:pt x="4270849" y="0"/>
                    <a:pt x="4202269" y="0"/>
                  </a:cubicBez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6935">
            <a:off x="7494528" y="1775915"/>
            <a:ext cx="3298944" cy="8206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35160" y="7751772"/>
            <a:ext cx="2806087" cy="698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C3163A-851A-4AF8-85D7-3289B22C7A88}"/>
              </a:ext>
            </a:extLst>
          </p:cNvPr>
          <p:cNvSpPr txBox="1"/>
          <p:nvPr/>
        </p:nvSpPr>
        <p:spPr>
          <a:xfrm>
            <a:off x="3609125" y="2472021"/>
            <a:ext cx="11093845" cy="491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12. QUY TRÌNH NUÔI CÁ NƯỚC NGỌT TRONG AO</a:t>
            </a:r>
          </a:p>
        </p:txBody>
      </p:sp>
      <p:pic>
        <p:nvPicPr>
          <p:cNvPr id="1026" name="Picture 2" descr="Kỹ thuật nuôi cá nước ngọt đầy đủ, chi tiết từ A - Z - Thùng Nhựa">
            <a:extLst>
              <a:ext uri="{FF2B5EF4-FFF2-40B4-BE49-F238E27FC236}">
                <a16:creationId xmlns:a16="http://schemas.microsoft.com/office/drawing/2014/main" id="{37E042D9-BD4A-4B13-A895-A4D87B99F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925" y="6350495"/>
            <a:ext cx="5315076" cy="369219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6FFFA-4981-4C29-905F-B590541E85DC}"/>
              </a:ext>
            </a:extLst>
          </p:cNvPr>
          <p:cNvSpPr/>
          <p:nvPr/>
        </p:nvSpPr>
        <p:spPr>
          <a:xfrm>
            <a:off x="3048000" y="3314699"/>
            <a:ext cx="6358845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6FA6BD-690C-4C95-85EB-B98EB2381357}"/>
              </a:ext>
            </a:extLst>
          </p:cNvPr>
          <p:cNvSpPr/>
          <p:nvPr/>
        </p:nvSpPr>
        <p:spPr>
          <a:xfrm>
            <a:off x="10830837" y="5819765"/>
            <a:ext cx="5844865" cy="16764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309198-CE71-4F13-A5C2-0BE89BCF05C2}"/>
              </a:ext>
            </a:extLst>
          </p:cNvPr>
          <p:cNvSpPr/>
          <p:nvPr/>
        </p:nvSpPr>
        <p:spPr>
          <a:xfrm>
            <a:off x="3048000" y="5819764"/>
            <a:ext cx="6334388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5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EDBACB-E96C-4C10-A190-C531629106AE}"/>
              </a:ext>
            </a:extLst>
          </p:cNvPr>
          <p:cNvSpPr/>
          <p:nvPr/>
        </p:nvSpPr>
        <p:spPr>
          <a:xfrm>
            <a:off x="10830838" y="3351424"/>
            <a:ext cx="5844865" cy="157834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E8095-627A-4A82-AE91-0A73F13919A8}"/>
              </a:ext>
            </a:extLst>
          </p:cNvPr>
          <p:cNvSpPr txBox="1"/>
          <p:nvPr/>
        </p:nvSpPr>
        <p:spPr>
          <a:xfrm>
            <a:off x="2569146" y="-497493"/>
            <a:ext cx="13675398" cy="329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</a:t>
            </a:r>
            <a:r>
              <a:rPr lang="vi-VN" sz="4800" b="1" dirty="0"/>
              <a:t>5</a:t>
            </a:r>
            <a:r>
              <a:rPr lang="vi-VN" sz="4800" b="1" i="0" dirty="0">
                <a:effectLst/>
              </a:rPr>
              <a:t>. </a:t>
            </a:r>
            <a:r>
              <a:rPr lang="vi-VN" sz="4800" i="0" dirty="0">
                <a:effectLst/>
              </a:rPr>
              <a:t>Lập kế hoạch, tính toán nuôi cá rô phi trong ao bao gồm mấy bước?</a:t>
            </a:r>
            <a:endParaRPr lang="en-US" sz="4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C7B3D-003F-4C04-9C48-1D2A05E22E48}"/>
              </a:ext>
            </a:extLst>
          </p:cNvPr>
          <p:cNvSpPr/>
          <p:nvPr/>
        </p:nvSpPr>
        <p:spPr>
          <a:xfrm>
            <a:off x="5347658" y="3740218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9975DC63-088C-4F35-8441-96DD2AB21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533" y="7673308"/>
            <a:ext cx="1723372" cy="2646254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53F2132-9A4C-4C96-8332-652F295CD8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68911" y="338068"/>
            <a:ext cx="1689157" cy="24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5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033" y="791045"/>
            <a:ext cx="17104842" cy="9016395"/>
            <a:chOff x="0" y="0"/>
            <a:chExt cx="22806456" cy="120218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21860" cy="1202186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84597" y="0"/>
              <a:ext cx="12021860" cy="1202186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05800" y="791045"/>
            <a:ext cx="9048119" cy="8001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913721" y="1820062"/>
            <a:ext cx="6187387" cy="1287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vi-VN" sz="6000" b="1" dirty="0">
                <a:solidFill>
                  <a:srgbClr val="0066C2"/>
                </a:solidFill>
              </a:rPr>
              <a:t>VẬN DỤNG</a:t>
            </a:r>
            <a:endParaRPr lang="en-US" sz="6000" b="1" dirty="0">
              <a:solidFill>
                <a:srgbClr val="0066C2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63599" y="3447337"/>
            <a:ext cx="7871801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oạt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4: </a:t>
            </a:r>
            <a:r>
              <a:rPr lang="vi-VN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340" y="8289595"/>
            <a:ext cx="3057536" cy="1345316"/>
          </a:xfrm>
          <a:prstGeom prst="rect">
            <a:avLst/>
          </a:prstGeom>
        </p:spPr>
      </p:pic>
      <p:pic>
        <p:nvPicPr>
          <p:cNvPr id="9222" name="Picture 6" descr="Thông tin tôm hùm rớt giá sốc là chưa chính xác - Tạp chí Tài chính">
            <a:extLst>
              <a:ext uri="{FF2B5EF4-FFF2-40B4-BE49-F238E27FC236}">
                <a16:creationId xmlns:a16="http://schemas.microsoft.com/office/drawing/2014/main" id="{13F8C1BD-2BA0-41AD-BC54-45B25B28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68" y="2370416"/>
            <a:ext cx="6456343" cy="4842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1809" y="1599417"/>
            <a:ext cx="7926191" cy="6820683"/>
            <a:chOff x="95037" y="-434481"/>
            <a:chExt cx="6321665" cy="6350000"/>
          </a:xfrm>
        </p:grpSpPr>
        <p:sp>
          <p:nvSpPr>
            <p:cNvPr id="3" name="Freeform 3"/>
            <p:cNvSpPr/>
            <p:nvPr/>
          </p:nvSpPr>
          <p:spPr>
            <a:xfrm>
              <a:off x="95037" y="-434481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D8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690408" y="770657"/>
            <a:ext cx="11046959" cy="1075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FFFFFF"/>
                </a:solidFill>
              </a:rPr>
              <a:t>HƯỚNG DẪN VỀ NHÀ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636DD-0DAB-457D-9766-BB732A600586}"/>
              </a:ext>
            </a:extLst>
          </p:cNvPr>
          <p:cNvSpPr txBox="1"/>
          <p:nvPr/>
        </p:nvSpPr>
        <p:spPr>
          <a:xfrm>
            <a:off x="1661994" y="2665578"/>
            <a:ext cx="8688191" cy="4955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Ôn lại kiến thức đã học</a:t>
            </a:r>
            <a:r>
              <a:rPr lang="vi-VN" sz="40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Làm bài tập trong SBT.</a:t>
            </a:r>
            <a:endParaRPr lang="en-US" sz="4000" dirty="0">
              <a:solidFill>
                <a:schemeClr val="bg1"/>
              </a:solidFill>
              <a:effectLst/>
              <a:ea typeface="Noto Sans Symbols"/>
              <a:cs typeface="Noto Sans Symbols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Đọc và tìm hiểu trước nội dung 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Bài </a:t>
            </a:r>
            <a:r>
              <a:rPr lang="vi-VN" sz="4000" b="1" i="1" dirty="0">
                <a:solidFill>
                  <a:schemeClr val="bg1"/>
                </a:solidFill>
                <a:ea typeface="Times New Roman" panose="02020603050405020304" pitchFamily="18" charset="0"/>
                <a:cs typeface="Noto Sans Symbols"/>
              </a:rPr>
              <a:t>13</a:t>
            </a:r>
            <a:r>
              <a:rPr lang="vi-VN" sz="40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 – Quản lí ao nuôi và phòng trị bệnh thủy sản.</a:t>
            </a:r>
            <a:endParaRPr lang="en-US" sz="4000" dirty="0">
              <a:solidFill>
                <a:schemeClr val="bg1"/>
              </a:solidFill>
              <a:effectLst/>
              <a:ea typeface="Noto Sans Symbols"/>
              <a:cs typeface="Noto Sans Symbols"/>
            </a:endParaRPr>
          </a:p>
        </p:txBody>
      </p:sp>
      <p:pic>
        <p:nvPicPr>
          <p:cNvPr id="1028" name="Picture 4" descr="Bí quyết làm trắc nghiệm tiếng Anh đạt điểm cao - Wall Street English">
            <a:extLst>
              <a:ext uri="{FF2B5EF4-FFF2-40B4-BE49-F238E27FC236}">
                <a16:creationId xmlns:a16="http://schemas.microsoft.com/office/drawing/2014/main" id="{C29E36E3-3C3B-4ED8-9626-5BFAAD6D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093641"/>
            <a:ext cx="7184097" cy="579305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61A66A2D-75EB-4914-9409-0543E68F1779}"/>
              </a:ext>
            </a:extLst>
          </p:cNvPr>
          <p:cNvSpPr/>
          <p:nvPr/>
        </p:nvSpPr>
        <p:spPr>
          <a:xfrm>
            <a:off x="-576616" y="-266700"/>
            <a:ext cx="1600200" cy="10553700"/>
          </a:xfrm>
          <a:prstGeom prst="round2Same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8152ADC-4A4E-45DF-8B1E-2ED3C932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51701" y="7767064"/>
            <a:ext cx="2806299" cy="22029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38060" y="410862"/>
            <a:ext cx="5727936" cy="8847438"/>
            <a:chOff x="0" y="0"/>
            <a:chExt cx="2192020" cy="3385820"/>
          </a:xfrm>
        </p:grpSpPr>
        <p:sp>
          <p:nvSpPr>
            <p:cNvPr id="7" name="Freeform 7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4"/>
              <a:stretch>
                <a:fillRect l="-87800" r="-878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673311" y="1909110"/>
            <a:ext cx="13695535" cy="5914559"/>
            <a:chOff x="0" y="0"/>
            <a:chExt cx="4326729" cy="2000727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4263229" cy="1937227"/>
            </a:xfrm>
            <a:custGeom>
              <a:avLst/>
              <a:gdLst/>
              <a:ahLst/>
              <a:cxnLst/>
              <a:rect l="l" t="t" r="r" b="b"/>
              <a:pathLst>
                <a:path w="4263229" h="1937227">
                  <a:moveTo>
                    <a:pt x="4170519" y="1937227"/>
                  </a:moveTo>
                  <a:lnTo>
                    <a:pt x="92710" y="1937227"/>
                  </a:lnTo>
                  <a:cubicBezTo>
                    <a:pt x="41910" y="1937227"/>
                    <a:pt x="0" y="1895317"/>
                    <a:pt x="0" y="184451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69249" y="0"/>
                  </a:lnTo>
                  <a:cubicBezTo>
                    <a:pt x="4220049" y="0"/>
                    <a:pt x="4261960" y="41910"/>
                    <a:pt x="4261960" y="92710"/>
                  </a:cubicBezTo>
                  <a:lnTo>
                    <a:pt x="4261960" y="1843247"/>
                  </a:lnTo>
                  <a:cubicBezTo>
                    <a:pt x="4263229" y="1895317"/>
                    <a:pt x="4221319" y="1937227"/>
                    <a:pt x="4170519" y="1937227"/>
                  </a:cubicBezTo>
                  <a:close/>
                </a:path>
              </a:pathLst>
            </a:custGeom>
            <a:solidFill>
              <a:srgbClr val="7BD4F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326730" cy="2000727"/>
            </a:xfrm>
            <a:custGeom>
              <a:avLst/>
              <a:gdLst/>
              <a:ahLst/>
              <a:cxnLst/>
              <a:rect l="l" t="t" r="r" b="b"/>
              <a:pathLst>
                <a:path w="4326730" h="2000727">
                  <a:moveTo>
                    <a:pt x="4202269" y="59690"/>
                  </a:moveTo>
                  <a:cubicBezTo>
                    <a:pt x="4237829" y="59690"/>
                    <a:pt x="4267039" y="88900"/>
                    <a:pt x="4267039" y="124460"/>
                  </a:cubicBezTo>
                  <a:lnTo>
                    <a:pt x="4267039" y="1876267"/>
                  </a:lnTo>
                  <a:cubicBezTo>
                    <a:pt x="4267039" y="1911827"/>
                    <a:pt x="4237829" y="1941037"/>
                    <a:pt x="4202269" y="1941037"/>
                  </a:cubicBezTo>
                  <a:lnTo>
                    <a:pt x="124460" y="1941037"/>
                  </a:lnTo>
                  <a:cubicBezTo>
                    <a:pt x="88900" y="1941037"/>
                    <a:pt x="59690" y="1911827"/>
                    <a:pt x="59690" y="18762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269" y="59690"/>
                  </a:lnTo>
                  <a:moveTo>
                    <a:pt x="42022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76267"/>
                  </a:lnTo>
                  <a:cubicBezTo>
                    <a:pt x="0" y="1944847"/>
                    <a:pt x="55880" y="2000727"/>
                    <a:pt x="124460" y="2000727"/>
                  </a:cubicBezTo>
                  <a:lnTo>
                    <a:pt x="4202269" y="2000727"/>
                  </a:lnTo>
                  <a:cubicBezTo>
                    <a:pt x="4270849" y="2000727"/>
                    <a:pt x="4326730" y="1944847"/>
                    <a:pt x="4326730" y="1876267"/>
                  </a:cubicBezTo>
                  <a:lnTo>
                    <a:pt x="4326730" y="124460"/>
                  </a:lnTo>
                  <a:cubicBezTo>
                    <a:pt x="4326730" y="55880"/>
                    <a:pt x="4270849" y="0"/>
                    <a:pt x="4202269" y="0"/>
                  </a:cubicBez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46935">
            <a:off x="7494528" y="1775915"/>
            <a:ext cx="3298944" cy="8206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35160" y="7751772"/>
            <a:ext cx="2806087" cy="698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226483"/>
            <a:ext cx="3309486" cy="163669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048907" y="3205210"/>
            <a:ext cx="12944342" cy="314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186AB4"/>
                </a:solidFill>
              </a:rPr>
              <a:t>CẢM ƠN SỰ QUAN TÂM THEO DÕI CỦA CÁC EM!</a:t>
            </a:r>
            <a:endParaRPr lang="en-US" sz="7200" b="1" dirty="0">
              <a:solidFill>
                <a:srgbClr val="186AB4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0990" y="8251977"/>
            <a:ext cx="3309486" cy="1636691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22C94E98-0510-4756-B352-26ECA8D3C0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60592" y="4948136"/>
            <a:ext cx="2430421" cy="49600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362">
            <a:off x="-528400" y="6516004"/>
            <a:ext cx="3466366" cy="38515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838200" y="963012"/>
            <a:ext cx="7537368" cy="696851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066C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10224" y="3009517"/>
            <a:ext cx="4151134" cy="259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000" b="1" u="none" dirty="0">
                <a:solidFill>
                  <a:srgbClr val="FFFFFF"/>
                </a:solidFill>
              </a:rPr>
              <a:t>NỘI DUNG BÀI HỌC</a:t>
            </a:r>
            <a:endParaRPr lang="en-US" sz="6000" b="1" u="none" dirty="0">
              <a:solidFill>
                <a:srgbClr val="FFFFFF"/>
              </a:solidFill>
            </a:endParaRPr>
          </a:p>
        </p:txBody>
      </p:sp>
      <p:grpSp>
        <p:nvGrpSpPr>
          <p:cNvPr id="20" name="Group 20"/>
          <p:cNvGrpSpPr/>
          <p:nvPr/>
        </p:nvGrpSpPr>
        <p:grpSpPr>
          <a:xfrm rot="5400000">
            <a:off x="10963513" y="-1181096"/>
            <a:ext cx="1451061" cy="12028969"/>
            <a:chOff x="0" y="0"/>
            <a:chExt cx="643227" cy="595198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43227" cy="5951982"/>
            </a:xfrm>
            <a:custGeom>
              <a:avLst/>
              <a:gdLst/>
              <a:ahLst/>
              <a:cxnLst/>
              <a:rect l="l" t="t" r="r" b="b"/>
              <a:pathLst>
                <a:path w="643227" h="5951982">
                  <a:moveTo>
                    <a:pt x="214525" y="5932913"/>
                  </a:moveTo>
                  <a:cubicBezTo>
                    <a:pt x="247501" y="5944426"/>
                    <a:pt x="284992" y="5951982"/>
                    <a:pt x="321787" y="5951982"/>
                  </a:cubicBezTo>
                  <a:cubicBezTo>
                    <a:pt x="358583" y="5951982"/>
                    <a:pt x="393990" y="5945505"/>
                    <a:pt x="426619" y="5933991"/>
                  </a:cubicBezTo>
                  <a:cubicBezTo>
                    <a:pt x="427314" y="5933631"/>
                    <a:pt x="428008" y="5933631"/>
                    <a:pt x="428702" y="5933272"/>
                  </a:cubicBezTo>
                  <a:cubicBezTo>
                    <a:pt x="551238" y="5887217"/>
                    <a:pt x="641492" y="5765603"/>
                    <a:pt x="643227" y="5509324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05235"/>
                  </a:lnTo>
                  <a:cubicBezTo>
                    <a:pt x="1736" y="5766322"/>
                    <a:pt x="90600" y="5887937"/>
                    <a:pt x="214525" y="59329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10719798" y="-3241409"/>
            <a:ext cx="2018695" cy="11797725"/>
            <a:chOff x="0" y="0"/>
            <a:chExt cx="643227" cy="59519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3227" cy="5951982"/>
            </a:xfrm>
            <a:custGeom>
              <a:avLst/>
              <a:gdLst/>
              <a:ahLst/>
              <a:cxnLst/>
              <a:rect l="l" t="t" r="r" b="b"/>
              <a:pathLst>
                <a:path w="643227" h="5951982">
                  <a:moveTo>
                    <a:pt x="214525" y="5932913"/>
                  </a:moveTo>
                  <a:cubicBezTo>
                    <a:pt x="247501" y="5944426"/>
                    <a:pt x="284992" y="5951982"/>
                    <a:pt x="321787" y="5951982"/>
                  </a:cubicBezTo>
                  <a:cubicBezTo>
                    <a:pt x="358583" y="5951982"/>
                    <a:pt x="393990" y="5945505"/>
                    <a:pt x="426619" y="5933991"/>
                  </a:cubicBezTo>
                  <a:cubicBezTo>
                    <a:pt x="427314" y="5933631"/>
                    <a:pt x="428008" y="5933631"/>
                    <a:pt x="428702" y="5933272"/>
                  </a:cubicBezTo>
                  <a:cubicBezTo>
                    <a:pt x="551238" y="5887217"/>
                    <a:pt x="641492" y="5765603"/>
                    <a:pt x="643227" y="5509324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05235"/>
                  </a:lnTo>
                  <a:cubicBezTo>
                    <a:pt x="1736" y="5766322"/>
                    <a:pt x="90600" y="5887937"/>
                    <a:pt x="214525" y="59329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018363" y="1648106"/>
            <a:ext cx="8174766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chung về quy trình nuôi cá nước ngọt trong ao</a:t>
            </a:r>
            <a:endParaRPr lang="en-US" sz="4000" u="none" spc="41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549682" y="4242799"/>
            <a:ext cx="9834802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</a:t>
            </a:r>
            <a:endParaRPr lang="en-US" sz="4000" u="none" spc="41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9621">
            <a:off x="16339318" y="8532211"/>
            <a:ext cx="2262655" cy="2214574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6075961" y="2035267"/>
            <a:ext cx="1239239" cy="1164388"/>
            <a:chOff x="0" y="0"/>
            <a:chExt cx="1258277" cy="124884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58277" cy="1248840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182701" y="343427"/>
              <a:ext cx="837690" cy="700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943625" y="4317971"/>
            <a:ext cx="1137486" cy="1115139"/>
            <a:chOff x="0" y="0"/>
            <a:chExt cx="1258277" cy="1248840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58277" cy="1248840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210294" y="218331"/>
              <a:ext cx="837690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Group 20">
            <a:extLst>
              <a:ext uri="{FF2B5EF4-FFF2-40B4-BE49-F238E27FC236}">
                <a16:creationId xmlns:a16="http://schemas.microsoft.com/office/drawing/2014/main" id="{86AC42AE-8F76-47A4-ADE6-DCBC8F2DB54B}"/>
              </a:ext>
            </a:extLst>
          </p:cNvPr>
          <p:cNvGrpSpPr/>
          <p:nvPr/>
        </p:nvGrpSpPr>
        <p:grpSpPr>
          <a:xfrm rot="5400000">
            <a:off x="10385352" y="794512"/>
            <a:ext cx="1922001" cy="12563310"/>
            <a:chOff x="0" y="0"/>
            <a:chExt cx="643227" cy="5951982"/>
          </a:xfrm>
        </p:grpSpPr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C4306E46-A418-4BC3-B4C4-175C23623E52}"/>
                </a:ext>
              </a:extLst>
            </p:cNvPr>
            <p:cNvSpPr/>
            <p:nvPr/>
          </p:nvSpPr>
          <p:spPr>
            <a:xfrm>
              <a:off x="0" y="0"/>
              <a:ext cx="643227" cy="5951982"/>
            </a:xfrm>
            <a:custGeom>
              <a:avLst/>
              <a:gdLst/>
              <a:ahLst/>
              <a:cxnLst/>
              <a:rect l="l" t="t" r="r" b="b"/>
              <a:pathLst>
                <a:path w="643227" h="5951982">
                  <a:moveTo>
                    <a:pt x="214525" y="5932913"/>
                  </a:moveTo>
                  <a:cubicBezTo>
                    <a:pt x="247501" y="5944426"/>
                    <a:pt x="284992" y="5951982"/>
                    <a:pt x="321787" y="5951982"/>
                  </a:cubicBezTo>
                  <a:cubicBezTo>
                    <a:pt x="358583" y="5951982"/>
                    <a:pt x="393990" y="5945505"/>
                    <a:pt x="426619" y="5933991"/>
                  </a:cubicBezTo>
                  <a:cubicBezTo>
                    <a:pt x="427314" y="5933631"/>
                    <a:pt x="428008" y="5933631"/>
                    <a:pt x="428702" y="5933272"/>
                  </a:cubicBezTo>
                  <a:cubicBezTo>
                    <a:pt x="551238" y="5887217"/>
                    <a:pt x="641492" y="5765603"/>
                    <a:pt x="643227" y="5509324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05235"/>
                  </a:lnTo>
                  <a:cubicBezTo>
                    <a:pt x="1736" y="5766322"/>
                    <a:pt x="90600" y="5887937"/>
                    <a:pt x="214525" y="59329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9" name="TextBox 22">
              <a:extLst>
                <a:ext uri="{FF2B5EF4-FFF2-40B4-BE49-F238E27FC236}">
                  <a16:creationId xmlns:a16="http://schemas.microsoft.com/office/drawing/2014/main" id="{33AB7E86-4293-42E5-8D78-8056AAE59FB6}"/>
                </a:ext>
              </a:extLst>
            </p:cNvPr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35">
            <a:extLst>
              <a:ext uri="{FF2B5EF4-FFF2-40B4-BE49-F238E27FC236}">
                <a16:creationId xmlns:a16="http://schemas.microsoft.com/office/drawing/2014/main" id="{E450E771-AC48-4A31-AC0B-D277A6242A90}"/>
              </a:ext>
            </a:extLst>
          </p:cNvPr>
          <p:cNvGrpSpPr/>
          <p:nvPr/>
        </p:nvGrpSpPr>
        <p:grpSpPr>
          <a:xfrm>
            <a:off x="5334170" y="6523073"/>
            <a:ext cx="1234344" cy="1180747"/>
            <a:chOff x="29431" y="-33306"/>
            <a:chExt cx="1258277" cy="1248840"/>
          </a:xfrm>
        </p:grpSpPr>
        <p:pic>
          <p:nvPicPr>
            <p:cNvPr id="51" name="Picture 36">
              <a:extLst>
                <a:ext uri="{FF2B5EF4-FFF2-40B4-BE49-F238E27FC236}">
                  <a16:creationId xmlns:a16="http://schemas.microsoft.com/office/drawing/2014/main" id="{0A2DAEFF-B7C9-45BC-9B15-ABF722D83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9431" y="-33306"/>
              <a:ext cx="1258277" cy="1248840"/>
            </a:xfrm>
            <a:prstGeom prst="rect">
              <a:avLst/>
            </a:prstGeom>
          </p:spPr>
        </p:pic>
        <p:sp>
          <p:nvSpPr>
            <p:cNvPr id="52" name="TextBox 37">
              <a:extLst>
                <a:ext uri="{FF2B5EF4-FFF2-40B4-BE49-F238E27FC236}">
                  <a16:creationId xmlns:a16="http://schemas.microsoft.com/office/drawing/2014/main" id="{C169B296-991C-46F7-B019-1075646F9380}"/>
                </a:ext>
              </a:extLst>
            </p:cNvPr>
            <p:cNvSpPr txBox="1"/>
            <p:nvPr/>
          </p:nvSpPr>
          <p:spPr>
            <a:xfrm>
              <a:off x="192042" y="287708"/>
              <a:ext cx="837690" cy="543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vi-VN" sz="4400" b="1" dirty="0">
                  <a:solidFill>
                    <a:srgbClr val="000000"/>
                  </a:solidFill>
                </a:rPr>
                <a:t>3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503F47B-B543-4120-A6D1-25B6C0188DA1}"/>
              </a:ext>
            </a:extLst>
          </p:cNvPr>
          <p:cNvSpPr txBox="1"/>
          <p:nvPr/>
        </p:nvSpPr>
        <p:spPr>
          <a:xfrm>
            <a:off x="7004595" y="6050777"/>
            <a:ext cx="101583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8343900"/>
            <a:ext cx="3057536" cy="1345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47F3DF-EDCF-4C01-B430-9DEB9290FD77}"/>
              </a:ext>
            </a:extLst>
          </p:cNvPr>
          <p:cNvSpPr/>
          <p:nvPr/>
        </p:nvSpPr>
        <p:spPr>
          <a:xfrm>
            <a:off x="4038600" y="2857500"/>
            <a:ext cx="14401800" cy="312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53BA9D63-4FAE-4B13-B0ED-697180DB46C6}"/>
              </a:ext>
            </a:extLst>
          </p:cNvPr>
          <p:cNvSpPr txBox="1"/>
          <p:nvPr/>
        </p:nvSpPr>
        <p:spPr>
          <a:xfrm>
            <a:off x="5486400" y="3086100"/>
            <a:ext cx="12197435" cy="2358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000000"/>
                </a:solidFill>
              </a:rPr>
              <a:t>I. GIỚI THIỆU CHUNG VỀ QUY TRÌNH NUÔI CÁ NƯỚC NGỌT TRONG AO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Sông trong ao">
            <a:extLst>
              <a:ext uri="{FF2B5EF4-FFF2-40B4-BE49-F238E27FC236}">
                <a16:creationId xmlns:a16="http://schemas.microsoft.com/office/drawing/2014/main" id="{FE4F79B7-720E-4057-97F1-D36F490F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47900"/>
            <a:ext cx="5240079" cy="434340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98AC721-E9B6-4AF5-8E34-A7C4947EB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21147" y="5993308"/>
            <a:ext cx="4191717" cy="4293692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0204A781-27D7-4765-9D44-8F01AAD70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90013" y="534726"/>
            <a:ext cx="3057536" cy="134531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64991" y="464697"/>
            <a:ext cx="6807308" cy="4918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92811" y="8692355"/>
            <a:ext cx="3057536" cy="1345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20D2E5-59FC-40CF-A050-FBB32666B96B}"/>
              </a:ext>
            </a:extLst>
          </p:cNvPr>
          <p:cNvSpPr txBox="1"/>
          <p:nvPr/>
        </p:nvSpPr>
        <p:spPr>
          <a:xfrm>
            <a:off x="11389911" y="1147489"/>
            <a:ext cx="6002969" cy="3651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</a:rPr>
              <a:t>Đọc t</a:t>
            </a:r>
            <a:r>
              <a:rPr lang="vi-VN" sz="4000" dirty="0">
                <a:effectLst/>
                <a:ea typeface="Times New Roman" panose="02020603050405020304" pitchFamily="18" charset="0"/>
              </a:rPr>
              <a:t>hông tin mục 1 SGK tr.61, nêu quy trình nuôi cá nước ngọt trong ao qua hình 12.2?</a:t>
            </a:r>
            <a:endParaRPr lang="en-US" sz="4000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5419A053-9D45-4318-B67E-3F587547D3E6}"/>
              </a:ext>
            </a:extLst>
          </p:cNvPr>
          <p:cNvSpPr/>
          <p:nvPr/>
        </p:nvSpPr>
        <p:spPr>
          <a:xfrm>
            <a:off x="361273" y="567207"/>
            <a:ext cx="4577491" cy="1310246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Chuẩn bị ao nuôi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CA9D0F12-D7D1-47DF-A6AF-65F0466AD146}"/>
              </a:ext>
            </a:extLst>
          </p:cNvPr>
          <p:cNvSpPr/>
          <p:nvPr/>
        </p:nvSpPr>
        <p:spPr>
          <a:xfrm>
            <a:off x="6083048" y="3125138"/>
            <a:ext cx="4434385" cy="1358430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Quản lí thức ăn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72224611-7117-42B0-8700-BE6A90CED302}"/>
              </a:ext>
            </a:extLst>
          </p:cNvPr>
          <p:cNvSpPr/>
          <p:nvPr/>
        </p:nvSpPr>
        <p:spPr>
          <a:xfrm>
            <a:off x="381519" y="7737574"/>
            <a:ext cx="4577491" cy="1310246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Thu hoạch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41A0B47-3B51-4CB0-A4B8-E9092D0833E4}"/>
              </a:ext>
            </a:extLst>
          </p:cNvPr>
          <p:cNvSpPr/>
          <p:nvPr/>
        </p:nvSpPr>
        <p:spPr>
          <a:xfrm>
            <a:off x="288467" y="4698969"/>
            <a:ext cx="4718961" cy="2195782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Chăm sóc, quản lí cá sau khi thả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72925BEC-4338-44BE-9BFC-8260116A2D3B}"/>
              </a:ext>
            </a:extLst>
          </p:cNvPr>
          <p:cNvSpPr/>
          <p:nvPr/>
        </p:nvSpPr>
        <p:spPr>
          <a:xfrm>
            <a:off x="393930" y="2616767"/>
            <a:ext cx="4577491" cy="1310246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Thả cá giống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FE4E9CD5-EBEF-4675-AF18-7B744244E8E9}"/>
              </a:ext>
            </a:extLst>
          </p:cNvPr>
          <p:cNvSpPr/>
          <p:nvPr/>
        </p:nvSpPr>
        <p:spPr>
          <a:xfrm>
            <a:off x="6266157" y="4934535"/>
            <a:ext cx="4375500" cy="1677882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Quản lí chất lượng ao nuôi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B8A7F233-EB1D-407F-81AB-01A32BD4AD2C}"/>
              </a:ext>
            </a:extLst>
          </p:cNvPr>
          <p:cNvSpPr/>
          <p:nvPr/>
        </p:nvSpPr>
        <p:spPr>
          <a:xfrm>
            <a:off x="6119334" y="6953830"/>
            <a:ext cx="4434385" cy="1358430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Quản lí sức khỏe cá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47CF3BA4-F457-456A-BE68-93F16985967C}"/>
              </a:ext>
            </a:extLst>
          </p:cNvPr>
          <p:cNvSpPr/>
          <p:nvPr/>
        </p:nvSpPr>
        <p:spPr>
          <a:xfrm>
            <a:off x="2457448" y="7016291"/>
            <a:ext cx="381000" cy="6294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6C40AE5-BB87-4AE2-A485-DCABBC908471}"/>
              </a:ext>
            </a:extLst>
          </p:cNvPr>
          <p:cNvSpPr/>
          <p:nvPr/>
        </p:nvSpPr>
        <p:spPr>
          <a:xfrm>
            <a:off x="2398356" y="3987406"/>
            <a:ext cx="395463" cy="6253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E8683069-4DC6-4A4B-911D-968EBBA490D1}"/>
              </a:ext>
            </a:extLst>
          </p:cNvPr>
          <p:cNvSpPr/>
          <p:nvPr/>
        </p:nvSpPr>
        <p:spPr>
          <a:xfrm>
            <a:off x="2457448" y="1933286"/>
            <a:ext cx="381000" cy="6294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5F510B-DF50-4C66-A2BF-E7633733004D}"/>
              </a:ext>
            </a:extLst>
          </p:cNvPr>
          <p:cNvCxnSpPr/>
          <p:nvPr/>
        </p:nvCxnSpPr>
        <p:spPr>
          <a:xfrm flipV="1">
            <a:off x="4791964" y="3987406"/>
            <a:ext cx="1327370" cy="10471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0C0B9B9-868C-4F26-8945-EDEC38E61C92}"/>
              </a:ext>
            </a:extLst>
          </p:cNvPr>
          <p:cNvCxnSpPr>
            <a:cxnSpLocks/>
          </p:cNvCxnSpPr>
          <p:nvPr/>
        </p:nvCxnSpPr>
        <p:spPr>
          <a:xfrm>
            <a:off x="4999210" y="5796860"/>
            <a:ext cx="123789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13DB90-9A66-413A-B81B-E9316AA658C3}"/>
              </a:ext>
            </a:extLst>
          </p:cNvPr>
          <p:cNvCxnSpPr>
            <a:cxnSpLocks/>
          </p:cNvCxnSpPr>
          <p:nvPr/>
        </p:nvCxnSpPr>
        <p:spPr>
          <a:xfrm>
            <a:off x="4835129" y="6486724"/>
            <a:ext cx="1342310" cy="889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44BFC7A-6B88-4E94-96FD-730B586B6265}"/>
              </a:ext>
            </a:extLst>
          </p:cNvPr>
          <p:cNvSpPr txBox="1"/>
          <p:nvPr/>
        </p:nvSpPr>
        <p:spPr>
          <a:xfrm>
            <a:off x="1103576" y="9365013"/>
            <a:ext cx="1003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Quy trình nuôi cá nước ngọt trong ao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A5797D97-7F04-4383-9978-6FBE14B85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00387" y="5657740"/>
            <a:ext cx="3303128" cy="461096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68" y="1669504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940792" y="536311"/>
            <a:ext cx="11678600" cy="2114222"/>
            <a:chOff x="0" y="0"/>
            <a:chExt cx="4587233" cy="314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solidFill>
              <a:srgbClr val="186AB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53606">
            <a:off x="2123007" y="632729"/>
            <a:ext cx="1929132" cy="4394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53606">
            <a:off x="13431586" y="2308882"/>
            <a:ext cx="1845938" cy="4591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49376">
            <a:off x="14005932" y="15936"/>
            <a:ext cx="1184551" cy="14287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97A5A6-A46E-420C-8475-7813D648162B}"/>
              </a:ext>
            </a:extLst>
          </p:cNvPr>
          <p:cNvSpPr txBox="1"/>
          <p:nvPr/>
        </p:nvSpPr>
        <p:spPr>
          <a:xfrm>
            <a:off x="3911127" y="586801"/>
            <a:ext cx="1005506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chemeClr val="bg1"/>
                </a:solidFill>
                <a:ea typeface="Times New Roman" panose="02020603050405020304" pitchFamily="18" charset="0"/>
              </a:rPr>
              <a:t>Q</a:t>
            </a: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uan sát hình 12.3 và chỉ rõ các hoạt động nuôi cá nước ngọt trong ao?</a:t>
            </a:r>
            <a:endParaRPr lang="en-US" sz="40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A3458F-0041-4E7B-B928-0A081B919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444" y="3359922"/>
            <a:ext cx="13409887" cy="661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DBE81B3D-1EBC-445A-B61D-DB2E552A53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0662" y="6668215"/>
            <a:ext cx="2226911" cy="35845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9376">
            <a:off x="15984892" y="162850"/>
            <a:ext cx="1843458" cy="22234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78283-BFE4-469C-8F46-C8E71D606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88" y="462073"/>
            <a:ext cx="3429479" cy="22101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16EA643-2CBC-47F8-A2B5-6F00021668FD}"/>
              </a:ext>
            </a:extLst>
          </p:cNvPr>
          <p:cNvSpPr txBox="1"/>
          <p:nvPr/>
        </p:nvSpPr>
        <p:spPr>
          <a:xfrm>
            <a:off x="4888428" y="462073"/>
            <a:ext cx="896612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tháo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vét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phơi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đắp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bờ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96325D-7369-4082-9F60-CFBBCFDB499C}"/>
              </a:ext>
            </a:extLst>
          </p:cNvPr>
          <p:cNvSpPr txBox="1"/>
          <p:nvPr/>
        </p:nvSpPr>
        <p:spPr>
          <a:xfrm>
            <a:off x="10214429" y="3195525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Bơm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8725B7-F564-436F-9E28-C744876FDCEF}"/>
              </a:ext>
            </a:extLst>
          </p:cNvPr>
          <p:cNvSpPr txBox="1"/>
          <p:nvPr/>
        </p:nvSpPr>
        <p:spPr>
          <a:xfrm>
            <a:off x="4855771" y="4353881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784D10-8874-475E-91F7-A13521C613E9}"/>
              </a:ext>
            </a:extLst>
          </p:cNvPr>
          <p:cNvSpPr txBox="1"/>
          <p:nvPr/>
        </p:nvSpPr>
        <p:spPr>
          <a:xfrm>
            <a:off x="9439057" y="5896693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Sục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oxy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B1B408-E2D4-4858-A7EA-7C7DEA5A357C}"/>
              </a:ext>
            </a:extLst>
          </p:cNvPr>
          <p:cNvSpPr txBox="1"/>
          <p:nvPr/>
        </p:nvSpPr>
        <p:spPr>
          <a:xfrm>
            <a:off x="4838028" y="7496534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709D92-1CF1-439D-B775-C8244EF63188}"/>
              </a:ext>
            </a:extLst>
          </p:cNvPr>
          <p:cNvSpPr txBox="1"/>
          <p:nvPr/>
        </p:nvSpPr>
        <p:spPr>
          <a:xfrm>
            <a:off x="9768078" y="8703453"/>
            <a:ext cx="939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4ED56EE-256B-4C50-AA8C-BC15BB16D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7078" y="2802036"/>
            <a:ext cx="3288468" cy="21101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3EF0C4-8711-4AA4-9372-3ACC238EC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52" y="3611508"/>
            <a:ext cx="3475753" cy="23132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1CF6BDB-C127-427D-9244-A86EA0F61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0805" y="5374865"/>
            <a:ext cx="3288467" cy="21983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75DF03-D505-453A-A783-3F04AAED8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182" y="6675492"/>
            <a:ext cx="3475753" cy="2340341"/>
          </a:xfrm>
          <a:prstGeom prst="rect">
            <a:avLst/>
          </a:prstGeom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FA6AF3C8-52BE-486E-9386-B1D28C09983E}"/>
              </a:ext>
            </a:extLst>
          </p:cNvPr>
          <p:cNvSpPr/>
          <p:nvPr/>
        </p:nvSpPr>
        <p:spPr>
          <a:xfrm>
            <a:off x="4054481" y="1340326"/>
            <a:ext cx="741598" cy="29797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2EAA0A9A-2187-4843-9870-E91F5F75F2D5}"/>
              </a:ext>
            </a:extLst>
          </p:cNvPr>
          <p:cNvSpPr/>
          <p:nvPr/>
        </p:nvSpPr>
        <p:spPr>
          <a:xfrm>
            <a:off x="4017665" y="4803471"/>
            <a:ext cx="741598" cy="29797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8DCDB67E-36B6-4F1E-B9DA-F2683467D32D}"/>
              </a:ext>
            </a:extLst>
          </p:cNvPr>
          <p:cNvSpPr/>
          <p:nvPr/>
        </p:nvSpPr>
        <p:spPr>
          <a:xfrm>
            <a:off x="3989868" y="7904547"/>
            <a:ext cx="741598" cy="29797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FEF52B1-E4A8-4D9A-8334-82DBBD33357E}"/>
              </a:ext>
            </a:extLst>
          </p:cNvPr>
          <p:cNvSpPr/>
          <p:nvPr/>
        </p:nvSpPr>
        <p:spPr>
          <a:xfrm flipH="1" flipV="1">
            <a:off x="13341438" y="3611508"/>
            <a:ext cx="875628" cy="3949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65A8AAC5-154B-4044-A679-5A577F165BC2}"/>
              </a:ext>
            </a:extLst>
          </p:cNvPr>
          <p:cNvSpPr/>
          <p:nvPr/>
        </p:nvSpPr>
        <p:spPr>
          <a:xfrm flipH="1" flipV="1">
            <a:off x="13422504" y="8913089"/>
            <a:ext cx="875628" cy="3949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39772B5C-3CF0-473E-B90F-D761245661D7}"/>
              </a:ext>
            </a:extLst>
          </p:cNvPr>
          <p:cNvSpPr/>
          <p:nvPr/>
        </p:nvSpPr>
        <p:spPr>
          <a:xfrm flipH="1" flipV="1">
            <a:off x="13416736" y="6314018"/>
            <a:ext cx="875628" cy="3949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DBEC2AF4-E00F-4374-B34D-F210879EAF69}"/>
              </a:ext>
            </a:extLst>
          </p:cNvPr>
          <p:cNvGrpSpPr/>
          <p:nvPr/>
        </p:nvGrpSpPr>
        <p:grpSpPr>
          <a:xfrm>
            <a:off x="-254000" y="9457130"/>
            <a:ext cx="9398000" cy="1381126"/>
            <a:chOff x="0" y="0"/>
            <a:chExt cx="4166870" cy="114681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98CEE1CE-DE08-4A0C-BD14-7B43FF4F2E62}"/>
                </a:ext>
              </a:extLst>
            </p:cNvPr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85A3FD6B-0065-4297-A714-2EF48E10B505}"/>
              </a:ext>
            </a:extLst>
          </p:cNvPr>
          <p:cNvGrpSpPr/>
          <p:nvPr/>
        </p:nvGrpSpPr>
        <p:grpSpPr>
          <a:xfrm>
            <a:off x="8961120" y="9515008"/>
            <a:ext cx="9326880" cy="1403304"/>
            <a:chOff x="0" y="0"/>
            <a:chExt cx="4166870" cy="1146810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92352FBA-4DD5-4D4C-A40B-49EF6E32CDCB}"/>
                </a:ext>
              </a:extLst>
            </p:cNvPr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C44FD5A-97AC-4C9E-88A8-4FC3CB1DF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46640" y="7966738"/>
            <a:ext cx="3262632" cy="20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2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  <p:bldP spid="36" grpId="0"/>
      <p:bldP spid="38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033" y="791045"/>
            <a:ext cx="17104842" cy="9016395"/>
            <a:chOff x="0" y="0"/>
            <a:chExt cx="22806456" cy="120218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21860" cy="1202186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84597" y="0"/>
              <a:ext cx="12021860" cy="1202186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35859" y="1253488"/>
            <a:ext cx="7093550" cy="7292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703025" y="2870660"/>
            <a:ext cx="5908418" cy="4857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/>
              <a:t>II. </a:t>
            </a:r>
            <a:r>
              <a:rPr lang="en-US" sz="5400" b="1" dirty="0">
                <a:effectLst/>
                <a:ea typeface="Calibri" panose="020F0502020204030204" pitchFamily="34" charset="0"/>
              </a:rPr>
              <a:t>QUY TRÌNH NUÔI CÁ NƯỚC NGỌT TRONG AO</a:t>
            </a:r>
          </a:p>
          <a:p>
            <a:pPr algn="ctr">
              <a:lnSpc>
                <a:spcPct val="150000"/>
              </a:lnSpc>
            </a:pPr>
            <a:endParaRPr lang="en-US" sz="5400" b="1"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63498" y="1253488"/>
            <a:ext cx="7733464" cy="773343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93246" y="8462124"/>
            <a:ext cx="3057536" cy="134531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1685</Words>
  <Application>Microsoft Office PowerPoint</Application>
  <PresentationFormat>Custom</PresentationFormat>
  <Paragraphs>207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MINH</cp:lastModifiedBy>
  <cp:revision>10</cp:revision>
  <dcterms:created xsi:type="dcterms:W3CDTF">2006-08-16T00:00:00Z</dcterms:created>
  <dcterms:modified xsi:type="dcterms:W3CDTF">2022-12-07T01:34:38Z</dcterms:modified>
  <dc:identifier>DAFTqYgG1lc</dc:identifier>
</cp:coreProperties>
</file>