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81" r:id="rId2"/>
    <p:sldId id="288" r:id="rId3"/>
    <p:sldId id="257" r:id="rId4"/>
    <p:sldId id="282" r:id="rId5"/>
    <p:sldId id="259" r:id="rId6"/>
    <p:sldId id="290" r:id="rId7"/>
    <p:sldId id="286" r:id="rId8"/>
    <p:sldId id="291" r:id="rId9"/>
    <p:sldId id="284" r:id="rId10"/>
    <p:sldId id="292" r:id="rId11"/>
    <p:sldId id="258" r:id="rId12"/>
    <p:sldId id="274" r:id="rId13"/>
    <p:sldId id="293" r:id="rId14"/>
    <p:sldId id="294" r:id="rId15"/>
    <p:sldId id="266" r:id="rId16"/>
    <p:sldId id="296" r:id="rId17"/>
    <p:sldId id="297" r:id="rId18"/>
    <p:sldId id="298" r:id="rId19"/>
    <p:sldId id="299" r:id="rId20"/>
    <p:sldId id="300" r:id="rId21"/>
    <p:sldId id="283" r:id="rId22"/>
    <p:sldId id="268" r:id="rId23"/>
    <p:sldId id="256" r:id="rId24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Glacial Indifference" panose="020B0604020202020204" charset="0"/>
      <p:regular r:id="rId30"/>
    </p:embeddedFont>
    <p:embeddedFont>
      <p:font typeface="Hitchcut" panose="020B0604020202020204" charset="0"/>
      <p:regular r:id="rId31"/>
    </p:embeddedFont>
    <p:embeddedFont>
      <p:font typeface="Lato Bold" panose="020F0502020204030203" charset="0"/>
      <p:bold r:id="rId32"/>
    </p:embeddedFont>
    <p:embeddedFont>
      <p:font typeface="League Spartan" panose="020B0604020202020204" charset="0"/>
      <p:regular r:id="rId33"/>
    </p:embeddedFont>
    <p:embeddedFont>
      <p:font typeface="Times Neue Roman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28" autoAdjust="0"/>
    <p:restoredTop sz="94622" autoAdjust="0"/>
  </p:normalViewPr>
  <p:slideViewPr>
    <p:cSldViewPr>
      <p:cViewPr>
        <p:scale>
          <a:sx n="45" d="100"/>
          <a:sy n="45" d="100"/>
        </p:scale>
        <p:origin x="856" y="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DD3B3-5ADB-444E-94E2-3506A8B5FDA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AFB8A-45B9-4FE6-BECD-CAD64C827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97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8AFB8A-45B9-4FE6-BECD-CAD64C8273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.svg"/><Relationship Id="rId3" Type="http://schemas.openxmlformats.org/officeDocument/2006/relationships/image" Target="../media/image25.svg"/><Relationship Id="rId7" Type="http://schemas.openxmlformats.org/officeDocument/2006/relationships/image" Target="../media/image21.svg"/><Relationship Id="rId12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50.svg"/><Relationship Id="rId5" Type="http://schemas.openxmlformats.org/officeDocument/2006/relationships/image" Target="../media/image8.svg"/><Relationship Id="rId10" Type="http://schemas.openxmlformats.org/officeDocument/2006/relationships/image" Target="../media/image49.png"/><Relationship Id="rId4" Type="http://schemas.openxmlformats.org/officeDocument/2006/relationships/image" Target="../media/image7.png"/><Relationship Id="rId9" Type="http://schemas.openxmlformats.org/officeDocument/2006/relationships/image" Target="../media/image4.svg"/><Relationship Id="rId1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58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svg"/><Relationship Id="rId7" Type="http://schemas.openxmlformats.org/officeDocument/2006/relationships/image" Target="../media/image3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10" Type="http://schemas.openxmlformats.org/officeDocument/2006/relationships/image" Target="../media/image59.png"/><Relationship Id="rId4" Type="http://schemas.openxmlformats.org/officeDocument/2006/relationships/image" Target="../media/image35.png"/><Relationship Id="rId9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3.pn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1.png"/><Relationship Id="rId5" Type="http://schemas.openxmlformats.org/officeDocument/2006/relationships/image" Target="../media/image8.sv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7.png"/><Relationship Id="rId9" Type="http://schemas.openxmlformats.org/officeDocument/2006/relationships/image" Target="../media/image2.svg"/><Relationship Id="rId1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50.svg"/><Relationship Id="rId18" Type="http://schemas.openxmlformats.org/officeDocument/2006/relationships/image" Target="../media/image75.jpeg"/><Relationship Id="rId3" Type="http://schemas.openxmlformats.org/officeDocument/2006/relationships/image" Target="../media/image25.svg"/><Relationship Id="rId7" Type="http://schemas.openxmlformats.org/officeDocument/2006/relationships/image" Target="../media/image8.svg"/><Relationship Id="rId12" Type="http://schemas.openxmlformats.org/officeDocument/2006/relationships/image" Target="../media/image49.png"/><Relationship Id="rId17" Type="http://schemas.openxmlformats.org/officeDocument/2006/relationships/image" Target="../media/image74.svg"/><Relationship Id="rId2" Type="http://schemas.openxmlformats.org/officeDocument/2006/relationships/image" Target="../media/image24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.svg"/><Relationship Id="rId5" Type="http://schemas.openxmlformats.org/officeDocument/2006/relationships/image" Target="../media/image6.svg"/><Relationship Id="rId15" Type="http://schemas.openxmlformats.org/officeDocument/2006/relationships/image" Target="../media/image2.sv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1.svg"/><Relationship Id="rId1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Relationship Id="rId9" Type="http://schemas.openxmlformats.org/officeDocument/2006/relationships/image" Target="../media/image83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2.svg"/><Relationship Id="rId10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.svg"/><Relationship Id="rId3" Type="http://schemas.openxmlformats.org/officeDocument/2006/relationships/image" Target="../media/image32.svg"/><Relationship Id="rId7" Type="http://schemas.openxmlformats.org/officeDocument/2006/relationships/image" Target="../media/image10.svg"/><Relationship Id="rId12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8.svg"/><Relationship Id="rId5" Type="http://schemas.openxmlformats.org/officeDocument/2006/relationships/image" Target="../media/image34.sv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svg"/><Relationship Id="rId7" Type="http://schemas.openxmlformats.org/officeDocument/2006/relationships/image" Target="../media/image6.svg"/><Relationship Id="rId12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7.svg"/><Relationship Id="rId5" Type="http://schemas.openxmlformats.org/officeDocument/2006/relationships/image" Target="../media/image43.sv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32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677384"/>
            <a:ext cx="9326880" cy="2566953"/>
            <a:chOff x="0" y="0"/>
            <a:chExt cx="4166870" cy="11468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1146810"/>
            </a:xfrm>
            <a:custGeom>
              <a:avLst/>
              <a:gdLst/>
              <a:ahLst/>
              <a:cxnLst/>
              <a:rect l="l" t="t" r="r" b="b"/>
              <a:pathLst>
                <a:path w="4168140" h="114681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146810"/>
                  </a:lnTo>
                  <a:lnTo>
                    <a:pt x="4166870" y="114681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3066C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279255" y="8880084"/>
            <a:ext cx="9326880" cy="2364252"/>
            <a:chOff x="0" y="0"/>
            <a:chExt cx="4166870" cy="10562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68140" cy="1056252"/>
            </a:xfrm>
            <a:custGeom>
              <a:avLst/>
              <a:gdLst/>
              <a:ahLst/>
              <a:cxnLst/>
              <a:rect l="l" t="t" r="r" b="b"/>
              <a:pathLst>
                <a:path w="4168140" h="1056252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6252"/>
                  </a:lnTo>
                  <a:lnTo>
                    <a:pt x="4166870" y="1056252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3066C2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79972" y="7976532"/>
            <a:ext cx="1895360" cy="208567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40230" y="3038821"/>
            <a:ext cx="15392400" cy="3465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>
                <a:solidFill>
                  <a:srgbClr val="FFFFFF"/>
                </a:solidFill>
                <a:latin typeface="Hitchcut"/>
              </a:rPr>
              <a:t>VUI MỪNG CHÀO ĐÓN CÁC EM ĐẾN VỚI BÀI HỌC MỚI!</a:t>
            </a:r>
            <a:endParaRPr lang="en-US" sz="8000" b="1" dirty="0">
              <a:solidFill>
                <a:srgbClr val="FFFFFF"/>
              </a:solidFill>
              <a:latin typeface="Hitchcut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6760">
            <a:off x="14820537" y="1106794"/>
            <a:ext cx="1295082" cy="14251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566849" y="8164904"/>
            <a:ext cx="2593979" cy="26969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6865" y="7748183"/>
            <a:ext cx="3229585" cy="35884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55193">
            <a:off x="312234" y="5460011"/>
            <a:ext cx="1178914" cy="129729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128909">
            <a:off x="8360051" y="8800822"/>
            <a:ext cx="1004066" cy="914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677384"/>
            <a:ext cx="9326880" cy="2566953"/>
            <a:chOff x="0" y="0"/>
            <a:chExt cx="4166870" cy="11468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1146810"/>
            </a:xfrm>
            <a:custGeom>
              <a:avLst/>
              <a:gdLst/>
              <a:ahLst/>
              <a:cxnLst/>
              <a:rect l="l" t="t" r="r" b="b"/>
              <a:pathLst>
                <a:path w="4168140" h="114681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146810"/>
                  </a:lnTo>
                  <a:lnTo>
                    <a:pt x="4166870" y="114681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3066C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279255" y="8880084"/>
            <a:ext cx="9326880" cy="2364252"/>
            <a:chOff x="0" y="0"/>
            <a:chExt cx="4166870" cy="10562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68140" cy="1056252"/>
            </a:xfrm>
            <a:custGeom>
              <a:avLst/>
              <a:gdLst/>
              <a:ahLst/>
              <a:cxnLst/>
              <a:rect l="l" t="t" r="r" b="b"/>
              <a:pathLst>
                <a:path w="4168140" h="1056252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6252"/>
                  </a:lnTo>
                  <a:lnTo>
                    <a:pt x="4166870" y="1056252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3066C2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4765037" y="6859287"/>
            <a:ext cx="4798412" cy="22475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5404572" y="-1678860"/>
            <a:ext cx="3703320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2195336" y="-1535585"/>
            <a:ext cx="3323535" cy="345547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35133" y="9182396"/>
            <a:ext cx="1171659" cy="128930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642986" y="3688247"/>
            <a:ext cx="13002028" cy="2280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99"/>
              </a:lnSpc>
              <a:spcBef>
                <a:spcPct val="0"/>
              </a:spcBef>
            </a:pPr>
            <a:r>
              <a:rPr lang="en-US" sz="8799" u="none">
                <a:solidFill>
                  <a:srgbClr val="FFFFFF"/>
                </a:solidFill>
                <a:latin typeface="Hitchcut"/>
              </a:rPr>
              <a:t>WILD AND FREE, JUST LIKE THE SEA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1584776" y="1305906"/>
            <a:ext cx="5226952" cy="244823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15800">
            <a:off x="-235165" y="7147871"/>
            <a:ext cx="3946257" cy="36090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32482" y="8933120"/>
            <a:ext cx="1235285" cy="13593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E7DF39-9A82-457C-9D79-19F455BA7D31}"/>
              </a:ext>
            </a:extLst>
          </p:cNvPr>
          <p:cNvSpPr txBox="1"/>
          <p:nvPr/>
        </p:nvSpPr>
        <p:spPr>
          <a:xfrm>
            <a:off x="772528" y="482613"/>
            <a:ext cx="10640273" cy="6749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khu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vực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cần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bao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gồm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endParaRPr lang="vi-VN" sz="40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ơi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chúng;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hu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vực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bãi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đẻ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;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hu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vực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con non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bãi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ương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giống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;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ường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cư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Bí ẩn thiên nhiên: di cư kỷ lục 8 triệu cá hồi - KhoaHoc.tv">
            <a:extLst>
              <a:ext uri="{FF2B5EF4-FFF2-40B4-BE49-F238E27FC236}">
                <a16:creationId xmlns:a16="http://schemas.microsoft.com/office/drawing/2014/main" id="{87855CE2-0B2F-43F7-8772-D25FA954B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2465279"/>
            <a:ext cx="6245188" cy="45566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590DBD-180B-4178-AA88-D6841251C971}"/>
              </a:ext>
            </a:extLst>
          </p:cNvPr>
          <p:cNvSpPr txBox="1"/>
          <p:nvPr/>
        </p:nvSpPr>
        <p:spPr>
          <a:xfrm>
            <a:off x="12386148" y="7409691"/>
            <a:ext cx="5224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i="1" dirty="0">
                <a:solidFill>
                  <a:srgbClr val="0070C0"/>
                </a:solidFill>
              </a:rPr>
              <a:t>Luồng cá di cư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28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56">
            <a:extLst>
              <a:ext uri="{FF2B5EF4-FFF2-40B4-BE49-F238E27FC236}">
                <a16:creationId xmlns:a16="http://schemas.microsoft.com/office/drawing/2014/main" id="{B3E278D1-6297-4BAE-B5C9-F2C0E70FB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115" y="1161206"/>
            <a:ext cx="10515600" cy="7706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C9FABC-81E3-4B91-ADE9-4BC2A58D8DC2}"/>
              </a:ext>
            </a:extLst>
          </p:cNvPr>
          <p:cNvSpPr txBox="1"/>
          <p:nvPr/>
        </p:nvSpPr>
        <p:spPr>
          <a:xfrm>
            <a:off x="609600" y="1144148"/>
            <a:ext cx="2590800" cy="715089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suối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53C276-5D68-45C8-A277-F902FEBD0777}"/>
              </a:ext>
            </a:extLst>
          </p:cNvPr>
          <p:cNvSpPr txBox="1"/>
          <p:nvPr/>
        </p:nvSpPr>
        <p:spPr>
          <a:xfrm>
            <a:off x="14375191" y="1011108"/>
            <a:ext cx="3778815" cy="1827380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Sâu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lòng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dương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6C534A-00AF-43FE-8CC6-750555CAB32C}"/>
              </a:ext>
            </a:extLst>
          </p:cNvPr>
          <p:cNvSpPr txBox="1"/>
          <p:nvPr/>
        </p:nvSpPr>
        <p:spPr>
          <a:xfrm>
            <a:off x="228600" y="5295900"/>
            <a:ext cx="2971800" cy="4425247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trung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đẻ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rùa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73029B-CFCF-4800-AA92-0FD78BDAF555}"/>
              </a:ext>
            </a:extLst>
          </p:cNvPr>
          <p:cNvSpPr txBox="1"/>
          <p:nvPr/>
        </p:nvSpPr>
        <p:spPr>
          <a:xfrm>
            <a:off x="14433738" y="5704743"/>
            <a:ext cx="3661719" cy="3666181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suối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di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1">
            <a:extLst>
              <a:ext uri="{FF2B5EF4-FFF2-40B4-BE49-F238E27FC236}">
                <a16:creationId xmlns:a16="http://schemas.microsoft.com/office/drawing/2014/main" id="{B79B3D2A-EAD7-43AA-9B8F-CB333AF720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439827">
            <a:off x="2635857" y="4991100"/>
            <a:ext cx="1629833" cy="1066800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01AEC3C1-ECC8-48D6-9B1A-374ED63B9C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2635855" y="1960158"/>
            <a:ext cx="1629833" cy="1131468"/>
          </a:xfrm>
          <a:prstGeom prst="rect">
            <a:avLst/>
          </a:prstGeom>
        </p:spPr>
      </p:pic>
      <p:pic>
        <p:nvPicPr>
          <p:cNvPr id="19" name="Picture 21">
            <a:extLst>
              <a:ext uri="{FF2B5EF4-FFF2-40B4-BE49-F238E27FC236}">
                <a16:creationId xmlns:a16="http://schemas.microsoft.com/office/drawing/2014/main" id="{776DA52E-A56D-44B5-A726-DF845AE0B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863368" flipH="1">
            <a:off x="12988247" y="5799154"/>
            <a:ext cx="1643330" cy="1261263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1805E52D-4636-4C62-A3D5-60229B61BA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800000">
            <a:off x="13365475" y="2790807"/>
            <a:ext cx="1909299" cy="10683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3200400" y="2488644"/>
            <a:ext cx="12287250" cy="82605"/>
          </a:xfrm>
          <a:prstGeom prst="rect">
            <a:avLst/>
          </a:prstGeom>
          <a:solidFill>
            <a:srgbClr val="D9C1BB"/>
          </a:solid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892307-2AB9-4AD2-8D56-355CA500FB10}"/>
              </a:ext>
            </a:extLst>
          </p:cNvPr>
          <p:cNvSpPr txBox="1"/>
          <p:nvPr/>
        </p:nvSpPr>
        <p:spPr>
          <a:xfrm>
            <a:off x="4191000" y="511845"/>
            <a:ext cx="106680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lợi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pháp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454961-EB93-446C-821A-F4F689D6D49A}"/>
              </a:ext>
            </a:extLst>
          </p:cNvPr>
          <p:cNvSpPr txBox="1"/>
          <p:nvPr/>
        </p:nvSpPr>
        <p:spPr>
          <a:xfrm>
            <a:off x="2111828" y="2829728"/>
            <a:ext cx="15163800" cy="6945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Khai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thuỷ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thuỷ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tôm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giống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hô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di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thuỷ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đăng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chắn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khai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xây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dựng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dẫn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đề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vượt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thuỷ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thuỷ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nhiên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rừng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mặn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triển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tồn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7">
            <a:extLst>
              <a:ext uri="{FF2B5EF4-FFF2-40B4-BE49-F238E27FC236}">
                <a16:creationId xmlns:a16="http://schemas.microsoft.com/office/drawing/2014/main" id="{62C5177C-546B-4261-A8F6-E7D5C9F9EB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5693" y="313923"/>
            <a:ext cx="2369364" cy="20228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E688E1E9-652A-4F72-AB37-71CABD359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8194525"/>
            <a:ext cx="1883228" cy="2092475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D4FBBE23-BD01-4087-89FB-BEEE0EAD94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63887" y="8529419"/>
            <a:ext cx="1719263" cy="149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1064" y="2552700"/>
            <a:ext cx="7696200" cy="6324065"/>
            <a:chOff x="0" y="0"/>
            <a:chExt cx="1937732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7732" cy="1913890"/>
            </a:xfrm>
            <a:custGeom>
              <a:avLst/>
              <a:gdLst/>
              <a:ahLst/>
              <a:cxnLst/>
              <a:rect l="l" t="t" r="r" b="b"/>
              <a:pathLst>
                <a:path w="1937732" h="1913890">
                  <a:moveTo>
                    <a:pt x="1813272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13272" y="0"/>
                  </a:lnTo>
                  <a:cubicBezTo>
                    <a:pt x="1881852" y="0"/>
                    <a:pt x="1937732" y="55880"/>
                    <a:pt x="1937732" y="124460"/>
                  </a:cubicBezTo>
                  <a:lnTo>
                    <a:pt x="1937732" y="1789430"/>
                  </a:lnTo>
                  <a:cubicBezTo>
                    <a:pt x="1937732" y="1858010"/>
                    <a:pt x="1881852" y="1913890"/>
                    <a:pt x="1813272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6882493" y="651686"/>
            <a:ext cx="719540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vi-VN" sz="7200" b="1" u="none" dirty="0">
                <a:solidFill>
                  <a:srgbClr val="FFFFFF"/>
                </a:solidFill>
                <a:latin typeface="Hitchcut"/>
              </a:rPr>
              <a:t>LUYỆN TẬP</a:t>
            </a:r>
            <a:endParaRPr lang="en-US" sz="7200" b="1" u="none" dirty="0">
              <a:solidFill>
                <a:srgbClr val="FFFFFF"/>
              </a:solidFill>
              <a:latin typeface="Hitchcut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812" b="23804"/>
          <a:stretch>
            <a:fillRect/>
          </a:stretch>
        </p:blipFill>
        <p:spPr>
          <a:xfrm>
            <a:off x="3629" y="7971197"/>
            <a:ext cx="2206171" cy="23292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91971" y="584258"/>
            <a:ext cx="813819" cy="8461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83466" y="9303853"/>
            <a:ext cx="710348" cy="763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26938">
            <a:off x="17123338" y="8731182"/>
            <a:ext cx="1258985" cy="13854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600404-F8BB-47CE-932E-569D886CE9CA}"/>
              </a:ext>
            </a:extLst>
          </p:cNvPr>
          <p:cNvSpPr txBox="1"/>
          <p:nvPr/>
        </p:nvSpPr>
        <p:spPr>
          <a:xfrm>
            <a:off x="762000" y="2680995"/>
            <a:ext cx="7784024" cy="192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hảo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đôi</a:t>
            </a:r>
            <a:endParaRPr lang="vi-VN" sz="40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uan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14.5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BE67C7-C84C-49C5-8B40-BD496A5845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45337" y="2166988"/>
            <a:ext cx="7695111" cy="6968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F532831-F997-4C9E-991A-BD700B2A2B21}"/>
              </a:ext>
            </a:extLst>
          </p:cNvPr>
          <p:cNvSpPr txBox="1"/>
          <p:nvPr/>
        </p:nvSpPr>
        <p:spPr>
          <a:xfrm>
            <a:off x="1114583" y="4782607"/>
            <a:ext cx="7078857" cy="374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gây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lợi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lợi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85014"/>
            <a:ext cx="9326880" cy="1359323"/>
            <a:chOff x="0" y="0"/>
            <a:chExt cx="4166870" cy="11468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1146810"/>
            </a:xfrm>
            <a:custGeom>
              <a:avLst/>
              <a:gdLst/>
              <a:ahLst/>
              <a:cxnLst/>
              <a:rect l="l" t="t" r="r" b="b"/>
              <a:pathLst>
                <a:path w="4168140" h="114681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146810"/>
                  </a:lnTo>
                  <a:lnTo>
                    <a:pt x="4166870" y="114681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3066C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279255" y="10017568"/>
            <a:ext cx="9326880" cy="1226767"/>
            <a:chOff x="0" y="0"/>
            <a:chExt cx="4166870" cy="10562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68140" cy="1056252"/>
            </a:xfrm>
            <a:custGeom>
              <a:avLst/>
              <a:gdLst/>
              <a:ahLst/>
              <a:cxnLst/>
              <a:rect l="l" t="t" r="r" b="b"/>
              <a:pathLst>
                <a:path w="4168140" h="1056252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6252"/>
                  </a:lnTo>
                  <a:lnTo>
                    <a:pt x="4166870" y="1056252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3066C2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2423507" y="9885014"/>
            <a:ext cx="2095886" cy="16163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040486" y="-2476500"/>
            <a:ext cx="3703320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97378" y="9372913"/>
            <a:ext cx="1171659" cy="12893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632772" y="9855885"/>
            <a:ext cx="1235285" cy="135932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959" y="8858014"/>
            <a:ext cx="2897794" cy="32197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23D2501-AD38-4E64-A118-C6CBE6D3796C}"/>
              </a:ext>
            </a:extLst>
          </p:cNvPr>
          <p:cNvSpPr txBox="1"/>
          <p:nvPr/>
        </p:nvSpPr>
        <p:spPr>
          <a:xfrm>
            <a:off x="1040355" y="202182"/>
            <a:ext cx="688017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Hoạt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gây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suy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giảm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lợi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EFB312-4F96-4F1E-9274-7D87E438A9A1}"/>
              </a:ext>
            </a:extLst>
          </p:cNvPr>
          <p:cNvSpPr txBox="1"/>
          <p:nvPr/>
        </p:nvSpPr>
        <p:spPr>
          <a:xfrm>
            <a:off x="3616049" y="6126312"/>
            <a:ext cx="4247209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9EE2E13-3D24-47CB-BC2D-4836F1ADAF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961" y="2621599"/>
            <a:ext cx="3338306" cy="2246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6860E2E-4833-4D6D-8703-9B6E7E4C9AF7}"/>
              </a:ext>
            </a:extLst>
          </p:cNvPr>
          <p:cNvSpPr txBox="1"/>
          <p:nvPr/>
        </p:nvSpPr>
        <p:spPr>
          <a:xfrm>
            <a:off x="3490844" y="3054978"/>
            <a:ext cx="4429684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Nổ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mìn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; 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82870ED-2DE9-41A0-A618-D3EA57971F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257" y="5599349"/>
            <a:ext cx="3429010" cy="2253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745B279-A23E-4ACD-ABEA-B8D2A88DDEC3}"/>
              </a:ext>
            </a:extLst>
          </p:cNvPr>
          <p:cNvSpPr txBox="1"/>
          <p:nvPr/>
        </p:nvSpPr>
        <p:spPr>
          <a:xfrm>
            <a:off x="10744200" y="238241"/>
            <a:ext cx="604675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Hoạt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lợi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0B4912D-1BC0-4307-BED8-11666237A7CE}"/>
              </a:ext>
            </a:extLst>
          </p:cNvPr>
          <p:cNvCxnSpPr>
            <a:cxnSpLocks/>
          </p:cNvCxnSpPr>
          <p:nvPr/>
        </p:nvCxnSpPr>
        <p:spPr>
          <a:xfrm flipH="1">
            <a:off x="8199748" y="419100"/>
            <a:ext cx="29853" cy="9465914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A1DAB7FC-19F2-47ED-93A6-B6A45FD5E9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37414" y="2525143"/>
            <a:ext cx="3019846" cy="2029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663E86F-F516-4E51-8A58-F550AE357F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43073" y="4650445"/>
            <a:ext cx="3005602" cy="201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4D03D81-5265-4BF6-8629-5288968862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11633" y="6745049"/>
            <a:ext cx="3010320" cy="2029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FB93000-AE4F-47E2-A805-CCCE9ECB3D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143650" y="8367885"/>
            <a:ext cx="2981741" cy="201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FCFAF79-1C3D-4BCC-BBAD-E8DDF18F42DA}"/>
              </a:ext>
            </a:extLst>
          </p:cNvPr>
          <p:cNvSpPr txBox="1"/>
          <p:nvPr/>
        </p:nvSpPr>
        <p:spPr>
          <a:xfrm>
            <a:off x="12226500" y="2560723"/>
            <a:ext cx="5633146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bổ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sung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giống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nhiên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3F846E9-4B51-4611-94D0-72BC09E12B90}"/>
              </a:ext>
            </a:extLst>
          </p:cNvPr>
          <p:cNvSpPr txBox="1"/>
          <p:nvPr/>
        </p:nvSpPr>
        <p:spPr>
          <a:xfrm>
            <a:off x="8552945" y="4843748"/>
            <a:ext cx="6119006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Xây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dựng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dẫn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vượt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điện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293AC63-AF96-4110-BA1D-79749E1A28AE}"/>
              </a:ext>
            </a:extLst>
          </p:cNvPr>
          <p:cNvSpPr txBox="1"/>
          <p:nvPr/>
        </p:nvSpPr>
        <p:spPr>
          <a:xfrm>
            <a:off x="12269367" y="7250775"/>
            <a:ext cx="40391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hô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828221-5637-49EE-A0D3-6543770D258A}"/>
              </a:ext>
            </a:extLst>
          </p:cNvPr>
          <p:cNvSpPr txBox="1"/>
          <p:nvPr/>
        </p:nvSpPr>
        <p:spPr>
          <a:xfrm>
            <a:off x="10151326" y="8939886"/>
            <a:ext cx="5195627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rừng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mặn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5" grpId="0"/>
      <p:bldP spid="29" grpId="0"/>
      <p:bldP spid="46" grpId="0"/>
      <p:bldP spid="48" grpId="0"/>
      <p:bldP spid="50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8"/>
          <p:cNvGrpSpPr/>
          <p:nvPr/>
        </p:nvGrpSpPr>
        <p:grpSpPr>
          <a:xfrm>
            <a:off x="3070561" y="723900"/>
            <a:ext cx="13765269" cy="6208380"/>
            <a:chOff x="89904" y="1694973"/>
            <a:chExt cx="12530895" cy="8277840"/>
          </a:xfrm>
        </p:grpSpPr>
        <p:sp>
          <p:nvSpPr>
            <p:cNvPr id="29" name="AutoShape 29"/>
            <p:cNvSpPr/>
            <p:nvPr/>
          </p:nvSpPr>
          <p:spPr>
            <a:xfrm>
              <a:off x="89904" y="3296972"/>
              <a:ext cx="11180565" cy="6675841"/>
            </a:xfrm>
            <a:prstGeom prst="rect">
              <a:avLst/>
            </a:prstGeom>
            <a:solidFill>
              <a:srgbClr val="52584D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982007" y="1694973"/>
              <a:ext cx="9216551" cy="1395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70"/>
                </a:lnSpc>
              </a:pPr>
              <a:endParaRPr lang="en-US" sz="6200" spc="310" dirty="0">
                <a:solidFill>
                  <a:srgbClr val="FEFFF8"/>
                </a:solidFill>
                <a:latin typeface="League Spartan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664805" y="4346400"/>
              <a:ext cx="10955994" cy="8784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810"/>
                </a:lnSpc>
              </a:pPr>
              <a:r>
                <a:rPr lang="vi-VN" sz="6000" b="1" spc="185" dirty="0">
                  <a:solidFill>
                    <a:srgbClr val="FEFFF8"/>
                  </a:solidFill>
                </a:rPr>
                <a:t>BÀI TẬP TRẮC NGHIỆM</a:t>
              </a:r>
              <a:endParaRPr lang="en-US" sz="6000" b="1" spc="185" dirty="0">
                <a:solidFill>
                  <a:srgbClr val="FEFFF8"/>
                </a:solidFill>
              </a:endParaRPr>
            </a:p>
          </p:txBody>
        </p:sp>
      </p:grpSp>
      <p:pic>
        <p:nvPicPr>
          <p:cNvPr id="32" name="Picture 8">
            <a:extLst>
              <a:ext uri="{FF2B5EF4-FFF2-40B4-BE49-F238E27FC236}">
                <a16:creationId xmlns:a16="http://schemas.microsoft.com/office/drawing/2014/main" id="{E80C3023-E2B4-4BD8-B201-3778035B9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60549" y="4130901"/>
            <a:ext cx="2966901" cy="2592330"/>
          </a:xfrm>
          <a:prstGeom prst="rect">
            <a:avLst/>
          </a:prstGeom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C398B542-59B3-4D17-8CB6-7B40ECDA1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14047" y="5143500"/>
            <a:ext cx="4404303" cy="4990711"/>
          </a:xfrm>
          <a:prstGeom prst="rect">
            <a:avLst/>
          </a:prstGeom>
        </p:spPr>
      </p:pic>
      <p:pic>
        <p:nvPicPr>
          <p:cNvPr id="34" name="Picture 12">
            <a:extLst>
              <a:ext uri="{FF2B5EF4-FFF2-40B4-BE49-F238E27FC236}">
                <a16:creationId xmlns:a16="http://schemas.microsoft.com/office/drawing/2014/main" id="{BE1D6BA7-0A71-43A3-886C-2D317C36AC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8343900"/>
            <a:ext cx="2280378" cy="1646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983608" y="5113548"/>
            <a:ext cx="13350552" cy="45719"/>
          </a:xfrm>
          <a:prstGeom prst="rect">
            <a:avLst/>
          </a:prstGeom>
          <a:solidFill>
            <a:srgbClr val="373737">
              <a:alpha val="29804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-695396" y="0"/>
            <a:ext cx="6679004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</p:sp>
      <p:sp>
        <p:nvSpPr>
          <p:cNvPr id="4" name="TextBox 4"/>
          <p:cNvSpPr txBox="1"/>
          <p:nvPr/>
        </p:nvSpPr>
        <p:spPr>
          <a:xfrm>
            <a:off x="1973437" y="1663996"/>
            <a:ext cx="4477758" cy="1779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vi-VN" sz="4800" b="1" spc="59" dirty="0">
                <a:solidFill>
                  <a:srgbClr val="FFFFFF"/>
                </a:solidFill>
              </a:rPr>
              <a:t>Câu 1: </a:t>
            </a:r>
          </a:p>
          <a:p>
            <a:pPr>
              <a:lnSpc>
                <a:spcPts val="7199"/>
              </a:lnSpc>
            </a:pPr>
            <a:endParaRPr lang="en-US" sz="5999" spc="59" dirty="0">
              <a:solidFill>
                <a:srgbClr val="FFFFFF"/>
              </a:solidFill>
              <a:latin typeface="Lato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071931" y="872153"/>
            <a:ext cx="6469796" cy="2518149"/>
            <a:chOff x="-764023" y="-57150"/>
            <a:chExt cx="5908784" cy="3192737"/>
          </a:xfrm>
        </p:grpSpPr>
        <p:sp>
          <p:nvSpPr>
            <p:cNvPr id="6" name="TextBox 6"/>
            <p:cNvSpPr txBox="1"/>
            <p:nvPr/>
          </p:nvSpPr>
          <p:spPr>
            <a:xfrm>
              <a:off x="0" y="-57150"/>
              <a:ext cx="5144761" cy="1049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400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764023" y="920236"/>
              <a:ext cx="5611365" cy="22153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/>
                <a:t>A. Chất thải của hoạt động sản xuất nông nghiệp. </a:t>
              </a:r>
              <a:endParaRPr lang="en-US" sz="4000" dirty="0"/>
            </a:p>
          </p:txBody>
        </p:sp>
      </p:grpSp>
      <p:sp>
        <p:nvSpPr>
          <p:cNvPr id="8" name="AutoShape 8"/>
          <p:cNvSpPr/>
          <p:nvPr/>
        </p:nvSpPr>
        <p:spPr>
          <a:xfrm>
            <a:off x="12388003" y="-602174"/>
            <a:ext cx="25347" cy="11612150"/>
          </a:xfrm>
          <a:prstGeom prst="rect">
            <a:avLst/>
          </a:prstGeom>
          <a:solidFill>
            <a:srgbClr val="373737">
              <a:alpha val="29804"/>
            </a:srgbClr>
          </a:solidFill>
        </p:spPr>
      </p:sp>
      <p:sp>
        <p:nvSpPr>
          <p:cNvPr id="18" name="TextBox 18"/>
          <p:cNvSpPr txBox="1"/>
          <p:nvPr/>
        </p:nvSpPr>
        <p:spPr>
          <a:xfrm>
            <a:off x="4419600" y="8953500"/>
            <a:ext cx="1086858" cy="397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endParaRPr lang="en-US" sz="2399" spc="143" dirty="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908F7E-3D2C-4A7B-9267-7B0F69DA4F77}"/>
              </a:ext>
            </a:extLst>
          </p:cNvPr>
          <p:cNvSpPr txBox="1"/>
          <p:nvPr/>
        </p:nvSpPr>
        <p:spPr>
          <a:xfrm>
            <a:off x="-252468" y="3086100"/>
            <a:ext cx="6600478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</a:rPr>
              <a:t>Nguồn gây ô nhiễm môi trường thủy sản là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434B2A-5AD7-4DBC-9AE3-A4B0FADAE2B6}"/>
              </a:ext>
            </a:extLst>
          </p:cNvPr>
          <p:cNvSpPr txBox="1"/>
          <p:nvPr/>
        </p:nvSpPr>
        <p:spPr>
          <a:xfrm>
            <a:off x="12814657" y="1626968"/>
            <a:ext cx="5439611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0" i="0" dirty="0">
                <a:effectLst/>
              </a:rPr>
              <a:t>B. Hoạt động sản xuất công nghiệp.</a:t>
            </a:r>
            <a:endParaRPr lang="en-US" sz="4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402E60-A02F-4934-8B09-300AFDE82F6C}"/>
              </a:ext>
            </a:extLst>
          </p:cNvPr>
          <p:cNvSpPr txBox="1"/>
          <p:nvPr/>
        </p:nvSpPr>
        <p:spPr>
          <a:xfrm>
            <a:off x="6762451" y="6138300"/>
            <a:ext cx="6018476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0" i="0" dirty="0">
                <a:effectLst/>
              </a:rPr>
              <a:t>C. Nước thải sinh hoạt.</a:t>
            </a:r>
            <a:endParaRPr lang="en-US" sz="4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B6A9F5-ED3B-4348-89DF-259581C1FF26}"/>
              </a:ext>
            </a:extLst>
          </p:cNvPr>
          <p:cNvSpPr txBox="1"/>
          <p:nvPr/>
        </p:nvSpPr>
        <p:spPr>
          <a:xfrm>
            <a:off x="12780927" y="6138300"/>
            <a:ext cx="5507073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0" i="0" dirty="0">
                <a:effectLst/>
              </a:rPr>
              <a:t>D. Cả 3 đáp án trên.</a:t>
            </a:r>
            <a:endParaRPr lang="en-US" sz="4000" dirty="0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1C33A699-A4E7-4114-8D3F-0455FEA53EB6}"/>
              </a:ext>
            </a:extLst>
          </p:cNvPr>
          <p:cNvSpPr/>
          <p:nvPr/>
        </p:nvSpPr>
        <p:spPr>
          <a:xfrm>
            <a:off x="12554548" y="6180322"/>
            <a:ext cx="854066" cy="874254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6478A154-B56F-4EE1-A9E1-698BD7380D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87525" y="6456708"/>
            <a:ext cx="2279738" cy="3669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  <p:bldP spid="23" grpId="0"/>
      <p:bldP spid="25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983608" y="5113548"/>
            <a:ext cx="13350552" cy="45719"/>
          </a:xfrm>
          <a:prstGeom prst="rect">
            <a:avLst/>
          </a:prstGeom>
          <a:solidFill>
            <a:srgbClr val="373737">
              <a:alpha val="29804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-695396" y="0"/>
            <a:ext cx="6679004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</p:sp>
      <p:sp>
        <p:nvSpPr>
          <p:cNvPr id="4" name="TextBox 4"/>
          <p:cNvSpPr txBox="1"/>
          <p:nvPr/>
        </p:nvSpPr>
        <p:spPr>
          <a:xfrm>
            <a:off x="1973437" y="1663996"/>
            <a:ext cx="4477758" cy="1779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vi-VN" sz="4800" b="1" spc="59" dirty="0">
                <a:solidFill>
                  <a:srgbClr val="FFFFFF"/>
                </a:solidFill>
              </a:rPr>
              <a:t>Câu 2: </a:t>
            </a:r>
          </a:p>
          <a:p>
            <a:pPr>
              <a:lnSpc>
                <a:spcPts val="7199"/>
              </a:lnSpc>
            </a:pPr>
            <a:endParaRPr lang="en-US" sz="5999" spc="59" dirty="0">
              <a:solidFill>
                <a:srgbClr val="FFFFFF"/>
              </a:solidFill>
              <a:latin typeface="Lato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489031" y="872153"/>
            <a:ext cx="6052696" cy="2686274"/>
            <a:chOff x="-383091" y="-57150"/>
            <a:chExt cx="5527852" cy="3405901"/>
          </a:xfrm>
        </p:grpSpPr>
        <p:sp>
          <p:nvSpPr>
            <p:cNvPr id="6" name="TextBox 6"/>
            <p:cNvSpPr txBox="1"/>
            <p:nvPr/>
          </p:nvSpPr>
          <p:spPr>
            <a:xfrm>
              <a:off x="0" y="-57150"/>
              <a:ext cx="5144761" cy="1049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400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383091" y="1133400"/>
              <a:ext cx="4900554" cy="22153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/>
                <a:t>A. Xử lí các nguồn nước thải. </a:t>
              </a:r>
              <a:endParaRPr lang="en-US" sz="4000" dirty="0"/>
            </a:p>
          </p:txBody>
        </p:sp>
      </p:grpSp>
      <p:sp>
        <p:nvSpPr>
          <p:cNvPr id="8" name="AutoShape 8"/>
          <p:cNvSpPr/>
          <p:nvPr/>
        </p:nvSpPr>
        <p:spPr>
          <a:xfrm>
            <a:off x="12388003" y="-602174"/>
            <a:ext cx="25347" cy="11612150"/>
          </a:xfrm>
          <a:prstGeom prst="rect">
            <a:avLst/>
          </a:prstGeom>
          <a:solidFill>
            <a:srgbClr val="373737">
              <a:alpha val="29804"/>
            </a:srgbClr>
          </a:solidFill>
        </p:spPr>
      </p:sp>
      <p:sp>
        <p:nvSpPr>
          <p:cNvPr id="18" name="TextBox 18"/>
          <p:cNvSpPr txBox="1"/>
          <p:nvPr/>
        </p:nvSpPr>
        <p:spPr>
          <a:xfrm>
            <a:off x="4419600" y="8953500"/>
            <a:ext cx="1086858" cy="397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endParaRPr lang="en-US" sz="2399" spc="143" dirty="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908F7E-3D2C-4A7B-9267-7B0F69DA4F77}"/>
              </a:ext>
            </a:extLst>
          </p:cNvPr>
          <p:cNvSpPr txBox="1"/>
          <p:nvPr/>
        </p:nvSpPr>
        <p:spPr>
          <a:xfrm>
            <a:off x="-252468" y="3086100"/>
            <a:ext cx="6600478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</a:rPr>
              <a:t>Biện pháp để bảo vệ môi trường nuôi thủy sản là: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434B2A-5AD7-4DBC-9AE3-A4B0FADAE2B6}"/>
              </a:ext>
            </a:extLst>
          </p:cNvPr>
          <p:cNvSpPr txBox="1"/>
          <p:nvPr/>
        </p:nvSpPr>
        <p:spPr>
          <a:xfrm>
            <a:off x="12814657" y="1626968"/>
            <a:ext cx="5439611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0" i="0" dirty="0">
                <a:effectLst/>
              </a:rPr>
              <a:t>B. Kiểm soát môi trường nuôi thủy sản.</a:t>
            </a:r>
            <a:endParaRPr lang="en-US" sz="4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402E60-A02F-4934-8B09-300AFDE82F6C}"/>
              </a:ext>
            </a:extLst>
          </p:cNvPr>
          <p:cNvSpPr txBox="1"/>
          <p:nvPr/>
        </p:nvSpPr>
        <p:spPr>
          <a:xfrm>
            <a:off x="6762451" y="6138300"/>
            <a:ext cx="6018476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0" i="0" dirty="0">
                <a:effectLst/>
              </a:rPr>
              <a:t>C. Cả A và B.</a:t>
            </a:r>
            <a:endParaRPr lang="en-US" sz="4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B6A9F5-ED3B-4348-89DF-259581C1FF26}"/>
              </a:ext>
            </a:extLst>
          </p:cNvPr>
          <p:cNvSpPr txBox="1"/>
          <p:nvPr/>
        </p:nvSpPr>
        <p:spPr>
          <a:xfrm>
            <a:off x="12780927" y="6138300"/>
            <a:ext cx="5507073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0" i="0" dirty="0">
                <a:effectLst/>
              </a:rPr>
              <a:t>D. Đáp án khác.</a:t>
            </a:r>
            <a:endParaRPr lang="en-US" sz="4000" dirty="0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1C33A699-A4E7-4114-8D3F-0455FEA53EB6}"/>
              </a:ext>
            </a:extLst>
          </p:cNvPr>
          <p:cNvSpPr/>
          <p:nvPr/>
        </p:nvSpPr>
        <p:spPr>
          <a:xfrm>
            <a:off x="6514747" y="6159311"/>
            <a:ext cx="854066" cy="874254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6478A154-B56F-4EE1-A9E1-698BD7380D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87525" y="6456708"/>
            <a:ext cx="2279738" cy="366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27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  <p:bldP spid="23" grpId="0"/>
      <p:bldP spid="25" grpId="0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983608" y="5113548"/>
            <a:ext cx="13350552" cy="45719"/>
          </a:xfrm>
          <a:prstGeom prst="rect">
            <a:avLst/>
          </a:prstGeom>
          <a:solidFill>
            <a:srgbClr val="373737">
              <a:alpha val="29804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-557550" y="-45355"/>
            <a:ext cx="6679004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</p:sp>
      <p:sp>
        <p:nvSpPr>
          <p:cNvPr id="4" name="TextBox 4"/>
          <p:cNvSpPr txBox="1"/>
          <p:nvPr/>
        </p:nvSpPr>
        <p:spPr>
          <a:xfrm>
            <a:off x="2284693" y="1666360"/>
            <a:ext cx="4477758" cy="1779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vi-VN" sz="4800" b="1" spc="59" dirty="0">
                <a:solidFill>
                  <a:srgbClr val="FFFFFF"/>
                </a:solidFill>
              </a:rPr>
              <a:t>Câu 3: </a:t>
            </a:r>
          </a:p>
          <a:p>
            <a:pPr>
              <a:lnSpc>
                <a:spcPts val="7199"/>
              </a:lnSpc>
            </a:pPr>
            <a:endParaRPr lang="en-US" sz="5999" spc="59" dirty="0">
              <a:solidFill>
                <a:srgbClr val="FFFFFF"/>
              </a:solidFill>
              <a:latin typeface="Lato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489031" y="872153"/>
            <a:ext cx="6052696" cy="2686274"/>
            <a:chOff x="-383091" y="-57150"/>
            <a:chExt cx="5527852" cy="3405901"/>
          </a:xfrm>
        </p:grpSpPr>
        <p:sp>
          <p:nvSpPr>
            <p:cNvPr id="6" name="TextBox 6"/>
            <p:cNvSpPr txBox="1"/>
            <p:nvPr/>
          </p:nvSpPr>
          <p:spPr>
            <a:xfrm>
              <a:off x="0" y="-57150"/>
              <a:ext cx="5144761" cy="1049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400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383091" y="1133400"/>
              <a:ext cx="4900554" cy="22153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/>
                <a:t>A. Khai thác thủy sản quá mức. </a:t>
              </a:r>
              <a:endParaRPr lang="en-US" sz="4000" dirty="0"/>
            </a:p>
          </p:txBody>
        </p:sp>
      </p:grpSp>
      <p:sp>
        <p:nvSpPr>
          <p:cNvPr id="8" name="AutoShape 8"/>
          <p:cNvSpPr/>
          <p:nvPr/>
        </p:nvSpPr>
        <p:spPr>
          <a:xfrm>
            <a:off x="12388003" y="-602174"/>
            <a:ext cx="25347" cy="11612150"/>
          </a:xfrm>
          <a:prstGeom prst="rect">
            <a:avLst/>
          </a:prstGeom>
          <a:solidFill>
            <a:srgbClr val="373737">
              <a:alpha val="29804"/>
            </a:srgbClr>
          </a:solidFill>
        </p:spPr>
      </p:sp>
      <p:sp>
        <p:nvSpPr>
          <p:cNvPr id="18" name="TextBox 18"/>
          <p:cNvSpPr txBox="1"/>
          <p:nvPr/>
        </p:nvSpPr>
        <p:spPr>
          <a:xfrm>
            <a:off x="4419600" y="8953500"/>
            <a:ext cx="1086858" cy="397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endParaRPr lang="en-US" sz="2399" spc="143" dirty="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908F7E-3D2C-4A7B-9267-7B0F69DA4F77}"/>
              </a:ext>
            </a:extLst>
          </p:cNvPr>
          <p:cNvSpPr txBox="1"/>
          <p:nvPr/>
        </p:nvSpPr>
        <p:spPr>
          <a:xfrm>
            <a:off x="689647" y="2980982"/>
            <a:ext cx="4900668" cy="2762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</a:rPr>
              <a:t>Nguyên nhân làm suy giảm nguồn lợi thủy sản là: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434B2A-5AD7-4DBC-9AE3-A4B0FADAE2B6}"/>
              </a:ext>
            </a:extLst>
          </p:cNvPr>
          <p:cNvSpPr txBox="1"/>
          <p:nvPr/>
        </p:nvSpPr>
        <p:spPr>
          <a:xfrm>
            <a:off x="13022073" y="1764987"/>
            <a:ext cx="4783696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0" i="0" dirty="0">
                <a:effectLst/>
              </a:rPr>
              <a:t>B. Sử dụng ngư cụ cấm.</a:t>
            </a:r>
            <a:endParaRPr lang="en-US" sz="4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402E60-A02F-4934-8B09-300AFDE82F6C}"/>
              </a:ext>
            </a:extLst>
          </p:cNvPr>
          <p:cNvSpPr txBox="1"/>
          <p:nvPr/>
        </p:nvSpPr>
        <p:spPr>
          <a:xfrm>
            <a:off x="6369527" y="6456708"/>
            <a:ext cx="6018476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0" i="0" dirty="0">
                <a:effectLst/>
              </a:rPr>
              <a:t>C. Khai thác thủy sản mang tính hủy diệt</a:t>
            </a:r>
            <a:endParaRPr lang="en-US" sz="4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B6A9F5-ED3B-4348-89DF-259581C1FF26}"/>
              </a:ext>
            </a:extLst>
          </p:cNvPr>
          <p:cNvSpPr txBox="1"/>
          <p:nvPr/>
        </p:nvSpPr>
        <p:spPr>
          <a:xfrm>
            <a:off x="13022073" y="6641987"/>
            <a:ext cx="5507073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0" i="0" dirty="0">
                <a:effectLst/>
              </a:rPr>
              <a:t>D. Cả 3 đáp án trên.</a:t>
            </a:r>
            <a:endParaRPr lang="en-US" sz="4000" dirty="0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1C33A699-A4E7-4114-8D3F-0455FEA53EB6}"/>
              </a:ext>
            </a:extLst>
          </p:cNvPr>
          <p:cNvSpPr/>
          <p:nvPr/>
        </p:nvSpPr>
        <p:spPr>
          <a:xfrm>
            <a:off x="12919936" y="6740121"/>
            <a:ext cx="854066" cy="874254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6478A154-B56F-4EE1-A9E1-698BD7380D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87525" y="6456708"/>
            <a:ext cx="2279738" cy="366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73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  <p:bldP spid="23" grpId="0"/>
      <p:bldP spid="25" grpId="0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983608" y="5113548"/>
            <a:ext cx="13350552" cy="45719"/>
          </a:xfrm>
          <a:prstGeom prst="rect">
            <a:avLst/>
          </a:prstGeom>
          <a:solidFill>
            <a:srgbClr val="373737">
              <a:alpha val="29804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-557550" y="-45355"/>
            <a:ext cx="6679004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</p:sp>
      <p:sp>
        <p:nvSpPr>
          <p:cNvPr id="4" name="TextBox 4"/>
          <p:cNvSpPr txBox="1"/>
          <p:nvPr/>
        </p:nvSpPr>
        <p:spPr>
          <a:xfrm>
            <a:off x="2284693" y="1666360"/>
            <a:ext cx="4477758" cy="1779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vi-VN" sz="4800" b="1" spc="59" dirty="0">
                <a:solidFill>
                  <a:srgbClr val="FFFFFF"/>
                </a:solidFill>
              </a:rPr>
              <a:t>Câu 4: </a:t>
            </a:r>
          </a:p>
          <a:p>
            <a:pPr>
              <a:lnSpc>
                <a:spcPts val="7199"/>
              </a:lnSpc>
            </a:pPr>
            <a:endParaRPr lang="en-US" sz="5999" spc="59" dirty="0">
              <a:solidFill>
                <a:srgbClr val="FFFFFF"/>
              </a:solidFill>
              <a:latin typeface="Lato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489031" y="872153"/>
            <a:ext cx="6052696" cy="2686274"/>
            <a:chOff x="-383091" y="-57150"/>
            <a:chExt cx="5527852" cy="3405901"/>
          </a:xfrm>
        </p:grpSpPr>
        <p:sp>
          <p:nvSpPr>
            <p:cNvPr id="6" name="TextBox 6"/>
            <p:cNvSpPr txBox="1"/>
            <p:nvPr/>
          </p:nvSpPr>
          <p:spPr>
            <a:xfrm>
              <a:off x="0" y="-57150"/>
              <a:ext cx="5144761" cy="1049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400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383091" y="1133400"/>
              <a:ext cx="4900554" cy="22153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/>
                <a:t>A. Bãi ươm giống các loài thủy sản</a:t>
              </a:r>
              <a:endParaRPr lang="en-US" sz="4000" dirty="0"/>
            </a:p>
          </p:txBody>
        </p:sp>
      </p:grpSp>
      <p:sp>
        <p:nvSpPr>
          <p:cNvPr id="8" name="AutoShape 8"/>
          <p:cNvSpPr/>
          <p:nvPr/>
        </p:nvSpPr>
        <p:spPr>
          <a:xfrm>
            <a:off x="12388003" y="-602174"/>
            <a:ext cx="25347" cy="11612150"/>
          </a:xfrm>
          <a:prstGeom prst="rect">
            <a:avLst/>
          </a:prstGeom>
          <a:solidFill>
            <a:srgbClr val="373737">
              <a:alpha val="29804"/>
            </a:srgbClr>
          </a:solidFill>
        </p:spPr>
      </p:sp>
      <p:sp>
        <p:nvSpPr>
          <p:cNvPr id="18" name="TextBox 18"/>
          <p:cNvSpPr txBox="1"/>
          <p:nvPr/>
        </p:nvSpPr>
        <p:spPr>
          <a:xfrm>
            <a:off x="4419600" y="8953500"/>
            <a:ext cx="1086858" cy="397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endParaRPr lang="en-US" sz="2399" spc="143" dirty="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908F7E-3D2C-4A7B-9267-7B0F69DA4F77}"/>
              </a:ext>
            </a:extLst>
          </p:cNvPr>
          <p:cNvSpPr txBox="1"/>
          <p:nvPr/>
        </p:nvSpPr>
        <p:spPr>
          <a:xfrm>
            <a:off x="689647" y="2980982"/>
            <a:ext cx="5165584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</a:rPr>
              <a:t>Khu vực cho phép khai thác thủy sản là: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434B2A-5AD7-4DBC-9AE3-A4B0FADAE2B6}"/>
              </a:ext>
            </a:extLst>
          </p:cNvPr>
          <p:cNvSpPr txBox="1"/>
          <p:nvPr/>
        </p:nvSpPr>
        <p:spPr>
          <a:xfrm>
            <a:off x="13153727" y="1792814"/>
            <a:ext cx="4312305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0" i="0" dirty="0">
                <a:effectLst/>
              </a:rPr>
              <a:t>B. Ngư trường khai thác</a:t>
            </a:r>
            <a:endParaRPr lang="en-US" sz="4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402E60-A02F-4934-8B09-300AFDE82F6C}"/>
              </a:ext>
            </a:extLst>
          </p:cNvPr>
          <p:cNvSpPr txBox="1"/>
          <p:nvPr/>
        </p:nvSpPr>
        <p:spPr>
          <a:xfrm>
            <a:off x="6383233" y="6714388"/>
            <a:ext cx="5180741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0" i="0" dirty="0">
                <a:effectLst/>
              </a:rPr>
              <a:t>C. </a:t>
            </a:r>
            <a:r>
              <a:rPr lang="vi-VN" sz="4000" dirty="0"/>
              <a:t>Bãi đẻ các loài thủy sản</a:t>
            </a:r>
            <a:endParaRPr lang="en-US" sz="4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B6A9F5-ED3B-4348-89DF-259581C1FF26}"/>
              </a:ext>
            </a:extLst>
          </p:cNvPr>
          <p:cNvSpPr txBox="1"/>
          <p:nvPr/>
        </p:nvSpPr>
        <p:spPr>
          <a:xfrm>
            <a:off x="12849911" y="6826737"/>
            <a:ext cx="5507073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0" i="0" dirty="0">
                <a:effectLst/>
              </a:rPr>
              <a:t>D. Khu bảo tồn biển</a:t>
            </a:r>
            <a:endParaRPr lang="en-US" sz="4000" dirty="0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1C33A699-A4E7-4114-8D3F-0455FEA53EB6}"/>
              </a:ext>
            </a:extLst>
          </p:cNvPr>
          <p:cNvSpPr/>
          <p:nvPr/>
        </p:nvSpPr>
        <p:spPr>
          <a:xfrm>
            <a:off x="13251085" y="1889272"/>
            <a:ext cx="854066" cy="874254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6478A154-B56F-4EE1-A9E1-698BD7380D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87525" y="6456708"/>
            <a:ext cx="2279738" cy="366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58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  <p:bldP spid="23" grpId="0"/>
      <p:bldP spid="25" grpId="0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2044700" y="1687112"/>
            <a:ext cx="14401800" cy="1905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83C89D-E2A6-4485-8BCB-F7B2EF88D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27" y="4087204"/>
            <a:ext cx="3804290" cy="3221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EACB87-3769-4C48-B558-F0C45FDB8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4334" y="4036968"/>
            <a:ext cx="3953577" cy="3450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8245E7-A5CC-4F19-A93E-25F5411FD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217" y="6823722"/>
            <a:ext cx="3722543" cy="32213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22C53E-AA2C-4859-9633-4F5CF1CAF7AD}"/>
              </a:ext>
            </a:extLst>
          </p:cNvPr>
          <p:cNvSpPr txBox="1"/>
          <p:nvPr/>
        </p:nvSpPr>
        <p:spPr>
          <a:xfrm>
            <a:off x="2387600" y="1652641"/>
            <a:ext cx="137160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sát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14.1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hậu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tượng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ô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nhiễm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trường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?</a:t>
            </a:r>
            <a:b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30FFE0-247C-448A-A78C-873A370B3D0D}"/>
              </a:ext>
            </a:extLst>
          </p:cNvPr>
          <p:cNvSpPr txBox="1"/>
          <p:nvPr/>
        </p:nvSpPr>
        <p:spPr>
          <a:xfrm>
            <a:off x="6477000" y="319886"/>
            <a:ext cx="5867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48D808-23CB-47CB-9ECB-9170CCE42973}"/>
              </a:ext>
            </a:extLst>
          </p:cNvPr>
          <p:cNvSpPr txBox="1"/>
          <p:nvPr/>
        </p:nvSpPr>
        <p:spPr>
          <a:xfrm>
            <a:off x="5638267" y="4162736"/>
            <a:ext cx="6318059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gây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ảnh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hưởng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ngầm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9FCCD9-D7A8-45A3-8D15-BA028CCDD10D}"/>
              </a:ext>
            </a:extLst>
          </p:cNvPr>
          <p:cNvSpPr txBox="1"/>
          <p:nvPr/>
        </p:nvSpPr>
        <p:spPr>
          <a:xfrm>
            <a:off x="11700079" y="7713011"/>
            <a:ext cx="5802086" cy="2266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gây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hưởng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B82395-516D-4347-A145-05F11FB6E3CE}"/>
              </a:ext>
            </a:extLst>
          </p:cNvPr>
          <p:cNvSpPr txBox="1"/>
          <p:nvPr/>
        </p:nvSpPr>
        <p:spPr>
          <a:xfrm>
            <a:off x="206509" y="7393025"/>
            <a:ext cx="6318059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Ảnh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hưởng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á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nổi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lềnh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bềnh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8E3C9915-A5D1-4BED-9D67-9DF7AFE629B7}"/>
              </a:ext>
            </a:extLst>
          </p:cNvPr>
          <p:cNvSpPr/>
          <p:nvPr/>
        </p:nvSpPr>
        <p:spPr>
          <a:xfrm>
            <a:off x="4495800" y="5250324"/>
            <a:ext cx="914400" cy="48203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EA35CDA8-9C66-4B89-AD6C-1C94B9219B98}"/>
              </a:ext>
            </a:extLst>
          </p:cNvPr>
          <p:cNvSpPr/>
          <p:nvPr/>
        </p:nvSpPr>
        <p:spPr>
          <a:xfrm flipH="1">
            <a:off x="6634862" y="8136778"/>
            <a:ext cx="804510" cy="595260"/>
          </a:xfrm>
          <a:prstGeom prst="rightArrow">
            <a:avLst>
              <a:gd name="adj1" fmla="val 31934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Arrow: Curved Left 25">
            <a:extLst>
              <a:ext uri="{FF2B5EF4-FFF2-40B4-BE49-F238E27FC236}">
                <a16:creationId xmlns:a16="http://schemas.microsoft.com/office/drawing/2014/main" id="{58BC46B6-4B49-4742-AF2C-0439610C99B9}"/>
              </a:ext>
            </a:extLst>
          </p:cNvPr>
          <p:cNvSpPr/>
          <p:nvPr/>
        </p:nvSpPr>
        <p:spPr>
          <a:xfrm rot="19789430">
            <a:off x="17013801" y="5964312"/>
            <a:ext cx="860173" cy="215977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8CE5002B-48F7-4012-B85B-1E2C88C1A8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4769" y="239073"/>
            <a:ext cx="1408757" cy="265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39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3" grpId="0"/>
      <p:bldP spid="24" grpId="0" animBg="1"/>
      <p:bldP spid="25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983608" y="5113548"/>
            <a:ext cx="13350552" cy="45719"/>
          </a:xfrm>
          <a:prstGeom prst="rect">
            <a:avLst/>
          </a:prstGeom>
          <a:solidFill>
            <a:srgbClr val="373737">
              <a:alpha val="29804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-557550" y="-45355"/>
            <a:ext cx="6679004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</p:sp>
      <p:sp>
        <p:nvSpPr>
          <p:cNvPr id="4" name="TextBox 4"/>
          <p:cNvSpPr txBox="1"/>
          <p:nvPr/>
        </p:nvSpPr>
        <p:spPr>
          <a:xfrm>
            <a:off x="1962837" y="1715295"/>
            <a:ext cx="4477758" cy="1779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vi-VN" sz="4800" b="1" spc="59" dirty="0">
                <a:solidFill>
                  <a:srgbClr val="FFFFFF"/>
                </a:solidFill>
              </a:rPr>
              <a:t>Câu 5: </a:t>
            </a:r>
          </a:p>
          <a:p>
            <a:pPr>
              <a:lnSpc>
                <a:spcPts val="7199"/>
              </a:lnSpc>
            </a:pPr>
            <a:endParaRPr lang="en-US" sz="5999" spc="59" dirty="0">
              <a:solidFill>
                <a:srgbClr val="FFFFFF"/>
              </a:solidFill>
              <a:latin typeface="Lato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489031" y="872153"/>
            <a:ext cx="6052696" cy="1762945"/>
            <a:chOff x="-383091" y="-57150"/>
            <a:chExt cx="5527852" cy="2235221"/>
          </a:xfrm>
        </p:grpSpPr>
        <p:sp>
          <p:nvSpPr>
            <p:cNvPr id="6" name="TextBox 6"/>
            <p:cNvSpPr txBox="1"/>
            <p:nvPr/>
          </p:nvSpPr>
          <p:spPr>
            <a:xfrm>
              <a:off x="0" y="-57150"/>
              <a:ext cx="5144761" cy="1049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400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383091" y="1133400"/>
              <a:ext cx="4900554" cy="10446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/>
                <a:t>A. Sử dụng thuốc nổ</a:t>
              </a:r>
              <a:endParaRPr lang="en-US" sz="4000" dirty="0"/>
            </a:p>
          </p:txBody>
        </p:sp>
      </p:grpSp>
      <p:sp>
        <p:nvSpPr>
          <p:cNvPr id="8" name="AutoShape 8"/>
          <p:cNvSpPr/>
          <p:nvPr/>
        </p:nvSpPr>
        <p:spPr>
          <a:xfrm>
            <a:off x="12095792" y="-589793"/>
            <a:ext cx="25347" cy="11612150"/>
          </a:xfrm>
          <a:prstGeom prst="rect">
            <a:avLst/>
          </a:prstGeom>
          <a:solidFill>
            <a:srgbClr val="373737">
              <a:alpha val="29804"/>
            </a:srgbClr>
          </a:solidFill>
        </p:spPr>
      </p:sp>
      <p:sp>
        <p:nvSpPr>
          <p:cNvPr id="18" name="TextBox 18"/>
          <p:cNvSpPr txBox="1"/>
          <p:nvPr/>
        </p:nvSpPr>
        <p:spPr>
          <a:xfrm>
            <a:off x="4419600" y="8953500"/>
            <a:ext cx="1086858" cy="397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endParaRPr lang="en-US" sz="2399" spc="143" dirty="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908F7E-3D2C-4A7B-9267-7B0F69DA4F77}"/>
              </a:ext>
            </a:extLst>
          </p:cNvPr>
          <p:cNvSpPr txBox="1"/>
          <p:nvPr/>
        </p:nvSpPr>
        <p:spPr>
          <a:xfrm>
            <a:off x="194715" y="2980982"/>
            <a:ext cx="5660516" cy="2762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</a:rPr>
              <a:t>Hình thức khai thác thủy sản nào sau đây là đúng quy định?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434B2A-5AD7-4DBC-9AE3-A4B0FADAE2B6}"/>
              </a:ext>
            </a:extLst>
          </p:cNvPr>
          <p:cNvSpPr txBox="1"/>
          <p:nvPr/>
        </p:nvSpPr>
        <p:spPr>
          <a:xfrm>
            <a:off x="12482561" y="6874756"/>
            <a:ext cx="5533060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/>
              <a:t>D</a:t>
            </a:r>
            <a:r>
              <a:rPr lang="vi-VN" sz="4000" b="0" i="0" dirty="0">
                <a:effectLst/>
              </a:rPr>
              <a:t>. Khai thác trong mùa sinh sản</a:t>
            </a:r>
            <a:endParaRPr lang="en-US" sz="4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402E60-A02F-4934-8B09-300AFDE82F6C}"/>
              </a:ext>
            </a:extLst>
          </p:cNvPr>
          <p:cNvSpPr txBox="1"/>
          <p:nvPr/>
        </p:nvSpPr>
        <p:spPr>
          <a:xfrm>
            <a:off x="6553629" y="6826737"/>
            <a:ext cx="5180741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0" i="0" dirty="0">
                <a:effectLst/>
              </a:rPr>
              <a:t>C. Sử dụng kích điện</a:t>
            </a:r>
            <a:endParaRPr lang="en-US" sz="4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B6A9F5-ED3B-4348-89DF-259581C1FF26}"/>
              </a:ext>
            </a:extLst>
          </p:cNvPr>
          <p:cNvSpPr txBox="1"/>
          <p:nvPr/>
        </p:nvSpPr>
        <p:spPr>
          <a:xfrm>
            <a:off x="12328723" y="1715295"/>
            <a:ext cx="5764562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/>
              <a:t>B</a:t>
            </a:r>
            <a:r>
              <a:rPr lang="vi-VN" sz="4000" b="0" i="0" dirty="0">
                <a:effectLst/>
              </a:rPr>
              <a:t>. Sử dụng lưới có kích cỡ mắt lưới cho phép.</a:t>
            </a:r>
            <a:endParaRPr lang="en-US" sz="4000" dirty="0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1C33A699-A4E7-4114-8D3F-0455FEA53EB6}"/>
              </a:ext>
            </a:extLst>
          </p:cNvPr>
          <p:cNvSpPr/>
          <p:nvPr/>
        </p:nvSpPr>
        <p:spPr>
          <a:xfrm>
            <a:off x="12231851" y="1785999"/>
            <a:ext cx="854066" cy="874254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6478A154-B56F-4EE1-A9E1-698BD7380D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87525" y="6456708"/>
            <a:ext cx="2279738" cy="366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11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  <p:bldP spid="23" grpId="0"/>
      <p:bldP spid="25" grpId="0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677384"/>
            <a:ext cx="9326880" cy="2566953"/>
            <a:chOff x="0" y="0"/>
            <a:chExt cx="4166870" cy="11468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1146810"/>
            </a:xfrm>
            <a:custGeom>
              <a:avLst/>
              <a:gdLst/>
              <a:ahLst/>
              <a:cxnLst/>
              <a:rect l="l" t="t" r="r" b="b"/>
              <a:pathLst>
                <a:path w="4168140" h="114681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146810"/>
                  </a:lnTo>
                  <a:lnTo>
                    <a:pt x="4166870" y="114681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3066C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279255" y="8880084"/>
            <a:ext cx="9326880" cy="2364252"/>
            <a:chOff x="0" y="0"/>
            <a:chExt cx="4166870" cy="10562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68140" cy="1056252"/>
            </a:xfrm>
            <a:custGeom>
              <a:avLst/>
              <a:gdLst/>
              <a:ahLst/>
              <a:cxnLst/>
              <a:rect l="l" t="t" r="r" b="b"/>
              <a:pathLst>
                <a:path w="4168140" h="1056252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6252"/>
                  </a:lnTo>
                  <a:lnTo>
                    <a:pt x="4166870" y="1056252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3066C2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4765037" y="6859287"/>
            <a:ext cx="4798412" cy="22475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579335" y="8171258"/>
            <a:ext cx="3442542" cy="35792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404572" y="-1678860"/>
            <a:ext cx="3703320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3335000" y="-1333346"/>
            <a:ext cx="2564871" cy="26666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99179" y="378540"/>
            <a:ext cx="1171659" cy="128930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642986" y="3688247"/>
            <a:ext cx="13002028" cy="2280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99"/>
              </a:lnSpc>
              <a:spcBef>
                <a:spcPct val="0"/>
              </a:spcBef>
            </a:pPr>
            <a:r>
              <a:rPr lang="en-US" sz="8799" u="none" dirty="0">
                <a:solidFill>
                  <a:srgbClr val="FFFFFF"/>
                </a:solidFill>
                <a:latin typeface="Hitchcut"/>
              </a:rPr>
              <a:t>WILD AND FREE, JUST LIKE THE SEA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1584776" y="1305906"/>
            <a:ext cx="5226952" cy="244823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15800">
            <a:off x="55488" y="5947462"/>
            <a:ext cx="5064348" cy="46315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949624" y="1594060"/>
            <a:ext cx="1235285" cy="135932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7098268" y="2997432"/>
            <a:ext cx="1092184" cy="93828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02746" y="8266250"/>
            <a:ext cx="3451355" cy="3834839"/>
          </a:xfrm>
          <a:prstGeom prst="rect">
            <a:avLst/>
          </a:prstGeom>
        </p:spPr>
      </p:pic>
      <p:grpSp>
        <p:nvGrpSpPr>
          <p:cNvPr id="18" name="Group 9">
            <a:extLst>
              <a:ext uri="{FF2B5EF4-FFF2-40B4-BE49-F238E27FC236}">
                <a16:creationId xmlns:a16="http://schemas.microsoft.com/office/drawing/2014/main" id="{1646E00B-E5A4-4ED6-ABD3-A0A717D7C610}"/>
              </a:ext>
            </a:extLst>
          </p:cNvPr>
          <p:cNvGrpSpPr/>
          <p:nvPr/>
        </p:nvGrpSpPr>
        <p:grpSpPr>
          <a:xfrm>
            <a:off x="6325451" y="405787"/>
            <a:ext cx="6272493" cy="1826725"/>
            <a:chOff x="1092457" y="1736859"/>
            <a:chExt cx="9758164" cy="3025584"/>
          </a:xfrm>
        </p:grpSpPr>
        <p:sp>
          <p:nvSpPr>
            <p:cNvPr id="19" name="AutoShape 10">
              <a:extLst>
                <a:ext uri="{FF2B5EF4-FFF2-40B4-BE49-F238E27FC236}">
                  <a16:creationId xmlns:a16="http://schemas.microsoft.com/office/drawing/2014/main" id="{3E7A761C-C34A-43BB-AB71-D12EC614D88B}"/>
                </a:ext>
              </a:extLst>
            </p:cNvPr>
            <p:cNvSpPr/>
            <p:nvPr/>
          </p:nvSpPr>
          <p:spPr>
            <a:xfrm>
              <a:off x="1092457" y="1736859"/>
              <a:ext cx="9758164" cy="3025584"/>
            </a:xfrm>
            <a:prstGeom prst="rect">
              <a:avLst/>
            </a:prstGeom>
            <a:solidFill>
              <a:srgbClr val="52584D"/>
            </a:solidFill>
          </p:spPr>
        </p: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6DC18E39-3E96-4639-B7FF-DFD405E02808}"/>
                </a:ext>
              </a:extLst>
            </p:cNvPr>
            <p:cNvSpPr txBox="1"/>
            <p:nvPr/>
          </p:nvSpPr>
          <p:spPr>
            <a:xfrm>
              <a:off x="1424874" y="2224730"/>
              <a:ext cx="9093326" cy="13952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370"/>
                </a:lnSpc>
              </a:pPr>
              <a:r>
                <a:rPr lang="vi-VN" sz="6200" b="1" spc="310" dirty="0">
                  <a:solidFill>
                    <a:srgbClr val="FEFFF8"/>
                  </a:solidFill>
                </a:rPr>
                <a:t>VẬN DỤNG</a:t>
              </a:r>
              <a:endParaRPr lang="en-US" sz="6200" b="1" spc="310" dirty="0">
                <a:solidFill>
                  <a:srgbClr val="FEFFF8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B4E50E7-0565-4B6B-85B3-C09A3F402D2E}"/>
              </a:ext>
            </a:extLst>
          </p:cNvPr>
          <p:cNvSpPr txBox="1"/>
          <p:nvPr/>
        </p:nvSpPr>
        <p:spPr>
          <a:xfrm>
            <a:off x="4783846" y="3180538"/>
            <a:ext cx="12687300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541020" algn="l"/>
              </a:tabLst>
            </a:pPr>
            <a:r>
              <a:rPr lang="en-US" sz="48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nêu</a:t>
            </a:r>
            <a:r>
              <a:rPr lang="en-US" sz="48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hoạt</a:t>
            </a:r>
            <a:r>
              <a:rPr lang="en-US" sz="48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động</a:t>
            </a:r>
            <a:r>
              <a:rPr lang="en-US" sz="48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bảo</a:t>
            </a:r>
            <a:r>
              <a:rPr lang="en-US" sz="48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vệ</a:t>
            </a:r>
            <a:r>
              <a:rPr lang="en-US" sz="48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48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lợi</a:t>
            </a:r>
            <a:r>
              <a:rPr lang="en-US" sz="48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48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48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người</a:t>
            </a:r>
            <a:r>
              <a:rPr lang="en-US" sz="48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dân</a:t>
            </a:r>
            <a:r>
              <a:rPr lang="en-US" sz="48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ở </a:t>
            </a:r>
            <a:r>
              <a:rPr lang="en-US" sz="48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địa</a:t>
            </a:r>
            <a:r>
              <a:rPr lang="en-US" sz="48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phương</a:t>
            </a:r>
            <a:r>
              <a:rPr lang="en-US" sz="48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 </a:t>
            </a:r>
            <a:endParaRPr lang="en-US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21B683-8210-4C00-8F5F-EDD91A9F986F}"/>
              </a:ext>
            </a:extLst>
          </p:cNvPr>
          <p:cNvSpPr txBox="1"/>
          <p:nvPr/>
        </p:nvSpPr>
        <p:spPr>
          <a:xfrm>
            <a:off x="7030" y="3316051"/>
            <a:ext cx="4800600" cy="2014334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hảo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đôi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Chung tay bảo vệ nguồn lợi thủy sản – Tạp chí Thủy sản Việt Nam">
            <a:extLst>
              <a:ext uri="{FF2B5EF4-FFF2-40B4-BE49-F238E27FC236}">
                <a16:creationId xmlns:a16="http://schemas.microsoft.com/office/drawing/2014/main" id="{B0F03749-15CF-4251-B353-46A5AE693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810" y="6016970"/>
            <a:ext cx="5418128" cy="36193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013609" y="1090775"/>
            <a:ext cx="5278347" cy="192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spc="120" dirty="0"/>
              <a:t>Ôn lại kiến thức trong bài</a:t>
            </a:r>
            <a:endParaRPr lang="en-US" sz="4400" spc="120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42113" y="6791084"/>
            <a:ext cx="1491782" cy="13873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92748" y="4076700"/>
            <a:ext cx="1284672" cy="12204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92748" y="1090775"/>
            <a:ext cx="1183404" cy="130044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013610" y="3733997"/>
            <a:ext cx="5278347" cy="190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spc="120" dirty="0"/>
              <a:t>Hoàn thành các bài tập được giao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92000" y="6523761"/>
            <a:ext cx="5278347" cy="192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spc="120" dirty="0"/>
              <a:t>Đọc trước nội dung bài Ôn tập.</a:t>
            </a:r>
            <a:endParaRPr lang="en-US" sz="4400" spc="120" dirty="0"/>
          </a:p>
        </p:txBody>
      </p:sp>
      <p:sp>
        <p:nvSpPr>
          <p:cNvPr id="10" name="AutoShape 10"/>
          <p:cNvSpPr/>
          <p:nvPr/>
        </p:nvSpPr>
        <p:spPr>
          <a:xfrm>
            <a:off x="1028701" y="-335920"/>
            <a:ext cx="7886700" cy="10958840"/>
          </a:xfrm>
          <a:prstGeom prst="rect">
            <a:avLst/>
          </a:prstGeom>
          <a:solidFill>
            <a:srgbClr val="52584D"/>
          </a:solidFill>
        </p:spPr>
      </p:sp>
      <p:sp>
        <p:nvSpPr>
          <p:cNvPr id="12" name="TextBox 12"/>
          <p:cNvSpPr txBox="1"/>
          <p:nvPr/>
        </p:nvSpPr>
        <p:spPr>
          <a:xfrm>
            <a:off x="1765206" y="957263"/>
            <a:ext cx="6304738" cy="27082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200" b="1" spc="310" dirty="0">
                <a:solidFill>
                  <a:srgbClr val="D9C1BB"/>
                </a:solidFill>
              </a:rPr>
              <a:t>HƯỚNG DẪN VỀ NHÀ</a:t>
            </a:r>
            <a:endParaRPr lang="en-US" sz="6200" b="1" spc="310" dirty="0">
              <a:solidFill>
                <a:srgbClr val="D9C1B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64EDB4-241C-4FF0-82A5-DD9C070A02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276600" y="5143500"/>
            <a:ext cx="5007656" cy="49127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517" t="173" r="2891" b="309"/>
          <a:stretch>
            <a:fillRect/>
          </a:stretch>
        </p:blipFill>
        <p:spPr>
          <a:xfrm>
            <a:off x="5477228" y="-320807"/>
            <a:ext cx="13110608" cy="1092861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380999" y="2705100"/>
            <a:ext cx="14956263" cy="4675310"/>
          </a:xfrm>
          <a:prstGeom prst="rect">
            <a:avLst/>
          </a:prstGeom>
          <a:solidFill>
            <a:srgbClr val="D9C1BB"/>
          </a:solid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DCB716-6B27-4F6C-BC5A-AEFAC7A33BC4}"/>
              </a:ext>
            </a:extLst>
          </p:cNvPr>
          <p:cNvSpPr txBox="1"/>
          <p:nvPr/>
        </p:nvSpPr>
        <p:spPr>
          <a:xfrm>
            <a:off x="620130" y="3424074"/>
            <a:ext cx="14478000" cy="3237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spc="120" dirty="0">
                <a:solidFill>
                  <a:srgbClr val="52584D"/>
                </a:solidFill>
              </a:rPr>
              <a:t>HẸN GẶP LẠI CÁC EM </a:t>
            </a:r>
            <a:r>
              <a:rPr lang="vi-VN" sz="7200" b="1" spc="120">
                <a:solidFill>
                  <a:srgbClr val="52584D"/>
                </a:solidFill>
              </a:rPr>
              <a:t>TRONG BÀI </a:t>
            </a:r>
            <a:r>
              <a:rPr lang="vi-VN" sz="7200" b="1" spc="120" dirty="0">
                <a:solidFill>
                  <a:srgbClr val="52584D"/>
                </a:solidFill>
              </a:rPr>
              <a:t>HỌC TIẾP THEO!</a:t>
            </a:r>
            <a:endParaRPr lang="en-US" sz="7200" b="1" spc="120" dirty="0">
              <a:solidFill>
                <a:srgbClr val="5258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194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ái tạo, bảo vệ nguồn lợi đưa thủy sản Việt Nam phát triển bền vững | Kinh  doanh | Vietnam+ (VietnamPlus)">
            <a:extLst>
              <a:ext uri="{FF2B5EF4-FFF2-40B4-BE49-F238E27FC236}">
                <a16:creationId xmlns:a16="http://schemas.microsoft.com/office/drawing/2014/main" id="{A27F3873-B43D-489A-A99D-24C1D196D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967" y="4179891"/>
            <a:ext cx="8922931" cy="59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guồn lợi thủy sản (Aquatic Resources) là gì?">
            <a:extLst>
              <a:ext uri="{FF2B5EF4-FFF2-40B4-BE49-F238E27FC236}">
                <a16:creationId xmlns:a16="http://schemas.microsoft.com/office/drawing/2014/main" id="{F5A2C44B-124B-499C-B7B9-368C33CE6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5" y="141290"/>
            <a:ext cx="9153751" cy="531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4">
            <a:extLst>
              <a:ext uri="{FF2B5EF4-FFF2-40B4-BE49-F238E27FC236}">
                <a16:creationId xmlns:a16="http://schemas.microsoft.com/office/drawing/2014/main" id="{A3792C57-FD23-486A-AEED-5FDE5AFFDDAB}"/>
              </a:ext>
            </a:extLst>
          </p:cNvPr>
          <p:cNvSpPr/>
          <p:nvPr/>
        </p:nvSpPr>
        <p:spPr>
          <a:xfrm>
            <a:off x="1219200" y="2667000"/>
            <a:ext cx="16230600" cy="4953000"/>
          </a:xfrm>
          <a:prstGeom prst="rect">
            <a:avLst/>
          </a:prstGeom>
          <a:solidFill>
            <a:schemeClr val="tx2">
              <a:lumMod val="60000"/>
              <a:lumOff val="40000"/>
              <a:alpha val="82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F77323-ED0D-4F79-ABF2-BD539F820B74}"/>
              </a:ext>
            </a:extLst>
          </p:cNvPr>
          <p:cNvSpPr txBox="1"/>
          <p:nvPr/>
        </p:nvSpPr>
        <p:spPr>
          <a:xfrm>
            <a:off x="1602216" y="3327987"/>
            <a:ext cx="15303500" cy="3211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 14. BẢO VỆ MÔI TRƯỜNG NUÔI VÀ NGUỒN LỢI THỦY</a:t>
            </a:r>
            <a:r>
              <a:rPr lang="vi-VN" sz="72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535777"/>
            <a:ext cx="18288000" cy="7751223"/>
            <a:chOff x="0" y="0"/>
            <a:chExt cx="4166870" cy="17660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1766095"/>
            </a:xfrm>
            <a:custGeom>
              <a:avLst/>
              <a:gdLst/>
              <a:ahLst/>
              <a:cxnLst/>
              <a:rect l="l" t="t" r="r" b="b"/>
              <a:pathLst>
                <a:path w="4168140" h="1766095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766095"/>
                  </a:lnTo>
                  <a:lnTo>
                    <a:pt x="4166870" y="1766095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3066C2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88140" y="7493173"/>
            <a:ext cx="3588853" cy="39876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07996" y="8061070"/>
            <a:ext cx="2029108" cy="22328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46877">
            <a:off x="1124637" y="4064792"/>
            <a:ext cx="1566736" cy="17240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821" y="7795302"/>
            <a:ext cx="2404635" cy="25000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78115" y="4276359"/>
            <a:ext cx="943707" cy="93663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917000" y="4173527"/>
            <a:ext cx="9308486" cy="988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</a:rPr>
              <a:t>Bảo vệ môi trường nuôi thủy sản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78115" y="6059681"/>
            <a:ext cx="967438" cy="960183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686614" y="607440"/>
            <a:ext cx="14772586" cy="1351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000"/>
              </a:lnSpc>
            </a:pPr>
            <a:r>
              <a:rPr lang="vi-VN" sz="6000" b="1" dirty="0"/>
              <a:t>NỘI DUNG BÀI HỌC</a:t>
            </a:r>
            <a:endParaRPr lang="en-US" sz="6000" b="1" dirty="0"/>
          </a:p>
        </p:txBody>
      </p:sp>
      <p:sp>
        <p:nvSpPr>
          <p:cNvPr id="25" name="TextBox 25"/>
          <p:cNvSpPr txBox="1"/>
          <p:nvPr/>
        </p:nvSpPr>
        <p:spPr>
          <a:xfrm>
            <a:off x="4421130" y="4502784"/>
            <a:ext cx="628268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10">
            <a:alphaModFix amt="2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-2522264" y="1301013"/>
            <a:ext cx="4836550" cy="226537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833C2EA-A786-4CF3-9D86-BFD68A114C4A}"/>
              </a:ext>
            </a:extLst>
          </p:cNvPr>
          <p:cNvSpPr txBox="1"/>
          <p:nvPr/>
        </p:nvSpPr>
        <p:spPr>
          <a:xfrm>
            <a:off x="-191166" y="6205065"/>
            <a:ext cx="9906000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79"/>
              </a:lnSpc>
            </a:pPr>
            <a:r>
              <a:rPr lang="vi-VN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0AA5B82F-44B7-4D37-8768-887BA62F8B0E}"/>
              </a:ext>
            </a:extLst>
          </p:cNvPr>
          <p:cNvSpPr txBox="1"/>
          <p:nvPr/>
        </p:nvSpPr>
        <p:spPr>
          <a:xfrm>
            <a:off x="5879184" y="5879787"/>
            <a:ext cx="9308486" cy="988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</a:rPr>
              <a:t>Bảo vệ nguồn lợi thủy sản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5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85800" y="-335920"/>
            <a:ext cx="7200900" cy="10958840"/>
          </a:xfrm>
          <a:prstGeom prst="rect">
            <a:avLst/>
          </a:prstGeom>
          <a:solidFill>
            <a:srgbClr val="FEFFF8"/>
          </a:solidFill>
        </p:spPr>
      </p:sp>
      <p:grpSp>
        <p:nvGrpSpPr>
          <p:cNvPr id="4" name="Group 4"/>
          <p:cNvGrpSpPr/>
          <p:nvPr/>
        </p:nvGrpSpPr>
        <p:grpSpPr>
          <a:xfrm>
            <a:off x="1028700" y="9258300"/>
            <a:ext cx="16230600" cy="584361"/>
            <a:chOff x="0" y="0"/>
            <a:chExt cx="21640800" cy="779148"/>
          </a:xfrm>
        </p:grpSpPr>
        <p:sp>
          <p:nvSpPr>
            <p:cNvPr id="5" name="TextBox 5"/>
            <p:cNvSpPr txBox="1"/>
            <p:nvPr/>
          </p:nvSpPr>
          <p:spPr>
            <a:xfrm>
              <a:off x="11497147" y="428625"/>
              <a:ext cx="10143653" cy="350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240"/>
                </a:lnSpc>
              </a:pPr>
              <a:endParaRPr lang="en-US" sz="1600" spc="80" dirty="0">
                <a:solidFill>
                  <a:srgbClr val="52584D"/>
                </a:solidFill>
                <a:latin typeface="Glacial Indifference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0"/>
              <a:ext cx="21640800" cy="50800"/>
            </a:xfrm>
            <a:prstGeom prst="rect">
              <a:avLst/>
            </a:prstGeom>
            <a:solidFill>
              <a:srgbClr val="52584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58196" y="450215"/>
            <a:ext cx="7449634" cy="3585533"/>
            <a:chOff x="-716294" y="-584679"/>
            <a:chExt cx="9932845" cy="4780713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49"/>
              <a:ext cx="9216551" cy="1395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70"/>
                </a:lnSpc>
              </a:pPr>
              <a:endParaRPr lang="en-US" sz="6200" spc="310" dirty="0">
                <a:solidFill>
                  <a:srgbClr val="52584D"/>
                </a:solidFill>
                <a:latin typeface="League Spartan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716294" y="-584679"/>
              <a:ext cx="9215774" cy="4780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</a:pPr>
              <a:r>
                <a:rPr lang="vi-VN" sz="54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I. </a:t>
              </a:r>
              <a:r>
                <a:rPr lang="en-US" sz="54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BẢO VỆ MÔI TRƯỜNG NUÔI THỦY SẢN</a:t>
              </a:r>
              <a:endParaRPr lang="en-US" sz="5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794E0B5-56B2-4179-B725-752F0CBFBC81}"/>
              </a:ext>
            </a:extLst>
          </p:cNvPr>
          <p:cNvSpPr txBox="1"/>
          <p:nvPr/>
        </p:nvSpPr>
        <p:spPr>
          <a:xfrm>
            <a:off x="8182430" y="2687274"/>
            <a:ext cx="1038919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ọc thông tin mục 1 SGK</a:t>
            </a: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 trả lời câu hỏi: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F0B5CF-84B1-4385-9864-630F70011451}"/>
              </a:ext>
            </a:extLst>
          </p:cNvPr>
          <p:cNvSpPr txBox="1"/>
          <p:nvPr/>
        </p:nvSpPr>
        <p:spPr>
          <a:xfrm>
            <a:off x="9655188" y="1340507"/>
            <a:ext cx="6912413" cy="830997"/>
          </a:xfrm>
          <a:prstGeom prst="homePlate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oạt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</a:t>
            </a:r>
            <a:r>
              <a:rPr lang="vi-VN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B7F48B-1C0E-49E1-A63A-A66E98437ADC}"/>
              </a:ext>
            </a:extLst>
          </p:cNvPr>
          <p:cNvSpPr txBox="1"/>
          <p:nvPr/>
        </p:nvSpPr>
        <p:spPr>
          <a:xfrm>
            <a:off x="8763000" y="4311098"/>
            <a:ext cx="8236856" cy="3774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vệ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môi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biện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pháp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vệ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môi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Phê duyệt Đề án bảo vệ môi trường trong hoạt động thủy sản">
            <a:extLst>
              <a:ext uri="{FF2B5EF4-FFF2-40B4-BE49-F238E27FC236}">
                <a16:creationId xmlns:a16="http://schemas.microsoft.com/office/drawing/2014/main" id="{6A9DEB08-F2DB-4293-908A-D2CAC8820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3" y="4510167"/>
            <a:ext cx="6767554" cy="45173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0">
            <a:extLst>
              <a:ext uri="{FF2B5EF4-FFF2-40B4-BE49-F238E27FC236}">
                <a16:creationId xmlns:a16="http://schemas.microsoft.com/office/drawing/2014/main" id="{E749718D-8705-46C2-A5AC-2AF0174B8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47759" y="8019844"/>
            <a:ext cx="2835026" cy="2076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558968" y="1111744"/>
            <a:ext cx="10424231" cy="292909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17255" b="11719"/>
          <a:stretch>
            <a:fillRect/>
          </a:stretch>
        </p:blipFill>
        <p:spPr>
          <a:xfrm>
            <a:off x="470735" y="538263"/>
            <a:ext cx="7685969" cy="3909971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434448" y="5324106"/>
            <a:ext cx="16024752" cy="3762433"/>
          </a:xfrm>
          <a:prstGeom prst="rect">
            <a:avLst/>
          </a:prstGeom>
          <a:solidFill>
            <a:schemeClr val="accent6">
              <a:lumMod val="75000"/>
              <a:alpha val="82000"/>
            </a:schemeClr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t="11822" b="11822"/>
          <a:stretch>
            <a:fillRect/>
          </a:stretch>
        </p:blipFill>
        <p:spPr>
          <a:xfrm>
            <a:off x="12421742" y="5174343"/>
            <a:ext cx="5791039" cy="40009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7D8B63-176F-4B2C-85C7-B333945E4378}"/>
              </a:ext>
            </a:extLst>
          </p:cNvPr>
          <p:cNvSpPr txBox="1"/>
          <p:nvPr/>
        </p:nvSpPr>
        <p:spPr>
          <a:xfrm>
            <a:off x="8406565" y="1209048"/>
            <a:ext cx="9410700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ôi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vai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rất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trọng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đối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nhiễm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gây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xấu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đời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249696-FE65-4D4B-A58F-E2B71262012D}"/>
              </a:ext>
            </a:extLst>
          </p:cNvPr>
          <p:cNvSpPr txBox="1"/>
          <p:nvPr/>
        </p:nvSpPr>
        <p:spPr>
          <a:xfrm>
            <a:off x="517070" y="5322292"/>
            <a:ext cx="11751130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biện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pháp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môi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EB623C-BB31-4413-A04B-4B34D503141D}"/>
              </a:ext>
            </a:extLst>
          </p:cNvPr>
          <p:cNvSpPr txBox="1"/>
          <p:nvPr/>
        </p:nvSpPr>
        <p:spPr>
          <a:xfrm>
            <a:off x="762000" y="6334947"/>
            <a:ext cx="11506200" cy="2559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Xử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đạt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quy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xả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vực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sông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…).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Kiểm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soát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sản.</a:t>
            </a:r>
            <a:endParaRPr lang="en-US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839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238250" y="1162050"/>
            <a:ext cx="7195402" cy="1878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7200" u="none">
                <a:solidFill>
                  <a:srgbClr val="FFFFFF"/>
                </a:solidFill>
                <a:latin typeface="Hitchcut"/>
              </a:rPr>
              <a:t>CONCEPTS &amp; DEFINITIONS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812" b="23804"/>
          <a:stretch>
            <a:fillRect/>
          </a:stretch>
        </p:blipFill>
        <p:spPr>
          <a:xfrm>
            <a:off x="67752" y="8425072"/>
            <a:ext cx="1676100" cy="18782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838"/>
          <a:stretch>
            <a:fillRect/>
          </a:stretch>
        </p:blipFill>
        <p:spPr>
          <a:xfrm>
            <a:off x="15392400" y="8563542"/>
            <a:ext cx="3023799" cy="16187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128909">
            <a:off x="627349" y="4485422"/>
            <a:ext cx="880455" cy="8023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07601" y="5143500"/>
            <a:ext cx="813819" cy="8461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877800" y="9251868"/>
            <a:ext cx="710348" cy="763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26938">
            <a:off x="7804160" y="7374671"/>
            <a:ext cx="1258985" cy="13854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27E666-F3C0-4444-8D25-C7E6B700270C}"/>
              </a:ext>
            </a:extLst>
          </p:cNvPr>
          <p:cNvSpPr txBox="1"/>
          <p:nvPr/>
        </p:nvSpPr>
        <p:spPr>
          <a:xfrm>
            <a:off x="1376202" y="411222"/>
            <a:ext cx="15636620" cy="8680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Kiểm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soát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môi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endParaRPr lang="en-US" sz="3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chế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thuỷ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lắng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lắng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đọng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sạch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thuỷ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chế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phẩm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vi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huỷ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rắn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thuỷ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solidFill>
                <a:srgbClr val="000000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Lọc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vi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khuẩn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nitrogen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sang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solidFill>
                <a:srgbClr val="000000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thuỷ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vi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tảo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thuỷ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hấp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thụ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dưỡng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thải</a:t>
            </a: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hóa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chlorine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nồng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2%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diệt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khuẩn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41449" y="1014413"/>
            <a:ext cx="7117851" cy="5393212"/>
            <a:chOff x="0" y="-19050"/>
            <a:chExt cx="9490469" cy="7190952"/>
          </a:xfrm>
        </p:grpSpPr>
        <p:sp>
          <p:nvSpPr>
            <p:cNvPr id="4" name="TextBox 4"/>
            <p:cNvSpPr txBox="1"/>
            <p:nvPr/>
          </p:nvSpPr>
          <p:spPr>
            <a:xfrm>
              <a:off x="0" y="-19050"/>
              <a:ext cx="9490469" cy="689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25"/>
                </a:lnSpc>
              </a:pPr>
              <a:r>
                <a:rPr lang="en-US" sz="3300" spc="165">
                  <a:solidFill>
                    <a:srgbClr val="FEFFF8"/>
                  </a:solidFill>
                  <a:latin typeface="Glacial Indifference"/>
                </a:rPr>
                <a:t>SAFETY RULES AND REGULATIONS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231621"/>
              <a:ext cx="9490469" cy="689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25"/>
                </a:lnSpc>
              </a:pPr>
              <a:r>
                <a:rPr lang="en-US" sz="3300" spc="165" dirty="0">
                  <a:solidFill>
                    <a:srgbClr val="FEFFF8"/>
                  </a:solidFill>
                  <a:latin typeface="Glacial Indifference"/>
                </a:rPr>
                <a:t>FISHING TACKLE AND METHODS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482292"/>
              <a:ext cx="9490469" cy="689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25"/>
                </a:lnSpc>
              </a:pPr>
              <a:r>
                <a:rPr lang="en-US" sz="3300" spc="165">
                  <a:solidFill>
                    <a:srgbClr val="FEFFF8"/>
                  </a:solidFill>
                  <a:latin typeface="Glacial Indifference"/>
                </a:rPr>
                <a:t>LITTERING AND POLLUTION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33401" y="-47599"/>
            <a:ext cx="6248400" cy="10144099"/>
            <a:chOff x="-660400" y="355157"/>
            <a:chExt cx="11180564" cy="5344201"/>
          </a:xfrm>
        </p:grpSpPr>
        <p:sp>
          <p:nvSpPr>
            <p:cNvPr id="10" name="AutoShape 10"/>
            <p:cNvSpPr/>
            <p:nvPr/>
          </p:nvSpPr>
          <p:spPr>
            <a:xfrm>
              <a:off x="-660400" y="355157"/>
              <a:ext cx="11180564" cy="5344201"/>
            </a:xfrm>
            <a:prstGeom prst="rect">
              <a:avLst/>
            </a:prstGeom>
            <a:solidFill>
              <a:srgbClr val="52584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982007" y="1694973"/>
              <a:ext cx="9216551" cy="1395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70"/>
                </a:lnSpc>
              </a:pPr>
              <a:endParaRPr lang="en-US" sz="6200" spc="310" dirty="0">
                <a:solidFill>
                  <a:srgbClr val="FEFFF8"/>
                </a:solidFill>
                <a:latin typeface="League Spartan"/>
              </a:endParaRPr>
            </a:p>
          </p:txBody>
        </p:sp>
      </p:grpSp>
      <p:sp>
        <p:nvSpPr>
          <p:cNvPr id="14" name="AutoShape 14"/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rgbClr val="52584D"/>
          </a:solid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13AD30-B24B-4D3C-BF6B-5447A2B321B6}"/>
              </a:ext>
            </a:extLst>
          </p:cNvPr>
          <p:cNvSpPr txBox="1"/>
          <p:nvPr/>
        </p:nvSpPr>
        <p:spPr>
          <a:xfrm>
            <a:off x="566058" y="800100"/>
            <a:ext cx="5803127" cy="3677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II. </a:t>
            </a:r>
            <a:r>
              <a:rPr lang="en-US" sz="5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 VỆ NGUỒN LỢI THỦY SẢN</a:t>
            </a:r>
            <a:endParaRPr 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ECBCAB-679C-4E36-93A7-798ADF853B0F}"/>
              </a:ext>
            </a:extLst>
          </p:cNvPr>
          <p:cNvSpPr txBox="1"/>
          <p:nvPr/>
        </p:nvSpPr>
        <p:spPr>
          <a:xfrm>
            <a:off x="7476258" y="1742562"/>
            <a:ext cx="9812071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vi-VN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ọc thông tin mục 2 SGK và trả lời các câu hỏi: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BF897E-2236-4F90-9346-900E579FA592}"/>
              </a:ext>
            </a:extLst>
          </p:cNvPr>
          <p:cNvSpPr txBox="1"/>
          <p:nvPr/>
        </p:nvSpPr>
        <p:spPr>
          <a:xfrm>
            <a:off x="9486693" y="592184"/>
            <a:ext cx="5791200" cy="830997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4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oạt</a:t>
            </a:r>
            <a:r>
              <a:rPr lang="en-US" sz="4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4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5B402E-B5E6-48D0-A3CA-EDD55D00B4E5}"/>
              </a:ext>
            </a:extLst>
          </p:cNvPr>
          <p:cNvSpPr txBox="1"/>
          <p:nvPr/>
        </p:nvSpPr>
        <p:spPr>
          <a:xfrm>
            <a:off x="7858472" y="3774620"/>
            <a:ext cx="9047642" cy="4748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lợi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lợi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vực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vực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14.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Đẩy mạnh công tác tuyên truyền bảo vệ nguồn lợi thủy sản |  baoninhbinh.org.vn">
            <a:extLst>
              <a:ext uri="{FF2B5EF4-FFF2-40B4-BE49-F238E27FC236}">
                <a16:creationId xmlns:a16="http://schemas.microsoft.com/office/drawing/2014/main" id="{F21E327A-60B9-4D38-8B5A-1D9039701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89" y="5106997"/>
            <a:ext cx="5742424" cy="3828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0">
            <a:extLst>
              <a:ext uri="{FF2B5EF4-FFF2-40B4-BE49-F238E27FC236}">
                <a16:creationId xmlns:a16="http://schemas.microsoft.com/office/drawing/2014/main" id="{0FDFAB20-38CD-4A65-A52E-656C46D41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47759" y="8019844"/>
            <a:ext cx="2835026" cy="20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65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48350" y="1016084"/>
            <a:ext cx="9391300" cy="11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99"/>
              </a:lnSpc>
              <a:spcBef>
                <a:spcPct val="0"/>
              </a:spcBef>
            </a:pPr>
            <a:r>
              <a:rPr lang="en-US" sz="8799" u="none">
                <a:solidFill>
                  <a:srgbClr val="FFFFFF"/>
                </a:solidFill>
                <a:latin typeface="Hitchcut"/>
              </a:rPr>
              <a:t>OBJECTIVES</a:t>
            </a: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1029185" y="4254801"/>
            <a:ext cx="3856171" cy="5289249"/>
            <a:chOff x="0" y="0"/>
            <a:chExt cx="643227" cy="8822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3227" cy="882271"/>
            </a:xfrm>
            <a:custGeom>
              <a:avLst/>
              <a:gdLst/>
              <a:ahLst/>
              <a:cxnLst/>
              <a:rect l="l" t="t" r="r" b="b"/>
              <a:pathLst>
                <a:path w="643227" h="882271">
                  <a:moveTo>
                    <a:pt x="214525" y="863202"/>
                  </a:moveTo>
                  <a:cubicBezTo>
                    <a:pt x="247501" y="874716"/>
                    <a:pt x="284992" y="882271"/>
                    <a:pt x="321787" y="882271"/>
                  </a:cubicBezTo>
                  <a:cubicBezTo>
                    <a:pt x="358583" y="882271"/>
                    <a:pt x="393990" y="875794"/>
                    <a:pt x="426619" y="864280"/>
                  </a:cubicBezTo>
                  <a:cubicBezTo>
                    <a:pt x="427314" y="863921"/>
                    <a:pt x="428008" y="863921"/>
                    <a:pt x="428702" y="863562"/>
                  </a:cubicBezTo>
                  <a:cubicBezTo>
                    <a:pt x="551238" y="817506"/>
                    <a:pt x="641492" y="695892"/>
                    <a:pt x="643227" y="552226"/>
                  </a:cubicBezTo>
                  <a:lnTo>
                    <a:pt x="643227" y="0"/>
                  </a:lnTo>
                  <a:lnTo>
                    <a:pt x="0" y="0"/>
                  </a:lnTo>
                  <a:lnTo>
                    <a:pt x="0" y="551816"/>
                  </a:lnTo>
                  <a:cubicBezTo>
                    <a:pt x="1736" y="696611"/>
                    <a:pt x="90600" y="818226"/>
                    <a:pt x="214525" y="86320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660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5153995" y="4254801"/>
            <a:ext cx="3856171" cy="5289249"/>
            <a:chOff x="0" y="0"/>
            <a:chExt cx="643227" cy="8822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43227" cy="882271"/>
            </a:xfrm>
            <a:custGeom>
              <a:avLst/>
              <a:gdLst/>
              <a:ahLst/>
              <a:cxnLst/>
              <a:rect l="l" t="t" r="r" b="b"/>
              <a:pathLst>
                <a:path w="643227" h="882271">
                  <a:moveTo>
                    <a:pt x="214525" y="863202"/>
                  </a:moveTo>
                  <a:cubicBezTo>
                    <a:pt x="247501" y="874716"/>
                    <a:pt x="284992" y="882271"/>
                    <a:pt x="321787" y="882271"/>
                  </a:cubicBezTo>
                  <a:cubicBezTo>
                    <a:pt x="358583" y="882271"/>
                    <a:pt x="393990" y="875794"/>
                    <a:pt x="426619" y="864280"/>
                  </a:cubicBezTo>
                  <a:cubicBezTo>
                    <a:pt x="427314" y="863921"/>
                    <a:pt x="428008" y="863921"/>
                    <a:pt x="428702" y="863562"/>
                  </a:cubicBezTo>
                  <a:cubicBezTo>
                    <a:pt x="551238" y="817506"/>
                    <a:pt x="641492" y="695892"/>
                    <a:pt x="643227" y="552226"/>
                  </a:cubicBezTo>
                  <a:lnTo>
                    <a:pt x="643227" y="0"/>
                  </a:lnTo>
                  <a:lnTo>
                    <a:pt x="0" y="0"/>
                  </a:lnTo>
                  <a:lnTo>
                    <a:pt x="0" y="551816"/>
                  </a:lnTo>
                  <a:cubicBezTo>
                    <a:pt x="1736" y="696611"/>
                    <a:pt x="90600" y="818226"/>
                    <a:pt x="214525" y="86320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660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9278804" y="4254801"/>
            <a:ext cx="3856171" cy="5289249"/>
            <a:chOff x="0" y="0"/>
            <a:chExt cx="643227" cy="88227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43227" cy="882271"/>
            </a:xfrm>
            <a:custGeom>
              <a:avLst/>
              <a:gdLst/>
              <a:ahLst/>
              <a:cxnLst/>
              <a:rect l="l" t="t" r="r" b="b"/>
              <a:pathLst>
                <a:path w="643227" h="882271">
                  <a:moveTo>
                    <a:pt x="214525" y="863202"/>
                  </a:moveTo>
                  <a:cubicBezTo>
                    <a:pt x="247501" y="874716"/>
                    <a:pt x="284992" y="882271"/>
                    <a:pt x="321787" y="882271"/>
                  </a:cubicBezTo>
                  <a:cubicBezTo>
                    <a:pt x="358583" y="882271"/>
                    <a:pt x="393990" y="875794"/>
                    <a:pt x="426619" y="864280"/>
                  </a:cubicBezTo>
                  <a:cubicBezTo>
                    <a:pt x="427314" y="863921"/>
                    <a:pt x="428008" y="863921"/>
                    <a:pt x="428702" y="863562"/>
                  </a:cubicBezTo>
                  <a:cubicBezTo>
                    <a:pt x="551238" y="817506"/>
                    <a:pt x="641492" y="695892"/>
                    <a:pt x="643227" y="552226"/>
                  </a:cubicBezTo>
                  <a:lnTo>
                    <a:pt x="643227" y="0"/>
                  </a:lnTo>
                  <a:lnTo>
                    <a:pt x="0" y="0"/>
                  </a:lnTo>
                  <a:lnTo>
                    <a:pt x="0" y="551816"/>
                  </a:lnTo>
                  <a:cubicBezTo>
                    <a:pt x="1736" y="696611"/>
                    <a:pt x="90600" y="818226"/>
                    <a:pt x="214525" y="86320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660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13403614" y="4254801"/>
            <a:ext cx="3856171" cy="5289249"/>
            <a:chOff x="0" y="0"/>
            <a:chExt cx="643227" cy="88227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43227" cy="882271"/>
            </a:xfrm>
            <a:custGeom>
              <a:avLst/>
              <a:gdLst/>
              <a:ahLst/>
              <a:cxnLst/>
              <a:rect l="l" t="t" r="r" b="b"/>
              <a:pathLst>
                <a:path w="643227" h="882271">
                  <a:moveTo>
                    <a:pt x="214525" y="863202"/>
                  </a:moveTo>
                  <a:cubicBezTo>
                    <a:pt x="247501" y="874716"/>
                    <a:pt x="284992" y="882271"/>
                    <a:pt x="321787" y="882271"/>
                  </a:cubicBezTo>
                  <a:cubicBezTo>
                    <a:pt x="358583" y="882271"/>
                    <a:pt x="393990" y="875794"/>
                    <a:pt x="426619" y="864280"/>
                  </a:cubicBezTo>
                  <a:cubicBezTo>
                    <a:pt x="427314" y="863921"/>
                    <a:pt x="428008" y="863921"/>
                    <a:pt x="428702" y="863562"/>
                  </a:cubicBezTo>
                  <a:cubicBezTo>
                    <a:pt x="551238" y="817506"/>
                    <a:pt x="641492" y="695892"/>
                    <a:pt x="643227" y="552226"/>
                  </a:cubicBezTo>
                  <a:lnTo>
                    <a:pt x="643227" y="0"/>
                  </a:lnTo>
                  <a:lnTo>
                    <a:pt x="0" y="0"/>
                  </a:lnTo>
                  <a:lnTo>
                    <a:pt x="0" y="551816"/>
                  </a:lnTo>
                  <a:cubicBezTo>
                    <a:pt x="1736" y="696611"/>
                    <a:pt x="90600" y="818226"/>
                    <a:pt x="214525" y="86320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60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 flipH="1">
            <a:off x="16286524" y="-112825"/>
            <a:ext cx="2623794" cy="247113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5173" b="3345"/>
          <a:stretch>
            <a:fillRect/>
          </a:stretch>
        </p:blipFill>
        <p:spPr>
          <a:xfrm rot="-10800000">
            <a:off x="17355405" y="1763171"/>
            <a:ext cx="1150866" cy="499338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5173" b="3345"/>
          <a:stretch>
            <a:fillRect/>
          </a:stretch>
        </p:blipFill>
        <p:spPr>
          <a:xfrm rot="-10800000">
            <a:off x="-231421" y="1763171"/>
            <a:ext cx="1150866" cy="499338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-1144003" y="81686"/>
            <a:ext cx="2919326" cy="3035216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0" y="8265009"/>
            <a:ext cx="9326880" cy="2566953"/>
            <a:chOff x="0" y="0"/>
            <a:chExt cx="4166870" cy="114681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168140" cy="1146810"/>
            </a:xfrm>
            <a:custGeom>
              <a:avLst/>
              <a:gdLst/>
              <a:ahLst/>
              <a:cxnLst/>
              <a:rect l="l" t="t" r="r" b="b"/>
              <a:pathLst>
                <a:path w="4168140" h="114681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146810"/>
                  </a:lnTo>
                  <a:lnTo>
                    <a:pt x="4166870" y="114681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3066C2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9249289" y="8406782"/>
            <a:ext cx="9326880" cy="2364252"/>
            <a:chOff x="0" y="0"/>
            <a:chExt cx="4166870" cy="105625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4168140" cy="1056252"/>
            </a:xfrm>
            <a:custGeom>
              <a:avLst/>
              <a:gdLst/>
              <a:ahLst/>
              <a:cxnLst/>
              <a:rect l="l" t="t" r="r" b="b"/>
              <a:pathLst>
                <a:path w="4168140" h="1056252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6252"/>
                  </a:lnTo>
                  <a:lnTo>
                    <a:pt x="4166870" y="1056252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3066C2"/>
            </a:solidFill>
          </p:spPr>
        </p:sp>
      </p:grpSp>
      <p:pic>
        <p:nvPicPr>
          <p:cNvPr id="41" name="Picture 23">
            <a:extLst>
              <a:ext uri="{FF2B5EF4-FFF2-40B4-BE49-F238E27FC236}">
                <a16:creationId xmlns:a16="http://schemas.microsoft.com/office/drawing/2014/main" id="{B8C0136F-642A-46F0-A350-7443910A4C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64697" y="8952823"/>
            <a:ext cx="1574750" cy="1090514"/>
          </a:xfrm>
          <a:prstGeom prst="rect">
            <a:avLst/>
          </a:prstGeom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D35EBE2C-BE21-4728-AC55-22AB421D00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6547" y="8835833"/>
            <a:ext cx="1125003" cy="123796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82BDF91-0D8D-4F2F-968C-3A4934A088F3}"/>
              </a:ext>
            </a:extLst>
          </p:cNvPr>
          <p:cNvSpPr txBox="1"/>
          <p:nvPr/>
        </p:nvSpPr>
        <p:spPr>
          <a:xfrm>
            <a:off x="1870944" y="1063671"/>
            <a:ext cx="14418727" cy="5806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sản: 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gồm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tế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khoa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du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lịch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endParaRPr lang="vi-VN" sz="3600" dirty="0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giảm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do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khai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cấm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khai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hủy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diệt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mìn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kích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gây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nhiễm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chặn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di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Sử dụng điện, hóa chất để khai thác thủy sản bị xử lý thế nào?">
            <a:extLst>
              <a:ext uri="{FF2B5EF4-FFF2-40B4-BE49-F238E27FC236}">
                <a16:creationId xmlns:a16="http://schemas.microsoft.com/office/drawing/2014/main" id="{21BFA371-2277-48A3-90E8-CC0029C72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038" y="6649265"/>
            <a:ext cx="5164477" cy="32314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1223</Words>
  <Application>Microsoft Office PowerPoint</Application>
  <PresentationFormat>Custom</PresentationFormat>
  <Paragraphs>112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Times Neue Roman</vt:lpstr>
      <vt:lpstr>Calibri</vt:lpstr>
      <vt:lpstr>Lato Bold</vt:lpstr>
      <vt:lpstr>Hitchcut</vt:lpstr>
      <vt:lpstr>Glacial Indifference</vt:lpstr>
      <vt:lpstr>Wingdings</vt:lpstr>
      <vt:lpstr>League Spartan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</dc:creator>
  <cp:lastModifiedBy>MINH</cp:lastModifiedBy>
  <cp:revision>13</cp:revision>
  <dcterms:created xsi:type="dcterms:W3CDTF">2006-08-16T00:00:00Z</dcterms:created>
  <dcterms:modified xsi:type="dcterms:W3CDTF">2022-12-07T02:52:09Z</dcterms:modified>
  <dc:identifier>DAFT9jb7ILw</dc:identifier>
</cp:coreProperties>
</file>