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3" r:id="rId7"/>
    <p:sldId id="264" r:id="rId8"/>
    <p:sldId id="265" r:id="rId9"/>
    <p:sldId id="266" r:id="rId10"/>
    <p:sldId id="267" r:id="rId11"/>
    <p:sldId id="268" r:id="rId12"/>
    <p:sldId id="270" r:id="rId13"/>
    <p:sldId id="271" r:id="rId14"/>
    <p:sldId id="273" r:id="rId15"/>
    <p:sldId id="274" r:id="rId16"/>
    <p:sldId id="275" r:id="rId17"/>
    <p:sldId id="276" r:id="rId18"/>
    <p:sldId id="277" r:id="rId19"/>
    <p:sldId id="278" r:id="rId20"/>
    <p:sldId id="281" r:id="rId21"/>
    <p:sldId id="282" r:id="rId22"/>
    <p:sldId id="283" r:id="rId23"/>
    <p:sldId id="284" r:id="rId24"/>
    <p:sldId id="286"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7C3B8-97B7-45A9-A60A-5DFD324F50AC}" type="datetimeFigureOut">
              <a:rPr lang="en-US" smtClean="0"/>
              <a:t>7/20/2023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939E7C-D62F-4EB8-839E-D1E8D003F383}" type="slidenum">
              <a:rPr lang="en-US" smtClean="0"/>
              <a:t>‹#›</a:t>
            </a:fld>
            <a:endParaRPr lang="en-US"/>
          </a:p>
        </p:txBody>
      </p:sp>
    </p:spTree>
    <p:extLst>
      <p:ext uri="{BB962C8B-B14F-4D97-AF65-F5344CB8AC3E}">
        <p14:creationId xmlns:p14="http://schemas.microsoft.com/office/powerpoint/2010/main" val="275328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B5044A3B-BF16-4858-A1DB-CF09013CF1BB}" type="slidenum">
              <a:rPr lang="en-US" altLang="en-US" smtClean="0">
                <a:latin typeface="Times New Roman" pitchFamily="18" charset="0"/>
                <a:cs typeface="Arial" charset="0"/>
              </a:rPr>
              <a:pPr eaLnBrk="1" hangingPunct="1"/>
              <a:t>13</a:t>
            </a:fld>
            <a:endParaRPr lang="en-US" altLang="en-US" smtClean="0">
              <a:latin typeface="Times New Roman" pitchFamily="18"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37026-DF0B-4791-B81D-360B35DA266B}"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97582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37026-DF0B-4791-B81D-360B35DA266B}"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81661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37026-DF0B-4791-B81D-360B35DA266B}"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2437759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3114FD-DF0C-41A2-AA9A-64F74D695D4A}" type="slidenum">
              <a:rPr lang="en-US"/>
              <a:pPr>
                <a:defRPr/>
              </a:pPr>
              <a:t>‹#›</a:t>
            </a:fld>
            <a:endParaRPr lang="en-US"/>
          </a:p>
        </p:txBody>
      </p:sp>
    </p:spTree>
    <p:extLst>
      <p:ext uri="{BB962C8B-B14F-4D97-AF65-F5344CB8AC3E}">
        <p14:creationId xmlns:p14="http://schemas.microsoft.com/office/powerpoint/2010/main" val="89091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37026-DF0B-4791-B81D-360B35DA266B}"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322998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37026-DF0B-4791-B81D-360B35DA266B}" type="datetimeFigureOut">
              <a:rPr lang="en-US" smtClean="0"/>
              <a:t>7/20/2023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263154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37026-DF0B-4791-B81D-360B35DA266B}"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339690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37026-DF0B-4791-B81D-360B35DA266B}" type="datetimeFigureOut">
              <a:rPr lang="en-US" smtClean="0"/>
              <a:t>7/20/2023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2234584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37026-DF0B-4791-B81D-360B35DA266B}" type="datetimeFigureOut">
              <a:rPr lang="en-US" smtClean="0"/>
              <a:t>7/20/2023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191630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37026-DF0B-4791-B81D-360B35DA266B}" type="datetimeFigureOut">
              <a:rPr lang="en-US" smtClean="0"/>
              <a:t>7/20/2023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174600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37026-DF0B-4791-B81D-360B35DA266B}"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113594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37026-DF0B-4791-B81D-360B35DA266B}" type="datetimeFigureOut">
              <a:rPr lang="en-US" smtClean="0"/>
              <a:t>7/20/2023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107C8-40D9-4622-A242-D16A2E58A970}" type="slidenum">
              <a:rPr lang="en-US" smtClean="0"/>
              <a:t>‹#›</a:t>
            </a:fld>
            <a:endParaRPr lang="en-US"/>
          </a:p>
        </p:txBody>
      </p:sp>
    </p:spTree>
    <p:extLst>
      <p:ext uri="{BB962C8B-B14F-4D97-AF65-F5344CB8AC3E}">
        <p14:creationId xmlns:p14="http://schemas.microsoft.com/office/powerpoint/2010/main" val="266755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37026-DF0B-4791-B81D-360B35DA266B}" type="datetimeFigureOut">
              <a:rPr lang="en-US" smtClean="0"/>
              <a:t>7/20/2023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107C8-40D9-4622-A242-D16A2E58A970}" type="slidenum">
              <a:rPr lang="en-US" smtClean="0"/>
              <a:t>‹#›</a:t>
            </a:fld>
            <a:endParaRPr lang="en-US"/>
          </a:p>
        </p:txBody>
      </p:sp>
    </p:spTree>
    <p:extLst>
      <p:ext uri="{BB962C8B-B14F-4D97-AF65-F5344CB8AC3E}">
        <p14:creationId xmlns:p14="http://schemas.microsoft.com/office/powerpoint/2010/main" val="417331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2.bin"/><Relationship Id="rId7"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4.emf"/><Relationship Id="rId5" Type="http://schemas.openxmlformats.org/officeDocument/2006/relationships/oleObject" Target="../embeddings/oleObject4.bin"/><Relationship Id="rId4" Type="http://schemas.openxmlformats.org/officeDocument/2006/relationships/image" Target="../media/image43.emf"/></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slideLayout" Target="../slideLayouts/slideLayout2.xml"/><Relationship Id="rId1" Type="http://schemas.openxmlformats.org/officeDocument/2006/relationships/audio" Target="file:///C:\Documents%20and%20Settings\user\Desktop\boong%20boong\Truong-Lang-Toi.mp3" TargetMode="External"/><Relationship Id="rId5" Type="http://schemas.openxmlformats.org/officeDocument/2006/relationships/image" Target="../media/image71.png"/><Relationship Id="rId4" Type="http://schemas.openxmlformats.org/officeDocument/2006/relationships/image" Target="../media/image70.gi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1.bin"/><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image" Target="../media/image17.emf"/><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3450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0025" y="228600"/>
            <a:ext cx="3636963"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en-US" sz="2400" b="1" dirty="0">
                <a:solidFill>
                  <a:srgbClr val="0000CC"/>
                </a:solidFill>
                <a:latin typeface="Tahoma" pitchFamily="34" charset="0"/>
                <a:ea typeface="Tahoma" pitchFamily="34" charset="0"/>
                <a:cs typeface="Tahoma" pitchFamily="34" charset="0"/>
              </a:rPr>
              <a:t>ỨNG DỤNG CỦA GANG</a:t>
            </a:r>
          </a:p>
        </p:txBody>
      </p:sp>
      <p:grpSp>
        <p:nvGrpSpPr>
          <p:cNvPr id="2" name="Group 15"/>
          <p:cNvGrpSpPr>
            <a:grpSpLocks/>
          </p:cNvGrpSpPr>
          <p:nvPr/>
        </p:nvGrpSpPr>
        <p:grpSpPr bwMode="auto">
          <a:xfrm>
            <a:off x="5105400" y="3657600"/>
            <a:ext cx="3810000" cy="2914650"/>
            <a:chOff x="5105400" y="3657600"/>
            <a:chExt cx="3810000" cy="2914710"/>
          </a:xfrm>
        </p:grpSpPr>
        <p:pic>
          <p:nvPicPr>
            <p:cNvPr id="14349" name="Picture 3" descr="D:\DU LIEU PHUC HOI\D\GIAO AN HOA 9\hinh anh\may bom li tam- dau g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810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Box 6"/>
            <p:cNvSpPr txBox="1">
              <a:spLocks noChangeArrowheads="1"/>
            </p:cNvSpPr>
            <p:nvPr/>
          </p:nvSpPr>
          <p:spPr bwMode="auto">
            <a:xfrm>
              <a:off x="6248400" y="6172200"/>
              <a:ext cx="12458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Máy bơm</a:t>
              </a:r>
            </a:p>
          </p:txBody>
        </p:sp>
      </p:grpSp>
      <p:grpSp>
        <p:nvGrpSpPr>
          <p:cNvPr id="3" name="Group 12"/>
          <p:cNvGrpSpPr>
            <a:grpSpLocks/>
          </p:cNvGrpSpPr>
          <p:nvPr/>
        </p:nvGrpSpPr>
        <p:grpSpPr bwMode="auto">
          <a:xfrm>
            <a:off x="1143000" y="838200"/>
            <a:ext cx="4699000" cy="2686050"/>
            <a:chOff x="1143000" y="838200"/>
            <a:chExt cx="4699000" cy="2686110"/>
          </a:xfrm>
        </p:grpSpPr>
        <p:pic>
          <p:nvPicPr>
            <p:cNvPr id="14347" name="Picture 2" descr="D:\DU LIEU PHUC HOI\D\GIAO AN HOA 9\hinh anh\duong ong nuoc bang g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469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Box 9"/>
            <p:cNvSpPr txBox="1">
              <a:spLocks noChangeArrowheads="1"/>
            </p:cNvSpPr>
            <p:nvPr/>
          </p:nvSpPr>
          <p:spPr bwMode="auto">
            <a:xfrm>
              <a:off x="2438400" y="3124200"/>
              <a:ext cx="2018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Đường ống nước</a:t>
              </a:r>
            </a:p>
          </p:txBody>
        </p:sp>
      </p:grpSp>
      <p:grpSp>
        <p:nvGrpSpPr>
          <p:cNvPr id="4" name="Group 13"/>
          <p:cNvGrpSpPr>
            <a:grpSpLocks/>
          </p:cNvGrpSpPr>
          <p:nvPr/>
        </p:nvGrpSpPr>
        <p:grpSpPr bwMode="auto">
          <a:xfrm>
            <a:off x="6248400" y="914400"/>
            <a:ext cx="2625725" cy="2609850"/>
            <a:chOff x="6248400" y="914400"/>
            <a:chExt cx="2626085" cy="2609910"/>
          </a:xfrm>
        </p:grpSpPr>
        <p:pic>
          <p:nvPicPr>
            <p:cNvPr id="14345" name="Picture 4" descr="D:\DU LIEU PHUC HOI\D\GIAO AN HOA 9\hinh anh\chi tiet m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914400"/>
              <a:ext cx="262608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Box 10"/>
            <p:cNvSpPr txBox="1">
              <a:spLocks noChangeArrowheads="1"/>
            </p:cNvSpPr>
            <p:nvPr/>
          </p:nvSpPr>
          <p:spPr bwMode="auto">
            <a:xfrm>
              <a:off x="6477000" y="3124200"/>
              <a:ext cx="15359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Chi tiết máy</a:t>
              </a:r>
            </a:p>
          </p:txBody>
        </p:sp>
      </p:grpSp>
      <p:grpSp>
        <p:nvGrpSpPr>
          <p:cNvPr id="5" name="Group 14"/>
          <p:cNvGrpSpPr>
            <a:grpSpLocks/>
          </p:cNvGrpSpPr>
          <p:nvPr/>
        </p:nvGrpSpPr>
        <p:grpSpPr bwMode="auto">
          <a:xfrm>
            <a:off x="1295400" y="3657600"/>
            <a:ext cx="3276600" cy="2990850"/>
            <a:chOff x="1295400" y="3657600"/>
            <a:chExt cx="3276600" cy="2990910"/>
          </a:xfrm>
        </p:grpSpPr>
        <p:pic>
          <p:nvPicPr>
            <p:cNvPr id="14343" name="Picture 6" descr="D:\DU LIEU PHUC HOI\D\GIAO AN HOA 9\hinh anh\van bang ga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657600"/>
              <a:ext cx="3276600" cy="25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Box 11"/>
            <p:cNvSpPr txBox="1">
              <a:spLocks noChangeArrowheads="1"/>
            </p:cNvSpPr>
            <p:nvPr/>
          </p:nvSpPr>
          <p:spPr bwMode="auto">
            <a:xfrm>
              <a:off x="2209800" y="6248400"/>
              <a:ext cx="1234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Van nước</a:t>
              </a:r>
            </a:p>
          </p:txBody>
        </p:sp>
      </p:grpSp>
    </p:spTree>
    <p:extLst>
      <p:ext uri="{BB962C8B-B14F-4D97-AF65-F5344CB8AC3E}">
        <p14:creationId xmlns:p14="http://schemas.microsoft.com/office/powerpoint/2010/main" val="2231850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11" name="Object 23"/>
          <p:cNvGraphicFramePr>
            <a:graphicFrameLocks noChangeAspect="1"/>
          </p:cNvGraphicFramePr>
          <p:nvPr>
            <p:ph/>
          </p:nvPr>
        </p:nvGraphicFramePr>
        <p:xfrm>
          <a:off x="4800600" y="1676400"/>
          <a:ext cx="3505200" cy="3305175"/>
        </p:xfrm>
        <a:graphic>
          <a:graphicData uri="http://schemas.openxmlformats.org/presentationml/2006/ole">
            <mc:AlternateContent xmlns:mc="http://schemas.openxmlformats.org/markup-compatibility/2006">
              <mc:Choice xmlns:v="urn:schemas-microsoft-com:vml" Requires="v">
                <p:oleObj spid="_x0000_s2053"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4800600" y="1676400"/>
                        <a:ext cx="3505200"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3" name="Text Box 5"/>
          <p:cNvSpPr txBox="1">
            <a:spLocks noChangeArrowheads="1"/>
          </p:cNvSpPr>
          <p:nvPr/>
        </p:nvSpPr>
        <p:spPr bwMode="auto">
          <a:xfrm>
            <a:off x="4724400" y="838200"/>
            <a:ext cx="4191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Thép là hợp kim của sắt với một số nguyên tố khác (C, Mn, S, Si,…) . Trong đó hàm lượng Cacbon chiếm dưới 2% .</a:t>
            </a:r>
          </a:p>
        </p:txBody>
      </p:sp>
      <p:sp>
        <p:nvSpPr>
          <p:cNvPr id="12295" name="Text Box 7"/>
          <p:cNvSpPr txBox="1">
            <a:spLocks noChangeArrowheads="1"/>
          </p:cNvSpPr>
          <p:nvPr/>
        </p:nvSpPr>
        <p:spPr bwMode="auto">
          <a:xfrm>
            <a:off x="5029200" y="24384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:Thép thường cứng, đàn hồi, ít bị ăn mòn,…</a:t>
            </a:r>
          </a:p>
        </p:txBody>
      </p:sp>
      <p:sp>
        <p:nvSpPr>
          <p:cNvPr id="12296" name="Text Box 8"/>
          <p:cNvSpPr txBox="1">
            <a:spLocks noChangeArrowheads="1"/>
          </p:cNvSpPr>
          <p:nvPr/>
        </p:nvSpPr>
        <p:spPr bwMode="auto">
          <a:xfrm>
            <a:off x="3657600" y="3657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u="sng">
              <a:latin typeface="Times New Roman" pitchFamily="18" charset="0"/>
            </a:endParaRPr>
          </a:p>
        </p:txBody>
      </p:sp>
      <p:sp>
        <p:nvSpPr>
          <p:cNvPr id="12307" name="Text Box 19"/>
          <p:cNvSpPr txBox="1">
            <a:spLocks noChangeArrowheads="1"/>
          </p:cNvSpPr>
          <p:nvPr/>
        </p:nvSpPr>
        <p:spPr bwMode="auto">
          <a:xfrm>
            <a:off x="4724400" y="1219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Thép là gì ?</a:t>
            </a:r>
          </a:p>
        </p:txBody>
      </p:sp>
      <p:sp>
        <p:nvSpPr>
          <p:cNvPr id="12308" name="Text Box 20"/>
          <p:cNvSpPr txBox="1">
            <a:spLocks noChangeArrowheads="1"/>
          </p:cNvSpPr>
          <p:nvPr/>
        </p:nvSpPr>
        <p:spPr bwMode="auto">
          <a:xfrm>
            <a:off x="4953000" y="2438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Thép có đặc điểm gì ?</a:t>
            </a:r>
          </a:p>
        </p:txBody>
      </p:sp>
      <p:sp>
        <p:nvSpPr>
          <p:cNvPr id="12309" name="Text Box 21"/>
          <p:cNvSpPr txBox="1">
            <a:spLocks noChangeArrowheads="1"/>
          </p:cNvSpPr>
          <p:nvPr/>
        </p:nvSpPr>
        <p:spPr bwMode="auto">
          <a:xfrm>
            <a:off x="4953000" y="3810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Thép có ứng dụng gì ?</a:t>
            </a:r>
          </a:p>
        </p:txBody>
      </p:sp>
      <p:sp>
        <p:nvSpPr>
          <p:cNvPr id="12312" name="Text Box 24"/>
          <p:cNvSpPr txBox="1">
            <a:spLocks noChangeArrowheads="1"/>
          </p:cNvSpPr>
          <p:nvPr/>
        </p:nvSpPr>
        <p:spPr bwMode="auto">
          <a:xfrm>
            <a:off x="3581400" y="4191000"/>
            <a:ext cx="533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Dùng để chế tạo các chi tiết máy, vật dụng, dụng cụ lao động,…</a:t>
            </a:r>
          </a:p>
        </p:txBody>
      </p:sp>
      <p:sp>
        <p:nvSpPr>
          <p:cNvPr id="12313" name="Text Box 25"/>
          <p:cNvSpPr txBox="1">
            <a:spLocks noChangeArrowheads="1"/>
          </p:cNvSpPr>
          <p:nvPr/>
        </p:nvSpPr>
        <p:spPr bwMode="auto">
          <a:xfrm>
            <a:off x="3581400" y="5181600"/>
            <a:ext cx="487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Dùng làm vật liệu xây dựng, chế tạo phương tiện giao thông, vận tải,…</a:t>
            </a:r>
          </a:p>
        </p:txBody>
      </p:sp>
      <p:sp>
        <p:nvSpPr>
          <p:cNvPr id="15371" name="Text Box 26"/>
          <p:cNvSpPr txBox="1">
            <a:spLocks noChangeArrowheads="1"/>
          </p:cNvSpPr>
          <p:nvPr/>
        </p:nvSpPr>
        <p:spPr bwMode="auto">
          <a:xfrm>
            <a:off x="1828800" y="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3600" u="sng">
                <a:solidFill>
                  <a:srgbClr val="9933FF"/>
                </a:solidFill>
                <a:latin typeface="Times New Roman" pitchFamily="18" charset="0"/>
              </a:rPr>
              <a:t>2. THÉP  LÀ  GÌ ?</a:t>
            </a:r>
          </a:p>
        </p:txBody>
      </p:sp>
      <p:pic>
        <p:nvPicPr>
          <p:cNvPr id="1231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590800"/>
            <a:ext cx="190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514600"/>
            <a:ext cx="320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119438"/>
            <a:ext cx="28956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847725"/>
            <a:ext cx="37242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3541713" y="3833813"/>
            <a:ext cx="160337" cy="5095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97263" y="3833813"/>
            <a:ext cx="204787" cy="1600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933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box(in)">
                                      <p:cBhvr>
                                        <p:cTn id="7" dur="500"/>
                                        <p:tgtEl>
                                          <p:spTgt spid="123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07"/>
                                        </p:tgtEl>
                                        <p:attrNameLst>
                                          <p:attrName>style.visibility</p:attrName>
                                        </p:attrNameLst>
                                      </p:cBhvr>
                                      <p:to>
                                        <p:strVal val="visible"/>
                                      </p:to>
                                    </p:set>
                                    <p:animEffect transition="in" filter="box(in)">
                                      <p:cBhvr>
                                        <p:cTn id="12" dur="500"/>
                                        <p:tgtEl>
                                          <p:spTgt spid="123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315"/>
                                        </p:tgtEl>
                                        <p:attrNameLst>
                                          <p:attrName>style.visibility</p:attrName>
                                        </p:attrNameLst>
                                      </p:cBhvr>
                                      <p:to>
                                        <p:strVal val="visible"/>
                                      </p:to>
                                    </p:set>
                                    <p:animEffect transition="in" filter="blinds(horizontal)">
                                      <p:cBhvr>
                                        <p:cTn id="17" dur="500"/>
                                        <p:tgtEl>
                                          <p:spTgt spid="123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2307"/>
                                        </p:tgtEl>
                                      </p:cBhvr>
                                    </p:animEffect>
                                    <p:set>
                                      <p:cBhvr>
                                        <p:cTn id="22" dur="1" fill="hold">
                                          <p:stCondLst>
                                            <p:cond delay="499"/>
                                          </p:stCondLst>
                                        </p:cTn>
                                        <p:tgtEl>
                                          <p:spTgt spid="1230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2311"/>
                                        </p:tgtEl>
                                      </p:cBhvr>
                                    </p:animEffect>
                                    <p:set>
                                      <p:cBhvr>
                                        <p:cTn id="27" dur="1" fill="hold">
                                          <p:stCondLst>
                                            <p:cond delay="499"/>
                                          </p:stCondLst>
                                        </p:cTn>
                                        <p:tgtEl>
                                          <p:spTgt spid="1231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2323"/>
                                        </p:tgtEl>
                                        <p:attrNameLst>
                                          <p:attrName>style.visibility</p:attrName>
                                        </p:attrNameLst>
                                      </p:cBhvr>
                                      <p:to>
                                        <p:strVal val="visible"/>
                                      </p:to>
                                    </p:set>
                                    <p:animEffect transition="in" filter="blinds(horizontal)">
                                      <p:cBhvr>
                                        <p:cTn id="32" dur="500"/>
                                        <p:tgtEl>
                                          <p:spTgt spid="123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293"/>
                                        </p:tgtEl>
                                        <p:attrNameLst>
                                          <p:attrName>style.visibility</p:attrName>
                                        </p:attrNameLst>
                                      </p:cBhvr>
                                      <p:to>
                                        <p:strVal val="visible"/>
                                      </p:to>
                                    </p:set>
                                    <p:animEffect transition="in" filter="diamond(in)">
                                      <p:cBhvr>
                                        <p:cTn id="37" dur="1000"/>
                                        <p:tgtEl>
                                          <p:spTgt spid="122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308"/>
                                        </p:tgtEl>
                                        <p:attrNameLst>
                                          <p:attrName>style.visibility</p:attrName>
                                        </p:attrNameLst>
                                      </p:cBhvr>
                                      <p:to>
                                        <p:strVal val="visible"/>
                                      </p:to>
                                    </p:set>
                                    <p:animEffect transition="in" filter="blinds(horizontal)">
                                      <p:cBhvr>
                                        <p:cTn id="42" dur="500"/>
                                        <p:tgtEl>
                                          <p:spTgt spid="1230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2308"/>
                                        </p:tgtEl>
                                      </p:cBhvr>
                                    </p:animEffect>
                                    <p:set>
                                      <p:cBhvr>
                                        <p:cTn id="47" dur="1" fill="hold">
                                          <p:stCondLst>
                                            <p:cond delay="499"/>
                                          </p:stCondLst>
                                        </p:cTn>
                                        <p:tgtEl>
                                          <p:spTgt spid="1230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2317"/>
                                        </p:tgtEl>
                                        <p:attrNameLst>
                                          <p:attrName>style.visibility</p:attrName>
                                        </p:attrNameLst>
                                      </p:cBhvr>
                                      <p:to>
                                        <p:strVal val="visible"/>
                                      </p:to>
                                    </p:set>
                                    <p:animEffect transition="in" filter="blinds(horizontal)">
                                      <p:cBhvr>
                                        <p:cTn id="52" dur="500"/>
                                        <p:tgtEl>
                                          <p:spTgt spid="123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2295"/>
                                        </p:tgtEl>
                                        <p:attrNameLst>
                                          <p:attrName>style.visibility</p:attrName>
                                        </p:attrNameLst>
                                      </p:cBhvr>
                                      <p:to>
                                        <p:strVal val="visible"/>
                                      </p:to>
                                    </p:set>
                                    <p:animEffect transition="in" filter="box(in)">
                                      <p:cBhvr>
                                        <p:cTn id="57" dur="500"/>
                                        <p:tgtEl>
                                          <p:spTgt spid="122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309"/>
                                        </p:tgtEl>
                                        <p:attrNameLst>
                                          <p:attrName>style.visibility</p:attrName>
                                        </p:attrNameLst>
                                      </p:cBhvr>
                                      <p:to>
                                        <p:strVal val="visible"/>
                                      </p:to>
                                    </p:set>
                                    <p:animEffect transition="in" filter="blinds(horizontal)">
                                      <p:cBhvr>
                                        <p:cTn id="62" dur="500"/>
                                        <p:tgtEl>
                                          <p:spTgt spid="1230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xit" presetSubtype="10" fill="hold" grpId="1" nodeType="clickEffect">
                                  <p:stCondLst>
                                    <p:cond delay="0"/>
                                  </p:stCondLst>
                                  <p:childTnLst>
                                    <p:animEffect transition="out" filter="blinds(horizontal)">
                                      <p:cBhvr>
                                        <p:cTn id="66" dur="500"/>
                                        <p:tgtEl>
                                          <p:spTgt spid="12309"/>
                                        </p:tgtEl>
                                      </p:cBhvr>
                                    </p:animEffect>
                                    <p:set>
                                      <p:cBhvr>
                                        <p:cTn id="67" dur="1" fill="hold">
                                          <p:stCondLst>
                                            <p:cond delay="499"/>
                                          </p:stCondLst>
                                        </p:cTn>
                                        <p:tgtEl>
                                          <p:spTgt spid="12309"/>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2318"/>
                                        </p:tgtEl>
                                        <p:attrNameLst>
                                          <p:attrName>style.visibility</p:attrName>
                                        </p:attrNameLst>
                                      </p:cBhvr>
                                      <p:to>
                                        <p:strVal val="visible"/>
                                      </p:to>
                                    </p:set>
                                    <p:animEffect transition="in" filter="blinds(horizontal)">
                                      <p:cBhvr>
                                        <p:cTn id="72" dur="500"/>
                                        <p:tgtEl>
                                          <p:spTgt spid="123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wipe(down)">
                                      <p:cBhvr>
                                        <p:cTn id="77" dur="500"/>
                                        <p:tgtEl>
                                          <p:spTgt spid="3"/>
                                        </p:tgtEl>
                                      </p:cBhvr>
                                    </p:animEffect>
                                  </p:childTnLst>
                                </p:cTn>
                              </p:par>
                              <p:par>
                                <p:cTn id="78" presetID="22" presetClass="entr" presetSubtype="4"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nodePh="1">
                                  <p:stCondLst>
                                    <p:cond delay="0"/>
                                  </p:stCondLst>
                                  <p:endCondLst>
                                    <p:cond evt="begin" delay="0">
                                      <p:tn val="83"/>
                                    </p:cond>
                                  </p:endCondLst>
                                  <p:childTnLst>
                                    <p:set>
                                      <p:cBhvr>
                                        <p:cTn id="84" dur="1" fill="hold">
                                          <p:stCondLst>
                                            <p:cond delay="0"/>
                                          </p:stCondLst>
                                        </p:cTn>
                                        <p:tgtEl>
                                          <p:spTgt spid="12296"/>
                                        </p:tgtEl>
                                        <p:attrNameLst>
                                          <p:attrName>style.visibility</p:attrName>
                                        </p:attrNameLst>
                                      </p:cBhvr>
                                      <p:to>
                                        <p:strVal val="visible"/>
                                      </p:to>
                                    </p:set>
                                    <p:animEffect transition="in" filter="box(in)">
                                      <p:cBhvr>
                                        <p:cTn id="85" dur="500"/>
                                        <p:tgtEl>
                                          <p:spTgt spid="1229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12312"/>
                                        </p:tgtEl>
                                        <p:attrNameLst>
                                          <p:attrName>style.visibility</p:attrName>
                                        </p:attrNameLst>
                                      </p:cBhvr>
                                      <p:to>
                                        <p:strVal val="visible"/>
                                      </p:to>
                                    </p:set>
                                    <p:animEffect transition="in" filter="box(in)">
                                      <p:cBhvr>
                                        <p:cTn id="90" dur="500"/>
                                        <p:tgtEl>
                                          <p:spTgt spid="1231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ntr" presetSubtype="16" fill="hold" grpId="0" nodeType="clickEffect">
                                  <p:stCondLst>
                                    <p:cond delay="0"/>
                                  </p:stCondLst>
                                  <p:childTnLst>
                                    <p:set>
                                      <p:cBhvr>
                                        <p:cTn id="94" dur="1" fill="hold">
                                          <p:stCondLst>
                                            <p:cond delay="0"/>
                                          </p:stCondLst>
                                        </p:cTn>
                                        <p:tgtEl>
                                          <p:spTgt spid="12313"/>
                                        </p:tgtEl>
                                        <p:attrNameLst>
                                          <p:attrName>style.visibility</p:attrName>
                                        </p:attrNameLst>
                                      </p:cBhvr>
                                      <p:to>
                                        <p:strVal val="visible"/>
                                      </p:to>
                                    </p:set>
                                    <p:animEffect transition="in" filter="box(in)">
                                      <p:cBhvr>
                                        <p:cTn id="95" dur="500"/>
                                        <p:tgtEl>
                                          <p:spTgt spid="12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311" grpId="0"/>
      <p:bldOleChart spid="12311" grpId="1"/>
      <p:bldP spid="12293" grpId="0"/>
      <p:bldP spid="12295" grpId="0"/>
      <p:bldP spid="12296" grpId="0"/>
      <p:bldP spid="12307" grpId="0"/>
      <p:bldP spid="12307" grpId="1"/>
      <p:bldP spid="12308" grpId="0"/>
      <p:bldP spid="12308" grpId="1"/>
      <p:bldP spid="12309" grpId="0"/>
      <p:bldP spid="12309" grpId="1"/>
      <p:bldP spid="12312" grpId="0"/>
      <p:bldP spid="123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U LIEU PHUC HOI\D\GIAO AN HOA 9\hinh anh\binh gas bang th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65163"/>
            <a:ext cx="14478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DU LIEU PHUC HOI\D\GIAO AN HOA 9\hinh anh\cua s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86200"/>
            <a:ext cx="25527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894013" y="-11113"/>
            <a:ext cx="3659187" cy="461963"/>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en-US" sz="2400" b="1" dirty="0">
                <a:solidFill>
                  <a:srgbClr val="FF0000"/>
                </a:solidFill>
                <a:latin typeface="Tahoma" pitchFamily="34" charset="0"/>
                <a:ea typeface="Tahoma" pitchFamily="34" charset="0"/>
                <a:cs typeface="Tahoma" pitchFamily="34" charset="0"/>
              </a:rPr>
              <a:t>ỨNG DỤNG CỦA THÉP</a:t>
            </a:r>
          </a:p>
        </p:txBody>
      </p:sp>
      <p:pic>
        <p:nvPicPr>
          <p:cNvPr id="10" name="Picture 3" descr="D:\DU LIEU PHUC HOI\D\GIAO AN HOA 9\hinh anh\dụng cụ lao độ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81400"/>
            <a:ext cx="3676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638800" y="5943600"/>
            <a:ext cx="2165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Dụng cụ lao động</a:t>
            </a:r>
          </a:p>
        </p:txBody>
      </p:sp>
      <p:sp>
        <p:nvSpPr>
          <p:cNvPr id="12" name="TextBox 11"/>
          <p:cNvSpPr txBox="1">
            <a:spLocks noChangeArrowheads="1"/>
          </p:cNvSpPr>
          <p:nvPr/>
        </p:nvSpPr>
        <p:spPr bwMode="auto">
          <a:xfrm>
            <a:off x="3124200" y="2971800"/>
            <a:ext cx="1131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Bình gas</a:t>
            </a:r>
          </a:p>
        </p:txBody>
      </p:sp>
      <p:sp>
        <p:nvSpPr>
          <p:cNvPr id="13" name="TextBox 12"/>
          <p:cNvSpPr txBox="1">
            <a:spLocks noChangeArrowheads="1"/>
          </p:cNvSpPr>
          <p:nvPr/>
        </p:nvSpPr>
        <p:spPr bwMode="auto">
          <a:xfrm>
            <a:off x="2133600" y="6019800"/>
            <a:ext cx="769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Cổng</a:t>
            </a:r>
          </a:p>
        </p:txBody>
      </p:sp>
      <p:pic>
        <p:nvPicPr>
          <p:cNvPr id="1741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96900"/>
            <a:ext cx="3200400" cy="259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5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U LIEU PHUC HOI\D\GIAO AN HOA 9\hinh anh\cau vuot bang the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914400"/>
            <a:ext cx="3532188"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descr="D:\DU LIEU PHUC HOI\D\GIAO AN HOA 9\hinh anh\cau trường tiề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625850"/>
            <a:ext cx="4572000" cy="2622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D:\DU LIEU PHUC HOI\D\GIAO AN HOA 9\hinh anh\thap eiff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657600"/>
            <a:ext cx="19970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D:\DU LIEU PHUC HOI\D\GIAO AN HOA 9\hinh anh\thép xây dự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990600"/>
            <a:ext cx="3581400" cy="204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33713" y="228600"/>
            <a:ext cx="3659187" cy="461963"/>
          </a:xfrm>
          <a:prstGeom prst="rect">
            <a:avLst/>
          </a:prstGeom>
          <a:ln/>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en-US" sz="2400" b="1" dirty="0">
                <a:solidFill>
                  <a:srgbClr val="FF0000"/>
                </a:solidFill>
                <a:latin typeface="Tahoma" pitchFamily="34" charset="0"/>
                <a:ea typeface="Tahoma" pitchFamily="34" charset="0"/>
                <a:cs typeface="Tahoma" pitchFamily="34" charset="0"/>
              </a:rPr>
              <a:t>ỨNG DỤNG CỦA THÉP</a:t>
            </a:r>
          </a:p>
        </p:txBody>
      </p:sp>
      <p:sp>
        <p:nvSpPr>
          <p:cNvPr id="10" name="TextBox 9"/>
          <p:cNvSpPr txBox="1">
            <a:spLocks noChangeArrowheads="1"/>
          </p:cNvSpPr>
          <p:nvPr/>
        </p:nvSpPr>
        <p:spPr bwMode="auto">
          <a:xfrm>
            <a:off x="2133600" y="3048000"/>
            <a:ext cx="1216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Cầu vượt</a:t>
            </a:r>
          </a:p>
        </p:txBody>
      </p:sp>
      <p:sp>
        <p:nvSpPr>
          <p:cNvPr id="11" name="TextBox 10"/>
          <p:cNvSpPr txBox="1">
            <a:spLocks noChangeArrowheads="1"/>
          </p:cNvSpPr>
          <p:nvPr/>
        </p:nvSpPr>
        <p:spPr bwMode="auto">
          <a:xfrm>
            <a:off x="6629400" y="3048000"/>
            <a:ext cx="847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Nhà ở</a:t>
            </a:r>
          </a:p>
        </p:txBody>
      </p:sp>
      <p:sp>
        <p:nvSpPr>
          <p:cNvPr id="12" name="TextBox 11"/>
          <p:cNvSpPr txBox="1">
            <a:spLocks noChangeArrowheads="1"/>
          </p:cNvSpPr>
          <p:nvPr/>
        </p:nvSpPr>
        <p:spPr bwMode="auto">
          <a:xfrm>
            <a:off x="2438400" y="6248400"/>
            <a:ext cx="1924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Cầu Tràng Tiền</a:t>
            </a:r>
          </a:p>
        </p:txBody>
      </p:sp>
      <p:sp>
        <p:nvSpPr>
          <p:cNvPr id="13" name="TextBox 12"/>
          <p:cNvSpPr txBox="1">
            <a:spLocks noChangeArrowheads="1"/>
          </p:cNvSpPr>
          <p:nvPr/>
        </p:nvSpPr>
        <p:spPr bwMode="auto">
          <a:xfrm>
            <a:off x="6629400" y="6248400"/>
            <a:ext cx="1430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Tháp Eiffel</a:t>
            </a:r>
          </a:p>
        </p:txBody>
      </p:sp>
    </p:spTree>
    <p:extLst>
      <p:ext uri="{BB962C8B-B14F-4D97-AF65-F5344CB8AC3E}">
        <p14:creationId xmlns:p14="http://schemas.microsoft.com/office/powerpoint/2010/main" val="3094785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4" name="Object 4"/>
          <p:cNvGraphicFramePr>
            <a:graphicFrameLocks noChangeAspect="1"/>
          </p:cNvGraphicFramePr>
          <p:nvPr>
            <p:ph sz="half" idx="4294967295"/>
          </p:nvPr>
        </p:nvGraphicFramePr>
        <p:xfrm>
          <a:off x="5114925" y="0"/>
          <a:ext cx="4029075" cy="3810000"/>
        </p:xfrm>
        <a:graphic>
          <a:graphicData uri="http://schemas.openxmlformats.org/presentationml/2006/ole">
            <mc:AlternateContent xmlns:mc="http://schemas.openxmlformats.org/markup-compatibility/2006">
              <mc:Choice xmlns:v="urn:schemas-microsoft-com:vml" Requires="v">
                <p:oleObj spid="_x0000_s3080" name="Chart" r:id="rId3" imgW="6096075" imgH="4076807" progId="MSGraph.Chart.8">
                  <p:embed followColorScheme="full"/>
                </p:oleObj>
              </mc:Choice>
              <mc:Fallback>
                <p:oleObj name="Chart" r:id="rId3" imgW="6096075" imgH="4076807" progId="MSGraph.Chart.8">
                  <p:embed followColorScheme="full"/>
                  <p:pic>
                    <p:nvPicPr>
                      <p:cNvPr id="0" name=""/>
                      <p:cNvPicPr>
                        <a:picLocks noChangeAspect="1" noChangeArrowheads="1"/>
                      </p:cNvPicPr>
                      <p:nvPr/>
                    </p:nvPicPr>
                    <p:blipFill>
                      <a:blip r:embed="rId4"/>
                      <a:srcRect/>
                      <a:stretch>
                        <a:fillRect/>
                      </a:stretch>
                    </p:blipFill>
                    <p:spPr bwMode="auto">
                      <a:xfrm>
                        <a:off x="5114925" y="0"/>
                        <a:ext cx="4029075"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Text Box 6"/>
          <p:cNvSpPr txBox="1">
            <a:spLocks noChangeArrowheads="1"/>
          </p:cNvSpPr>
          <p:nvPr/>
        </p:nvSpPr>
        <p:spPr bwMode="auto">
          <a:xfrm>
            <a:off x="5562600" y="304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Thành phần của thép</a:t>
            </a:r>
          </a:p>
        </p:txBody>
      </p:sp>
      <p:graphicFrame>
        <p:nvGraphicFramePr>
          <p:cNvPr id="10247" name="Object 7"/>
          <p:cNvGraphicFramePr>
            <a:graphicFrameLocks noChangeAspect="1"/>
          </p:cNvGraphicFramePr>
          <p:nvPr>
            <p:ph sz="half" idx="4294967295"/>
          </p:nvPr>
        </p:nvGraphicFramePr>
        <p:xfrm>
          <a:off x="0" y="76200"/>
          <a:ext cx="3886200" cy="3733800"/>
        </p:xfrm>
        <a:graphic>
          <a:graphicData uri="http://schemas.openxmlformats.org/presentationml/2006/ole">
            <mc:AlternateContent xmlns:mc="http://schemas.openxmlformats.org/markup-compatibility/2006">
              <mc:Choice xmlns:v="urn:schemas-microsoft-com:vml" Requires="v">
                <p:oleObj spid="_x0000_s3081" name="Chart" r:id="rId5" imgW="6096075" imgH="4067089" progId="MSGraph.Chart.8">
                  <p:embed followColorScheme="full"/>
                </p:oleObj>
              </mc:Choice>
              <mc:Fallback>
                <p:oleObj name="Chart" r:id="rId5" imgW="6096075" imgH="4067089" progId="MSGraph.Chart.8">
                  <p:embed followColorScheme="full"/>
                  <p:pic>
                    <p:nvPicPr>
                      <p:cNvPr id="0" name=""/>
                      <p:cNvPicPr>
                        <a:picLocks noChangeAspect="1" noChangeArrowheads="1"/>
                      </p:cNvPicPr>
                      <p:nvPr/>
                    </p:nvPicPr>
                    <p:blipFill>
                      <a:blip r:embed="rId6"/>
                      <a:srcRect/>
                      <a:stretch>
                        <a:fillRect/>
                      </a:stretch>
                    </p:blipFill>
                    <p:spPr bwMode="auto">
                      <a:xfrm>
                        <a:off x="0" y="76200"/>
                        <a:ext cx="38862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5" name="Text Box 10"/>
          <p:cNvSpPr txBox="1">
            <a:spLocks noChangeArrowheads="1"/>
          </p:cNvSpPr>
          <p:nvPr/>
        </p:nvSpPr>
        <p:spPr bwMode="auto">
          <a:xfrm>
            <a:off x="762000" y="304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Thành phần của gang</a:t>
            </a:r>
          </a:p>
        </p:txBody>
      </p:sp>
      <p:sp>
        <p:nvSpPr>
          <p:cNvPr id="20486" name="Text Box 11"/>
          <p:cNvSpPr txBox="1">
            <a:spLocks noChangeArrowheads="1"/>
          </p:cNvSpPr>
          <p:nvPr/>
        </p:nvSpPr>
        <p:spPr bwMode="auto">
          <a:xfrm>
            <a:off x="1447800" y="4114800"/>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a:latin typeface="Times New Roman" pitchFamily="18" charset="0"/>
            </a:endParaRPr>
          </a:p>
        </p:txBody>
      </p:sp>
      <p:sp>
        <p:nvSpPr>
          <p:cNvPr id="10252" name="Text Box 12"/>
          <p:cNvSpPr txBox="1">
            <a:spLocks noChangeArrowheads="1"/>
          </p:cNvSpPr>
          <p:nvPr/>
        </p:nvSpPr>
        <p:spPr bwMode="auto">
          <a:xfrm>
            <a:off x="990600" y="4191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Cho biết điểm giống và khác nhau giữa gang và thép ?</a:t>
            </a:r>
          </a:p>
        </p:txBody>
      </p:sp>
      <p:sp>
        <p:nvSpPr>
          <p:cNvPr id="10253" name="Line 13"/>
          <p:cNvSpPr>
            <a:spLocks noChangeShapeType="1"/>
          </p:cNvSpPr>
          <p:nvPr/>
        </p:nvSpPr>
        <p:spPr bwMode="auto">
          <a:xfrm>
            <a:off x="3400425" y="3352800"/>
            <a:ext cx="1828800"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Text Box 14"/>
          <p:cNvSpPr txBox="1">
            <a:spLocks noChangeArrowheads="1"/>
          </p:cNvSpPr>
          <p:nvPr/>
        </p:nvSpPr>
        <p:spPr bwMode="auto">
          <a:xfrm>
            <a:off x="3524250" y="29718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Giống nhau</a:t>
            </a:r>
          </a:p>
        </p:txBody>
      </p:sp>
      <p:sp>
        <p:nvSpPr>
          <p:cNvPr id="10255" name="Line 15"/>
          <p:cNvSpPr>
            <a:spLocks noChangeShapeType="1"/>
          </p:cNvSpPr>
          <p:nvPr/>
        </p:nvSpPr>
        <p:spPr bwMode="auto">
          <a:xfrm>
            <a:off x="990600" y="2743200"/>
            <a:ext cx="50292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Text Box 16"/>
          <p:cNvSpPr txBox="1">
            <a:spLocks noChangeArrowheads="1"/>
          </p:cNvSpPr>
          <p:nvPr/>
        </p:nvSpPr>
        <p:spPr bwMode="auto">
          <a:xfrm>
            <a:off x="3581400" y="23495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Khác nhau</a:t>
            </a:r>
          </a:p>
        </p:txBody>
      </p:sp>
    </p:spTree>
    <p:extLst>
      <p:ext uri="{BB962C8B-B14F-4D97-AF65-F5344CB8AC3E}">
        <p14:creationId xmlns:p14="http://schemas.microsoft.com/office/powerpoint/2010/main" val="4291804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linds(horizontal)">
                                      <p:cBhvr>
                                        <p:cTn id="7" dur="500"/>
                                        <p:tgtEl>
                                          <p:spTgt spid="10247"/>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blinds(horizontal)">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252"/>
                                        </p:tgtEl>
                                        <p:attrNameLst>
                                          <p:attrName>style.visibility</p:attrName>
                                        </p:attrNameLst>
                                      </p:cBhvr>
                                      <p:to>
                                        <p:strVal val="visible"/>
                                      </p:to>
                                    </p:set>
                                    <p:anim calcmode="lin" valueType="num">
                                      <p:cBhvr additive="base">
                                        <p:cTn id="16" dur="500" fill="hold"/>
                                        <p:tgtEl>
                                          <p:spTgt spid="10252"/>
                                        </p:tgtEl>
                                        <p:attrNameLst>
                                          <p:attrName>ppt_x</p:attrName>
                                        </p:attrNameLst>
                                      </p:cBhvr>
                                      <p:tavLst>
                                        <p:tav tm="0">
                                          <p:val>
                                            <p:strVal val="#ppt_x"/>
                                          </p:val>
                                        </p:tav>
                                        <p:tav tm="100000">
                                          <p:val>
                                            <p:strVal val="#ppt_x"/>
                                          </p:val>
                                        </p:tav>
                                      </p:tavLst>
                                    </p:anim>
                                    <p:anim calcmode="lin" valueType="num">
                                      <p:cBhvr additive="base">
                                        <p:cTn id="17"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253"/>
                                        </p:tgtEl>
                                        <p:attrNameLst>
                                          <p:attrName>style.visibility</p:attrName>
                                        </p:attrNameLst>
                                      </p:cBhvr>
                                      <p:to>
                                        <p:strVal val="visible"/>
                                      </p:to>
                                    </p:set>
                                    <p:animEffect transition="in" filter="box(in)">
                                      <p:cBhvr>
                                        <p:cTn id="22" dur="500"/>
                                        <p:tgtEl>
                                          <p:spTgt spid="102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254"/>
                                        </p:tgtEl>
                                        <p:attrNameLst>
                                          <p:attrName>style.visibility</p:attrName>
                                        </p:attrNameLst>
                                      </p:cBhvr>
                                      <p:to>
                                        <p:strVal val="visible"/>
                                      </p:to>
                                    </p:set>
                                    <p:animEffect transition="in" filter="box(in)">
                                      <p:cBhvr>
                                        <p:cTn id="27" dur="500"/>
                                        <p:tgtEl>
                                          <p:spTgt spid="1025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255"/>
                                        </p:tgtEl>
                                        <p:attrNameLst>
                                          <p:attrName>style.visibility</p:attrName>
                                        </p:attrNameLst>
                                      </p:cBhvr>
                                      <p:to>
                                        <p:strVal val="visible"/>
                                      </p:to>
                                    </p:set>
                                    <p:animEffect transition="in" filter="box(in)">
                                      <p:cBhvr>
                                        <p:cTn id="32" dur="500"/>
                                        <p:tgtEl>
                                          <p:spTgt spid="1025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256"/>
                                        </p:tgtEl>
                                        <p:attrNameLst>
                                          <p:attrName>style.visibility</p:attrName>
                                        </p:attrNameLst>
                                      </p:cBhvr>
                                      <p:to>
                                        <p:strVal val="visible"/>
                                      </p:to>
                                    </p:set>
                                    <p:animEffect transition="in" filter="box(in)">
                                      <p:cBhvr>
                                        <p:cTn id="37"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244" grpId="0"/>
      <p:bldOleChart spid="10247" grpId="0"/>
      <p:bldP spid="10252" grpId="0"/>
      <p:bldP spid="10253" grpId="0" animBg="1"/>
      <p:bldP spid="10254" grpId="0"/>
      <p:bldP spid="10255" grpId="0" animBg="1"/>
      <p:bldP spid="102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2057400" y="76200"/>
            <a:ext cx="53340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II. SẢN XUẤT GANG, THÉP .</a:t>
            </a:r>
          </a:p>
        </p:txBody>
      </p:sp>
      <p:sp>
        <p:nvSpPr>
          <p:cNvPr id="6147" name="Text Box 3"/>
          <p:cNvSpPr txBox="1">
            <a:spLocks noChangeArrowheads="1"/>
          </p:cNvSpPr>
          <p:nvPr/>
        </p:nvSpPr>
        <p:spPr bwMode="auto">
          <a:xfrm>
            <a:off x="1066800" y="8382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3600" u="sng">
                <a:solidFill>
                  <a:srgbClr val="9933FF"/>
                </a:solidFill>
                <a:latin typeface="Times New Roman" pitchFamily="18" charset="0"/>
              </a:rPr>
              <a:t>1. S</a:t>
            </a:r>
            <a:r>
              <a:rPr lang="en-US" sz="3200" u="sng">
                <a:solidFill>
                  <a:srgbClr val="9933FF"/>
                </a:solidFill>
                <a:latin typeface="Times New Roman" pitchFamily="18" charset="0"/>
              </a:rPr>
              <a:t>ẢN XUẤT GANG NHƯ THẾ NÀO ?</a:t>
            </a:r>
          </a:p>
        </p:txBody>
      </p:sp>
      <p:sp>
        <p:nvSpPr>
          <p:cNvPr id="6148" name="Text Box 4"/>
          <p:cNvSpPr txBox="1">
            <a:spLocks noChangeArrowheads="1"/>
          </p:cNvSpPr>
          <p:nvPr/>
        </p:nvSpPr>
        <p:spPr bwMode="auto">
          <a:xfrm>
            <a:off x="2362200" y="1371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u="sng">
              <a:solidFill>
                <a:schemeClr val="accent2"/>
              </a:solidFill>
              <a:latin typeface="Times New Roman" pitchFamily="18" charset="0"/>
            </a:endParaRPr>
          </a:p>
        </p:txBody>
      </p:sp>
      <p:sp>
        <p:nvSpPr>
          <p:cNvPr id="21509" name="Line 5"/>
          <p:cNvSpPr>
            <a:spLocks noChangeShapeType="1"/>
          </p:cNvSpPr>
          <p:nvPr/>
        </p:nvSpPr>
        <p:spPr bwMode="auto">
          <a:xfrm>
            <a:off x="3810000" y="18288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155" name="Group 11"/>
          <p:cNvGrpSpPr>
            <a:grpSpLocks/>
          </p:cNvGrpSpPr>
          <p:nvPr/>
        </p:nvGrpSpPr>
        <p:grpSpPr bwMode="auto">
          <a:xfrm>
            <a:off x="3962400" y="4973638"/>
            <a:ext cx="3200400" cy="1884362"/>
            <a:chOff x="480" y="2753"/>
            <a:chExt cx="1584" cy="1499"/>
          </a:xfrm>
        </p:grpSpPr>
        <p:pic>
          <p:nvPicPr>
            <p:cNvPr id="21526" name="Picture 7" descr="Manhetit_Fe3O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753"/>
              <a:ext cx="1440" cy="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Text Box 10"/>
            <p:cNvSpPr txBox="1">
              <a:spLocks noChangeArrowheads="1"/>
            </p:cNvSpPr>
            <p:nvPr/>
          </p:nvSpPr>
          <p:spPr bwMode="auto">
            <a:xfrm>
              <a:off x="528" y="3888"/>
              <a:ext cx="1536"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Quặng mahetit</a:t>
              </a:r>
            </a:p>
          </p:txBody>
        </p:sp>
      </p:grpSp>
      <p:sp>
        <p:nvSpPr>
          <p:cNvPr id="6156" name="Text Box 12"/>
          <p:cNvSpPr txBox="1">
            <a:spLocks noChangeArrowheads="1"/>
          </p:cNvSpPr>
          <p:nvPr/>
        </p:nvSpPr>
        <p:spPr bwMode="auto">
          <a:xfrm>
            <a:off x="4724400" y="19050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3300"/>
              </a:solidFill>
              <a:latin typeface="Times New Roman" pitchFamily="18" charset="0"/>
            </a:endParaRPr>
          </a:p>
        </p:txBody>
      </p:sp>
      <p:sp>
        <p:nvSpPr>
          <p:cNvPr id="6157" name="Text Box 13"/>
          <p:cNvSpPr txBox="1">
            <a:spLocks noChangeArrowheads="1"/>
          </p:cNvSpPr>
          <p:nvPr/>
        </p:nvSpPr>
        <p:spPr bwMode="auto">
          <a:xfrm>
            <a:off x="5791200" y="1295400"/>
            <a:ext cx="2895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CC0000"/>
                </a:solidFill>
                <a:latin typeface="Times New Roman" pitchFamily="18" charset="0"/>
              </a:rPr>
              <a:t>- Quặng sắt : Hematit (chứa Fe</a:t>
            </a:r>
            <a:r>
              <a:rPr lang="en-US" sz="2400" baseline="-25000">
                <a:solidFill>
                  <a:srgbClr val="CC0000"/>
                </a:solidFill>
                <a:latin typeface="Times New Roman" pitchFamily="18" charset="0"/>
              </a:rPr>
              <a:t>2</a:t>
            </a:r>
            <a:r>
              <a:rPr lang="en-US" sz="2400">
                <a:solidFill>
                  <a:srgbClr val="CC0000"/>
                </a:solidFill>
                <a:latin typeface="Times New Roman" pitchFamily="18" charset="0"/>
              </a:rPr>
              <a:t>O</a:t>
            </a:r>
            <a:r>
              <a:rPr lang="en-US" sz="2400" baseline="-25000">
                <a:solidFill>
                  <a:srgbClr val="CC0000"/>
                </a:solidFill>
                <a:latin typeface="Times New Roman" pitchFamily="18" charset="0"/>
              </a:rPr>
              <a:t>3</a:t>
            </a:r>
            <a:r>
              <a:rPr lang="en-US" sz="2400">
                <a:solidFill>
                  <a:srgbClr val="CC0000"/>
                </a:solidFill>
                <a:latin typeface="Times New Roman" pitchFamily="18" charset="0"/>
              </a:rPr>
              <a:t>), mahetit (chứa Fe</a:t>
            </a:r>
            <a:r>
              <a:rPr lang="en-US" sz="2400" baseline="-25000">
                <a:solidFill>
                  <a:srgbClr val="CC0000"/>
                </a:solidFill>
                <a:latin typeface="Times New Roman" pitchFamily="18" charset="0"/>
              </a:rPr>
              <a:t>3</a:t>
            </a:r>
            <a:r>
              <a:rPr lang="en-US" sz="2400">
                <a:solidFill>
                  <a:srgbClr val="CC0000"/>
                </a:solidFill>
                <a:latin typeface="Times New Roman" pitchFamily="18" charset="0"/>
              </a:rPr>
              <a:t>O</a:t>
            </a:r>
            <a:r>
              <a:rPr lang="en-US" sz="2400" baseline="-25000">
                <a:solidFill>
                  <a:srgbClr val="CC0000"/>
                </a:solidFill>
                <a:latin typeface="Times New Roman" pitchFamily="18" charset="0"/>
              </a:rPr>
              <a:t>4</a:t>
            </a:r>
            <a:r>
              <a:rPr lang="en-US" sz="2400">
                <a:solidFill>
                  <a:srgbClr val="CC0000"/>
                </a:solidFill>
                <a:latin typeface="Times New Roman" pitchFamily="18" charset="0"/>
              </a:rPr>
              <a:t>) .</a:t>
            </a:r>
          </a:p>
        </p:txBody>
      </p:sp>
      <p:sp>
        <p:nvSpPr>
          <p:cNvPr id="6158" name="Text Box 14"/>
          <p:cNvSpPr txBox="1">
            <a:spLocks noChangeArrowheads="1"/>
          </p:cNvSpPr>
          <p:nvPr/>
        </p:nvSpPr>
        <p:spPr bwMode="auto">
          <a:xfrm>
            <a:off x="5791200" y="2514600"/>
            <a:ext cx="274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CC0000"/>
                </a:solidFill>
                <a:latin typeface="Times New Roman" pitchFamily="18" charset="0"/>
              </a:rPr>
              <a:t>- Than cốc, không khí giàu khí ôxi, phụ gia (CaCO</a:t>
            </a:r>
            <a:r>
              <a:rPr lang="en-US" sz="2400" baseline="-25000">
                <a:solidFill>
                  <a:srgbClr val="CC0000"/>
                </a:solidFill>
                <a:latin typeface="Times New Roman" pitchFamily="18" charset="0"/>
              </a:rPr>
              <a:t>3</a:t>
            </a:r>
            <a:r>
              <a:rPr lang="en-US" sz="2400">
                <a:solidFill>
                  <a:srgbClr val="CC0000"/>
                </a:solidFill>
                <a:latin typeface="Times New Roman" pitchFamily="18" charset="0"/>
              </a:rPr>
              <a:t>,…) .</a:t>
            </a:r>
          </a:p>
        </p:txBody>
      </p:sp>
      <p:sp>
        <p:nvSpPr>
          <p:cNvPr id="21514" name="Line 16"/>
          <p:cNvSpPr>
            <a:spLocks noChangeShapeType="1"/>
          </p:cNvSpPr>
          <p:nvPr/>
        </p:nvSpPr>
        <p:spPr bwMode="auto">
          <a:xfrm>
            <a:off x="3810000" y="45720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Text Box 17"/>
          <p:cNvSpPr txBox="1">
            <a:spLocks noChangeArrowheads="1"/>
          </p:cNvSpPr>
          <p:nvPr/>
        </p:nvSpPr>
        <p:spPr bwMode="auto">
          <a:xfrm>
            <a:off x="4191000" y="4267200"/>
            <a:ext cx="449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Cho biết nguyên tắc để sản xuất gang ?</a:t>
            </a:r>
          </a:p>
        </p:txBody>
      </p:sp>
      <p:sp>
        <p:nvSpPr>
          <p:cNvPr id="6162" name="Text Box 18"/>
          <p:cNvSpPr txBox="1">
            <a:spLocks noChangeArrowheads="1"/>
          </p:cNvSpPr>
          <p:nvPr/>
        </p:nvSpPr>
        <p:spPr bwMode="auto">
          <a:xfrm>
            <a:off x="5334000" y="3886200"/>
            <a:ext cx="3810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CC0000"/>
                </a:solidFill>
                <a:latin typeface="Times New Roman" pitchFamily="18" charset="0"/>
              </a:rPr>
              <a:t>- Dùng Cacbon oxit khử oxit sắt ở nhiệt độ cao .</a:t>
            </a:r>
          </a:p>
        </p:txBody>
      </p:sp>
      <p:grpSp>
        <p:nvGrpSpPr>
          <p:cNvPr id="6153" name="Group 9"/>
          <p:cNvGrpSpPr>
            <a:grpSpLocks/>
          </p:cNvGrpSpPr>
          <p:nvPr/>
        </p:nvGrpSpPr>
        <p:grpSpPr bwMode="auto">
          <a:xfrm>
            <a:off x="6248400" y="2819400"/>
            <a:ext cx="2590800" cy="2401888"/>
            <a:chOff x="288" y="1392"/>
            <a:chExt cx="2016" cy="1610"/>
          </a:xfrm>
        </p:grpSpPr>
        <p:pic>
          <p:nvPicPr>
            <p:cNvPr id="21524" name="Picture 6" descr="Hematit nau_Fe2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392"/>
              <a:ext cx="2016" cy="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Text Box 8"/>
            <p:cNvSpPr txBox="1">
              <a:spLocks noChangeArrowheads="1"/>
            </p:cNvSpPr>
            <p:nvPr/>
          </p:nvSpPr>
          <p:spPr bwMode="auto">
            <a:xfrm>
              <a:off x="624" y="2736"/>
              <a:ext cx="1440"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000">
                  <a:latin typeface="Times New Roman" pitchFamily="18" charset="0"/>
                </a:rPr>
                <a:t>Quặng Hematit </a:t>
              </a:r>
            </a:p>
          </p:txBody>
        </p:sp>
      </p:grpSp>
      <p:pic>
        <p:nvPicPr>
          <p:cNvPr id="616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81400"/>
            <a:ext cx="1905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371600"/>
            <a:ext cx="4572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733800"/>
            <a:ext cx="3219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572000"/>
            <a:ext cx="541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AutoShape 25"/>
          <p:cNvSpPr>
            <a:spLocks noChangeArrowheads="1"/>
          </p:cNvSpPr>
          <p:nvPr/>
        </p:nvSpPr>
        <p:spPr bwMode="auto">
          <a:xfrm>
            <a:off x="5486400" y="1524000"/>
            <a:ext cx="3429000" cy="1600200"/>
          </a:xfrm>
          <a:prstGeom prst="wedgeEllipseCallout">
            <a:avLst>
              <a:gd name="adj1" fmla="val -54167"/>
              <a:gd name="adj2" fmla="val 986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3300"/>
                </a:solidFill>
                <a:latin typeface="Times New Roman" pitchFamily="18" charset="0"/>
              </a:rPr>
              <a:t>? Cho biết nguyên liệu để sản xuất gang ?</a:t>
            </a:r>
          </a:p>
        </p:txBody>
      </p:sp>
      <p:sp>
        <p:nvSpPr>
          <p:cNvPr id="6170" name="AutoShape 26"/>
          <p:cNvSpPr>
            <a:spLocks noChangeArrowheads="1"/>
          </p:cNvSpPr>
          <p:nvPr/>
        </p:nvSpPr>
        <p:spPr bwMode="auto">
          <a:xfrm>
            <a:off x="4419600" y="3200400"/>
            <a:ext cx="3810000" cy="1447800"/>
          </a:xfrm>
          <a:prstGeom prst="cloudCallout">
            <a:avLst>
              <a:gd name="adj1" fmla="val -55708"/>
              <a:gd name="adj2" fmla="val -951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0000"/>
                </a:solidFill>
                <a:latin typeface="Times New Roman" pitchFamily="18" charset="0"/>
              </a:rPr>
              <a:t>Ngoài ra còn cần nguyên liệu nào nữa không?</a:t>
            </a:r>
          </a:p>
        </p:txBody>
      </p:sp>
    </p:spTree>
    <p:extLst>
      <p:ext uri="{BB962C8B-B14F-4D97-AF65-F5344CB8AC3E}">
        <p14:creationId xmlns:p14="http://schemas.microsoft.com/office/powerpoint/2010/main" val="1293061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ox(in)">
                                      <p:cBhvr>
                                        <p:cTn id="7" dur="1000"/>
                                        <p:tgtEl>
                                          <p:spTgt spid="6147"/>
                                        </p:tgtEl>
                                      </p:cBhvr>
                                    </p:animEffect>
                                  </p:childTnLst>
                                </p:cTn>
                              </p:par>
                            </p:childTnLst>
                          </p:cTn>
                        </p:par>
                        <p:par>
                          <p:cTn id="8" fill="hold" nodeType="afterGroup">
                            <p:stCondLst>
                              <p:cond delay="1000"/>
                            </p:stCondLst>
                            <p:childTnLst>
                              <p:par>
                                <p:cTn id="9" presetID="4" presetClass="entr" presetSubtype="16" fill="hold" grpId="0" nodeType="afterEffect" nodePh="1">
                                  <p:stCondLst>
                                    <p:cond delay="0"/>
                                  </p:stCondLst>
                                  <p:endCondLst>
                                    <p:cond evt="begin" delay="0">
                                      <p:tn val="9"/>
                                    </p:cond>
                                  </p:endCondLst>
                                  <p:childTnLst>
                                    <p:set>
                                      <p:cBhvr>
                                        <p:cTn id="10" dur="1" fill="hold">
                                          <p:stCondLst>
                                            <p:cond delay="0"/>
                                          </p:stCondLst>
                                        </p:cTn>
                                        <p:tgtEl>
                                          <p:spTgt spid="6148"/>
                                        </p:tgtEl>
                                        <p:attrNameLst>
                                          <p:attrName>style.visibility</p:attrName>
                                        </p:attrNameLst>
                                      </p:cBhvr>
                                      <p:to>
                                        <p:strVal val="visible"/>
                                      </p:to>
                                    </p:set>
                                    <p:animEffect transition="in" filter="box(in)">
                                      <p:cBhvr>
                                        <p:cTn id="11" dur="1000"/>
                                        <p:tgtEl>
                                          <p:spTgt spid="61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nodePh="1">
                                  <p:stCondLst>
                                    <p:cond delay="0"/>
                                  </p:stCondLst>
                                  <p:endCondLst>
                                    <p:cond evt="begin" delay="0">
                                      <p:tn val="14"/>
                                    </p:cond>
                                  </p:endCondLst>
                                  <p:childTnLst>
                                    <p:set>
                                      <p:cBhvr>
                                        <p:cTn id="15" dur="1" fill="hold">
                                          <p:stCondLst>
                                            <p:cond delay="0"/>
                                          </p:stCondLst>
                                        </p:cTn>
                                        <p:tgtEl>
                                          <p:spTgt spid="6156"/>
                                        </p:tgtEl>
                                        <p:attrNameLst>
                                          <p:attrName>style.visibility</p:attrName>
                                        </p:attrNameLst>
                                      </p:cBhvr>
                                      <p:to>
                                        <p:strVal val="visible"/>
                                      </p:to>
                                    </p:set>
                                    <p:anim calcmode="lin" valueType="num">
                                      <p:cBhvr additive="base">
                                        <p:cTn id="16" dur="500" fill="hold"/>
                                        <p:tgtEl>
                                          <p:spTgt spid="6156"/>
                                        </p:tgtEl>
                                        <p:attrNameLst>
                                          <p:attrName>ppt_x</p:attrName>
                                        </p:attrNameLst>
                                      </p:cBhvr>
                                      <p:tavLst>
                                        <p:tav tm="0">
                                          <p:val>
                                            <p:strVal val="0-#ppt_w/2"/>
                                          </p:val>
                                        </p:tav>
                                        <p:tav tm="100000">
                                          <p:val>
                                            <p:strVal val="#ppt_x"/>
                                          </p:val>
                                        </p:tav>
                                      </p:tavLst>
                                    </p:anim>
                                    <p:anim calcmode="lin" valueType="num">
                                      <p:cBhvr additive="base">
                                        <p:cTn id="17"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nodePh="1">
                                  <p:stCondLst>
                                    <p:cond delay="0"/>
                                  </p:stCondLst>
                                  <p:endCondLst>
                                    <p:cond evt="begin" delay="0">
                                      <p:tn val="20"/>
                                    </p:cond>
                                  </p:endCondLst>
                                  <p:childTnLst>
                                    <p:animEffect transition="out" filter="blinds(horizontal)">
                                      <p:cBhvr>
                                        <p:cTn id="21" dur="500"/>
                                        <p:tgtEl>
                                          <p:spTgt spid="6156"/>
                                        </p:tgtEl>
                                      </p:cBhvr>
                                    </p:animEffect>
                                    <p:set>
                                      <p:cBhvr>
                                        <p:cTn id="22" dur="1" fill="hold">
                                          <p:stCondLst>
                                            <p:cond delay="499"/>
                                          </p:stCondLst>
                                        </p:cTn>
                                        <p:tgtEl>
                                          <p:spTgt spid="615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69"/>
                                        </p:tgtEl>
                                        <p:attrNameLst>
                                          <p:attrName>style.visibility</p:attrName>
                                        </p:attrNameLst>
                                      </p:cBhvr>
                                      <p:to>
                                        <p:strVal val="visible"/>
                                      </p:to>
                                    </p:set>
                                    <p:animEffect transition="in" filter="blinds(horizontal)">
                                      <p:cBhvr>
                                        <p:cTn id="27" dur="500"/>
                                        <p:tgtEl>
                                          <p:spTgt spid="61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blinds(horizontal)">
                                      <p:cBhvr>
                                        <p:cTn id="32" dur="500"/>
                                        <p:tgtEl>
                                          <p:spTgt spid="61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grpId="1" nodeType="clickEffect">
                                  <p:stCondLst>
                                    <p:cond delay="0"/>
                                  </p:stCondLst>
                                  <p:childTnLst>
                                    <p:animEffect transition="out" filter="blinds(horizontal)">
                                      <p:cBhvr>
                                        <p:cTn id="36" dur="500"/>
                                        <p:tgtEl>
                                          <p:spTgt spid="6169"/>
                                        </p:tgtEl>
                                      </p:cBhvr>
                                    </p:animEffect>
                                    <p:set>
                                      <p:cBhvr>
                                        <p:cTn id="37" dur="1" fill="hold">
                                          <p:stCondLst>
                                            <p:cond delay="499"/>
                                          </p:stCondLst>
                                        </p:cTn>
                                        <p:tgtEl>
                                          <p:spTgt spid="6169"/>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6166"/>
                                        </p:tgtEl>
                                        <p:attrNameLst>
                                          <p:attrName>style.visibility</p:attrName>
                                        </p:attrNameLst>
                                      </p:cBhvr>
                                      <p:to>
                                        <p:strVal val="visible"/>
                                      </p:to>
                                    </p:set>
                                    <p:animEffect transition="in" filter="blinds(horizontal)">
                                      <p:cBhvr>
                                        <p:cTn id="42" dur="500"/>
                                        <p:tgtEl>
                                          <p:spTgt spid="61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157"/>
                                        </p:tgtEl>
                                        <p:attrNameLst>
                                          <p:attrName>style.visibility</p:attrName>
                                        </p:attrNameLst>
                                      </p:cBhvr>
                                      <p:to>
                                        <p:strVal val="visible"/>
                                      </p:to>
                                    </p:set>
                                    <p:anim calcmode="lin" valueType="num">
                                      <p:cBhvr additive="base">
                                        <p:cTn id="47" dur="500" fill="hold"/>
                                        <p:tgtEl>
                                          <p:spTgt spid="6157"/>
                                        </p:tgtEl>
                                        <p:attrNameLst>
                                          <p:attrName>ppt_x</p:attrName>
                                        </p:attrNameLst>
                                      </p:cBhvr>
                                      <p:tavLst>
                                        <p:tav tm="0">
                                          <p:val>
                                            <p:strVal val="1+#ppt_w/2"/>
                                          </p:val>
                                        </p:tav>
                                        <p:tav tm="100000">
                                          <p:val>
                                            <p:strVal val="#ppt_x"/>
                                          </p:val>
                                        </p:tav>
                                      </p:tavLst>
                                    </p:anim>
                                    <p:anim calcmode="lin" valueType="num">
                                      <p:cBhvr additive="base">
                                        <p:cTn id="48"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6153"/>
                                        </p:tgtEl>
                                        <p:attrNameLst>
                                          <p:attrName>style.visibility</p:attrName>
                                        </p:attrNameLst>
                                      </p:cBhvr>
                                      <p:to>
                                        <p:strVal val="visible"/>
                                      </p:to>
                                    </p:set>
                                    <p:anim calcmode="lin" valueType="num">
                                      <p:cBhvr additive="base">
                                        <p:cTn id="53" dur="500" fill="hold"/>
                                        <p:tgtEl>
                                          <p:spTgt spid="6153"/>
                                        </p:tgtEl>
                                        <p:attrNameLst>
                                          <p:attrName>ppt_x</p:attrName>
                                        </p:attrNameLst>
                                      </p:cBhvr>
                                      <p:tavLst>
                                        <p:tav tm="0">
                                          <p:val>
                                            <p:strVal val="0-#ppt_w/2"/>
                                          </p:val>
                                        </p:tav>
                                        <p:tav tm="100000">
                                          <p:val>
                                            <p:strVal val="#ppt_x"/>
                                          </p:val>
                                        </p:tav>
                                      </p:tavLst>
                                    </p:anim>
                                    <p:anim calcmode="lin" valueType="num">
                                      <p:cBhvr additive="base">
                                        <p:cTn id="54" dur="500" fill="hold"/>
                                        <p:tgtEl>
                                          <p:spTgt spid="615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6155"/>
                                        </p:tgtEl>
                                        <p:attrNameLst>
                                          <p:attrName>style.visibility</p:attrName>
                                        </p:attrNameLst>
                                      </p:cBhvr>
                                      <p:to>
                                        <p:strVal val="visible"/>
                                      </p:to>
                                    </p:set>
                                    <p:anim calcmode="lin" valueType="num">
                                      <p:cBhvr additive="base">
                                        <p:cTn id="59" dur="500" fill="hold"/>
                                        <p:tgtEl>
                                          <p:spTgt spid="6155"/>
                                        </p:tgtEl>
                                        <p:attrNameLst>
                                          <p:attrName>ppt_x</p:attrName>
                                        </p:attrNameLst>
                                      </p:cBhvr>
                                      <p:tavLst>
                                        <p:tav tm="0">
                                          <p:val>
                                            <p:strVal val="0-#ppt_w/2"/>
                                          </p:val>
                                        </p:tav>
                                        <p:tav tm="100000">
                                          <p:val>
                                            <p:strVal val="#ppt_x"/>
                                          </p:val>
                                        </p:tav>
                                      </p:tavLst>
                                    </p:anim>
                                    <p:anim calcmode="lin" valueType="num">
                                      <p:cBhvr additive="base">
                                        <p:cTn id="60" dur="500" fill="hold"/>
                                        <p:tgtEl>
                                          <p:spTgt spid="6155"/>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xit" presetSubtype="10" fill="hold" nodeType="clickEffect">
                                  <p:stCondLst>
                                    <p:cond delay="0"/>
                                  </p:stCondLst>
                                  <p:childTnLst>
                                    <p:animEffect transition="out" filter="blinds(horizontal)">
                                      <p:cBhvr>
                                        <p:cTn id="64" dur="500"/>
                                        <p:tgtEl>
                                          <p:spTgt spid="6153"/>
                                        </p:tgtEl>
                                      </p:cBhvr>
                                    </p:animEffect>
                                    <p:set>
                                      <p:cBhvr>
                                        <p:cTn id="65" dur="1" fill="hold">
                                          <p:stCondLst>
                                            <p:cond delay="499"/>
                                          </p:stCondLst>
                                        </p:cTn>
                                        <p:tgtEl>
                                          <p:spTgt spid="6153"/>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xit" presetSubtype="16" fill="hold" nodeType="clickEffect">
                                  <p:stCondLst>
                                    <p:cond delay="0"/>
                                  </p:stCondLst>
                                  <p:childTnLst>
                                    <p:animEffect transition="out" filter="box(in)">
                                      <p:cBhvr>
                                        <p:cTn id="69" dur="500"/>
                                        <p:tgtEl>
                                          <p:spTgt spid="6153"/>
                                        </p:tgtEl>
                                      </p:cBhvr>
                                    </p:animEffect>
                                    <p:set>
                                      <p:cBhvr>
                                        <p:cTn id="70" dur="1" fill="hold">
                                          <p:stCondLst>
                                            <p:cond delay="499"/>
                                          </p:stCondLst>
                                        </p:cTn>
                                        <p:tgtEl>
                                          <p:spTgt spid="615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6155"/>
                                        </p:tgtEl>
                                        <p:attrNameLst>
                                          <p:attrName>style.visibility</p:attrName>
                                        </p:attrNameLst>
                                      </p:cBhvr>
                                      <p:to>
                                        <p:strVal val="visible"/>
                                      </p:to>
                                    </p:set>
                                    <p:anim calcmode="lin" valueType="num">
                                      <p:cBhvr additive="base">
                                        <p:cTn id="75" dur="500" fill="hold"/>
                                        <p:tgtEl>
                                          <p:spTgt spid="6155"/>
                                        </p:tgtEl>
                                        <p:attrNameLst>
                                          <p:attrName>ppt_x</p:attrName>
                                        </p:attrNameLst>
                                      </p:cBhvr>
                                      <p:tavLst>
                                        <p:tav tm="0">
                                          <p:val>
                                            <p:strVal val="#ppt_x"/>
                                          </p:val>
                                        </p:tav>
                                        <p:tav tm="100000">
                                          <p:val>
                                            <p:strVal val="#ppt_x"/>
                                          </p:val>
                                        </p:tav>
                                      </p:tavLst>
                                    </p:anim>
                                    <p:anim calcmode="lin" valueType="num">
                                      <p:cBhvr additive="base">
                                        <p:cTn id="76" dur="500" fill="hold"/>
                                        <p:tgtEl>
                                          <p:spTgt spid="6155"/>
                                        </p:tgtEl>
                                        <p:attrNameLst>
                                          <p:attrName>ppt_y</p:attrName>
                                        </p:attrNameLst>
                                      </p:cBhvr>
                                      <p:tavLst>
                                        <p:tav tm="0">
                                          <p:val>
                                            <p:strVal val="1+#ppt_h/2"/>
                                          </p:val>
                                        </p:tav>
                                        <p:tav tm="100000">
                                          <p:val>
                                            <p:strVal val="#ppt_y"/>
                                          </p:val>
                                        </p:tav>
                                      </p:tavLst>
                                    </p:anim>
                                  </p:childTnLst>
                                </p:cTn>
                              </p:par>
                              <p:par>
                                <p:cTn id="77" presetID="4" presetClass="exit" presetSubtype="16" fill="hold" nodeType="withEffect">
                                  <p:stCondLst>
                                    <p:cond delay="0"/>
                                  </p:stCondLst>
                                  <p:childTnLst>
                                    <p:animEffect transition="out" filter="box(in)">
                                      <p:cBhvr>
                                        <p:cTn id="78" dur="500"/>
                                        <p:tgtEl>
                                          <p:spTgt spid="6155"/>
                                        </p:tgtEl>
                                      </p:cBhvr>
                                    </p:animEffect>
                                    <p:set>
                                      <p:cBhvr>
                                        <p:cTn id="79" dur="1" fill="hold">
                                          <p:stCondLst>
                                            <p:cond delay="499"/>
                                          </p:stCondLst>
                                        </p:cTn>
                                        <p:tgtEl>
                                          <p:spTgt spid="6155"/>
                                        </p:tgtEl>
                                        <p:attrNameLst>
                                          <p:attrName>style.visibility</p:attrName>
                                        </p:attrNameLst>
                                      </p:cBhvr>
                                      <p:to>
                                        <p:strVal val="hidden"/>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170"/>
                                        </p:tgtEl>
                                        <p:attrNameLst>
                                          <p:attrName>style.visibility</p:attrName>
                                        </p:attrNameLst>
                                      </p:cBhvr>
                                      <p:to>
                                        <p:strVal val="visible"/>
                                      </p:to>
                                    </p:set>
                                    <p:animEffect transition="in" filter="blinds(horizontal)">
                                      <p:cBhvr>
                                        <p:cTn id="84" dur="500"/>
                                        <p:tgtEl>
                                          <p:spTgt spid="617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xit" presetSubtype="10" fill="hold" grpId="1" nodeType="clickEffect">
                                  <p:stCondLst>
                                    <p:cond delay="0"/>
                                  </p:stCondLst>
                                  <p:childTnLst>
                                    <p:animEffect transition="out" filter="blinds(horizontal)">
                                      <p:cBhvr>
                                        <p:cTn id="88" dur="500"/>
                                        <p:tgtEl>
                                          <p:spTgt spid="6170"/>
                                        </p:tgtEl>
                                      </p:cBhvr>
                                    </p:animEffect>
                                    <p:set>
                                      <p:cBhvr>
                                        <p:cTn id="89" dur="1" fill="hold">
                                          <p:stCondLst>
                                            <p:cond delay="499"/>
                                          </p:stCondLst>
                                        </p:cTn>
                                        <p:tgtEl>
                                          <p:spTgt spid="6170"/>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6158"/>
                                        </p:tgtEl>
                                        <p:attrNameLst>
                                          <p:attrName>style.visibility</p:attrName>
                                        </p:attrNameLst>
                                      </p:cBhvr>
                                      <p:to>
                                        <p:strVal val="visible"/>
                                      </p:to>
                                    </p:set>
                                    <p:anim calcmode="lin" valueType="num">
                                      <p:cBhvr additive="base">
                                        <p:cTn id="94" dur="500" fill="hold"/>
                                        <p:tgtEl>
                                          <p:spTgt spid="6158"/>
                                        </p:tgtEl>
                                        <p:attrNameLst>
                                          <p:attrName>ppt_x</p:attrName>
                                        </p:attrNameLst>
                                      </p:cBhvr>
                                      <p:tavLst>
                                        <p:tav tm="0">
                                          <p:val>
                                            <p:strVal val="1+#ppt_w/2"/>
                                          </p:val>
                                        </p:tav>
                                        <p:tav tm="100000">
                                          <p:val>
                                            <p:strVal val="#ppt_x"/>
                                          </p:val>
                                        </p:tav>
                                      </p:tavLst>
                                    </p:anim>
                                    <p:anim calcmode="lin" valueType="num">
                                      <p:cBhvr additive="base">
                                        <p:cTn id="95"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6161"/>
                                        </p:tgtEl>
                                        <p:attrNameLst>
                                          <p:attrName>style.visibility</p:attrName>
                                        </p:attrNameLst>
                                      </p:cBhvr>
                                      <p:to>
                                        <p:strVal val="visible"/>
                                      </p:to>
                                    </p:set>
                                    <p:anim calcmode="lin" valueType="num">
                                      <p:cBhvr additive="base">
                                        <p:cTn id="100" dur="500" fill="hold"/>
                                        <p:tgtEl>
                                          <p:spTgt spid="6161"/>
                                        </p:tgtEl>
                                        <p:attrNameLst>
                                          <p:attrName>ppt_x</p:attrName>
                                        </p:attrNameLst>
                                      </p:cBhvr>
                                      <p:tavLst>
                                        <p:tav tm="0">
                                          <p:val>
                                            <p:strVal val="0-#ppt_w/2"/>
                                          </p:val>
                                        </p:tav>
                                        <p:tav tm="100000">
                                          <p:val>
                                            <p:strVal val="#ppt_x"/>
                                          </p:val>
                                        </p:tav>
                                      </p:tavLst>
                                    </p:anim>
                                    <p:anim calcmode="lin" valueType="num">
                                      <p:cBhvr additive="base">
                                        <p:cTn id="101" dur="500" fill="hold"/>
                                        <p:tgtEl>
                                          <p:spTgt spid="6161"/>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6161"/>
                                        </p:tgtEl>
                                      </p:cBhvr>
                                    </p:animEffect>
                                    <p:set>
                                      <p:cBhvr>
                                        <p:cTn id="106" dur="1" fill="hold">
                                          <p:stCondLst>
                                            <p:cond delay="499"/>
                                          </p:stCondLst>
                                        </p:cTn>
                                        <p:tgtEl>
                                          <p:spTgt spid="6161"/>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6167"/>
                                        </p:tgtEl>
                                        <p:attrNameLst>
                                          <p:attrName>style.visibility</p:attrName>
                                        </p:attrNameLst>
                                      </p:cBhvr>
                                      <p:to>
                                        <p:strVal val="visible"/>
                                      </p:to>
                                    </p:set>
                                    <p:animEffect transition="in" filter="blinds(horizontal)">
                                      <p:cBhvr>
                                        <p:cTn id="111" dur="500"/>
                                        <p:tgtEl>
                                          <p:spTgt spid="616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2" fill="hold" grpId="0" nodeType="clickEffect">
                                  <p:stCondLst>
                                    <p:cond delay="0"/>
                                  </p:stCondLst>
                                  <p:childTnLst>
                                    <p:set>
                                      <p:cBhvr>
                                        <p:cTn id="115" dur="1" fill="hold">
                                          <p:stCondLst>
                                            <p:cond delay="0"/>
                                          </p:stCondLst>
                                        </p:cTn>
                                        <p:tgtEl>
                                          <p:spTgt spid="6162"/>
                                        </p:tgtEl>
                                        <p:attrNameLst>
                                          <p:attrName>style.visibility</p:attrName>
                                        </p:attrNameLst>
                                      </p:cBhvr>
                                      <p:to>
                                        <p:strVal val="visible"/>
                                      </p:to>
                                    </p:set>
                                    <p:anim calcmode="lin" valueType="num">
                                      <p:cBhvr additive="base">
                                        <p:cTn id="116" dur="500" fill="hold"/>
                                        <p:tgtEl>
                                          <p:spTgt spid="6162"/>
                                        </p:tgtEl>
                                        <p:attrNameLst>
                                          <p:attrName>ppt_x</p:attrName>
                                        </p:attrNameLst>
                                      </p:cBhvr>
                                      <p:tavLst>
                                        <p:tav tm="0">
                                          <p:val>
                                            <p:strVal val="1+#ppt_w/2"/>
                                          </p:val>
                                        </p:tav>
                                        <p:tav tm="100000">
                                          <p:val>
                                            <p:strVal val="#ppt_x"/>
                                          </p:val>
                                        </p:tav>
                                      </p:tavLst>
                                    </p:anim>
                                    <p:anim calcmode="lin" valueType="num">
                                      <p:cBhvr additive="base">
                                        <p:cTn id="117" dur="500" fill="hold"/>
                                        <p:tgtEl>
                                          <p:spTgt spid="6162"/>
                                        </p:tgtEl>
                                        <p:attrNameLst>
                                          <p:attrName>ppt_y</p:attrName>
                                        </p:attrNameLst>
                                      </p:cBhvr>
                                      <p:tavLst>
                                        <p:tav tm="0">
                                          <p:val>
                                            <p:strVal val="#ppt_y"/>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6168"/>
                                        </p:tgtEl>
                                        <p:attrNameLst>
                                          <p:attrName>style.visibility</p:attrName>
                                        </p:attrNameLst>
                                      </p:cBhvr>
                                      <p:to>
                                        <p:strVal val="visible"/>
                                      </p:to>
                                    </p:set>
                                    <p:animEffect transition="in" filter="blinds(horizontal)">
                                      <p:cBhvr>
                                        <p:cTn id="122" dur="500"/>
                                        <p:tgtEl>
                                          <p:spTgt spid="6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56" grpId="0"/>
      <p:bldP spid="6156" grpId="1"/>
      <p:bldP spid="6157" grpId="0"/>
      <p:bldP spid="6158" grpId="0"/>
      <p:bldP spid="6161" grpId="0"/>
      <p:bldP spid="6161" grpId="1"/>
      <p:bldP spid="6162" grpId="0"/>
      <p:bldP spid="6169" grpId="0" animBg="1"/>
      <p:bldP spid="6169" grpId="1" animBg="1"/>
      <p:bldP spid="6170" grpId="0" animBg="1"/>
      <p:bldP spid="617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5"/>
          <p:cNvSpPr>
            <a:spLocks noChangeShapeType="1"/>
          </p:cNvSpPr>
          <p:nvPr/>
        </p:nvSpPr>
        <p:spPr bwMode="auto">
          <a:xfrm>
            <a:off x="44958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1" name="Text Box 8"/>
          <p:cNvSpPr txBox="1">
            <a:spLocks noChangeArrowheads="1"/>
          </p:cNvSpPr>
          <p:nvPr/>
        </p:nvSpPr>
        <p:spPr bwMode="auto">
          <a:xfrm>
            <a:off x="1524000" y="7620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u="sng">
              <a:solidFill>
                <a:srgbClr val="0000CC"/>
              </a:solidFill>
              <a:latin typeface="Times New Roman" pitchFamily="18" charset="0"/>
            </a:endParaRPr>
          </a:p>
        </p:txBody>
      </p:sp>
      <p:sp>
        <p:nvSpPr>
          <p:cNvPr id="7178" name="Text Box 10"/>
          <p:cNvSpPr txBox="1">
            <a:spLocks noChangeArrowheads="1"/>
          </p:cNvSpPr>
          <p:nvPr/>
        </p:nvSpPr>
        <p:spPr bwMode="auto">
          <a:xfrm>
            <a:off x="1295400" y="51054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0000"/>
              </a:solidFill>
              <a:latin typeface="Times New Roman" pitchFamily="18" charset="0"/>
            </a:endParaRPr>
          </a:p>
        </p:txBody>
      </p:sp>
      <p:sp>
        <p:nvSpPr>
          <p:cNvPr id="7184" name="Text Box 16"/>
          <p:cNvSpPr txBox="1">
            <a:spLocks noChangeArrowheads="1"/>
          </p:cNvSpPr>
          <p:nvPr/>
        </p:nvSpPr>
        <p:spPr bwMode="auto">
          <a:xfrm>
            <a:off x="5105400" y="2895600"/>
            <a:ext cx="4038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t>1/Ph¶n øng t¹o thµnh khÝ CO:</a:t>
            </a:r>
          </a:p>
          <a:p>
            <a:pPr eaLnBrk="1" hangingPunct="1">
              <a:spcBef>
                <a:spcPct val="50000"/>
              </a:spcBef>
            </a:pPr>
            <a:r>
              <a:rPr lang="en-US" sz="2400"/>
              <a:t> C</a:t>
            </a:r>
            <a:r>
              <a:rPr lang="en-US" sz="2400" baseline="-25000"/>
              <a:t>(r)</a:t>
            </a:r>
            <a:r>
              <a:rPr lang="en-US" sz="2400"/>
              <a:t>  +  O</a:t>
            </a:r>
            <a:r>
              <a:rPr lang="en-US" sz="2400" baseline="-25000"/>
              <a:t>2(k)</a:t>
            </a:r>
            <a:r>
              <a:rPr lang="en-US" sz="2400"/>
              <a:t> </a:t>
            </a:r>
            <a:r>
              <a:rPr lang="en-US" sz="2400">
                <a:sym typeface="Wingdings" pitchFamily="2" charset="2"/>
              </a:rPr>
              <a:t> CO</a:t>
            </a:r>
            <a:r>
              <a:rPr lang="en-US" sz="2400" baseline="-25000">
                <a:sym typeface="Wingdings" pitchFamily="2" charset="2"/>
              </a:rPr>
              <a:t>2(k)</a:t>
            </a:r>
            <a:r>
              <a:rPr lang="en-US" sz="2400">
                <a:sym typeface="Wingdings" pitchFamily="2" charset="2"/>
              </a:rPr>
              <a:t> +Q </a:t>
            </a:r>
          </a:p>
        </p:txBody>
      </p:sp>
      <p:sp>
        <p:nvSpPr>
          <p:cNvPr id="7185" name="Text Box 17"/>
          <p:cNvSpPr txBox="1">
            <a:spLocks noChangeArrowheads="1"/>
          </p:cNvSpPr>
          <p:nvPr/>
        </p:nvSpPr>
        <p:spPr bwMode="auto">
          <a:xfrm>
            <a:off x="4724400" y="3886200"/>
            <a:ext cx="3581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t> CO</a:t>
            </a:r>
            <a:r>
              <a:rPr lang="en-US" sz="2400" baseline="-25000"/>
              <a:t>2(k)</a:t>
            </a:r>
            <a:r>
              <a:rPr lang="en-US" sz="2400"/>
              <a:t> +  C</a:t>
            </a:r>
            <a:r>
              <a:rPr lang="en-US" sz="2400" baseline="-25000"/>
              <a:t>(r)</a:t>
            </a:r>
            <a:r>
              <a:rPr lang="en-US" sz="2400"/>
              <a:t>  </a:t>
            </a:r>
            <a:r>
              <a:rPr lang="en-US" sz="2400">
                <a:sym typeface="Wingdings" pitchFamily="2" charset="2"/>
              </a:rPr>
              <a:t> 2 CO</a:t>
            </a:r>
            <a:r>
              <a:rPr lang="en-US" sz="2400" baseline="-25000">
                <a:sym typeface="Wingdings" pitchFamily="2" charset="2"/>
              </a:rPr>
              <a:t>(k)</a:t>
            </a:r>
            <a:r>
              <a:rPr lang="en-US" sz="2400">
                <a:sym typeface="Wingdings" pitchFamily="2" charset="2"/>
              </a:rPr>
              <a:t> </a:t>
            </a:r>
          </a:p>
        </p:txBody>
      </p:sp>
      <p:sp>
        <p:nvSpPr>
          <p:cNvPr id="7187" name="Text Box 19"/>
          <p:cNvSpPr txBox="1">
            <a:spLocks noChangeArrowheads="1"/>
          </p:cNvSpPr>
          <p:nvPr/>
        </p:nvSpPr>
        <p:spPr bwMode="auto">
          <a:xfrm>
            <a:off x="4419600" y="4876800"/>
            <a:ext cx="5181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000"/>
              <a:t>2/KhÝ CO khö oxit s¾t trong quÆng thµnh s¾t:</a:t>
            </a:r>
          </a:p>
          <a:p>
            <a:pPr eaLnBrk="1" hangingPunct="1">
              <a:spcBef>
                <a:spcPct val="50000"/>
              </a:spcBef>
            </a:pPr>
            <a:r>
              <a:rPr lang="en-US" sz="2400"/>
              <a:t>  Fe</a:t>
            </a:r>
            <a:r>
              <a:rPr lang="en-US" sz="2400" baseline="-25000"/>
              <a:t>2</a:t>
            </a:r>
            <a:r>
              <a:rPr lang="en-US" sz="2400"/>
              <a:t>O</a:t>
            </a:r>
            <a:r>
              <a:rPr lang="en-US" sz="2400" baseline="-25000"/>
              <a:t>3(r)</a:t>
            </a:r>
            <a:r>
              <a:rPr lang="en-US" sz="2400"/>
              <a:t>+ 3CO</a:t>
            </a:r>
            <a:r>
              <a:rPr lang="en-US" sz="2400" baseline="-25000"/>
              <a:t>(k)</a:t>
            </a:r>
            <a:r>
              <a:rPr lang="en-US" sz="2400">
                <a:sym typeface="Wingdings" pitchFamily="2" charset="2"/>
              </a:rPr>
              <a:t> 2Fe</a:t>
            </a:r>
            <a:r>
              <a:rPr lang="en-US" sz="2400" baseline="-25000">
                <a:sym typeface="Wingdings" pitchFamily="2" charset="2"/>
              </a:rPr>
              <a:t>(r)</a:t>
            </a:r>
            <a:r>
              <a:rPr lang="en-US" sz="2400">
                <a:sym typeface="Wingdings" pitchFamily="2" charset="2"/>
              </a:rPr>
              <a:t> +  3CO</a:t>
            </a:r>
            <a:r>
              <a:rPr lang="en-US" sz="2400" baseline="-25000">
                <a:sym typeface="Wingdings" pitchFamily="2" charset="2"/>
              </a:rPr>
              <a:t>2(k)</a:t>
            </a:r>
            <a:endParaRPr lang="en-US" sz="2400"/>
          </a:p>
        </p:txBody>
      </p:sp>
      <p:sp>
        <p:nvSpPr>
          <p:cNvPr id="7188" name="Text Box 20"/>
          <p:cNvSpPr txBox="1">
            <a:spLocks noChangeArrowheads="1"/>
          </p:cNvSpPr>
          <p:nvPr/>
        </p:nvSpPr>
        <p:spPr bwMode="auto">
          <a:xfrm>
            <a:off x="4572000" y="5791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t>3/Qu¸ tr×nh t¹o sØ:</a:t>
            </a:r>
            <a:endParaRPr lang="en-US" sz="2400" baseline="-25000">
              <a:sym typeface="Wingdings" pitchFamily="2" charset="2"/>
            </a:endParaRPr>
          </a:p>
        </p:txBody>
      </p:sp>
      <p:sp>
        <p:nvSpPr>
          <p:cNvPr id="7191" name="Text Box 23"/>
          <p:cNvSpPr txBox="1">
            <a:spLocks noChangeArrowheads="1"/>
          </p:cNvSpPr>
          <p:nvPr/>
        </p:nvSpPr>
        <p:spPr bwMode="auto">
          <a:xfrm>
            <a:off x="4419600" y="6156325"/>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t>      CaO</a:t>
            </a:r>
            <a:r>
              <a:rPr lang="en-US" sz="2400" baseline="-25000"/>
              <a:t>(r) </a:t>
            </a:r>
            <a:r>
              <a:rPr lang="en-US" sz="2400"/>
              <a:t>+</a:t>
            </a:r>
            <a:r>
              <a:rPr lang="en-US"/>
              <a:t> </a:t>
            </a:r>
            <a:r>
              <a:rPr lang="en-US" sz="2400"/>
              <a:t>SiO</a:t>
            </a:r>
            <a:r>
              <a:rPr lang="en-US" sz="2400" baseline="-25000"/>
              <a:t>2(r)</a:t>
            </a:r>
            <a:r>
              <a:rPr lang="en-US" sz="2400"/>
              <a:t> </a:t>
            </a:r>
            <a:r>
              <a:rPr lang="en-US" sz="2400">
                <a:sym typeface="Wingdings" pitchFamily="2" charset="2"/>
              </a:rPr>
              <a:t>  CaSiO</a:t>
            </a:r>
            <a:r>
              <a:rPr lang="en-US" sz="2400" baseline="-25000">
                <a:sym typeface="Wingdings" pitchFamily="2" charset="2"/>
              </a:rPr>
              <a:t>3 (r )</a:t>
            </a:r>
          </a:p>
        </p:txBody>
      </p:sp>
      <p:sp>
        <p:nvSpPr>
          <p:cNvPr id="7192" name="Text Box 24"/>
          <p:cNvSpPr txBox="1">
            <a:spLocks noChangeArrowheads="1"/>
          </p:cNvSpPr>
          <p:nvPr/>
        </p:nvSpPr>
        <p:spPr bwMode="auto">
          <a:xfrm>
            <a:off x="5105400" y="2133600"/>
            <a:ext cx="533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buFontTx/>
              <a:buChar char="•"/>
            </a:pPr>
            <a:r>
              <a:rPr lang="en-US" sz="2400" u="sng">
                <a:latin typeface="Times New Roman" pitchFamily="18" charset="0"/>
              </a:rPr>
              <a:t>Các phản ứng xảy ra trong quá          trình sản xuất gang .</a:t>
            </a:r>
          </a:p>
        </p:txBody>
      </p:sp>
      <p:pic>
        <p:nvPicPr>
          <p:cNvPr id="719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19050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479107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5" name="AutoShape 27"/>
          <p:cNvSpPr>
            <a:spLocks noChangeArrowheads="1"/>
          </p:cNvSpPr>
          <p:nvPr/>
        </p:nvSpPr>
        <p:spPr bwMode="auto">
          <a:xfrm>
            <a:off x="4953000" y="990600"/>
            <a:ext cx="4495800" cy="1676400"/>
          </a:xfrm>
          <a:prstGeom prst="cloudCallout">
            <a:avLst>
              <a:gd name="adj1" fmla="val -48801"/>
              <a:gd name="adj2" fmla="val -4526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0000"/>
                </a:solidFill>
                <a:latin typeface="Times New Roman" pitchFamily="18" charset="0"/>
              </a:rPr>
              <a:t>? Cho biết các phản ứng xảy ra trong   quá trình sản xuất gang</a:t>
            </a:r>
            <a:r>
              <a:rPr lang="en-US">
                <a:solidFill>
                  <a:srgbClr val="FF0000"/>
                </a:solidFill>
              </a:rPr>
              <a:t> ?</a:t>
            </a:r>
          </a:p>
        </p:txBody>
      </p:sp>
    </p:spTree>
    <p:extLst>
      <p:ext uri="{BB962C8B-B14F-4D97-AF65-F5344CB8AC3E}">
        <p14:creationId xmlns:p14="http://schemas.microsoft.com/office/powerpoint/2010/main" val="1634206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93"/>
                                        </p:tgtEl>
                                        <p:attrNameLst>
                                          <p:attrName>style.visibility</p:attrName>
                                        </p:attrNameLst>
                                      </p:cBhvr>
                                      <p:to>
                                        <p:strVal val="visible"/>
                                      </p:to>
                                    </p:set>
                                    <p:animEffect transition="in" filter="blinds(horizontal)">
                                      <p:cBhvr>
                                        <p:cTn id="7" dur="500"/>
                                        <p:tgtEl>
                                          <p:spTgt spid="7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94"/>
                                        </p:tgtEl>
                                        <p:attrNameLst>
                                          <p:attrName>style.visibility</p:attrName>
                                        </p:attrNameLst>
                                      </p:cBhvr>
                                      <p:to>
                                        <p:strVal val="visible"/>
                                      </p:to>
                                    </p:set>
                                    <p:animEffect transition="in" filter="blinds(horizontal)">
                                      <p:cBhvr>
                                        <p:cTn id="12" dur="500"/>
                                        <p:tgtEl>
                                          <p:spTgt spid="7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95"/>
                                        </p:tgtEl>
                                        <p:attrNameLst>
                                          <p:attrName>style.visibility</p:attrName>
                                        </p:attrNameLst>
                                      </p:cBhvr>
                                      <p:to>
                                        <p:strVal val="visible"/>
                                      </p:to>
                                    </p:set>
                                    <p:animEffect transition="in" filter="blinds(horizontal)">
                                      <p:cBhvr>
                                        <p:cTn id="17" dur="500"/>
                                        <p:tgtEl>
                                          <p:spTgt spid="71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7195"/>
                                        </p:tgtEl>
                                      </p:cBhvr>
                                    </p:animEffect>
                                    <p:set>
                                      <p:cBhvr>
                                        <p:cTn id="22" dur="1" fill="hold">
                                          <p:stCondLst>
                                            <p:cond delay="499"/>
                                          </p:stCondLst>
                                        </p:cTn>
                                        <p:tgtEl>
                                          <p:spTgt spid="719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192"/>
                                        </p:tgtEl>
                                        <p:attrNameLst>
                                          <p:attrName>style.visibility</p:attrName>
                                        </p:attrNameLst>
                                      </p:cBhvr>
                                      <p:to>
                                        <p:strVal val="visible"/>
                                      </p:to>
                                    </p:set>
                                    <p:anim calcmode="lin" valueType="num">
                                      <p:cBhvr additive="base">
                                        <p:cTn id="27" dur="500" fill="hold"/>
                                        <p:tgtEl>
                                          <p:spTgt spid="7192"/>
                                        </p:tgtEl>
                                        <p:attrNameLst>
                                          <p:attrName>ppt_x</p:attrName>
                                        </p:attrNameLst>
                                      </p:cBhvr>
                                      <p:tavLst>
                                        <p:tav tm="0">
                                          <p:val>
                                            <p:strVal val="0-#ppt_w/2"/>
                                          </p:val>
                                        </p:tav>
                                        <p:tav tm="100000">
                                          <p:val>
                                            <p:strVal val="#ppt_x"/>
                                          </p:val>
                                        </p:tav>
                                      </p:tavLst>
                                    </p:anim>
                                    <p:anim calcmode="lin" valueType="num">
                                      <p:cBhvr additive="base">
                                        <p:cTn id="28" dur="500" fill="hold"/>
                                        <p:tgtEl>
                                          <p:spTgt spid="7192"/>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nodePh="1">
                                  <p:stCondLst>
                                    <p:cond delay="0"/>
                                  </p:stCondLst>
                                  <p:endCondLst>
                                    <p:cond evt="begin" delay="0">
                                      <p:tn val="31"/>
                                    </p:cond>
                                  </p:endCondLst>
                                  <p:childTnLst>
                                    <p:set>
                                      <p:cBhvr>
                                        <p:cTn id="32" dur="1" fill="hold">
                                          <p:stCondLst>
                                            <p:cond delay="0"/>
                                          </p:stCondLst>
                                        </p:cTn>
                                        <p:tgtEl>
                                          <p:spTgt spid="7178"/>
                                        </p:tgtEl>
                                        <p:attrNameLst>
                                          <p:attrName>style.visibility</p:attrName>
                                        </p:attrNameLst>
                                      </p:cBhvr>
                                      <p:to>
                                        <p:strVal val="visible"/>
                                      </p:to>
                                    </p:set>
                                    <p:anim calcmode="lin" valueType="num">
                                      <p:cBhvr additive="base">
                                        <p:cTn id="33" dur="500" fill="hold"/>
                                        <p:tgtEl>
                                          <p:spTgt spid="7178"/>
                                        </p:tgtEl>
                                        <p:attrNameLst>
                                          <p:attrName>ppt_x</p:attrName>
                                        </p:attrNameLst>
                                      </p:cBhvr>
                                      <p:tavLst>
                                        <p:tav tm="0">
                                          <p:val>
                                            <p:strVal val="0-#ppt_w/2"/>
                                          </p:val>
                                        </p:tav>
                                        <p:tav tm="100000">
                                          <p:val>
                                            <p:strVal val="#ppt_x"/>
                                          </p:val>
                                        </p:tav>
                                      </p:tavLst>
                                    </p:anim>
                                    <p:anim calcmode="lin" valueType="num">
                                      <p:cBhvr additive="base">
                                        <p:cTn id="34" dur="5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184"/>
                                        </p:tgtEl>
                                        <p:attrNameLst>
                                          <p:attrName>style.visibility</p:attrName>
                                        </p:attrNameLst>
                                      </p:cBhvr>
                                      <p:to>
                                        <p:strVal val="visible"/>
                                      </p:to>
                                    </p:set>
                                    <p:anim calcmode="lin" valueType="num">
                                      <p:cBhvr additive="base">
                                        <p:cTn id="39" dur="500" fill="hold"/>
                                        <p:tgtEl>
                                          <p:spTgt spid="7184"/>
                                        </p:tgtEl>
                                        <p:attrNameLst>
                                          <p:attrName>ppt_x</p:attrName>
                                        </p:attrNameLst>
                                      </p:cBhvr>
                                      <p:tavLst>
                                        <p:tav tm="0">
                                          <p:val>
                                            <p:strVal val="0-#ppt_w/2"/>
                                          </p:val>
                                        </p:tav>
                                        <p:tav tm="100000">
                                          <p:val>
                                            <p:strVal val="#ppt_x"/>
                                          </p:val>
                                        </p:tav>
                                      </p:tavLst>
                                    </p:anim>
                                    <p:anim calcmode="lin" valueType="num">
                                      <p:cBhvr additive="base">
                                        <p:cTn id="40"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7185"/>
                                        </p:tgtEl>
                                        <p:attrNameLst>
                                          <p:attrName>style.visibility</p:attrName>
                                        </p:attrNameLst>
                                      </p:cBhvr>
                                      <p:to>
                                        <p:strVal val="visible"/>
                                      </p:to>
                                    </p:set>
                                    <p:anim calcmode="lin" valueType="num">
                                      <p:cBhvr additive="base">
                                        <p:cTn id="45" dur="500" fill="hold"/>
                                        <p:tgtEl>
                                          <p:spTgt spid="7185"/>
                                        </p:tgtEl>
                                        <p:attrNameLst>
                                          <p:attrName>ppt_x</p:attrName>
                                        </p:attrNameLst>
                                      </p:cBhvr>
                                      <p:tavLst>
                                        <p:tav tm="0">
                                          <p:val>
                                            <p:strVal val="0-#ppt_w/2"/>
                                          </p:val>
                                        </p:tav>
                                        <p:tav tm="100000">
                                          <p:val>
                                            <p:strVal val="#ppt_x"/>
                                          </p:val>
                                        </p:tav>
                                      </p:tavLst>
                                    </p:anim>
                                    <p:anim calcmode="lin" valueType="num">
                                      <p:cBhvr additive="base">
                                        <p:cTn id="46"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187"/>
                                        </p:tgtEl>
                                        <p:attrNameLst>
                                          <p:attrName>style.visibility</p:attrName>
                                        </p:attrNameLst>
                                      </p:cBhvr>
                                      <p:to>
                                        <p:strVal val="visible"/>
                                      </p:to>
                                    </p:set>
                                    <p:anim calcmode="lin" valueType="num">
                                      <p:cBhvr additive="base">
                                        <p:cTn id="51" dur="500" fill="hold"/>
                                        <p:tgtEl>
                                          <p:spTgt spid="7187"/>
                                        </p:tgtEl>
                                        <p:attrNameLst>
                                          <p:attrName>ppt_x</p:attrName>
                                        </p:attrNameLst>
                                      </p:cBhvr>
                                      <p:tavLst>
                                        <p:tav tm="0">
                                          <p:val>
                                            <p:strVal val="0-#ppt_w/2"/>
                                          </p:val>
                                        </p:tav>
                                        <p:tav tm="100000">
                                          <p:val>
                                            <p:strVal val="#ppt_x"/>
                                          </p:val>
                                        </p:tav>
                                      </p:tavLst>
                                    </p:anim>
                                    <p:anim calcmode="lin" valueType="num">
                                      <p:cBhvr additive="base">
                                        <p:cTn id="52" dur="500" fill="hold"/>
                                        <p:tgtEl>
                                          <p:spTgt spid="718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188"/>
                                        </p:tgtEl>
                                        <p:attrNameLst>
                                          <p:attrName>style.visibility</p:attrName>
                                        </p:attrNameLst>
                                      </p:cBhvr>
                                      <p:to>
                                        <p:strVal val="visible"/>
                                      </p:to>
                                    </p:set>
                                    <p:anim calcmode="lin" valueType="num">
                                      <p:cBhvr additive="base">
                                        <p:cTn id="57" dur="500" fill="hold"/>
                                        <p:tgtEl>
                                          <p:spTgt spid="7188"/>
                                        </p:tgtEl>
                                        <p:attrNameLst>
                                          <p:attrName>ppt_x</p:attrName>
                                        </p:attrNameLst>
                                      </p:cBhvr>
                                      <p:tavLst>
                                        <p:tav tm="0">
                                          <p:val>
                                            <p:strVal val="0-#ppt_w/2"/>
                                          </p:val>
                                        </p:tav>
                                        <p:tav tm="100000">
                                          <p:val>
                                            <p:strVal val="#ppt_x"/>
                                          </p:val>
                                        </p:tav>
                                      </p:tavLst>
                                    </p:anim>
                                    <p:anim calcmode="lin" valueType="num">
                                      <p:cBhvr additive="base">
                                        <p:cTn id="58" dur="500" fill="hold"/>
                                        <p:tgtEl>
                                          <p:spTgt spid="7188"/>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7191"/>
                                        </p:tgtEl>
                                        <p:attrNameLst>
                                          <p:attrName>style.visibility</p:attrName>
                                        </p:attrNameLst>
                                      </p:cBhvr>
                                      <p:to>
                                        <p:strVal val="visible"/>
                                      </p:to>
                                    </p:set>
                                    <p:anim calcmode="lin" valueType="num">
                                      <p:cBhvr additive="base">
                                        <p:cTn id="63" dur="500" fill="hold"/>
                                        <p:tgtEl>
                                          <p:spTgt spid="7191"/>
                                        </p:tgtEl>
                                        <p:attrNameLst>
                                          <p:attrName>ppt_x</p:attrName>
                                        </p:attrNameLst>
                                      </p:cBhvr>
                                      <p:tavLst>
                                        <p:tav tm="0">
                                          <p:val>
                                            <p:strVal val="0-#ppt_w/2"/>
                                          </p:val>
                                        </p:tav>
                                        <p:tav tm="100000">
                                          <p:val>
                                            <p:strVal val="#ppt_x"/>
                                          </p:val>
                                        </p:tav>
                                      </p:tavLst>
                                    </p:anim>
                                    <p:anim calcmode="lin" valueType="num">
                                      <p:cBhvr additive="base">
                                        <p:cTn id="64" dur="500" fill="hold"/>
                                        <p:tgtEl>
                                          <p:spTgt spid="7191"/>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 presetClass="exit" presetSubtype="16" fill="hold" grpId="1" nodeType="clickEffect" nodePh="1">
                                  <p:stCondLst>
                                    <p:cond delay="0"/>
                                  </p:stCondLst>
                                  <p:endCondLst>
                                    <p:cond evt="begin" delay="0">
                                      <p:tn val="67"/>
                                    </p:cond>
                                  </p:endCondLst>
                                  <p:childTnLst>
                                    <p:animEffect transition="out" filter="box(in)">
                                      <p:cBhvr>
                                        <p:cTn id="68" dur="500"/>
                                        <p:tgtEl>
                                          <p:spTgt spid="7178"/>
                                        </p:tgtEl>
                                      </p:cBhvr>
                                    </p:animEffect>
                                    <p:set>
                                      <p:cBhvr>
                                        <p:cTn id="69" dur="1" fill="hold">
                                          <p:stCondLst>
                                            <p:cond delay="499"/>
                                          </p:stCondLst>
                                        </p:cTn>
                                        <p:tgtEl>
                                          <p:spTgt spid="71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p:bldP spid="7178" grpId="1"/>
      <p:bldP spid="7184" grpId="0"/>
      <p:bldP spid="7185" grpId="0"/>
      <p:bldP spid="7187" grpId="0"/>
      <p:bldP spid="7188" grpId="0"/>
      <p:bldP spid="7191" grpId="0"/>
      <p:bldP spid="7192" grpId="0"/>
      <p:bldP spid="7195" grpId="0" animBg="1"/>
      <p:bldP spid="719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2057400" y="76200"/>
            <a:ext cx="5334000" cy="762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II. SẢN XUẤT GANG, THÉP .</a:t>
            </a:r>
          </a:p>
        </p:txBody>
      </p:sp>
      <p:sp>
        <p:nvSpPr>
          <p:cNvPr id="17411" name="Text Box 3"/>
          <p:cNvSpPr txBox="1">
            <a:spLocks noChangeArrowheads="1"/>
          </p:cNvSpPr>
          <p:nvPr/>
        </p:nvSpPr>
        <p:spPr bwMode="auto">
          <a:xfrm>
            <a:off x="1066800" y="838200"/>
            <a:ext cx="723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3600" u="sng">
                <a:solidFill>
                  <a:srgbClr val="0000CC"/>
                </a:solidFill>
                <a:latin typeface="Times New Roman" pitchFamily="18" charset="0"/>
              </a:rPr>
              <a:t>2. S</a:t>
            </a:r>
            <a:r>
              <a:rPr lang="en-US" sz="3200" u="sng">
                <a:solidFill>
                  <a:srgbClr val="0000CC"/>
                </a:solidFill>
                <a:latin typeface="Times New Roman" pitchFamily="18" charset="0"/>
              </a:rPr>
              <a:t>ẢN XUẤT THÉP NHƯ THẾ NÀO ?</a:t>
            </a:r>
          </a:p>
        </p:txBody>
      </p:sp>
      <p:sp>
        <p:nvSpPr>
          <p:cNvPr id="23556" name="Line 5"/>
          <p:cNvSpPr>
            <a:spLocks noChangeShapeType="1"/>
          </p:cNvSpPr>
          <p:nvPr/>
        </p:nvSpPr>
        <p:spPr bwMode="auto">
          <a:xfrm>
            <a:off x="3810000" y="1828800"/>
            <a:ext cx="0"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9"/>
          <p:cNvSpPr txBox="1">
            <a:spLocks noChangeArrowheads="1"/>
          </p:cNvSpPr>
          <p:nvPr/>
        </p:nvSpPr>
        <p:spPr bwMode="auto">
          <a:xfrm>
            <a:off x="5638800" y="14478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0000"/>
              </a:solidFill>
              <a:latin typeface="Times New Roman" pitchFamily="18" charset="0"/>
            </a:endParaRPr>
          </a:p>
        </p:txBody>
      </p:sp>
      <p:sp>
        <p:nvSpPr>
          <p:cNvPr id="17418" name="Text Box 10"/>
          <p:cNvSpPr txBox="1">
            <a:spLocks noChangeArrowheads="1"/>
          </p:cNvSpPr>
          <p:nvPr/>
        </p:nvSpPr>
        <p:spPr bwMode="auto">
          <a:xfrm>
            <a:off x="5410200" y="17526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0000CC"/>
                </a:solidFill>
                <a:latin typeface="Times New Roman" pitchFamily="18" charset="0"/>
              </a:rPr>
              <a:t>- Gang, sắt phế liệu và khí ôxi.</a:t>
            </a:r>
          </a:p>
        </p:txBody>
      </p:sp>
      <p:sp>
        <p:nvSpPr>
          <p:cNvPr id="23559" name="Line 13"/>
          <p:cNvSpPr>
            <a:spLocks noChangeShapeType="1"/>
          </p:cNvSpPr>
          <p:nvPr/>
        </p:nvSpPr>
        <p:spPr bwMode="auto">
          <a:xfrm>
            <a:off x="3810000" y="4114800"/>
            <a:ext cx="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Text Box 15"/>
          <p:cNvSpPr txBox="1">
            <a:spLocks noChangeArrowheads="1"/>
          </p:cNvSpPr>
          <p:nvPr/>
        </p:nvSpPr>
        <p:spPr bwMode="auto">
          <a:xfrm>
            <a:off x="5943600" y="2590800"/>
            <a:ext cx="3200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000066"/>
                </a:solidFill>
                <a:latin typeface="Times New Roman" pitchFamily="18" charset="0"/>
              </a:rPr>
              <a:t>- Oxi hoá kim loại, phi kim để loại các nguyên tố cacbon, silic, mangan,…ra khỏi gang .</a:t>
            </a:r>
          </a:p>
        </p:txBody>
      </p:sp>
      <p:pic>
        <p:nvPicPr>
          <p:cNvPr id="17428"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2133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1600"/>
            <a:ext cx="43434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3600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AutoShape 23"/>
          <p:cNvSpPr>
            <a:spLocks noChangeArrowheads="1"/>
          </p:cNvSpPr>
          <p:nvPr/>
        </p:nvSpPr>
        <p:spPr bwMode="auto">
          <a:xfrm>
            <a:off x="4572000" y="2971800"/>
            <a:ext cx="4572000" cy="1524000"/>
          </a:xfrm>
          <a:prstGeom prst="cloudCallout">
            <a:avLst>
              <a:gd name="adj1" fmla="val -24514"/>
              <a:gd name="adj2" fmla="val -12219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0000"/>
                </a:solidFill>
                <a:latin typeface="Times New Roman" pitchFamily="18" charset="0"/>
              </a:rPr>
              <a:t>? Cho biết nguyên liệu để sản xuất thép ?</a:t>
            </a:r>
          </a:p>
        </p:txBody>
      </p:sp>
      <p:sp>
        <p:nvSpPr>
          <p:cNvPr id="17432" name="AutoShape 24"/>
          <p:cNvSpPr>
            <a:spLocks noChangeArrowheads="1"/>
          </p:cNvSpPr>
          <p:nvPr/>
        </p:nvSpPr>
        <p:spPr bwMode="auto">
          <a:xfrm>
            <a:off x="5257800" y="4572000"/>
            <a:ext cx="3124200" cy="1295400"/>
          </a:xfrm>
          <a:prstGeom prst="wedgeRoundRectCallout">
            <a:avLst>
              <a:gd name="adj1" fmla="val -45833"/>
              <a:gd name="adj2" fmla="val -13161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0000"/>
                </a:solidFill>
                <a:latin typeface="Times New Roman" pitchFamily="18" charset="0"/>
              </a:rPr>
              <a:t>? Cho biết nguyên tắc để sản xuất thép ?</a:t>
            </a:r>
          </a:p>
        </p:txBody>
      </p:sp>
      <p:pic>
        <p:nvPicPr>
          <p:cNvPr id="17433"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114800"/>
            <a:ext cx="4505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39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10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428"/>
                                        </p:tgtEl>
                                        <p:attrNameLst>
                                          <p:attrName>style.visibility</p:attrName>
                                        </p:attrNameLst>
                                      </p:cBhvr>
                                      <p:to>
                                        <p:strVal val="visible"/>
                                      </p:to>
                                    </p:set>
                                    <p:animEffect transition="in" filter="blinds(horizontal)">
                                      <p:cBhvr>
                                        <p:cTn id="12" dur="500"/>
                                        <p:tgtEl>
                                          <p:spTgt spid="174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29"/>
                                        </p:tgtEl>
                                        <p:attrNameLst>
                                          <p:attrName>style.visibility</p:attrName>
                                        </p:attrNameLst>
                                      </p:cBhvr>
                                      <p:to>
                                        <p:strVal val="visible"/>
                                      </p:to>
                                    </p:set>
                                    <p:animEffect transition="in" filter="blinds(horizontal)">
                                      <p:cBhvr>
                                        <p:cTn id="17" dur="500"/>
                                        <p:tgtEl>
                                          <p:spTgt spid="174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31"/>
                                        </p:tgtEl>
                                        <p:attrNameLst>
                                          <p:attrName>style.visibility</p:attrName>
                                        </p:attrNameLst>
                                      </p:cBhvr>
                                      <p:to>
                                        <p:strVal val="visible"/>
                                      </p:to>
                                    </p:set>
                                    <p:animEffect transition="in" filter="blinds(horizontal)">
                                      <p:cBhvr>
                                        <p:cTn id="22" dur="500"/>
                                        <p:tgtEl>
                                          <p:spTgt spid="174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7431"/>
                                        </p:tgtEl>
                                      </p:cBhvr>
                                    </p:animEffect>
                                    <p:set>
                                      <p:cBhvr>
                                        <p:cTn id="27" dur="1" fill="hold">
                                          <p:stCondLst>
                                            <p:cond delay="499"/>
                                          </p:stCondLst>
                                        </p:cTn>
                                        <p:tgtEl>
                                          <p:spTgt spid="17431"/>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7418"/>
                                        </p:tgtEl>
                                        <p:attrNameLst>
                                          <p:attrName>style.visibility</p:attrName>
                                        </p:attrNameLst>
                                      </p:cBhvr>
                                      <p:to>
                                        <p:strVal val="visible"/>
                                      </p:to>
                                    </p:set>
                                    <p:anim calcmode="lin" valueType="num">
                                      <p:cBhvr additive="base">
                                        <p:cTn id="32" dur="500" fill="hold"/>
                                        <p:tgtEl>
                                          <p:spTgt spid="17418"/>
                                        </p:tgtEl>
                                        <p:attrNameLst>
                                          <p:attrName>ppt_x</p:attrName>
                                        </p:attrNameLst>
                                      </p:cBhvr>
                                      <p:tavLst>
                                        <p:tav tm="0">
                                          <p:val>
                                            <p:strVal val="1+#ppt_w/2"/>
                                          </p:val>
                                        </p:tav>
                                        <p:tav tm="100000">
                                          <p:val>
                                            <p:strVal val="#ppt_x"/>
                                          </p:val>
                                        </p:tav>
                                      </p:tavLst>
                                    </p:anim>
                                    <p:anim calcmode="lin" valueType="num">
                                      <p:cBhvr additive="base">
                                        <p:cTn id="33"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17430"/>
                                        </p:tgtEl>
                                        <p:attrNameLst>
                                          <p:attrName>style.visibility</p:attrName>
                                        </p:attrNameLst>
                                      </p:cBhvr>
                                      <p:to>
                                        <p:strVal val="visible"/>
                                      </p:to>
                                    </p:set>
                                    <p:animEffect transition="in" filter="blinds(horizontal)">
                                      <p:cBhvr>
                                        <p:cTn id="38" dur="500"/>
                                        <p:tgtEl>
                                          <p:spTgt spid="17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432"/>
                                        </p:tgtEl>
                                        <p:attrNameLst>
                                          <p:attrName>style.visibility</p:attrName>
                                        </p:attrNameLst>
                                      </p:cBhvr>
                                      <p:to>
                                        <p:strVal val="visible"/>
                                      </p:to>
                                    </p:set>
                                    <p:animEffect transition="in" filter="blinds(horizontal)">
                                      <p:cBhvr>
                                        <p:cTn id="43" dur="500"/>
                                        <p:tgtEl>
                                          <p:spTgt spid="174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7432"/>
                                        </p:tgtEl>
                                      </p:cBhvr>
                                    </p:animEffect>
                                    <p:set>
                                      <p:cBhvr>
                                        <p:cTn id="48" dur="1" fill="hold">
                                          <p:stCondLst>
                                            <p:cond delay="499"/>
                                          </p:stCondLst>
                                        </p:cTn>
                                        <p:tgtEl>
                                          <p:spTgt spid="1743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7423"/>
                                        </p:tgtEl>
                                        <p:attrNameLst>
                                          <p:attrName>style.visibility</p:attrName>
                                        </p:attrNameLst>
                                      </p:cBhvr>
                                      <p:to>
                                        <p:strVal val="visible"/>
                                      </p:to>
                                    </p:set>
                                    <p:anim calcmode="lin" valueType="num">
                                      <p:cBhvr additive="base">
                                        <p:cTn id="53" dur="500" fill="hold"/>
                                        <p:tgtEl>
                                          <p:spTgt spid="17423"/>
                                        </p:tgtEl>
                                        <p:attrNameLst>
                                          <p:attrName>ppt_x</p:attrName>
                                        </p:attrNameLst>
                                      </p:cBhvr>
                                      <p:tavLst>
                                        <p:tav tm="0">
                                          <p:val>
                                            <p:strVal val="1+#ppt_w/2"/>
                                          </p:val>
                                        </p:tav>
                                        <p:tav tm="100000">
                                          <p:val>
                                            <p:strVal val="#ppt_x"/>
                                          </p:val>
                                        </p:tav>
                                      </p:tavLst>
                                    </p:anim>
                                    <p:anim calcmode="lin" valueType="num">
                                      <p:cBhvr additive="base">
                                        <p:cTn id="54" dur="500" fill="hold"/>
                                        <p:tgtEl>
                                          <p:spTgt spid="17423"/>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17433"/>
                                        </p:tgtEl>
                                        <p:attrNameLst>
                                          <p:attrName>style.visibility</p:attrName>
                                        </p:attrNameLst>
                                      </p:cBhvr>
                                      <p:to>
                                        <p:strVal val="visible"/>
                                      </p:to>
                                    </p:set>
                                    <p:animEffect transition="in" filter="blinds(horizontal)">
                                      <p:cBhvr>
                                        <p:cTn id="59" dur="500"/>
                                        <p:tgtEl>
                                          <p:spTgt spid="17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8" grpId="0"/>
      <p:bldP spid="17423" grpId="0"/>
      <p:bldP spid="17431" grpId="0" animBg="1"/>
      <p:bldP spid="17431" grpId="1" animBg="1"/>
      <p:bldP spid="17432" grpId="0" animBg="1"/>
      <p:bldP spid="1743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4724400" y="10668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0000"/>
              </a:solidFill>
              <a:latin typeface="Times New Roman" pitchFamily="18" charset="0"/>
            </a:endParaRPr>
          </a:p>
        </p:txBody>
      </p:sp>
      <p:sp>
        <p:nvSpPr>
          <p:cNvPr id="16394" name="Text Box 10"/>
          <p:cNvSpPr txBox="1">
            <a:spLocks noChangeArrowheads="1"/>
          </p:cNvSpPr>
          <p:nvPr/>
        </p:nvSpPr>
        <p:spPr bwMode="auto">
          <a:xfrm>
            <a:off x="4876800" y="1371600"/>
            <a:ext cx="42672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Thổi khí ôxi vào lò đựng gang và sắt nóng chảy ở nhiệt độ cao . Khí oxi </a:t>
            </a:r>
            <a:r>
              <a:rPr lang="en-US" sz="2400"/>
              <a:t>sÏ</a:t>
            </a:r>
            <a:r>
              <a:rPr lang="en-US" sz="2400">
                <a:latin typeface="Times New Roman" pitchFamily="18" charset="0"/>
              </a:rPr>
              <a:t> oxi hoá sắt thành oxit sắt FeO . Sau đó FeO sẽ oxi hoá một số nguyên tố trong gang như C, Mn, Si, S, P,…</a:t>
            </a:r>
          </a:p>
        </p:txBody>
      </p:sp>
      <p:sp>
        <p:nvSpPr>
          <p:cNvPr id="24580" name="Line 4"/>
          <p:cNvSpPr>
            <a:spLocks noChangeShapeType="1"/>
          </p:cNvSpPr>
          <p:nvPr/>
        </p:nvSpPr>
        <p:spPr bwMode="auto">
          <a:xfrm>
            <a:off x="4495800" y="457200"/>
            <a:ext cx="0" cy="640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Text Box 11"/>
          <p:cNvSpPr txBox="1">
            <a:spLocks noChangeArrowheads="1"/>
          </p:cNvSpPr>
          <p:nvPr/>
        </p:nvSpPr>
        <p:spPr bwMode="auto">
          <a:xfrm>
            <a:off x="4953000" y="22860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1. Fe</a:t>
            </a:r>
            <a:r>
              <a:rPr lang="en-US" sz="2400" baseline="-25000">
                <a:latin typeface="Times New Roman" pitchFamily="18" charset="0"/>
              </a:rPr>
              <a:t>(r)</a:t>
            </a:r>
            <a:r>
              <a:rPr lang="en-US" sz="2400">
                <a:latin typeface="Times New Roman" pitchFamily="18" charset="0"/>
              </a:rPr>
              <a:t> + O</a:t>
            </a:r>
            <a:r>
              <a:rPr lang="en-US" sz="2400" baseline="-25000">
                <a:latin typeface="Times New Roman" pitchFamily="18" charset="0"/>
              </a:rPr>
              <a:t>2(k)</a:t>
            </a:r>
            <a:r>
              <a:rPr lang="en-US" sz="2400">
                <a:latin typeface="Times New Roman" pitchFamily="18" charset="0"/>
              </a:rPr>
              <a:t> </a:t>
            </a:r>
            <a:r>
              <a:rPr lang="en-US" sz="2400">
                <a:latin typeface="Times New Roman" pitchFamily="18" charset="0"/>
                <a:sym typeface="Wingdings" pitchFamily="2" charset="2"/>
              </a:rPr>
              <a:t> FeO</a:t>
            </a:r>
            <a:r>
              <a:rPr lang="en-US" sz="2400" baseline="-25000">
                <a:latin typeface="Times New Roman" pitchFamily="18" charset="0"/>
                <a:sym typeface="Wingdings" pitchFamily="2" charset="2"/>
              </a:rPr>
              <a:t>(r)</a:t>
            </a:r>
            <a:endParaRPr lang="en-US" sz="2400">
              <a:latin typeface="Times New Roman" pitchFamily="18" charset="0"/>
            </a:endParaRPr>
          </a:p>
        </p:txBody>
      </p:sp>
      <p:sp>
        <p:nvSpPr>
          <p:cNvPr id="16396" name="Text Box 12"/>
          <p:cNvSpPr txBox="1">
            <a:spLocks noChangeArrowheads="1"/>
          </p:cNvSpPr>
          <p:nvPr/>
        </p:nvSpPr>
        <p:spPr bwMode="auto">
          <a:xfrm>
            <a:off x="4876800" y="26670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2. FeO</a:t>
            </a:r>
            <a:r>
              <a:rPr lang="en-US" sz="2400" baseline="-25000">
                <a:latin typeface="Times New Roman" pitchFamily="18" charset="0"/>
              </a:rPr>
              <a:t>(r)</a:t>
            </a:r>
            <a:r>
              <a:rPr lang="en-US" sz="2400">
                <a:latin typeface="Times New Roman" pitchFamily="18" charset="0"/>
              </a:rPr>
              <a:t> + Si</a:t>
            </a:r>
            <a:r>
              <a:rPr lang="en-US" sz="2400" baseline="-25000">
                <a:latin typeface="Times New Roman" pitchFamily="18" charset="0"/>
              </a:rPr>
              <a:t>(r)</a:t>
            </a:r>
            <a:r>
              <a:rPr lang="en-US" sz="2400">
                <a:latin typeface="Times New Roman" pitchFamily="18" charset="0"/>
              </a:rPr>
              <a:t>  </a:t>
            </a:r>
            <a:r>
              <a:rPr lang="en-US" sz="2400">
                <a:latin typeface="Times New Roman" pitchFamily="18" charset="0"/>
                <a:sym typeface="Wingdings" pitchFamily="2" charset="2"/>
              </a:rPr>
              <a:t>  Fe</a:t>
            </a:r>
            <a:r>
              <a:rPr lang="en-US" sz="2400" baseline="-25000">
                <a:latin typeface="Times New Roman" pitchFamily="18" charset="0"/>
                <a:sym typeface="Wingdings" pitchFamily="2" charset="2"/>
              </a:rPr>
              <a:t>(r)</a:t>
            </a:r>
            <a:r>
              <a:rPr lang="en-US" sz="2400">
                <a:latin typeface="Times New Roman" pitchFamily="18" charset="0"/>
                <a:sym typeface="Wingdings" pitchFamily="2" charset="2"/>
              </a:rPr>
              <a:t>  + SiO</a:t>
            </a:r>
            <a:r>
              <a:rPr lang="en-US" sz="2400" baseline="-25000">
                <a:latin typeface="Times New Roman" pitchFamily="18" charset="0"/>
                <a:sym typeface="Wingdings" pitchFamily="2" charset="2"/>
              </a:rPr>
              <a:t>2(r)</a:t>
            </a:r>
            <a:endParaRPr lang="en-US" sz="2400">
              <a:latin typeface="Times New Roman" pitchFamily="18" charset="0"/>
            </a:endParaRPr>
          </a:p>
        </p:txBody>
      </p:sp>
      <p:sp>
        <p:nvSpPr>
          <p:cNvPr id="16397" name="Text Box 13"/>
          <p:cNvSpPr txBox="1">
            <a:spLocks noChangeArrowheads="1"/>
          </p:cNvSpPr>
          <p:nvPr/>
        </p:nvSpPr>
        <p:spPr bwMode="auto">
          <a:xfrm>
            <a:off x="4572000" y="3124200"/>
            <a:ext cx="457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Hoặc . FeO</a:t>
            </a:r>
            <a:r>
              <a:rPr lang="en-US" sz="2400" baseline="-25000">
                <a:latin typeface="Times New Roman" pitchFamily="18" charset="0"/>
              </a:rPr>
              <a:t>(r)</a:t>
            </a:r>
            <a:r>
              <a:rPr lang="en-US" sz="2400">
                <a:latin typeface="Times New Roman" pitchFamily="18" charset="0"/>
              </a:rPr>
              <a:t> + Mn</a:t>
            </a:r>
            <a:r>
              <a:rPr lang="en-US" sz="2400" baseline="-25000">
                <a:latin typeface="Times New Roman" pitchFamily="18" charset="0"/>
              </a:rPr>
              <a:t>(r)</a:t>
            </a:r>
            <a:r>
              <a:rPr lang="en-US" sz="2400">
                <a:latin typeface="Times New Roman" pitchFamily="18" charset="0"/>
              </a:rPr>
              <a:t>  </a:t>
            </a:r>
            <a:r>
              <a:rPr lang="en-US" sz="2400">
                <a:latin typeface="Times New Roman" pitchFamily="18" charset="0"/>
                <a:sym typeface="Wingdings" pitchFamily="2" charset="2"/>
              </a:rPr>
              <a:t>  Fe</a:t>
            </a:r>
            <a:r>
              <a:rPr lang="en-US" sz="2400" baseline="-25000">
                <a:latin typeface="Times New Roman" pitchFamily="18" charset="0"/>
                <a:sym typeface="Wingdings" pitchFamily="2" charset="2"/>
              </a:rPr>
              <a:t>(r)</a:t>
            </a:r>
            <a:r>
              <a:rPr lang="en-US" sz="2400">
                <a:latin typeface="Times New Roman" pitchFamily="18" charset="0"/>
                <a:sym typeface="Wingdings" pitchFamily="2" charset="2"/>
              </a:rPr>
              <a:t>  + CO</a:t>
            </a:r>
            <a:r>
              <a:rPr lang="en-US" sz="2400" baseline="-25000">
                <a:latin typeface="Times New Roman" pitchFamily="18" charset="0"/>
                <a:sym typeface="Wingdings" pitchFamily="2" charset="2"/>
              </a:rPr>
              <a:t>2(k)</a:t>
            </a:r>
            <a:endParaRPr lang="en-US" sz="2400">
              <a:latin typeface="Times New Roman" pitchFamily="18" charset="0"/>
            </a:endParaRPr>
          </a:p>
        </p:txBody>
      </p:sp>
      <p:sp>
        <p:nvSpPr>
          <p:cNvPr id="16398" name="Text Box 14"/>
          <p:cNvSpPr txBox="1">
            <a:spLocks noChangeArrowheads="1"/>
          </p:cNvSpPr>
          <p:nvPr/>
        </p:nvSpPr>
        <p:spPr bwMode="auto">
          <a:xfrm>
            <a:off x="4800600" y="1219200"/>
            <a:ext cx="3733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u="sng">
                <a:solidFill>
                  <a:srgbClr val="0000CC"/>
                </a:solidFill>
                <a:latin typeface="Times New Roman" pitchFamily="18" charset="0"/>
              </a:rPr>
              <a:t>*Các phản ứng xảy ra trong quá trình sản xuất thép</a:t>
            </a:r>
          </a:p>
        </p:txBody>
      </p:sp>
      <p:pic>
        <p:nvPicPr>
          <p:cNvPr id="16399" name="Picture 15"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6248400" y="5334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24200"/>
            <a:ext cx="21336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33400"/>
            <a:ext cx="4029075"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AutoShape 18"/>
          <p:cNvSpPr>
            <a:spLocks noChangeArrowheads="1"/>
          </p:cNvSpPr>
          <p:nvPr/>
        </p:nvSpPr>
        <p:spPr bwMode="auto">
          <a:xfrm>
            <a:off x="3962400" y="1981200"/>
            <a:ext cx="5181600" cy="1676400"/>
          </a:xfrm>
          <a:prstGeom prst="cloudCallout">
            <a:avLst>
              <a:gd name="adj1" fmla="val -24079"/>
              <a:gd name="adj2" fmla="val -119792"/>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400">
                <a:solidFill>
                  <a:srgbClr val="FF0000"/>
                </a:solidFill>
                <a:latin typeface="Times New Roman" pitchFamily="18" charset="0"/>
              </a:rPr>
              <a:t>? Cho biết các phản ứng xảy ra trong quá trình sản xuất thép ?</a:t>
            </a:r>
          </a:p>
        </p:txBody>
      </p:sp>
    </p:spTree>
    <p:extLst>
      <p:ext uri="{BB962C8B-B14F-4D97-AF65-F5344CB8AC3E}">
        <p14:creationId xmlns:p14="http://schemas.microsoft.com/office/powerpoint/2010/main" val="2198300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00"/>
                                        </p:tgtEl>
                                        <p:attrNameLst>
                                          <p:attrName>style.visibility</p:attrName>
                                        </p:attrNameLst>
                                      </p:cBhvr>
                                      <p:to>
                                        <p:strVal val="visible"/>
                                      </p:to>
                                    </p:set>
                                    <p:animEffect transition="in" filter="blinds(horizontal)">
                                      <p:cBhvr>
                                        <p:cTn id="7" dur="500"/>
                                        <p:tgtEl>
                                          <p:spTgt spid="16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401"/>
                                        </p:tgtEl>
                                        <p:attrNameLst>
                                          <p:attrName>style.visibility</p:attrName>
                                        </p:attrNameLst>
                                      </p:cBhvr>
                                      <p:to>
                                        <p:strVal val="visible"/>
                                      </p:to>
                                    </p:set>
                                    <p:animEffect transition="in" filter="blinds(horizontal)">
                                      <p:cBhvr>
                                        <p:cTn id="12" dur="500"/>
                                        <p:tgtEl>
                                          <p:spTgt spid="164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94"/>
                                        </p:tgtEl>
                                        <p:attrNameLst>
                                          <p:attrName>style.visibility</p:attrName>
                                        </p:attrNameLst>
                                      </p:cBhvr>
                                      <p:to>
                                        <p:strVal val="visible"/>
                                      </p:to>
                                    </p:set>
                                    <p:animEffect transition="in" filter="blinds(horizontal)">
                                      <p:cBhvr>
                                        <p:cTn id="17" dur="500"/>
                                        <p:tgtEl>
                                          <p:spTgt spid="163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6394"/>
                                        </p:tgtEl>
                                      </p:cBhvr>
                                    </p:animEffect>
                                    <p:set>
                                      <p:cBhvr>
                                        <p:cTn id="22" dur="1" fill="hold">
                                          <p:stCondLst>
                                            <p:cond delay="499"/>
                                          </p:stCondLst>
                                        </p:cTn>
                                        <p:tgtEl>
                                          <p:spTgt spid="1639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02"/>
                                        </p:tgtEl>
                                        <p:attrNameLst>
                                          <p:attrName>style.visibility</p:attrName>
                                        </p:attrNameLst>
                                      </p:cBhvr>
                                      <p:to>
                                        <p:strVal val="visible"/>
                                      </p:to>
                                    </p:set>
                                    <p:animEffect transition="in" filter="blinds(horizontal)">
                                      <p:cBhvr>
                                        <p:cTn id="27" dur="500"/>
                                        <p:tgtEl>
                                          <p:spTgt spid="164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6402"/>
                                        </p:tgtEl>
                                      </p:cBhvr>
                                    </p:animEffect>
                                    <p:set>
                                      <p:cBhvr>
                                        <p:cTn id="32" dur="1" fill="hold">
                                          <p:stCondLst>
                                            <p:cond delay="499"/>
                                          </p:stCondLst>
                                        </p:cTn>
                                        <p:tgtEl>
                                          <p:spTgt spid="1640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6392"/>
                                        </p:tgtEl>
                                        <p:attrNameLst>
                                          <p:attrName>style.visibility</p:attrName>
                                        </p:attrNameLst>
                                      </p:cBhvr>
                                      <p:to>
                                        <p:strVal val="visible"/>
                                      </p:to>
                                    </p:set>
                                    <p:anim calcmode="lin" valueType="num">
                                      <p:cBhvr additive="base">
                                        <p:cTn id="37" dur="500" fill="hold"/>
                                        <p:tgtEl>
                                          <p:spTgt spid="16392"/>
                                        </p:tgtEl>
                                        <p:attrNameLst>
                                          <p:attrName>ppt_x</p:attrName>
                                        </p:attrNameLst>
                                      </p:cBhvr>
                                      <p:tavLst>
                                        <p:tav tm="0">
                                          <p:val>
                                            <p:strVal val="0-#ppt_w/2"/>
                                          </p:val>
                                        </p:tav>
                                        <p:tav tm="100000">
                                          <p:val>
                                            <p:strVal val="#ppt_x"/>
                                          </p:val>
                                        </p:tav>
                                      </p:tavLst>
                                    </p:anim>
                                    <p:anim calcmode="lin" valueType="num">
                                      <p:cBhvr additive="base">
                                        <p:cTn id="38"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395"/>
                                        </p:tgtEl>
                                        <p:attrNameLst>
                                          <p:attrName>style.visibility</p:attrName>
                                        </p:attrNameLst>
                                      </p:cBhvr>
                                      <p:to>
                                        <p:strVal val="visible"/>
                                      </p:to>
                                    </p:set>
                                    <p:anim calcmode="lin" valueType="num">
                                      <p:cBhvr additive="base">
                                        <p:cTn id="43" dur="500" fill="hold"/>
                                        <p:tgtEl>
                                          <p:spTgt spid="16395"/>
                                        </p:tgtEl>
                                        <p:attrNameLst>
                                          <p:attrName>ppt_x</p:attrName>
                                        </p:attrNameLst>
                                      </p:cBhvr>
                                      <p:tavLst>
                                        <p:tav tm="0">
                                          <p:val>
                                            <p:strVal val="0-#ppt_w/2"/>
                                          </p:val>
                                        </p:tav>
                                        <p:tav tm="100000">
                                          <p:val>
                                            <p:strVal val="#ppt_x"/>
                                          </p:val>
                                        </p:tav>
                                      </p:tavLst>
                                    </p:anim>
                                    <p:anim calcmode="lin" valueType="num">
                                      <p:cBhvr additive="base">
                                        <p:cTn id="44" dur="500" fill="hold"/>
                                        <p:tgtEl>
                                          <p:spTgt spid="1639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396"/>
                                        </p:tgtEl>
                                        <p:attrNameLst>
                                          <p:attrName>style.visibility</p:attrName>
                                        </p:attrNameLst>
                                      </p:cBhvr>
                                      <p:to>
                                        <p:strVal val="visible"/>
                                      </p:to>
                                    </p:set>
                                    <p:anim calcmode="lin" valueType="num">
                                      <p:cBhvr additive="base">
                                        <p:cTn id="49" dur="500" fill="hold"/>
                                        <p:tgtEl>
                                          <p:spTgt spid="16396"/>
                                        </p:tgtEl>
                                        <p:attrNameLst>
                                          <p:attrName>ppt_x</p:attrName>
                                        </p:attrNameLst>
                                      </p:cBhvr>
                                      <p:tavLst>
                                        <p:tav tm="0">
                                          <p:val>
                                            <p:strVal val="0-#ppt_w/2"/>
                                          </p:val>
                                        </p:tav>
                                        <p:tav tm="100000">
                                          <p:val>
                                            <p:strVal val="#ppt_x"/>
                                          </p:val>
                                        </p:tav>
                                      </p:tavLst>
                                    </p:anim>
                                    <p:anim calcmode="lin" valueType="num">
                                      <p:cBhvr additive="base">
                                        <p:cTn id="50" dur="500" fill="hold"/>
                                        <p:tgtEl>
                                          <p:spTgt spid="1639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6397"/>
                                        </p:tgtEl>
                                        <p:attrNameLst>
                                          <p:attrName>style.visibility</p:attrName>
                                        </p:attrNameLst>
                                      </p:cBhvr>
                                      <p:to>
                                        <p:strVal val="visible"/>
                                      </p:to>
                                    </p:set>
                                    <p:anim calcmode="lin" valueType="num">
                                      <p:cBhvr additive="base">
                                        <p:cTn id="55" dur="500" fill="hold"/>
                                        <p:tgtEl>
                                          <p:spTgt spid="16397"/>
                                        </p:tgtEl>
                                        <p:attrNameLst>
                                          <p:attrName>ppt_x</p:attrName>
                                        </p:attrNameLst>
                                      </p:cBhvr>
                                      <p:tavLst>
                                        <p:tav tm="0">
                                          <p:val>
                                            <p:strVal val="0-#ppt_w/2"/>
                                          </p:val>
                                        </p:tav>
                                        <p:tav tm="100000">
                                          <p:val>
                                            <p:strVal val="#ppt_x"/>
                                          </p:val>
                                        </p:tav>
                                      </p:tavLst>
                                    </p:anim>
                                    <p:anim calcmode="lin" valueType="num">
                                      <p:cBhvr additive="base">
                                        <p:cTn id="56" dur="500" fill="hold"/>
                                        <p:tgtEl>
                                          <p:spTgt spid="1639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xit" presetSubtype="16" fill="hold" grpId="1" nodeType="clickEffect" nodePh="1">
                                  <p:stCondLst>
                                    <p:cond delay="0"/>
                                  </p:stCondLst>
                                  <p:endCondLst>
                                    <p:cond evt="begin" delay="0">
                                      <p:tn val="59"/>
                                    </p:cond>
                                  </p:endCondLst>
                                  <p:childTnLst>
                                    <p:animEffect transition="out" filter="box(in)">
                                      <p:cBhvr>
                                        <p:cTn id="60" dur="500"/>
                                        <p:tgtEl>
                                          <p:spTgt spid="16392"/>
                                        </p:tgtEl>
                                      </p:cBhvr>
                                    </p:animEffect>
                                    <p:set>
                                      <p:cBhvr>
                                        <p:cTn id="61" dur="1" fill="hold">
                                          <p:stCondLst>
                                            <p:cond delay="499"/>
                                          </p:stCondLst>
                                        </p:cTn>
                                        <p:tgtEl>
                                          <p:spTgt spid="1639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6398"/>
                                        </p:tgtEl>
                                        <p:attrNameLst>
                                          <p:attrName>style.visibility</p:attrName>
                                        </p:attrNameLst>
                                      </p:cBhvr>
                                      <p:to>
                                        <p:strVal val="visible"/>
                                      </p:to>
                                    </p:set>
                                    <p:animEffect transition="in" filter="diamond(in)">
                                      <p:cBhvr>
                                        <p:cTn id="66" dur="500"/>
                                        <p:tgtEl>
                                          <p:spTgt spid="1639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16399"/>
                                        </p:tgtEl>
                                        <p:attrNameLst>
                                          <p:attrName>style.visibility</p:attrName>
                                        </p:attrNameLst>
                                      </p:cBhvr>
                                      <p:to>
                                        <p:strVal val="visible"/>
                                      </p:to>
                                    </p:set>
                                    <p:animEffect transition="in" filter="box(in)">
                                      <p:cBhvr>
                                        <p:cTn id="71" dur="5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6392" grpId="1"/>
      <p:bldP spid="16394" grpId="0"/>
      <p:bldP spid="16394" grpId="1"/>
      <p:bldP spid="16395" grpId="0"/>
      <p:bldP spid="16396" grpId="0"/>
      <p:bldP spid="16397" grpId="0"/>
      <p:bldP spid="16398" grpId="0"/>
      <p:bldP spid="16402" grpId="0" animBg="1"/>
      <p:bldP spid="1640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5" descr="C:\Users\K43E\Downloads\tải xuống (4).jpg"/>
          <p:cNvPicPr>
            <a:picLocks noGrp="1" noChangeAspect="1" noChangeArrowheads="1"/>
          </p:cNvPicPr>
          <p:nvPr>
            <p:ph idx="1"/>
          </p:nvPr>
        </p:nvPicPr>
        <p:blipFill>
          <a:blip r:embed="rId3"/>
          <a:srcRect/>
          <a:stretch>
            <a:fillRect/>
          </a:stretch>
        </p:blipFill>
        <p:spPr>
          <a:xfrm>
            <a:off x="0" y="3492500"/>
            <a:ext cx="4495800" cy="3295650"/>
          </a:xfrm>
          <a:effectLst>
            <a:outerShdw blurRad="292100" dist="139700" dir="2700000" algn="tl" rotWithShape="0">
              <a:srgbClr val="333333">
                <a:alpha val="65000"/>
              </a:srgbClr>
            </a:outerShdw>
          </a:effectLst>
        </p:spPr>
      </p:pic>
      <p:pic>
        <p:nvPicPr>
          <p:cNvPr id="4100" name="Picture 6" descr="C:\Users\K43E\Downloads\tải xuống (5).jpg"/>
          <p:cNvPicPr>
            <a:picLocks noChangeAspect="1" noChangeArrowheads="1"/>
          </p:cNvPicPr>
          <p:nvPr/>
        </p:nvPicPr>
        <p:blipFill>
          <a:blip r:embed="rId4"/>
          <a:srcRect/>
          <a:stretch>
            <a:fillRect/>
          </a:stretch>
        </p:blipFill>
        <p:spPr bwMode="auto">
          <a:xfrm>
            <a:off x="4495800" y="3429000"/>
            <a:ext cx="4419600" cy="3429000"/>
          </a:xfrm>
          <a:prstGeom prst="rect">
            <a:avLst/>
          </a:prstGeom>
          <a:ln>
            <a:noFill/>
          </a:ln>
          <a:effectLst>
            <a:outerShdw blurRad="292100" dist="139700" dir="2700000" algn="tl" rotWithShape="0">
              <a:srgbClr val="333333">
                <a:alpha val="65000"/>
              </a:srgbClr>
            </a:outerShdw>
          </a:effectLst>
        </p:spPr>
      </p:pic>
      <p:pic>
        <p:nvPicPr>
          <p:cNvPr id="4101" name="Picture 7" descr="C:\Users\K43E\Downloads\tải xuống (7).jpg"/>
          <p:cNvPicPr>
            <a:picLocks noChangeAspect="1" noChangeArrowheads="1"/>
          </p:cNvPicPr>
          <p:nvPr/>
        </p:nvPicPr>
        <p:blipFill>
          <a:blip r:embed="rId5"/>
          <a:srcRect/>
          <a:stretch>
            <a:fillRect/>
          </a:stretch>
        </p:blipFill>
        <p:spPr bwMode="auto">
          <a:xfrm>
            <a:off x="4572000" y="0"/>
            <a:ext cx="4572000" cy="3505200"/>
          </a:xfrm>
          <a:prstGeom prst="rect">
            <a:avLst/>
          </a:prstGeom>
          <a:ln>
            <a:noFill/>
          </a:ln>
          <a:effectLst>
            <a:outerShdw blurRad="292100" dist="139700" dir="2700000" algn="tl" rotWithShape="0">
              <a:srgbClr val="333333">
                <a:alpha val="65000"/>
              </a:srgbClr>
            </a:outerShdw>
          </a:effectLst>
        </p:spPr>
      </p:pic>
      <p:graphicFrame>
        <p:nvGraphicFramePr>
          <p:cNvPr id="25605" name="Object 2"/>
          <p:cNvGraphicFramePr>
            <a:graphicFrameLocks noChangeAspect="1"/>
          </p:cNvGraphicFramePr>
          <p:nvPr/>
        </p:nvGraphicFramePr>
        <p:xfrm>
          <a:off x="0" y="0"/>
          <a:ext cx="4495800" cy="3505200"/>
        </p:xfrm>
        <a:graphic>
          <a:graphicData uri="http://schemas.openxmlformats.org/presentationml/2006/ole">
            <mc:AlternateContent xmlns:mc="http://schemas.openxmlformats.org/markup-compatibility/2006">
              <mc:Choice xmlns:v="urn:schemas-microsoft-com:vml" Requires="v">
                <p:oleObj spid="_x0000_s4101" name="Bitmap Image" r:id="rId6" imgW="2371429" imgH="2676899" progId="Paint.Picture">
                  <p:embed/>
                </p:oleObj>
              </mc:Choice>
              <mc:Fallback>
                <p:oleObj name="Bitmap Image" r:id="rId6" imgW="2371429" imgH="267689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486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3" name="Text Box 31"/>
          <p:cNvSpPr txBox="1">
            <a:spLocks noChangeArrowheads="1"/>
          </p:cNvSpPr>
          <p:nvPr/>
        </p:nvSpPr>
        <p:spPr bwMode="auto">
          <a:xfrm>
            <a:off x="5181600" y="54864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a:latin typeface="Times New Roman" pitchFamily="18" charset="0"/>
            </a:endParaRPr>
          </a:p>
        </p:txBody>
      </p:sp>
      <p:sp>
        <p:nvSpPr>
          <p:cNvPr id="18439" name="WordArt 7"/>
          <p:cNvSpPr>
            <a:spLocks noChangeArrowheads="1" noChangeShapeType="1" noTextEdit="1"/>
          </p:cNvSpPr>
          <p:nvPr/>
        </p:nvSpPr>
        <p:spPr bwMode="auto">
          <a:xfrm>
            <a:off x="2200275" y="76200"/>
            <a:ext cx="4581525" cy="102393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KIỂM TRA BÀI CŨ</a:t>
            </a:r>
          </a:p>
        </p:txBody>
      </p:sp>
      <p:sp>
        <p:nvSpPr>
          <p:cNvPr id="18440" name="Text Box 8"/>
          <p:cNvSpPr txBox="1">
            <a:spLocks noChangeArrowheads="1"/>
          </p:cNvSpPr>
          <p:nvPr/>
        </p:nvSpPr>
        <p:spPr bwMode="auto">
          <a:xfrm>
            <a:off x="304800" y="12954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0000"/>
              </a:solidFill>
              <a:latin typeface="Times New Roman" pitchFamily="18" charset="0"/>
            </a:endParaRPr>
          </a:p>
        </p:txBody>
      </p:sp>
      <p:sp>
        <p:nvSpPr>
          <p:cNvPr id="18441" name="Text Box 9"/>
          <p:cNvSpPr txBox="1">
            <a:spLocks noChangeArrowheads="1"/>
          </p:cNvSpPr>
          <p:nvPr/>
        </p:nvSpPr>
        <p:spPr bwMode="auto">
          <a:xfrm>
            <a:off x="304800" y="3657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a:solidFill>
                <a:srgbClr val="FF0000"/>
              </a:solidFill>
              <a:latin typeface="Times New Roman" pitchFamily="18" charset="0"/>
            </a:endParaRPr>
          </a:p>
        </p:txBody>
      </p:sp>
      <p:sp>
        <p:nvSpPr>
          <p:cNvPr id="18454" name="Text Box 22"/>
          <p:cNvSpPr txBox="1">
            <a:spLocks noChangeArrowheads="1"/>
          </p:cNvSpPr>
          <p:nvPr/>
        </p:nvSpPr>
        <p:spPr bwMode="auto">
          <a:xfrm>
            <a:off x="4191000" y="5257800"/>
            <a:ext cx="44196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000" baseline="-25000">
              <a:latin typeface="Times New Roman" pitchFamily="18" charset="0"/>
            </a:endParaRPr>
          </a:p>
        </p:txBody>
      </p:sp>
      <p:sp>
        <p:nvSpPr>
          <p:cNvPr id="5127" name="AutoShape 36"/>
          <p:cNvSpPr>
            <a:spLocks noChangeArrowheads="1"/>
          </p:cNvSpPr>
          <p:nvPr/>
        </p:nvSpPr>
        <p:spPr bwMode="auto">
          <a:xfrm>
            <a:off x="533400" y="1447800"/>
            <a:ext cx="7162800" cy="2667000"/>
          </a:xfrm>
          <a:prstGeom prst="cloudCallout">
            <a:avLst>
              <a:gd name="adj1" fmla="val -36231"/>
              <a:gd name="adj2" fmla="val 114144"/>
            </a:avLst>
          </a:prstGeom>
          <a:solidFill>
            <a:schemeClr val="accent2">
              <a:lumMod val="20000"/>
              <a:lumOff val="80000"/>
            </a:schemeClr>
          </a:solidFill>
          <a:ln w="9525">
            <a:solidFill>
              <a:schemeClr val="tx1"/>
            </a:solidFill>
            <a:round/>
            <a:headEnd/>
            <a:tailEnd/>
          </a:ln>
          <a:effectLst/>
        </p:spPr>
        <p:txBody>
          <a:bodyPr/>
          <a:lstStyle/>
          <a:p>
            <a:pPr algn="ctr"/>
            <a:r>
              <a:rPr lang="en-US" sz="3200" u="sng">
                <a:solidFill>
                  <a:srgbClr val="FF0000"/>
                </a:solidFill>
                <a:latin typeface="Times New Roman" pitchFamily="18" charset="0"/>
              </a:rPr>
              <a:t>Câu hỏi 1:</a:t>
            </a:r>
            <a:r>
              <a:rPr lang="en-US" sz="3200">
                <a:solidFill>
                  <a:srgbClr val="FF0000"/>
                </a:solidFill>
                <a:latin typeface="Times New Roman" pitchFamily="18" charset="0"/>
              </a:rPr>
              <a:t>Nêu tính chất hoá học của sắt ? Viết PTHH minh hoạ cho mỗi tính chất ?</a:t>
            </a:r>
          </a:p>
        </p:txBody>
      </p:sp>
    </p:spTree>
    <p:extLst>
      <p:ext uri="{BB962C8B-B14F-4D97-AF65-F5344CB8AC3E}">
        <p14:creationId xmlns:p14="http://schemas.microsoft.com/office/powerpoint/2010/main" val="334964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linds(horizontal)">
                                      <p:cBhvr>
                                        <p:cTn id="7" dur="500"/>
                                        <p:tgtEl>
                                          <p:spTgt spid="18439"/>
                                        </p:tgtEl>
                                      </p:cBhvr>
                                    </p:animEffect>
                                  </p:childTnLst>
                                </p:cTn>
                              </p:par>
                            </p:childTnLst>
                          </p:cTn>
                        </p:par>
                        <p:par>
                          <p:cTn id="8" fill="hold" nodeType="afterGroup">
                            <p:stCondLst>
                              <p:cond delay="500"/>
                            </p:stCondLst>
                            <p:childTnLst>
                              <p:par>
                                <p:cTn id="9" presetID="4" presetClass="entr" presetSubtype="16" fill="hold" grpId="0" nodeType="afterEffect" nodePh="1">
                                  <p:stCondLst>
                                    <p:cond delay="0"/>
                                  </p:stCondLst>
                                  <p:endCondLst>
                                    <p:cond evt="begin" delay="0">
                                      <p:tn val="9"/>
                                    </p:cond>
                                  </p:endCondLst>
                                  <p:childTnLst>
                                    <p:set>
                                      <p:cBhvr>
                                        <p:cTn id="10" dur="1" fill="hold">
                                          <p:stCondLst>
                                            <p:cond delay="0"/>
                                          </p:stCondLst>
                                        </p:cTn>
                                        <p:tgtEl>
                                          <p:spTgt spid="18440"/>
                                        </p:tgtEl>
                                        <p:attrNameLst>
                                          <p:attrName>style.visibility</p:attrName>
                                        </p:attrNameLst>
                                      </p:cBhvr>
                                      <p:to>
                                        <p:strVal val="visible"/>
                                      </p:to>
                                    </p:set>
                                    <p:animEffect transition="in" filter="box(in)">
                                      <p:cBhvr>
                                        <p:cTn id="11" dur="500"/>
                                        <p:tgtEl>
                                          <p:spTgt spid="18440"/>
                                        </p:tgtEl>
                                      </p:cBhvr>
                                    </p:animEffect>
                                  </p:childTnLst>
                                </p:cTn>
                              </p:par>
                            </p:childTnLst>
                          </p:cTn>
                        </p:par>
                        <p:par>
                          <p:cTn id="12" fill="hold" nodeType="afterGroup">
                            <p:stCondLst>
                              <p:cond delay="1000"/>
                            </p:stCondLst>
                            <p:childTnLst>
                              <p:par>
                                <p:cTn id="13" presetID="3" presetClass="entr" presetSubtype="10" fill="hold" grpId="0" nodeType="afterEffect" nodePh="1">
                                  <p:stCondLst>
                                    <p:cond delay="0"/>
                                  </p:stCondLst>
                                  <p:endCondLst>
                                    <p:cond evt="begin" delay="0">
                                      <p:tn val="13"/>
                                    </p:cond>
                                  </p:endCondLst>
                                  <p:childTnLst>
                                    <p:set>
                                      <p:cBhvr>
                                        <p:cTn id="14" dur="1" fill="hold">
                                          <p:stCondLst>
                                            <p:cond delay="0"/>
                                          </p:stCondLst>
                                        </p:cTn>
                                        <p:tgtEl>
                                          <p:spTgt spid="18441"/>
                                        </p:tgtEl>
                                        <p:attrNameLst>
                                          <p:attrName>style.visibility</p:attrName>
                                        </p:attrNameLst>
                                      </p:cBhvr>
                                      <p:to>
                                        <p:strVal val="visible"/>
                                      </p:to>
                                    </p:set>
                                    <p:animEffect transition="in" filter="blinds(horizontal)">
                                      <p:cBhvr>
                                        <p:cTn id="15" dur="500"/>
                                        <p:tgtEl>
                                          <p:spTgt spid="18441"/>
                                        </p:tgtEl>
                                      </p:cBhvr>
                                    </p:animEffect>
                                  </p:childTnLst>
                                </p:cTn>
                              </p:par>
                              <p:par>
                                <p:cTn id="16" presetID="4" presetClass="entr" presetSubtype="16" fill="hold" grpId="0" nodeType="withEffect" nodePh="1">
                                  <p:stCondLst>
                                    <p:cond delay="0"/>
                                  </p:stCondLst>
                                  <p:endCondLst>
                                    <p:cond evt="begin" delay="0">
                                      <p:tn val="16"/>
                                    </p:cond>
                                  </p:endCondLst>
                                  <p:childTnLst>
                                    <p:set>
                                      <p:cBhvr>
                                        <p:cTn id="17" dur="1" fill="hold">
                                          <p:stCondLst>
                                            <p:cond delay="0"/>
                                          </p:stCondLst>
                                        </p:cTn>
                                        <p:tgtEl>
                                          <p:spTgt spid="18463"/>
                                        </p:tgtEl>
                                        <p:attrNameLst>
                                          <p:attrName>style.visibility</p:attrName>
                                        </p:attrNameLst>
                                      </p:cBhvr>
                                      <p:to>
                                        <p:strVal val="visible"/>
                                      </p:to>
                                    </p:set>
                                    <p:animEffect transition="in" filter="box(in)">
                                      <p:cBhvr>
                                        <p:cTn id="18" dur="500"/>
                                        <p:tgtEl>
                                          <p:spTgt spid="18463"/>
                                        </p:tgtEl>
                                      </p:cBhvr>
                                    </p:animEffect>
                                  </p:childTnLst>
                                </p:cTn>
                              </p:par>
                              <p:par>
                                <p:cTn id="19" presetID="4" presetClass="entr" presetSubtype="16" fill="hold" grpId="0" nodeType="withEffect" nodePh="1">
                                  <p:stCondLst>
                                    <p:cond delay="0"/>
                                  </p:stCondLst>
                                  <p:endCondLst>
                                    <p:cond evt="begin" delay="0">
                                      <p:tn val="19"/>
                                    </p:cond>
                                  </p:endCondLst>
                                  <p:childTnLst>
                                    <p:set>
                                      <p:cBhvr>
                                        <p:cTn id="20" dur="1" fill="hold">
                                          <p:stCondLst>
                                            <p:cond delay="0"/>
                                          </p:stCondLst>
                                        </p:cTn>
                                        <p:tgtEl>
                                          <p:spTgt spid="18454"/>
                                        </p:tgtEl>
                                        <p:attrNameLst>
                                          <p:attrName>style.visibility</p:attrName>
                                        </p:attrNameLst>
                                      </p:cBhvr>
                                      <p:to>
                                        <p:strVal val="visible"/>
                                      </p:to>
                                    </p:set>
                                    <p:animEffect transition="in" filter="box(in)">
                                      <p:cBhvr>
                                        <p:cTn id="21" dur="500"/>
                                        <p:tgtEl>
                                          <p:spTgt spid="18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3" grpId="0"/>
      <p:bldP spid="18439" grpId="0" animBg="1"/>
      <p:bldP spid="18440" grpId="0"/>
      <p:bldP spid="18441" grpId="0"/>
      <p:bldP spid="184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18129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2667000"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971800"/>
            <a:ext cx="23431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133600"/>
            <a:ext cx="1905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242069">
            <a:off x="2071688" y="4159250"/>
            <a:ext cx="2298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219200"/>
            <a:ext cx="12112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038600" y="152400"/>
            <a:ext cx="3657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Gang là hợp kim của Fe, C (2-5%) và một số nguyên tố khác: Mn, Si, S...</a:t>
            </a:r>
          </a:p>
        </p:txBody>
      </p:sp>
      <p:pic>
        <p:nvPicPr>
          <p:cNvPr id="2868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682636">
            <a:off x="3017044" y="492919"/>
            <a:ext cx="966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343400" y="1143000"/>
            <a:ext cx="3657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Thép là hợp kim của Fe, C (&lt;2%) và một số nguyên tố khác: Mn, Si, S...</a:t>
            </a:r>
          </a:p>
        </p:txBody>
      </p:sp>
      <p:sp>
        <p:nvSpPr>
          <p:cNvPr id="20" name="Rounded Rectangle 19"/>
          <p:cNvSpPr/>
          <p:nvPr/>
        </p:nvSpPr>
        <p:spPr>
          <a:xfrm rot="19682006">
            <a:off x="2743200" y="381000"/>
            <a:ext cx="9144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Gang</a:t>
            </a:r>
          </a:p>
        </p:txBody>
      </p:sp>
      <p:sp>
        <p:nvSpPr>
          <p:cNvPr id="21" name="Rounded Rectangle 20"/>
          <p:cNvSpPr/>
          <p:nvPr/>
        </p:nvSpPr>
        <p:spPr>
          <a:xfrm rot="1388973">
            <a:off x="3135313" y="1281113"/>
            <a:ext cx="9144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Thép</a:t>
            </a:r>
          </a:p>
        </p:txBody>
      </p:sp>
      <p:pic>
        <p:nvPicPr>
          <p:cNvPr id="28685"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07637">
            <a:off x="2649538" y="2613025"/>
            <a:ext cx="6667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1125" y="3733800"/>
            <a:ext cx="9048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5029200" y="2209800"/>
            <a:ext cx="403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Quặng Fe (Fe</a:t>
            </a:r>
            <a:r>
              <a:rPr lang="en-US" baseline="-25000" dirty="0">
                <a:solidFill>
                  <a:schemeClr val="tx1"/>
                </a:solidFill>
                <a:latin typeface="Times New Roman" pitchFamily="18" charset="0"/>
                <a:cs typeface="Times New Roman" pitchFamily="18" charset="0"/>
              </a:rPr>
              <a:t>3</a:t>
            </a:r>
            <a:r>
              <a:rPr lang="en-US" dirty="0">
                <a:solidFill>
                  <a:schemeClr val="tx1"/>
                </a:solidFill>
                <a:latin typeface="Times New Roman" pitchFamily="18" charset="0"/>
                <a:cs typeface="Times New Roman" pitchFamily="18" charset="0"/>
              </a:rPr>
              <a:t>O</a:t>
            </a:r>
            <a:r>
              <a:rPr lang="en-US" baseline="-25000" dirty="0">
                <a:solidFill>
                  <a:schemeClr val="tx1"/>
                </a:solidFill>
                <a:latin typeface="Times New Roman" pitchFamily="18" charset="0"/>
                <a:cs typeface="Times New Roman" pitchFamily="18" charset="0"/>
              </a:rPr>
              <a:t>4, </a:t>
            </a:r>
            <a:r>
              <a:rPr lang="en-US" dirty="0">
                <a:solidFill>
                  <a:schemeClr val="tx1"/>
                </a:solidFill>
                <a:latin typeface="Times New Roman" pitchFamily="18" charset="0"/>
                <a:cs typeface="Times New Roman" pitchFamily="18" charset="0"/>
              </a:rPr>
              <a:t>Fe</a:t>
            </a:r>
            <a:r>
              <a:rPr lang="en-US" baseline="-25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O</a:t>
            </a:r>
            <a:r>
              <a:rPr lang="en-US" baseline="-25000" dirty="0">
                <a:solidFill>
                  <a:schemeClr val="tx1"/>
                </a:solidFill>
                <a:latin typeface="Times New Roman" pitchFamily="18" charset="0"/>
                <a:cs typeface="Times New Roman" pitchFamily="18" charset="0"/>
              </a:rPr>
              <a:t>3</a:t>
            </a:r>
            <a:r>
              <a:rPr lang="en-US" dirty="0">
                <a:solidFill>
                  <a:schemeClr val="tx1"/>
                </a:solidFill>
                <a:latin typeface="Times New Roman" pitchFamily="18" charset="0"/>
                <a:cs typeface="Times New Roman" pitchFamily="18" charset="0"/>
              </a:rPr>
              <a:t>), than cốc, không khí giàu oxi, chất phụ gia</a:t>
            </a:r>
            <a:r>
              <a:rPr lang="en-US" baseline="-25000"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 CaCO</a:t>
            </a:r>
            <a:r>
              <a:rPr lang="en-US" baseline="-25000" dirty="0">
                <a:solidFill>
                  <a:schemeClr val="tx1"/>
                </a:solidFill>
                <a:latin typeface="Times New Roman" pitchFamily="18" charset="0"/>
                <a:cs typeface="Times New Roman" pitchFamily="18" charset="0"/>
              </a:rPr>
              <a:t>3</a:t>
            </a:r>
            <a:endParaRPr lang="en-US" dirty="0">
              <a:solidFill>
                <a:schemeClr val="tx1"/>
              </a:solidFill>
              <a:latin typeface="Times New Roman" pitchFamily="18" charset="0"/>
              <a:cs typeface="Times New Roman" pitchFamily="18" charset="0"/>
            </a:endParaRPr>
          </a:p>
        </p:txBody>
      </p:sp>
      <p:sp>
        <p:nvSpPr>
          <p:cNvPr id="25" name="Rectangle 24"/>
          <p:cNvSpPr/>
          <p:nvPr/>
        </p:nvSpPr>
        <p:spPr>
          <a:xfrm>
            <a:off x="4953000" y="3048000"/>
            <a:ext cx="403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Dùng CO khử oxit sắt ở nhiệt độ cao trong lò cao</a:t>
            </a:r>
          </a:p>
        </p:txBody>
      </p:sp>
      <p:sp>
        <p:nvSpPr>
          <p:cNvPr id="26" name="Rectangle 25"/>
          <p:cNvSpPr/>
          <p:nvPr/>
        </p:nvSpPr>
        <p:spPr>
          <a:xfrm>
            <a:off x="5105400" y="3810000"/>
            <a:ext cx="16764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Tx/>
              <a:buAutoNum type="arabicPeriod"/>
              <a:defRPr/>
            </a:pPr>
            <a:r>
              <a:rPr lang="en-US" dirty="0">
                <a:solidFill>
                  <a:schemeClr val="tx1"/>
                </a:solidFill>
                <a:latin typeface="Times New Roman" pitchFamily="18" charset="0"/>
                <a:cs typeface="Times New Roman" pitchFamily="18" charset="0"/>
              </a:rPr>
              <a:t>PỨ tạo CO</a:t>
            </a:r>
          </a:p>
          <a:p>
            <a:pPr marL="342900" indent="-342900" algn="ctr">
              <a:buFontTx/>
              <a:buAutoNum type="arabicPeriod"/>
              <a:defRPr/>
            </a:pPr>
            <a:r>
              <a:rPr lang="en-US" dirty="0">
                <a:solidFill>
                  <a:schemeClr val="tx1"/>
                </a:solidFill>
                <a:latin typeface="Times New Roman" pitchFamily="18" charset="0"/>
                <a:cs typeface="Times New Roman" pitchFamily="18" charset="0"/>
              </a:rPr>
              <a:t>PỨ tạo sắt</a:t>
            </a:r>
          </a:p>
        </p:txBody>
      </p:sp>
      <p:sp>
        <p:nvSpPr>
          <p:cNvPr id="27" name="Rectangle 26"/>
          <p:cNvSpPr/>
          <p:nvPr/>
        </p:nvSpPr>
        <p:spPr>
          <a:xfrm>
            <a:off x="6781800" y="3810000"/>
            <a:ext cx="1981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defRPr/>
            </a:pPr>
            <a:r>
              <a:rPr lang="en-US" dirty="0">
                <a:solidFill>
                  <a:schemeClr val="tx1"/>
                </a:solidFill>
                <a:latin typeface="Times New Roman" pitchFamily="18" charset="0"/>
                <a:cs typeface="Times New Roman" pitchFamily="18" charset="0"/>
              </a:rPr>
              <a:t>3. QT tạo gang</a:t>
            </a:r>
          </a:p>
          <a:p>
            <a:pPr marL="342900" indent="-342900">
              <a:defRPr/>
            </a:pPr>
            <a:r>
              <a:rPr lang="en-US" dirty="0">
                <a:solidFill>
                  <a:schemeClr val="tx1"/>
                </a:solidFill>
                <a:latin typeface="Times New Roman" pitchFamily="18" charset="0"/>
                <a:cs typeface="Times New Roman" pitchFamily="18" charset="0"/>
              </a:rPr>
              <a:t>4. PỨ tạo xỉ</a:t>
            </a:r>
          </a:p>
        </p:txBody>
      </p:sp>
      <p:sp>
        <p:nvSpPr>
          <p:cNvPr id="29" name="Rectangle 28"/>
          <p:cNvSpPr/>
          <p:nvPr/>
        </p:nvSpPr>
        <p:spPr>
          <a:xfrm>
            <a:off x="4572000" y="4648200"/>
            <a:ext cx="40386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Gang, sắt phế liệu, khí oxi</a:t>
            </a:r>
          </a:p>
        </p:txBody>
      </p:sp>
      <p:sp>
        <p:nvSpPr>
          <p:cNvPr id="30" name="Rectangle 29"/>
          <p:cNvSpPr/>
          <p:nvPr/>
        </p:nvSpPr>
        <p:spPr>
          <a:xfrm>
            <a:off x="3962400" y="6096000"/>
            <a:ext cx="403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Oxi hóa một số nguyên tố có trong gang như: C, Mn, Si, S...</a:t>
            </a:r>
          </a:p>
        </p:txBody>
      </p:sp>
      <p:sp>
        <p:nvSpPr>
          <p:cNvPr id="31" name="Rectangle 30"/>
          <p:cNvSpPr/>
          <p:nvPr/>
        </p:nvSpPr>
        <p:spPr>
          <a:xfrm>
            <a:off x="4343400" y="5257800"/>
            <a:ext cx="403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chemeClr val="tx1"/>
                </a:solidFill>
                <a:latin typeface="Times New Roman" pitchFamily="18" charset="0"/>
                <a:cs typeface="Times New Roman" pitchFamily="18" charset="0"/>
              </a:rPr>
              <a:t>Oxi hóa gang </a:t>
            </a:r>
            <a:r>
              <a:rPr lang="en-US" dirty="0">
                <a:solidFill>
                  <a:schemeClr val="tx1"/>
                </a:solidFill>
                <a:latin typeface="Times New Roman" pitchFamily="18" charset="0"/>
                <a:cs typeface="Times New Roman" pitchFamily="18" charset="0"/>
              </a:rPr>
              <a:t>để loại ra khỏi gang một số nguyên tố như: C, Mn, Si, S...</a:t>
            </a:r>
          </a:p>
        </p:txBody>
      </p:sp>
      <p:sp>
        <p:nvSpPr>
          <p:cNvPr id="32" name="Rounded Rectangle 31"/>
          <p:cNvSpPr/>
          <p:nvPr/>
        </p:nvSpPr>
        <p:spPr>
          <a:xfrm rot="1905849">
            <a:off x="1412875" y="3816350"/>
            <a:ext cx="1017588" cy="44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SX thép</a:t>
            </a:r>
          </a:p>
        </p:txBody>
      </p:sp>
      <p:sp>
        <p:nvSpPr>
          <p:cNvPr id="33" name="Rounded Rectangle 32"/>
          <p:cNvSpPr/>
          <p:nvPr/>
        </p:nvSpPr>
        <p:spPr>
          <a:xfrm rot="20025294">
            <a:off x="2254250" y="2586038"/>
            <a:ext cx="1216025" cy="444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SX gang</a:t>
            </a:r>
          </a:p>
        </p:txBody>
      </p:sp>
    </p:spTree>
    <p:extLst>
      <p:ext uri="{BB962C8B-B14F-4D97-AF65-F5344CB8AC3E}">
        <p14:creationId xmlns:p14="http://schemas.microsoft.com/office/powerpoint/2010/main" val="1154909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6838" y="4391025"/>
            <a:ext cx="457200" cy="3810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FF0000"/>
              </a:solidFill>
            </a:endParaRPr>
          </a:p>
        </p:txBody>
      </p:sp>
      <p:sp>
        <p:nvSpPr>
          <p:cNvPr id="4" name="Oval 3"/>
          <p:cNvSpPr/>
          <p:nvPr/>
        </p:nvSpPr>
        <p:spPr>
          <a:xfrm>
            <a:off x="152400" y="1524000"/>
            <a:ext cx="457200" cy="3810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FF0000"/>
              </a:solidFill>
            </a:endParaRPr>
          </a:p>
        </p:txBody>
      </p:sp>
      <p:sp>
        <p:nvSpPr>
          <p:cNvPr id="29700" name="Title 1"/>
          <p:cNvSpPr>
            <a:spLocks noGrp="1"/>
          </p:cNvSpPr>
          <p:nvPr>
            <p:ph type="title"/>
          </p:nvPr>
        </p:nvSpPr>
        <p:spPr>
          <a:xfrm>
            <a:off x="152400" y="0"/>
            <a:ext cx="8991600" cy="5943600"/>
          </a:xfrm>
          <a:ln>
            <a:solidFill>
              <a:schemeClr val="bg1"/>
            </a:solidFill>
            <a:miter lim="800000"/>
            <a:headEnd/>
            <a:tailEnd/>
          </a:ln>
        </p:spPr>
        <p:txBody>
          <a:bodyPr/>
          <a:lstStyle/>
          <a:p>
            <a:pPr algn="l" eaLnBrk="1" hangingPunct="1"/>
            <a:r>
              <a:rPr lang="en-US" altLang="en-US" sz="2400" b="1" u="sng" smtClean="0"/>
              <a:t>Câu 1</a:t>
            </a:r>
            <a:r>
              <a:rPr lang="en-US" altLang="en-US" sz="2400" smtClean="0"/>
              <a:t>: </a:t>
            </a:r>
            <a:r>
              <a:rPr lang="en-US" altLang="en-US" sz="2400" b="1" i="1" smtClean="0"/>
              <a:t>Câu nào đúng khi nói về gang?</a:t>
            </a:r>
            <a:r>
              <a:rPr lang="en-US" altLang="en-US" sz="2400" smtClean="0"/>
              <a:t/>
            </a:r>
            <a:br>
              <a:rPr lang="en-US" altLang="en-US" sz="2400" smtClean="0"/>
            </a:br>
            <a:r>
              <a:rPr lang="en-US" altLang="en-US" sz="2400" b="1" smtClean="0"/>
              <a:t>A</a:t>
            </a:r>
            <a:r>
              <a:rPr lang="en-US" altLang="en-US" sz="2400" smtClean="0"/>
              <a:t>. Là hợp kim của Fe, C( 6-10%)  và một ít S, Mn,P, Si.</a:t>
            </a:r>
            <a:br>
              <a:rPr lang="en-US" altLang="en-US" sz="2400" smtClean="0"/>
            </a:br>
            <a:r>
              <a:rPr lang="en-US" altLang="en-US" sz="2400" b="1" smtClean="0"/>
              <a:t>B</a:t>
            </a:r>
            <a:r>
              <a:rPr lang="en-US" altLang="en-US" sz="2400" smtClean="0"/>
              <a:t>. Là hợp kim của  Fe , C( 2-5%) và một ít S, Mn,P, Si.</a:t>
            </a:r>
            <a:br>
              <a:rPr lang="en-US" altLang="en-US" sz="2400" smtClean="0"/>
            </a:br>
            <a:r>
              <a:rPr lang="en-US" altLang="en-US" sz="2400" b="1" smtClean="0"/>
              <a:t>C</a:t>
            </a:r>
            <a:r>
              <a:rPr lang="en-US" altLang="en-US" sz="2400" smtClean="0"/>
              <a:t>.Là hợp kim của Fe, C( 0,01-2%) và một ít S, Mn,P, Si.</a:t>
            </a:r>
            <a:br>
              <a:rPr lang="en-US" altLang="en-US" sz="2400" smtClean="0"/>
            </a:br>
            <a:r>
              <a:rPr lang="en-US" altLang="en-US" sz="2400" b="1" smtClean="0"/>
              <a:t>D</a:t>
            </a:r>
            <a:r>
              <a:rPr lang="en-US" altLang="en-US" sz="2400" smtClean="0"/>
              <a:t>.Là hợp kim của Fe, C  &lt; 2%  và một ít S, Mn,P, Si.</a:t>
            </a:r>
            <a:r>
              <a:rPr lang="en-US" altLang="en-US" smtClean="0"/>
              <a:t/>
            </a:r>
            <a:br>
              <a:rPr lang="en-US" altLang="en-US" smtClean="0"/>
            </a:br>
            <a:r>
              <a:rPr lang="en-US" altLang="en-US" smtClean="0"/>
              <a:t/>
            </a:r>
            <a:br>
              <a:rPr lang="en-US" altLang="en-US" smtClean="0"/>
            </a:br>
            <a:r>
              <a:rPr lang="en-US" altLang="en-US" sz="2400" b="1" u="sng" smtClean="0"/>
              <a:t>Câu2</a:t>
            </a:r>
            <a:r>
              <a:rPr lang="en-US" altLang="en-US" sz="2400" smtClean="0"/>
              <a:t>: </a:t>
            </a:r>
            <a:r>
              <a:rPr lang="en-US" altLang="en-US" sz="2800" b="1" i="1" smtClean="0">
                <a:latin typeface="Times New Roman" pitchFamily="18" charset="0"/>
                <a:cs typeface="Times New Roman" pitchFamily="18" charset="0"/>
              </a:rPr>
              <a:t>Câu nào đúng khi nói về thép ?</a:t>
            </a:r>
            <a:r>
              <a:rPr lang="en-US" altLang="en-US" sz="2400" smtClean="0"/>
              <a:t/>
            </a:r>
            <a:br>
              <a:rPr lang="en-US" altLang="en-US" sz="2400" smtClean="0"/>
            </a:br>
            <a:r>
              <a:rPr lang="en-US" altLang="en-US" sz="2400" b="1" smtClean="0"/>
              <a:t>A</a:t>
            </a:r>
            <a:r>
              <a:rPr lang="en-US" altLang="en-US" sz="2400" smtClean="0"/>
              <a:t>. </a:t>
            </a:r>
            <a:r>
              <a:rPr lang="en-US" altLang="en-US" sz="2400" smtClean="0">
                <a:latin typeface="Times New Roman" pitchFamily="18" charset="0"/>
                <a:cs typeface="Times New Roman" pitchFamily="18" charset="0"/>
              </a:rPr>
              <a:t>Là hợp kim của Fe, C(6-10%) và một ít S, Mn,P,Si...</a:t>
            </a:r>
            <a:r>
              <a:rPr lang="en-US" altLang="en-US" sz="2400" smtClean="0"/>
              <a:t/>
            </a:r>
            <a:br>
              <a:rPr lang="en-US" altLang="en-US" sz="2400" smtClean="0"/>
            </a:br>
            <a:r>
              <a:rPr lang="en-US" altLang="en-US" sz="2400" b="1" smtClean="0"/>
              <a:t>B</a:t>
            </a:r>
            <a:r>
              <a:rPr lang="en-US" altLang="en-US" sz="2400" smtClean="0"/>
              <a:t>. </a:t>
            </a:r>
            <a:r>
              <a:rPr lang="en-US" altLang="en-US" sz="2400" smtClean="0">
                <a:latin typeface="Times New Roman" pitchFamily="18" charset="0"/>
                <a:cs typeface="Times New Roman" pitchFamily="18" charset="0"/>
              </a:rPr>
              <a:t>Là hợp kim của Fe, C(1-2%) và một ít S, Mn,P,Si... </a:t>
            </a:r>
            <a:r>
              <a:rPr lang="en-US" altLang="en-US" sz="2400" smtClean="0"/>
              <a:t/>
            </a:r>
            <a:br>
              <a:rPr lang="en-US" altLang="en-US" sz="2400" smtClean="0"/>
            </a:br>
            <a:r>
              <a:rPr lang="en-US" altLang="en-US" sz="2400" b="1" smtClean="0"/>
              <a:t>C</a:t>
            </a:r>
            <a:r>
              <a:rPr lang="en-US" altLang="en-US" sz="2400" smtClean="0"/>
              <a:t>. </a:t>
            </a:r>
            <a:r>
              <a:rPr lang="en-US" altLang="en-US" sz="2400" smtClean="0">
                <a:latin typeface="Times New Roman" pitchFamily="18" charset="0"/>
                <a:cs typeface="Times New Roman" pitchFamily="18" charset="0"/>
              </a:rPr>
              <a:t>Là hợp kim của Fe ,C(&lt; 2%) và một ít S, Mn,P,Si... </a:t>
            </a:r>
            <a:r>
              <a:rPr lang="en-US" altLang="en-US" sz="2400" smtClean="0"/>
              <a:t/>
            </a:r>
            <a:br>
              <a:rPr lang="en-US" altLang="en-US" sz="2400" smtClean="0"/>
            </a:br>
            <a:r>
              <a:rPr lang="en-US" altLang="en-US" sz="2400" b="1" smtClean="0"/>
              <a:t>D</a:t>
            </a:r>
            <a:r>
              <a:rPr lang="en-US" altLang="en-US" sz="2400" smtClean="0"/>
              <a:t>. </a:t>
            </a:r>
            <a:r>
              <a:rPr lang="en-US" altLang="en-US" sz="2400" smtClean="0">
                <a:latin typeface="Times New Roman" pitchFamily="18" charset="0"/>
                <a:cs typeface="Times New Roman" pitchFamily="18" charset="0"/>
              </a:rPr>
              <a:t>Là hợp kim của Fe, C(&gt; 2%) và một ít S, Mn,P,Si...</a:t>
            </a:r>
            <a:endParaRPr lang="en-US" altLang="en-US" sz="2400" smtClean="0"/>
          </a:p>
        </p:txBody>
      </p:sp>
    </p:spTree>
    <p:extLst>
      <p:ext uri="{BB962C8B-B14F-4D97-AF65-F5344CB8AC3E}">
        <p14:creationId xmlns:p14="http://schemas.microsoft.com/office/powerpoint/2010/main" val="147691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6838" y="4391025"/>
            <a:ext cx="457200" cy="3810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FF0000"/>
              </a:solidFill>
            </a:endParaRPr>
          </a:p>
        </p:txBody>
      </p:sp>
      <p:sp>
        <p:nvSpPr>
          <p:cNvPr id="4" name="Oval 3"/>
          <p:cNvSpPr/>
          <p:nvPr/>
        </p:nvSpPr>
        <p:spPr>
          <a:xfrm>
            <a:off x="152400" y="1524000"/>
            <a:ext cx="457200" cy="381000"/>
          </a:xfrm>
          <a:prstGeom prst="ellipse">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FF0000"/>
              </a:solidFill>
            </a:endParaRPr>
          </a:p>
        </p:txBody>
      </p:sp>
      <p:sp>
        <p:nvSpPr>
          <p:cNvPr id="30724" name="Title 1"/>
          <p:cNvSpPr>
            <a:spLocks noGrp="1"/>
          </p:cNvSpPr>
          <p:nvPr>
            <p:ph type="title"/>
          </p:nvPr>
        </p:nvSpPr>
        <p:spPr>
          <a:xfrm>
            <a:off x="152400" y="0"/>
            <a:ext cx="8991600" cy="5943600"/>
          </a:xfrm>
          <a:ln>
            <a:solidFill>
              <a:schemeClr val="bg1"/>
            </a:solidFill>
            <a:miter lim="800000"/>
            <a:headEnd/>
            <a:tailEnd/>
          </a:ln>
        </p:spPr>
        <p:txBody>
          <a:bodyPr/>
          <a:lstStyle/>
          <a:p>
            <a:pPr algn="l" eaLnBrk="1" hangingPunct="1"/>
            <a:r>
              <a:rPr lang="en-US" altLang="en-US" sz="2400" b="1" u="sng" dirty="0" err="1" smtClean="0"/>
              <a:t>Câu</a:t>
            </a:r>
            <a:r>
              <a:rPr lang="en-US" altLang="en-US" sz="2400" b="1" u="sng" dirty="0" smtClean="0"/>
              <a:t> </a:t>
            </a:r>
            <a:r>
              <a:rPr lang="en-US" altLang="en-US" sz="2400" b="1" u="sng" dirty="0" smtClean="0"/>
              <a:t>3</a:t>
            </a:r>
            <a:r>
              <a:rPr lang="en-US" altLang="en-US" sz="2400" dirty="0" smtClean="0"/>
              <a:t>: </a:t>
            </a:r>
            <a:r>
              <a:rPr lang="en-US" altLang="en-US" sz="2400" b="1" i="1" dirty="0" err="1" smtClean="0"/>
              <a:t>Nguyên</a:t>
            </a:r>
            <a:r>
              <a:rPr lang="en-US" altLang="en-US" sz="2400" b="1" i="1" dirty="0" smtClean="0"/>
              <a:t> </a:t>
            </a:r>
            <a:r>
              <a:rPr lang="en-US" altLang="en-US" sz="2400" b="1" i="1" dirty="0" err="1" smtClean="0"/>
              <a:t>tắc</a:t>
            </a:r>
            <a:r>
              <a:rPr lang="en-US" altLang="en-US" sz="2400" b="1" i="1" dirty="0" smtClean="0"/>
              <a:t> </a:t>
            </a:r>
            <a:r>
              <a:rPr lang="en-US" altLang="en-US" sz="2400" b="1" i="1" dirty="0" err="1" smtClean="0"/>
              <a:t>sản</a:t>
            </a:r>
            <a:r>
              <a:rPr lang="en-US" altLang="en-US" sz="2400" b="1" i="1" dirty="0" smtClean="0"/>
              <a:t> </a:t>
            </a:r>
            <a:r>
              <a:rPr lang="en-US" altLang="en-US" sz="2400" b="1" i="1" dirty="0" err="1" smtClean="0"/>
              <a:t>xuất</a:t>
            </a:r>
            <a:r>
              <a:rPr lang="en-US" altLang="en-US" sz="2400" b="1" i="1" dirty="0" smtClean="0"/>
              <a:t> gang </a:t>
            </a:r>
            <a:r>
              <a:rPr lang="en-US" altLang="en-US" sz="2400" b="1" i="1" dirty="0" err="1" smtClean="0"/>
              <a:t>là</a:t>
            </a:r>
            <a:r>
              <a:rPr lang="en-US" altLang="en-US" sz="2400" b="1" i="1" dirty="0" smtClean="0"/>
              <a:t> ?</a:t>
            </a:r>
            <a:r>
              <a:rPr lang="en-US" altLang="en-US" sz="2400" dirty="0" smtClean="0"/>
              <a:t/>
            </a:r>
            <a:br>
              <a:rPr lang="en-US" altLang="en-US" sz="2400" dirty="0" smtClean="0"/>
            </a:br>
            <a:r>
              <a:rPr lang="en-US" altLang="en-US" sz="2400" b="1" dirty="0" smtClean="0"/>
              <a:t>A</a:t>
            </a:r>
            <a:r>
              <a:rPr lang="en-US" altLang="en-US" sz="2400" dirty="0" smtClean="0"/>
              <a:t>. </a:t>
            </a:r>
            <a:r>
              <a:rPr lang="en-US" altLang="en-US" sz="2400" dirty="0" err="1" smtClean="0"/>
              <a:t>Nhiệt</a:t>
            </a:r>
            <a:r>
              <a:rPr lang="en-US" altLang="en-US" sz="2400" dirty="0" smtClean="0"/>
              <a:t> </a:t>
            </a:r>
            <a:r>
              <a:rPr lang="en-US" altLang="en-US" sz="2400" dirty="0" err="1" smtClean="0"/>
              <a:t>phân</a:t>
            </a:r>
            <a:r>
              <a:rPr lang="en-US" altLang="en-US" sz="2400" dirty="0" smtClean="0"/>
              <a:t> </a:t>
            </a:r>
            <a:r>
              <a:rPr lang="en-US" altLang="en-US" sz="2400" dirty="0" err="1" smtClean="0"/>
              <a:t>FeCO</a:t>
            </a:r>
            <a:r>
              <a:rPr lang="en-US" altLang="en-US" sz="2400" baseline="-25000" dirty="0" err="1" smtClean="0"/>
              <a:t>3</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a:t>
            </a:r>
            <a:br>
              <a:rPr lang="en-US" altLang="en-US" sz="2400" dirty="0" smtClean="0"/>
            </a:br>
            <a:r>
              <a:rPr lang="en-US" altLang="en-US" sz="2400" b="1" dirty="0" smtClean="0"/>
              <a:t>B</a:t>
            </a:r>
            <a:r>
              <a:rPr lang="en-US" altLang="en-US" sz="2400" dirty="0" smtClean="0"/>
              <a:t>. </a:t>
            </a:r>
            <a:r>
              <a:rPr lang="en-US" altLang="en-US" sz="2400" dirty="0" err="1" smtClean="0"/>
              <a:t>Dùng</a:t>
            </a:r>
            <a:r>
              <a:rPr lang="en-US" altLang="en-US" sz="2400" dirty="0" smtClean="0"/>
              <a:t> Al </a:t>
            </a:r>
            <a:r>
              <a:rPr lang="en-US" altLang="en-US" sz="2400" dirty="0" err="1" smtClean="0"/>
              <a:t>khử</a:t>
            </a:r>
            <a:r>
              <a:rPr lang="en-US" altLang="en-US" sz="2400" dirty="0" smtClean="0"/>
              <a:t> </a:t>
            </a:r>
            <a:r>
              <a:rPr lang="en-US" altLang="en-US" sz="2400" dirty="0" err="1" smtClean="0"/>
              <a:t>oxit</a:t>
            </a:r>
            <a:r>
              <a:rPr lang="en-US" altLang="en-US" sz="2400" dirty="0" smtClean="0"/>
              <a:t> </a:t>
            </a:r>
            <a:r>
              <a:rPr lang="en-US" altLang="en-US" sz="2400" dirty="0" err="1" smtClean="0"/>
              <a:t>sắt</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 </a:t>
            </a:r>
            <a:r>
              <a:rPr lang="en-US" altLang="en-US" sz="2400" dirty="0" err="1" smtClean="0"/>
              <a:t>trong</a:t>
            </a:r>
            <a:r>
              <a:rPr lang="en-US" altLang="en-US" sz="2400" dirty="0" smtClean="0"/>
              <a:t> </a:t>
            </a:r>
            <a:r>
              <a:rPr lang="en-US" altLang="en-US" sz="2400" dirty="0" err="1" smtClean="0"/>
              <a:t>lò</a:t>
            </a:r>
            <a:r>
              <a:rPr lang="en-US" altLang="en-US" sz="2400" dirty="0" smtClean="0"/>
              <a:t> </a:t>
            </a:r>
            <a:r>
              <a:rPr lang="en-US" altLang="en-US" sz="2400" dirty="0" err="1" smtClean="0"/>
              <a:t>cao</a:t>
            </a:r>
            <a:r>
              <a:rPr lang="en-US" altLang="en-US" sz="2400" dirty="0" smtClean="0"/>
              <a:t>.</a:t>
            </a:r>
            <a:br>
              <a:rPr lang="en-US" altLang="en-US" sz="2400" dirty="0" smtClean="0"/>
            </a:br>
            <a:r>
              <a:rPr lang="en-US" altLang="en-US" sz="2400" b="1" dirty="0" smtClean="0"/>
              <a:t>C</a:t>
            </a:r>
            <a:r>
              <a:rPr lang="en-US" altLang="en-US" sz="2400" dirty="0" smtClean="0"/>
              <a:t>. .</a:t>
            </a:r>
            <a:r>
              <a:rPr lang="en-US" altLang="en-US" sz="2400" dirty="0" err="1" smtClean="0"/>
              <a:t>Dùng</a:t>
            </a:r>
            <a:r>
              <a:rPr lang="en-US" altLang="en-US" sz="2400" dirty="0" smtClean="0"/>
              <a:t> CO </a:t>
            </a:r>
            <a:r>
              <a:rPr lang="en-US" altLang="en-US" sz="2400" dirty="0" err="1" smtClean="0"/>
              <a:t>khử</a:t>
            </a:r>
            <a:r>
              <a:rPr lang="en-US" altLang="en-US" sz="2400" dirty="0" smtClean="0"/>
              <a:t> </a:t>
            </a:r>
            <a:r>
              <a:rPr lang="en-US" altLang="en-US" sz="2400" dirty="0" err="1" smtClean="0"/>
              <a:t>oxit</a:t>
            </a:r>
            <a:r>
              <a:rPr lang="en-US" altLang="en-US" sz="2400" dirty="0" smtClean="0"/>
              <a:t> </a:t>
            </a:r>
            <a:r>
              <a:rPr lang="en-US" altLang="en-US" sz="2400" dirty="0" err="1" smtClean="0"/>
              <a:t>sắt</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 </a:t>
            </a:r>
            <a:r>
              <a:rPr lang="en-US" altLang="en-US" sz="2400" dirty="0" err="1" smtClean="0"/>
              <a:t>trong</a:t>
            </a:r>
            <a:r>
              <a:rPr lang="en-US" altLang="en-US" sz="2400" dirty="0" smtClean="0"/>
              <a:t> </a:t>
            </a:r>
            <a:r>
              <a:rPr lang="en-US" altLang="en-US" sz="2400" dirty="0" err="1" smtClean="0"/>
              <a:t>lò</a:t>
            </a:r>
            <a:r>
              <a:rPr lang="en-US" altLang="en-US" sz="2400" dirty="0" smtClean="0"/>
              <a:t> </a:t>
            </a:r>
            <a:r>
              <a:rPr lang="en-US" altLang="en-US" sz="2400" dirty="0" err="1" smtClean="0"/>
              <a:t>cao</a:t>
            </a:r>
            <a:r>
              <a:rPr lang="en-US" altLang="en-US" sz="2400" dirty="0" smtClean="0"/>
              <a:t>.</a:t>
            </a:r>
            <a:br>
              <a:rPr lang="en-US" altLang="en-US" sz="2400" dirty="0" smtClean="0"/>
            </a:br>
            <a:r>
              <a:rPr lang="en-US" altLang="en-US" sz="2400" b="1" dirty="0" smtClean="0"/>
              <a:t>D</a:t>
            </a:r>
            <a:r>
              <a:rPr lang="en-US" altLang="en-US" sz="2400" dirty="0" smtClean="0"/>
              <a:t>. </a:t>
            </a:r>
            <a:r>
              <a:rPr lang="en-US" altLang="en-US" sz="2400" dirty="0" err="1" smtClean="0"/>
              <a:t>Dùng</a:t>
            </a:r>
            <a:r>
              <a:rPr lang="en-US" altLang="en-US" sz="2400" dirty="0" smtClean="0"/>
              <a:t> </a:t>
            </a:r>
            <a:r>
              <a:rPr lang="en-US" altLang="en-US" sz="2400" dirty="0" err="1" smtClean="0"/>
              <a:t>H</a:t>
            </a:r>
            <a:r>
              <a:rPr lang="en-US" altLang="en-US" sz="2400" baseline="-25000" dirty="0" err="1" smtClean="0"/>
              <a:t>2</a:t>
            </a:r>
            <a:r>
              <a:rPr lang="en-US" altLang="en-US" sz="2400" dirty="0" smtClean="0"/>
              <a:t> </a:t>
            </a:r>
            <a:r>
              <a:rPr lang="en-US" altLang="en-US" sz="2400" dirty="0" err="1" smtClean="0"/>
              <a:t>khử</a:t>
            </a:r>
            <a:r>
              <a:rPr lang="en-US" altLang="en-US" sz="2400" dirty="0" smtClean="0"/>
              <a:t> </a:t>
            </a:r>
            <a:r>
              <a:rPr lang="en-US" altLang="en-US" sz="2400" dirty="0" err="1" smtClean="0"/>
              <a:t>oxit</a:t>
            </a:r>
            <a:r>
              <a:rPr lang="en-US" altLang="en-US" sz="2400" dirty="0" smtClean="0"/>
              <a:t> </a:t>
            </a:r>
            <a:r>
              <a:rPr lang="en-US" altLang="en-US" sz="2400" dirty="0" err="1" smtClean="0"/>
              <a:t>sắt</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 </a:t>
            </a:r>
            <a:r>
              <a:rPr lang="en-US" altLang="en-US" sz="2400" dirty="0" err="1" smtClean="0"/>
              <a:t>trong</a:t>
            </a:r>
            <a:r>
              <a:rPr lang="en-US" altLang="en-US" sz="2400" dirty="0" smtClean="0"/>
              <a:t> </a:t>
            </a:r>
            <a:r>
              <a:rPr lang="en-US" altLang="en-US" sz="2400" dirty="0" err="1" smtClean="0"/>
              <a:t>lò</a:t>
            </a:r>
            <a:r>
              <a:rPr lang="en-US" altLang="en-US" sz="2400" dirty="0" smtClean="0"/>
              <a:t> </a:t>
            </a:r>
            <a:r>
              <a:rPr lang="en-US" altLang="en-US" sz="2400" dirty="0" err="1" smtClean="0"/>
              <a:t>cao</a:t>
            </a:r>
            <a:r>
              <a:rPr lang="en-US" altLang="en-US" sz="2400" dirty="0" smtClean="0"/>
              <a:t>.</a:t>
            </a:r>
            <a:r>
              <a:rPr lang="en-US" altLang="en-US" dirty="0" smtClean="0"/>
              <a:t/>
            </a:r>
            <a:br>
              <a:rPr lang="en-US" altLang="en-US" dirty="0" smtClean="0"/>
            </a:br>
            <a:r>
              <a:rPr lang="en-US" altLang="en-US" dirty="0" smtClean="0"/>
              <a:t/>
            </a:r>
            <a:br>
              <a:rPr lang="en-US" altLang="en-US" dirty="0" smtClean="0"/>
            </a:br>
            <a:r>
              <a:rPr lang="en-US" altLang="en-US" sz="2400" b="1" u="sng" dirty="0" err="1" smtClean="0"/>
              <a:t>Câu</a:t>
            </a:r>
            <a:r>
              <a:rPr lang="en-US" altLang="en-US" sz="2400" b="1" u="sng" dirty="0" smtClean="0"/>
              <a:t> 4</a:t>
            </a:r>
            <a:r>
              <a:rPr lang="en-US" altLang="en-US" sz="2400" dirty="0" smtClean="0"/>
              <a:t>: </a:t>
            </a:r>
            <a:r>
              <a:rPr lang="en-US" altLang="en-US" sz="2400" b="1" i="1" dirty="0" err="1" smtClean="0"/>
              <a:t>Nguyên</a:t>
            </a:r>
            <a:r>
              <a:rPr lang="en-US" altLang="en-US" sz="2400" b="1" i="1" dirty="0" smtClean="0"/>
              <a:t> </a:t>
            </a:r>
            <a:r>
              <a:rPr lang="en-US" altLang="en-US" sz="2400" b="1" i="1" dirty="0" err="1" smtClean="0"/>
              <a:t>tắc</a:t>
            </a:r>
            <a:r>
              <a:rPr lang="en-US" altLang="en-US" sz="2400" b="1" i="1" dirty="0" smtClean="0"/>
              <a:t> </a:t>
            </a:r>
            <a:r>
              <a:rPr lang="en-US" altLang="en-US" sz="2400" b="1" i="1" dirty="0" err="1" smtClean="0"/>
              <a:t>sản</a:t>
            </a:r>
            <a:r>
              <a:rPr lang="en-US" altLang="en-US" sz="2400" b="1" i="1" dirty="0" smtClean="0"/>
              <a:t> </a:t>
            </a:r>
            <a:r>
              <a:rPr lang="en-US" altLang="en-US" sz="2400" b="1" i="1" dirty="0" err="1" smtClean="0"/>
              <a:t>xuất</a:t>
            </a:r>
            <a:r>
              <a:rPr lang="en-US" altLang="en-US" sz="2400" b="1" i="1" dirty="0" smtClean="0"/>
              <a:t> </a:t>
            </a:r>
            <a:r>
              <a:rPr lang="en-US" altLang="en-US" sz="2400" b="1" i="1" dirty="0" err="1" smtClean="0"/>
              <a:t>thép</a:t>
            </a:r>
            <a:r>
              <a:rPr lang="en-US" altLang="en-US" sz="2400" b="1" i="1" dirty="0" smtClean="0"/>
              <a:t> </a:t>
            </a:r>
            <a:r>
              <a:rPr lang="en-US" altLang="en-US" sz="2400" b="1" i="1" dirty="0" err="1" smtClean="0"/>
              <a:t>là</a:t>
            </a:r>
            <a:r>
              <a:rPr lang="en-US" altLang="en-US" sz="2400" dirty="0" smtClean="0"/>
              <a:t>:</a:t>
            </a:r>
            <a:br>
              <a:rPr lang="en-US" altLang="en-US" sz="2400" dirty="0" smtClean="0"/>
            </a:br>
            <a:r>
              <a:rPr lang="en-US" altLang="en-US" sz="2400" dirty="0" smtClean="0"/>
              <a:t/>
            </a:r>
            <a:br>
              <a:rPr lang="en-US" altLang="en-US" sz="2400" dirty="0" smtClean="0"/>
            </a:br>
            <a:r>
              <a:rPr lang="en-US" altLang="en-US" sz="2400" b="1" dirty="0" err="1" smtClean="0"/>
              <a:t>A</a:t>
            </a:r>
            <a:r>
              <a:rPr lang="en-US" altLang="en-US" sz="2400" dirty="0" err="1" smtClean="0"/>
              <a:t>.Nhiệt</a:t>
            </a:r>
            <a:r>
              <a:rPr lang="en-US" altLang="en-US" sz="2400" dirty="0" smtClean="0"/>
              <a:t> </a:t>
            </a:r>
            <a:r>
              <a:rPr lang="en-US" altLang="en-US" sz="2400" dirty="0" err="1" smtClean="0"/>
              <a:t>phân</a:t>
            </a:r>
            <a:r>
              <a:rPr lang="en-US" altLang="en-US" sz="2400" dirty="0" smtClean="0"/>
              <a:t> </a:t>
            </a:r>
            <a:r>
              <a:rPr lang="en-US" altLang="en-US" sz="2400" dirty="0" err="1" smtClean="0"/>
              <a:t>FeCO</a:t>
            </a:r>
            <a:r>
              <a:rPr lang="en-US" altLang="en-US" sz="2400" baseline="-25000" dirty="0" err="1" smtClean="0"/>
              <a:t>3</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a:t>
            </a:r>
            <a:br>
              <a:rPr lang="en-US" altLang="en-US" sz="2400" dirty="0" smtClean="0"/>
            </a:br>
            <a:r>
              <a:rPr lang="en-US" altLang="en-US" sz="2400" b="1" dirty="0" smtClean="0"/>
              <a:t>B</a:t>
            </a:r>
            <a:r>
              <a:rPr lang="en-US" altLang="en-US" sz="2400" dirty="0" smtClean="0"/>
              <a:t>. </a:t>
            </a:r>
            <a:r>
              <a:rPr lang="en-US" altLang="en-US" sz="2400" dirty="0" err="1" smtClean="0"/>
              <a:t>Dùng</a:t>
            </a:r>
            <a:r>
              <a:rPr lang="en-US" altLang="en-US" sz="2400" dirty="0" smtClean="0"/>
              <a:t> </a:t>
            </a:r>
            <a:r>
              <a:rPr lang="en-US" altLang="en-US" sz="2400" dirty="0" err="1" smtClean="0"/>
              <a:t>nhôm</a:t>
            </a:r>
            <a:r>
              <a:rPr lang="en-US" altLang="en-US" sz="2400" dirty="0" smtClean="0"/>
              <a:t> </a:t>
            </a:r>
            <a:r>
              <a:rPr lang="en-US" altLang="en-US" sz="2400" dirty="0" err="1" smtClean="0"/>
              <a:t>khử</a:t>
            </a:r>
            <a:r>
              <a:rPr lang="en-US" altLang="en-US" sz="2400" dirty="0" smtClean="0"/>
              <a:t> </a:t>
            </a:r>
            <a:r>
              <a:rPr lang="en-US" altLang="en-US" sz="2400" dirty="0" err="1" smtClean="0"/>
              <a:t>oxit</a:t>
            </a:r>
            <a:r>
              <a:rPr lang="en-US" altLang="en-US" sz="2400" dirty="0" smtClean="0"/>
              <a:t> </a:t>
            </a:r>
            <a:r>
              <a:rPr lang="en-US" altLang="en-US" sz="2400" dirty="0" err="1" smtClean="0"/>
              <a:t>sắt</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 </a:t>
            </a:r>
            <a:r>
              <a:rPr lang="en-US" altLang="en-US" sz="2400" dirty="0" err="1" smtClean="0"/>
              <a:t>trong</a:t>
            </a:r>
            <a:r>
              <a:rPr lang="en-US" altLang="en-US" sz="2400" dirty="0" smtClean="0"/>
              <a:t> </a:t>
            </a:r>
            <a:r>
              <a:rPr lang="en-US" altLang="en-US" sz="2400" dirty="0" err="1" smtClean="0"/>
              <a:t>lò</a:t>
            </a:r>
            <a:r>
              <a:rPr lang="en-US" altLang="en-US" sz="2400" dirty="0" smtClean="0"/>
              <a:t> </a:t>
            </a:r>
            <a:r>
              <a:rPr lang="en-US" altLang="en-US" sz="2400" dirty="0" err="1" smtClean="0"/>
              <a:t>cao</a:t>
            </a:r>
            <a:r>
              <a:rPr lang="en-US" altLang="en-US" sz="2400" dirty="0" smtClean="0"/>
              <a:t>.</a:t>
            </a:r>
            <a:br>
              <a:rPr lang="en-US" altLang="en-US" sz="2400" dirty="0" smtClean="0"/>
            </a:br>
            <a:r>
              <a:rPr lang="en-US" altLang="en-US" sz="2400" b="1" dirty="0" smtClean="0"/>
              <a:t>C</a:t>
            </a:r>
            <a:r>
              <a:rPr lang="en-US" altLang="en-US" sz="2400" dirty="0" smtClean="0"/>
              <a:t>. </a:t>
            </a:r>
            <a:r>
              <a:rPr lang="en-US" altLang="en-US" sz="2400" dirty="0" err="1" smtClean="0"/>
              <a:t>Oxi</a:t>
            </a:r>
            <a:r>
              <a:rPr lang="en-US" altLang="en-US" sz="2400" dirty="0" smtClean="0"/>
              <a:t> </a:t>
            </a:r>
            <a:r>
              <a:rPr lang="en-US" altLang="en-US" sz="2400" dirty="0" err="1" smtClean="0"/>
              <a:t>hóa</a:t>
            </a:r>
            <a:r>
              <a:rPr lang="en-US" altLang="en-US" sz="2400" dirty="0" smtClean="0"/>
              <a:t> </a:t>
            </a:r>
            <a:r>
              <a:rPr lang="en-US" altLang="en-US" sz="2400" dirty="0" err="1" smtClean="0"/>
              <a:t>một</a:t>
            </a:r>
            <a:r>
              <a:rPr lang="en-US" altLang="en-US" sz="2400" dirty="0" smtClean="0"/>
              <a:t> </a:t>
            </a:r>
            <a:r>
              <a:rPr lang="en-US" altLang="en-US" sz="2400" dirty="0" err="1" smtClean="0"/>
              <a:t>số</a:t>
            </a:r>
            <a:r>
              <a:rPr lang="en-US" altLang="en-US" sz="2400" dirty="0" smtClean="0"/>
              <a:t> </a:t>
            </a:r>
            <a:r>
              <a:rPr lang="en-US" altLang="en-US" sz="2400" dirty="0" err="1" smtClean="0"/>
              <a:t>kim</a:t>
            </a:r>
            <a:r>
              <a:rPr lang="en-US" altLang="en-US" sz="2400" dirty="0" smtClean="0"/>
              <a:t> </a:t>
            </a:r>
            <a:r>
              <a:rPr lang="en-US" altLang="en-US" sz="2400" dirty="0" err="1" smtClean="0"/>
              <a:t>loại</a:t>
            </a:r>
            <a:r>
              <a:rPr lang="en-US" altLang="en-US" sz="2400" dirty="0" smtClean="0"/>
              <a:t> , phi </a:t>
            </a:r>
            <a:r>
              <a:rPr lang="en-US" altLang="en-US" sz="2400" dirty="0" err="1" smtClean="0"/>
              <a:t>kim</a:t>
            </a:r>
            <a:r>
              <a:rPr lang="en-US" altLang="en-US" sz="2400" dirty="0" smtClean="0"/>
              <a:t> </a:t>
            </a:r>
            <a:r>
              <a:rPr lang="en-US" altLang="en-US" sz="2400" dirty="0" err="1" smtClean="0"/>
              <a:t>để</a:t>
            </a:r>
            <a:r>
              <a:rPr lang="en-US" altLang="en-US" sz="2400" dirty="0" smtClean="0"/>
              <a:t> </a:t>
            </a:r>
            <a:r>
              <a:rPr lang="en-US" altLang="en-US" sz="2400" dirty="0" err="1" smtClean="0"/>
              <a:t>loại</a:t>
            </a:r>
            <a:r>
              <a:rPr lang="en-US" altLang="en-US" sz="2400" dirty="0" smtClean="0"/>
              <a:t> </a:t>
            </a:r>
            <a:r>
              <a:rPr lang="en-US" altLang="en-US" sz="2400" dirty="0" err="1" smtClean="0"/>
              <a:t>ra</a:t>
            </a:r>
            <a:r>
              <a:rPr lang="en-US" altLang="en-US" sz="2400" dirty="0" smtClean="0"/>
              <a:t> </a:t>
            </a:r>
            <a:r>
              <a:rPr lang="en-US" altLang="en-US" sz="2400" dirty="0" err="1" smtClean="0"/>
              <a:t>khỏi</a:t>
            </a:r>
            <a:r>
              <a:rPr lang="en-US" altLang="en-US" sz="2400" dirty="0" smtClean="0"/>
              <a:t> gang </a:t>
            </a:r>
            <a:r>
              <a:rPr lang="en-US" altLang="en-US" sz="2400" dirty="0" err="1" smtClean="0"/>
              <a:t>các</a:t>
            </a:r>
            <a:r>
              <a:rPr lang="en-US" altLang="en-US" sz="2400" dirty="0" smtClean="0"/>
              <a:t> </a:t>
            </a:r>
            <a:r>
              <a:rPr lang="en-US" altLang="en-US" sz="2400" dirty="0" err="1" smtClean="0"/>
              <a:t>nguyên</a:t>
            </a:r>
            <a:r>
              <a:rPr lang="en-US" altLang="en-US" sz="2400" dirty="0" smtClean="0"/>
              <a:t> </a:t>
            </a:r>
            <a:r>
              <a:rPr lang="en-US" altLang="en-US" sz="2400" dirty="0" err="1" smtClean="0"/>
              <a:t>tố</a:t>
            </a:r>
            <a:r>
              <a:rPr lang="en-US" altLang="en-US" sz="2400" dirty="0" smtClean="0"/>
              <a:t> C, </a:t>
            </a:r>
            <a:r>
              <a:rPr lang="en-US" altLang="en-US" sz="2400" dirty="0" err="1" smtClean="0"/>
              <a:t>Mn</a:t>
            </a:r>
            <a:r>
              <a:rPr lang="en-US" altLang="en-US" sz="2400" dirty="0" smtClean="0"/>
              <a:t>, Si ....</a:t>
            </a:r>
            <a:br>
              <a:rPr lang="en-US" altLang="en-US" sz="2400" dirty="0" smtClean="0"/>
            </a:br>
            <a:r>
              <a:rPr lang="en-US" altLang="en-US" sz="2400" b="1" dirty="0" smtClean="0"/>
              <a:t>D</a:t>
            </a:r>
            <a:r>
              <a:rPr lang="en-US" altLang="en-US" sz="2400" dirty="0" smtClean="0"/>
              <a:t>. </a:t>
            </a:r>
            <a:r>
              <a:rPr lang="en-US" altLang="en-US" sz="2400" dirty="0" err="1" smtClean="0"/>
              <a:t>Dùng</a:t>
            </a:r>
            <a:r>
              <a:rPr lang="en-US" altLang="en-US" sz="2400" dirty="0" smtClean="0"/>
              <a:t> CO </a:t>
            </a:r>
            <a:r>
              <a:rPr lang="en-US" altLang="en-US" sz="2400" dirty="0" err="1" smtClean="0"/>
              <a:t>khử</a:t>
            </a:r>
            <a:r>
              <a:rPr lang="en-US" altLang="en-US" sz="2400" dirty="0" smtClean="0"/>
              <a:t> </a:t>
            </a:r>
            <a:r>
              <a:rPr lang="en-US" altLang="en-US" sz="2400" dirty="0" err="1" smtClean="0"/>
              <a:t>oxit</a:t>
            </a:r>
            <a:r>
              <a:rPr lang="en-US" altLang="en-US" sz="2400" dirty="0" smtClean="0"/>
              <a:t> </a:t>
            </a:r>
            <a:r>
              <a:rPr lang="en-US" altLang="en-US" sz="2400" dirty="0" err="1" smtClean="0"/>
              <a:t>sắt</a:t>
            </a:r>
            <a:r>
              <a:rPr lang="en-US" altLang="en-US" sz="2400" dirty="0" smtClean="0"/>
              <a:t> ở </a:t>
            </a:r>
            <a:r>
              <a:rPr lang="en-US" altLang="en-US" sz="2400" dirty="0" err="1" smtClean="0"/>
              <a:t>nhiệt</a:t>
            </a:r>
            <a:r>
              <a:rPr lang="en-US" altLang="en-US" sz="2400" dirty="0" smtClean="0"/>
              <a:t> </a:t>
            </a:r>
            <a:r>
              <a:rPr lang="en-US" altLang="en-US" sz="2400" dirty="0" err="1" smtClean="0"/>
              <a:t>độ</a:t>
            </a:r>
            <a:r>
              <a:rPr lang="en-US" altLang="en-US" sz="2400" dirty="0" smtClean="0"/>
              <a:t> </a:t>
            </a:r>
            <a:r>
              <a:rPr lang="en-US" altLang="en-US" sz="2400" dirty="0" err="1" smtClean="0"/>
              <a:t>cao</a:t>
            </a:r>
            <a:r>
              <a:rPr lang="en-US" altLang="en-US" sz="2400" dirty="0" smtClean="0"/>
              <a:t> </a:t>
            </a:r>
            <a:r>
              <a:rPr lang="en-US" altLang="en-US" sz="2400" dirty="0" err="1" smtClean="0"/>
              <a:t>trong</a:t>
            </a:r>
            <a:r>
              <a:rPr lang="en-US" altLang="en-US" sz="2400" dirty="0" smtClean="0"/>
              <a:t> </a:t>
            </a:r>
            <a:r>
              <a:rPr lang="en-US" altLang="en-US" sz="2400" dirty="0" err="1" smtClean="0"/>
              <a:t>lò</a:t>
            </a:r>
            <a:r>
              <a:rPr lang="en-US" altLang="en-US" sz="2400" dirty="0" smtClean="0"/>
              <a:t> Bet-</a:t>
            </a:r>
            <a:r>
              <a:rPr lang="en-US" altLang="en-US" sz="2400" dirty="0" err="1" smtClean="0"/>
              <a:t>xơ</a:t>
            </a:r>
            <a:r>
              <a:rPr lang="en-US" altLang="en-US" sz="2400" dirty="0" smtClean="0"/>
              <a:t>-me</a:t>
            </a:r>
          </a:p>
        </p:txBody>
      </p:sp>
    </p:spTree>
    <p:extLst>
      <p:ext uri="{BB962C8B-B14F-4D97-AF65-F5344CB8AC3E}">
        <p14:creationId xmlns:p14="http://schemas.microsoft.com/office/powerpoint/2010/main" val="427973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a:off x="914400" y="152400"/>
            <a:ext cx="7162800" cy="7524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ĐÁNH GIÁ</a:t>
            </a:r>
          </a:p>
        </p:txBody>
      </p:sp>
      <p:sp>
        <p:nvSpPr>
          <p:cNvPr id="20486" name="Text Box 6"/>
          <p:cNvSpPr txBox="1">
            <a:spLocks noChangeArrowheads="1"/>
          </p:cNvSpPr>
          <p:nvPr/>
        </p:nvSpPr>
        <p:spPr bwMode="auto">
          <a:xfrm>
            <a:off x="609600" y="15240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u="sng">
                <a:latin typeface="Times New Roman" pitchFamily="18" charset="0"/>
              </a:rPr>
              <a:t>Bài 5 trang 63</a:t>
            </a:r>
            <a:r>
              <a:rPr lang="en-US" sz="2400">
                <a:latin typeface="Times New Roman" pitchFamily="18" charset="0"/>
              </a:rPr>
              <a:t> : Hãy lập các phương trình hoá học theo sơ đồ sau :</a:t>
            </a:r>
          </a:p>
        </p:txBody>
      </p:sp>
      <p:sp>
        <p:nvSpPr>
          <p:cNvPr id="20487" name="Text Box 7"/>
          <p:cNvSpPr txBox="1">
            <a:spLocks noChangeArrowheads="1"/>
          </p:cNvSpPr>
          <p:nvPr/>
        </p:nvSpPr>
        <p:spPr bwMode="auto">
          <a:xfrm>
            <a:off x="838200" y="20574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a. FeO   +  Mn  ---&gt;  Fe  +  MnO </a:t>
            </a:r>
          </a:p>
        </p:txBody>
      </p:sp>
      <p:sp>
        <p:nvSpPr>
          <p:cNvPr id="20488" name="Text Box 8"/>
          <p:cNvSpPr txBox="1">
            <a:spLocks noChangeArrowheads="1"/>
          </p:cNvSpPr>
          <p:nvPr/>
        </p:nvSpPr>
        <p:spPr bwMode="auto">
          <a:xfrm>
            <a:off x="838200" y="2514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b. Fe</a:t>
            </a:r>
            <a:r>
              <a:rPr lang="en-US" sz="2400" baseline="-25000">
                <a:latin typeface="Times New Roman" pitchFamily="18" charset="0"/>
              </a:rPr>
              <a:t>2</a:t>
            </a:r>
            <a:r>
              <a:rPr lang="en-US" sz="2400">
                <a:latin typeface="Times New Roman" pitchFamily="18" charset="0"/>
              </a:rPr>
              <a:t>O</a:t>
            </a:r>
            <a:r>
              <a:rPr lang="en-US" sz="2400" baseline="-25000">
                <a:latin typeface="Times New Roman" pitchFamily="18" charset="0"/>
              </a:rPr>
              <a:t>3</a:t>
            </a:r>
            <a:r>
              <a:rPr lang="en-US" sz="2400">
                <a:latin typeface="Times New Roman" pitchFamily="18" charset="0"/>
              </a:rPr>
              <a:t>  +  CO ---&gt; Fe  + CO</a:t>
            </a:r>
            <a:r>
              <a:rPr lang="en-US" sz="2400" baseline="-25000">
                <a:latin typeface="Times New Roman" pitchFamily="18" charset="0"/>
              </a:rPr>
              <a:t>2</a:t>
            </a:r>
            <a:r>
              <a:rPr lang="en-US" sz="2400">
                <a:latin typeface="Times New Roman" pitchFamily="18" charset="0"/>
              </a:rPr>
              <a:t> </a:t>
            </a:r>
          </a:p>
        </p:txBody>
      </p:sp>
      <p:sp>
        <p:nvSpPr>
          <p:cNvPr id="20489" name="Text Box 9"/>
          <p:cNvSpPr txBox="1">
            <a:spLocks noChangeArrowheads="1"/>
          </p:cNvSpPr>
          <p:nvPr/>
        </p:nvSpPr>
        <p:spPr bwMode="auto">
          <a:xfrm>
            <a:off x="838200" y="31242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c. FeO  +  Si  ---&gt;  Fe  +  SiO</a:t>
            </a:r>
            <a:r>
              <a:rPr lang="en-US" sz="2400" baseline="-25000">
                <a:latin typeface="Times New Roman" pitchFamily="18" charset="0"/>
              </a:rPr>
              <a:t>2</a:t>
            </a:r>
            <a:r>
              <a:rPr lang="en-US" sz="2400">
                <a:latin typeface="Times New Roman" pitchFamily="18" charset="0"/>
              </a:rPr>
              <a:t> </a:t>
            </a:r>
          </a:p>
        </p:txBody>
      </p:sp>
      <p:sp>
        <p:nvSpPr>
          <p:cNvPr id="20490" name="Text Box 10"/>
          <p:cNvSpPr txBox="1">
            <a:spLocks noChangeArrowheads="1"/>
          </p:cNvSpPr>
          <p:nvPr/>
        </p:nvSpPr>
        <p:spPr bwMode="auto">
          <a:xfrm>
            <a:off x="838200" y="38100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d. FeO  +  C  ---&gt;  Fe  +  CO </a:t>
            </a:r>
          </a:p>
        </p:txBody>
      </p:sp>
      <p:sp>
        <p:nvSpPr>
          <p:cNvPr id="20491" name="Text Box 11"/>
          <p:cNvSpPr txBox="1">
            <a:spLocks noChangeArrowheads="1"/>
          </p:cNvSpPr>
          <p:nvPr/>
        </p:nvSpPr>
        <p:spPr bwMode="auto">
          <a:xfrm>
            <a:off x="685800" y="4343400"/>
            <a:ext cx="7543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Cho biết phản ứng nào xảy ra trong quá trình luyện gang, phản ứng nào xảy ra trong quá trình luyện thép, chất nào là chất oxi hoá, chất nào là chất khử ?</a:t>
            </a:r>
          </a:p>
        </p:txBody>
      </p:sp>
      <p:grpSp>
        <p:nvGrpSpPr>
          <p:cNvPr id="20500" name="Group 20"/>
          <p:cNvGrpSpPr>
            <a:grpSpLocks/>
          </p:cNvGrpSpPr>
          <p:nvPr/>
        </p:nvGrpSpPr>
        <p:grpSpPr bwMode="auto">
          <a:xfrm>
            <a:off x="838200" y="2362200"/>
            <a:ext cx="6400800" cy="595313"/>
            <a:chOff x="624" y="3513"/>
            <a:chExt cx="4032" cy="375"/>
          </a:xfrm>
        </p:grpSpPr>
        <p:sp>
          <p:nvSpPr>
            <p:cNvPr id="31770" name="Text Box 13"/>
            <p:cNvSpPr txBox="1">
              <a:spLocks noChangeArrowheads="1"/>
            </p:cNvSpPr>
            <p:nvPr/>
          </p:nvSpPr>
          <p:spPr bwMode="auto">
            <a:xfrm>
              <a:off x="624" y="3600"/>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b. Fe</a:t>
              </a:r>
              <a:r>
                <a:rPr lang="en-US" sz="2400" baseline="-25000">
                  <a:latin typeface="Times New Roman" pitchFamily="18" charset="0"/>
                </a:rPr>
                <a:t>2</a:t>
              </a:r>
              <a:r>
                <a:rPr lang="en-US" sz="2400">
                  <a:latin typeface="Times New Roman" pitchFamily="18" charset="0"/>
                </a:rPr>
                <a:t>O</a:t>
              </a:r>
              <a:r>
                <a:rPr lang="en-US" sz="2400" baseline="-25000">
                  <a:latin typeface="Times New Roman" pitchFamily="18" charset="0"/>
                </a:rPr>
                <a:t>3</a:t>
              </a:r>
              <a:r>
                <a:rPr lang="en-US" sz="2400">
                  <a:latin typeface="Times New Roman" pitchFamily="18" charset="0"/>
                </a:rPr>
                <a:t>  +  3CO </a:t>
              </a:r>
              <a:r>
                <a:rPr lang="en-US" sz="2400">
                  <a:latin typeface="Times New Roman" pitchFamily="18" charset="0"/>
                  <a:sym typeface="Wingdings" pitchFamily="2" charset="2"/>
                </a:rPr>
                <a:t></a:t>
              </a:r>
              <a:r>
                <a:rPr lang="en-US" sz="2400">
                  <a:latin typeface="Times New Roman" pitchFamily="18" charset="0"/>
                </a:rPr>
                <a:t> 2Fe  + 3CO</a:t>
              </a:r>
              <a:r>
                <a:rPr lang="en-US" sz="2400" baseline="-25000">
                  <a:latin typeface="Times New Roman" pitchFamily="18" charset="0"/>
                </a:rPr>
                <a:t>2</a:t>
              </a:r>
              <a:r>
                <a:rPr lang="en-US" sz="2400">
                  <a:latin typeface="Times New Roman" pitchFamily="18" charset="0"/>
                </a:rPr>
                <a:t> </a:t>
              </a:r>
            </a:p>
          </p:txBody>
        </p:sp>
        <p:sp>
          <p:nvSpPr>
            <p:cNvPr id="31771" name="Text Box 15"/>
            <p:cNvSpPr txBox="1">
              <a:spLocks noChangeArrowheads="1"/>
            </p:cNvSpPr>
            <p:nvPr/>
          </p:nvSpPr>
          <p:spPr bwMode="auto">
            <a:xfrm>
              <a:off x="2016" y="3513"/>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0</a:t>
              </a:r>
              <a:endParaRPr lang="en-US">
                <a:latin typeface="Times New Roman" pitchFamily="18" charset="0"/>
              </a:endParaRPr>
            </a:p>
          </p:txBody>
        </p:sp>
      </p:grpSp>
      <p:grpSp>
        <p:nvGrpSpPr>
          <p:cNvPr id="20497" name="Group 17"/>
          <p:cNvGrpSpPr>
            <a:grpSpLocks/>
          </p:cNvGrpSpPr>
          <p:nvPr/>
        </p:nvGrpSpPr>
        <p:grpSpPr bwMode="auto">
          <a:xfrm>
            <a:off x="838200" y="1981200"/>
            <a:ext cx="6400800" cy="533400"/>
            <a:chOff x="2496" y="1344"/>
            <a:chExt cx="4032" cy="336"/>
          </a:xfrm>
        </p:grpSpPr>
        <p:sp>
          <p:nvSpPr>
            <p:cNvPr id="31768" name="Text Box 12"/>
            <p:cNvSpPr txBox="1">
              <a:spLocks noChangeArrowheads="1"/>
            </p:cNvSpPr>
            <p:nvPr/>
          </p:nvSpPr>
          <p:spPr bwMode="auto">
            <a:xfrm>
              <a:off x="2496" y="1392"/>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a. FeO   +  Mn  </a:t>
              </a:r>
              <a:r>
                <a:rPr lang="en-US" sz="2400">
                  <a:latin typeface="Times New Roman" pitchFamily="18" charset="0"/>
                  <a:sym typeface="Wingdings" pitchFamily="2" charset="2"/>
                </a:rPr>
                <a:t></a:t>
              </a:r>
              <a:r>
                <a:rPr lang="en-US" sz="2400">
                  <a:latin typeface="Times New Roman" pitchFamily="18" charset="0"/>
                </a:rPr>
                <a:t>  Fe  +  MnO </a:t>
              </a:r>
            </a:p>
          </p:txBody>
        </p:sp>
        <p:sp>
          <p:nvSpPr>
            <p:cNvPr id="31769" name="Text Box 16"/>
            <p:cNvSpPr txBox="1">
              <a:spLocks noChangeArrowheads="1"/>
            </p:cNvSpPr>
            <p:nvPr/>
          </p:nvSpPr>
          <p:spPr bwMode="auto">
            <a:xfrm>
              <a:off x="3744" y="134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0</a:t>
              </a:r>
              <a:endParaRPr lang="en-US">
                <a:latin typeface="Times New Roman" pitchFamily="18" charset="0"/>
              </a:endParaRPr>
            </a:p>
          </p:txBody>
        </p:sp>
      </p:grpSp>
      <p:grpSp>
        <p:nvGrpSpPr>
          <p:cNvPr id="20502" name="Group 22"/>
          <p:cNvGrpSpPr>
            <a:grpSpLocks/>
          </p:cNvGrpSpPr>
          <p:nvPr/>
        </p:nvGrpSpPr>
        <p:grpSpPr bwMode="auto">
          <a:xfrm>
            <a:off x="838200" y="2971800"/>
            <a:ext cx="6400800" cy="609600"/>
            <a:chOff x="624" y="3552"/>
            <a:chExt cx="4032" cy="384"/>
          </a:xfrm>
        </p:grpSpPr>
        <p:sp>
          <p:nvSpPr>
            <p:cNvPr id="31766" name="Text Box 18"/>
            <p:cNvSpPr txBox="1">
              <a:spLocks noChangeArrowheads="1"/>
            </p:cNvSpPr>
            <p:nvPr/>
          </p:nvSpPr>
          <p:spPr bwMode="auto">
            <a:xfrm>
              <a:off x="1824" y="3552"/>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0</a:t>
              </a:r>
              <a:endParaRPr lang="en-US">
                <a:latin typeface="Times New Roman" pitchFamily="18" charset="0"/>
              </a:endParaRPr>
            </a:p>
          </p:txBody>
        </p:sp>
        <p:sp>
          <p:nvSpPr>
            <p:cNvPr id="31767" name="Text Box 21"/>
            <p:cNvSpPr txBox="1">
              <a:spLocks noChangeArrowheads="1"/>
            </p:cNvSpPr>
            <p:nvPr/>
          </p:nvSpPr>
          <p:spPr bwMode="auto">
            <a:xfrm>
              <a:off x="624" y="3648"/>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c. 2FeO  +  Si  </a:t>
              </a:r>
              <a:r>
                <a:rPr lang="en-US" sz="2400">
                  <a:latin typeface="Times New Roman" pitchFamily="18" charset="0"/>
                  <a:sym typeface="Wingdings" pitchFamily="2" charset="2"/>
                </a:rPr>
                <a:t></a:t>
              </a:r>
              <a:r>
                <a:rPr lang="en-US" sz="2400">
                  <a:latin typeface="Times New Roman" pitchFamily="18" charset="0"/>
                </a:rPr>
                <a:t>  2Fe  +  SiO</a:t>
              </a:r>
              <a:r>
                <a:rPr lang="en-US" sz="2400" baseline="-25000">
                  <a:latin typeface="Times New Roman" pitchFamily="18" charset="0"/>
                </a:rPr>
                <a:t>2</a:t>
              </a:r>
              <a:r>
                <a:rPr lang="en-US" sz="2400">
                  <a:latin typeface="Times New Roman" pitchFamily="18" charset="0"/>
                </a:rPr>
                <a:t> </a:t>
              </a:r>
            </a:p>
          </p:txBody>
        </p:sp>
      </p:grpSp>
      <p:grpSp>
        <p:nvGrpSpPr>
          <p:cNvPr id="20504" name="Group 24"/>
          <p:cNvGrpSpPr>
            <a:grpSpLocks/>
          </p:cNvGrpSpPr>
          <p:nvPr/>
        </p:nvGrpSpPr>
        <p:grpSpPr bwMode="auto">
          <a:xfrm>
            <a:off x="838200" y="3657600"/>
            <a:ext cx="6400800" cy="609600"/>
            <a:chOff x="576" y="3504"/>
            <a:chExt cx="4032" cy="384"/>
          </a:xfrm>
        </p:grpSpPr>
        <p:sp>
          <p:nvSpPr>
            <p:cNvPr id="31764" name="Text Box 19"/>
            <p:cNvSpPr txBox="1">
              <a:spLocks noChangeArrowheads="1"/>
            </p:cNvSpPr>
            <p:nvPr/>
          </p:nvSpPr>
          <p:spPr bwMode="auto">
            <a:xfrm>
              <a:off x="1662" y="3504"/>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atin typeface="Times New Roman" pitchFamily="18" charset="0"/>
                </a:rPr>
                <a:t>t</a:t>
              </a:r>
              <a:r>
                <a:rPr lang="en-US" baseline="30000">
                  <a:latin typeface="Times New Roman" pitchFamily="18" charset="0"/>
                </a:rPr>
                <a:t>0</a:t>
              </a:r>
              <a:endParaRPr lang="en-US">
                <a:latin typeface="Times New Roman" pitchFamily="18" charset="0"/>
              </a:endParaRPr>
            </a:p>
          </p:txBody>
        </p:sp>
        <p:sp>
          <p:nvSpPr>
            <p:cNvPr id="31765" name="Text Box 23"/>
            <p:cNvSpPr txBox="1">
              <a:spLocks noChangeArrowheads="1"/>
            </p:cNvSpPr>
            <p:nvPr/>
          </p:nvSpPr>
          <p:spPr bwMode="auto">
            <a:xfrm>
              <a:off x="576" y="3600"/>
              <a:ext cx="40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d. FeO  +  C  </a:t>
              </a:r>
              <a:r>
                <a:rPr lang="en-US" sz="2400">
                  <a:latin typeface="Times New Roman" pitchFamily="18" charset="0"/>
                  <a:sym typeface="Wingdings" pitchFamily="2" charset="2"/>
                </a:rPr>
                <a:t></a:t>
              </a:r>
              <a:r>
                <a:rPr lang="en-US" sz="2400">
                  <a:latin typeface="Times New Roman" pitchFamily="18" charset="0"/>
                </a:rPr>
                <a:t>  Fe  +  CO </a:t>
              </a:r>
            </a:p>
          </p:txBody>
        </p:sp>
      </p:grpSp>
      <p:sp>
        <p:nvSpPr>
          <p:cNvPr id="20505" name="AutoShape 25"/>
          <p:cNvSpPr>
            <a:spLocks/>
          </p:cNvSpPr>
          <p:nvPr/>
        </p:nvSpPr>
        <p:spPr bwMode="auto">
          <a:xfrm>
            <a:off x="5029200" y="2590800"/>
            <a:ext cx="76200" cy="4572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Text Box 26"/>
          <p:cNvSpPr txBox="1">
            <a:spLocks noChangeArrowheads="1"/>
          </p:cNvSpPr>
          <p:nvPr/>
        </p:nvSpPr>
        <p:spPr bwMode="auto">
          <a:xfrm>
            <a:off x="5257800" y="25908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000">
                <a:latin typeface="Times New Roman" pitchFamily="18" charset="0"/>
              </a:rPr>
              <a:t>Xảy ra trong quá trình luyện gang</a:t>
            </a:r>
          </a:p>
        </p:txBody>
      </p:sp>
      <p:sp>
        <p:nvSpPr>
          <p:cNvPr id="20507" name="AutoShape 27"/>
          <p:cNvSpPr>
            <a:spLocks/>
          </p:cNvSpPr>
          <p:nvPr/>
        </p:nvSpPr>
        <p:spPr bwMode="auto">
          <a:xfrm>
            <a:off x="4953000" y="2133600"/>
            <a:ext cx="76200" cy="381000"/>
          </a:xfrm>
          <a:prstGeom prst="righ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AutoShape 28"/>
          <p:cNvSpPr>
            <a:spLocks/>
          </p:cNvSpPr>
          <p:nvPr/>
        </p:nvSpPr>
        <p:spPr bwMode="auto">
          <a:xfrm>
            <a:off x="4876800" y="3352800"/>
            <a:ext cx="76200" cy="990600"/>
          </a:xfrm>
          <a:prstGeom prst="rightBrace">
            <a:avLst>
              <a:gd name="adj1" fmla="val 10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9" name="Text Box 29"/>
          <p:cNvSpPr txBox="1">
            <a:spLocks noChangeArrowheads="1"/>
          </p:cNvSpPr>
          <p:nvPr/>
        </p:nvSpPr>
        <p:spPr bwMode="auto">
          <a:xfrm>
            <a:off x="5257800" y="21336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000">
                <a:latin typeface="Times New Roman" pitchFamily="18" charset="0"/>
              </a:rPr>
              <a:t>Xảy ra trong quá trình luyện thép</a:t>
            </a:r>
          </a:p>
        </p:txBody>
      </p:sp>
      <p:sp>
        <p:nvSpPr>
          <p:cNvPr id="20510" name="Text Box 30"/>
          <p:cNvSpPr txBox="1">
            <a:spLocks noChangeArrowheads="1"/>
          </p:cNvSpPr>
          <p:nvPr/>
        </p:nvSpPr>
        <p:spPr bwMode="auto">
          <a:xfrm>
            <a:off x="5334000" y="3641725"/>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000">
                <a:latin typeface="Times New Roman" pitchFamily="18" charset="0"/>
              </a:rPr>
              <a:t>Xảy ra trong quá trình luyện thép</a:t>
            </a:r>
          </a:p>
        </p:txBody>
      </p:sp>
      <p:sp>
        <p:nvSpPr>
          <p:cNvPr id="20511" name="Text Box 31"/>
          <p:cNvSpPr txBox="1">
            <a:spLocks noChangeArrowheads="1"/>
          </p:cNvSpPr>
          <p:nvPr/>
        </p:nvSpPr>
        <p:spPr bwMode="auto">
          <a:xfrm>
            <a:off x="762000" y="4419600"/>
            <a:ext cx="4648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buFontTx/>
              <a:buChar char="-"/>
            </a:pPr>
            <a:r>
              <a:rPr lang="en-US" sz="2400">
                <a:latin typeface="Times New Roman" pitchFamily="18" charset="0"/>
              </a:rPr>
              <a:t>Chất oxi hoá : FeO, Fe</a:t>
            </a:r>
            <a:r>
              <a:rPr lang="en-US" sz="2400" baseline="-25000">
                <a:latin typeface="Times New Roman" pitchFamily="18" charset="0"/>
              </a:rPr>
              <a:t>2</a:t>
            </a:r>
            <a:r>
              <a:rPr lang="en-US" sz="2400">
                <a:latin typeface="Times New Roman" pitchFamily="18" charset="0"/>
              </a:rPr>
              <a:t>O</a:t>
            </a:r>
            <a:r>
              <a:rPr lang="en-US" sz="2400" baseline="-25000">
                <a:latin typeface="Times New Roman" pitchFamily="18" charset="0"/>
              </a:rPr>
              <a:t>3 .</a:t>
            </a:r>
          </a:p>
          <a:p>
            <a:pPr eaLnBrk="1" hangingPunct="1">
              <a:spcBef>
                <a:spcPct val="50000"/>
              </a:spcBef>
              <a:buFontTx/>
              <a:buChar char="-"/>
            </a:pPr>
            <a:r>
              <a:rPr lang="en-US" sz="2400">
                <a:latin typeface="Times New Roman" pitchFamily="18" charset="0"/>
              </a:rPr>
              <a:t>Chất khử : C, Si, CO, Mn .</a:t>
            </a:r>
          </a:p>
        </p:txBody>
      </p:sp>
    </p:spTree>
    <p:extLst>
      <p:ext uri="{BB962C8B-B14F-4D97-AF65-F5344CB8AC3E}">
        <p14:creationId xmlns:p14="http://schemas.microsoft.com/office/powerpoint/2010/main" val="71926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0486"/>
                                        </p:tgtEl>
                                        <p:attrNameLst>
                                          <p:attrName>style.visibility</p:attrName>
                                        </p:attrNameLst>
                                      </p:cBhvr>
                                      <p:to>
                                        <p:strVal val="visible"/>
                                      </p:to>
                                    </p:set>
                                    <p:anim calcmode="lin" valueType="num">
                                      <p:cBhvr additive="base">
                                        <p:cTn id="10" dur="500" fill="hold"/>
                                        <p:tgtEl>
                                          <p:spTgt spid="20486"/>
                                        </p:tgtEl>
                                        <p:attrNameLst>
                                          <p:attrName>ppt_x</p:attrName>
                                        </p:attrNameLst>
                                      </p:cBhvr>
                                      <p:tavLst>
                                        <p:tav tm="0">
                                          <p:val>
                                            <p:strVal val="0-#ppt_w/2"/>
                                          </p:val>
                                        </p:tav>
                                        <p:tav tm="100000">
                                          <p:val>
                                            <p:strVal val="#ppt_x"/>
                                          </p:val>
                                        </p:tav>
                                      </p:tavLst>
                                    </p:anim>
                                    <p:anim calcmode="lin" valueType="num">
                                      <p:cBhvr additive="base">
                                        <p:cTn id="11"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0487"/>
                                        </p:tgtEl>
                                        <p:attrNameLst>
                                          <p:attrName>style.visibility</p:attrName>
                                        </p:attrNameLst>
                                      </p:cBhvr>
                                      <p:to>
                                        <p:strVal val="visible"/>
                                      </p:to>
                                    </p:set>
                                    <p:anim calcmode="lin" valueType="num">
                                      <p:cBhvr additive="base">
                                        <p:cTn id="16" dur="500" fill="hold"/>
                                        <p:tgtEl>
                                          <p:spTgt spid="20487"/>
                                        </p:tgtEl>
                                        <p:attrNameLst>
                                          <p:attrName>ppt_x</p:attrName>
                                        </p:attrNameLst>
                                      </p:cBhvr>
                                      <p:tavLst>
                                        <p:tav tm="0">
                                          <p:val>
                                            <p:strVal val="0-#ppt_w/2"/>
                                          </p:val>
                                        </p:tav>
                                        <p:tav tm="100000">
                                          <p:val>
                                            <p:strVal val="#ppt_x"/>
                                          </p:val>
                                        </p:tav>
                                      </p:tavLst>
                                    </p:anim>
                                    <p:anim calcmode="lin" valueType="num">
                                      <p:cBhvr additive="base">
                                        <p:cTn id="17"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0488"/>
                                        </p:tgtEl>
                                        <p:attrNameLst>
                                          <p:attrName>style.visibility</p:attrName>
                                        </p:attrNameLst>
                                      </p:cBhvr>
                                      <p:to>
                                        <p:strVal val="visible"/>
                                      </p:to>
                                    </p:set>
                                    <p:anim calcmode="lin" valueType="num">
                                      <p:cBhvr additive="base">
                                        <p:cTn id="22" dur="500" fill="hold"/>
                                        <p:tgtEl>
                                          <p:spTgt spid="20488"/>
                                        </p:tgtEl>
                                        <p:attrNameLst>
                                          <p:attrName>ppt_x</p:attrName>
                                        </p:attrNameLst>
                                      </p:cBhvr>
                                      <p:tavLst>
                                        <p:tav tm="0">
                                          <p:val>
                                            <p:strVal val="0-#ppt_w/2"/>
                                          </p:val>
                                        </p:tav>
                                        <p:tav tm="100000">
                                          <p:val>
                                            <p:strVal val="#ppt_x"/>
                                          </p:val>
                                        </p:tav>
                                      </p:tavLst>
                                    </p:anim>
                                    <p:anim calcmode="lin" valueType="num">
                                      <p:cBhvr additive="base">
                                        <p:cTn id="23" dur="500" fill="hold"/>
                                        <p:tgtEl>
                                          <p:spTgt spid="20488"/>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0489"/>
                                        </p:tgtEl>
                                        <p:attrNameLst>
                                          <p:attrName>style.visibility</p:attrName>
                                        </p:attrNameLst>
                                      </p:cBhvr>
                                      <p:to>
                                        <p:strVal val="visible"/>
                                      </p:to>
                                    </p:set>
                                    <p:anim calcmode="lin" valueType="num">
                                      <p:cBhvr additive="base">
                                        <p:cTn id="28" dur="500" fill="hold"/>
                                        <p:tgtEl>
                                          <p:spTgt spid="20489"/>
                                        </p:tgtEl>
                                        <p:attrNameLst>
                                          <p:attrName>ppt_x</p:attrName>
                                        </p:attrNameLst>
                                      </p:cBhvr>
                                      <p:tavLst>
                                        <p:tav tm="0">
                                          <p:val>
                                            <p:strVal val="0-#ppt_w/2"/>
                                          </p:val>
                                        </p:tav>
                                        <p:tav tm="100000">
                                          <p:val>
                                            <p:strVal val="#ppt_x"/>
                                          </p:val>
                                        </p:tav>
                                      </p:tavLst>
                                    </p:anim>
                                    <p:anim calcmode="lin" valueType="num">
                                      <p:cBhvr additive="base">
                                        <p:cTn id="29" dur="500" fill="hold"/>
                                        <p:tgtEl>
                                          <p:spTgt spid="2048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0490"/>
                                        </p:tgtEl>
                                        <p:attrNameLst>
                                          <p:attrName>style.visibility</p:attrName>
                                        </p:attrNameLst>
                                      </p:cBhvr>
                                      <p:to>
                                        <p:strVal val="visible"/>
                                      </p:to>
                                    </p:set>
                                    <p:anim calcmode="lin" valueType="num">
                                      <p:cBhvr additive="base">
                                        <p:cTn id="34" dur="500" fill="hold"/>
                                        <p:tgtEl>
                                          <p:spTgt spid="20490"/>
                                        </p:tgtEl>
                                        <p:attrNameLst>
                                          <p:attrName>ppt_x</p:attrName>
                                        </p:attrNameLst>
                                      </p:cBhvr>
                                      <p:tavLst>
                                        <p:tav tm="0">
                                          <p:val>
                                            <p:strVal val="0-#ppt_w/2"/>
                                          </p:val>
                                        </p:tav>
                                        <p:tav tm="100000">
                                          <p:val>
                                            <p:strVal val="#ppt_x"/>
                                          </p:val>
                                        </p:tav>
                                      </p:tavLst>
                                    </p:anim>
                                    <p:anim calcmode="lin" valueType="num">
                                      <p:cBhvr additive="base">
                                        <p:cTn id="35" dur="500" fill="hold"/>
                                        <p:tgtEl>
                                          <p:spTgt spid="2049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491"/>
                                        </p:tgtEl>
                                        <p:attrNameLst>
                                          <p:attrName>style.visibility</p:attrName>
                                        </p:attrNameLst>
                                      </p:cBhvr>
                                      <p:to>
                                        <p:strVal val="visible"/>
                                      </p:to>
                                    </p:set>
                                    <p:anim calcmode="lin" valueType="num">
                                      <p:cBhvr additive="base">
                                        <p:cTn id="40" dur="500" fill="hold"/>
                                        <p:tgtEl>
                                          <p:spTgt spid="20491"/>
                                        </p:tgtEl>
                                        <p:attrNameLst>
                                          <p:attrName>ppt_x</p:attrName>
                                        </p:attrNameLst>
                                      </p:cBhvr>
                                      <p:tavLst>
                                        <p:tav tm="0">
                                          <p:val>
                                            <p:strVal val="0-#ppt_w/2"/>
                                          </p:val>
                                        </p:tav>
                                        <p:tav tm="100000">
                                          <p:val>
                                            <p:strVal val="#ppt_x"/>
                                          </p:val>
                                        </p:tav>
                                      </p:tavLst>
                                    </p:anim>
                                    <p:anim calcmode="lin" valueType="num">
                                      <p:cBhvr additive="base">
                                        <p:cTn id="41" dur="500" fill="hold"/>
                                        <p:tgtEl>
                                          <p:spTgt spid="2049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xit" presetSubtype="16" fill="hold" grpId="1" nodeType="clickEffect">
                                  <p:stCondLst>
                                    <p:cond delay="0"/>
                                  </p:stCondLst>
                                  <p:childTnLst>
                                    <p:animEffect transition="out" filter="box(in)">
                                      <p:cBhvr>
                                        <p:cTn id="45" dur="500"/>
                                        <p:tgtEl>
                                          <p:spTgt spid="20487"/>
                                        </p:tgtEl>
                                      </p:cBhvr>
                                    </p:animEffect>
                                    <p:set>
                                      <p:cBhvr>
                                        <p:cTn id="46" dur="1" fill="hold">
                                          <p:stCondLst>
                                            <p:cond delay="499"/>
                                          </p:stCondLst>
                                        </p:cTn>
                                        <p:tgtEl>
                                          <p:spTgt spid="20487"/>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20497"/>
                                        </p:tgtEl>
                                        <p:attrNameLst>
                                          <p:attrName>style.visibility</p:attrName>
                                        </p:attrNameLst>
                                      </p:cBhvr>
                                      <p:to>
                                        <p:strVal val="visible"/>
                                      </p:to>
                                    </p:set>
                                    <p:animEffect transition="in" filter="box(in)">
                                      <p:cBhvr>
                                        <p:cTn id="51" dur="500"/>
                                        <p:tgtEl>
                                          <p:spTgt spid="2049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xit" presetSubtype="16" fill="hold" grpId="1" nodeType="clickEffect">
                                  <p:stCondLst>
                                    <p:cond delay="0"/>
                                  </p:stCondLst>
                                  <p:childTnLst>
                                    <p:animEffect transition="out" filter="box(in)">
                                      <p:cBhvr>
                                        <p:cTn id="55" dur="500"/>
                                        <p:tgtEl>
                                          <p:spTgt spid="20488"/>
                                        </p:tgtEl>
                                      </p:cBhvr>
                                    </p:animEffect>
                                    <p:set>
                                      <p:cBhvr>
                                        <p:cTn id="56" dur="1" fill="hold">
                                          <p:stCondLst>
                                            <p:cond delay="499"/>
                                          </p:stCondLst>
                                        </p:cTn>
                                        <p:tgtEl>
                                          <p:spTgt spid="20488"/>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 presetClass="entr" presetSubtype="16" fill="hold" nodeType="clickEffect">
                                  <p:stCondLst>
                                    <p:cond delay="0"/>
                                  </p:stCondLst>
                                  <p:childTnLst>
                                    <p:set>
                                      <p:cBhvr>
                                        <p:cTn id="60" dur="1" fill="hold">
                                          <p:stCondLst>
                                            <p:cond delay="0"/>
                                          </p:stCondLst>
                                        </p:cTn>
                                        <p:tgtEl>
                                          <p:spTgt spid="20500"/>
                                        </p:tgtEl>
                                        <p:attrNameLst>
                                          <p:attrName>style.visibility</p:attrName>
                                        </p:attrNameLst>
                                      </p:cBhvr>
                                      <p:to>
                                        <p:strVal val="visible"/>
                                      </p:to>
                                    </p:set>
                                    <p:animEffect transition="in" filter="box(in)">
                                      <p:cBhvr>
                                        <p:cTn id="61" dur="500"/>
                                        <p:tgtEl>
                                          <p:spTgt spid="2050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xit" presetSubtype="16" fill="hold" grpId="1" nodeType="clickEffect">
                                  <p:stCondLst>
                                    <p:cond delay="0"/>
                                  </p:stCondLst>
                                  <p:childTnLst>
                                    <p:animEffect transition="out" filter="box(in)">
                                      <p:cBhvr>
                                        <p:cTn id="65" dur="500"/>
                                        <p:tgtEl>
                                          <p:spTgt spid="20489"/>
                                        </p:tgtEl>
                                      </p:cBhvr>
                                    </p:animEffect>
                                    <p:set>
                                      <p:cBhvr>
                                        <p:cTn id="66" dur="1" fill="hold">
                                          <p:stCondLst>
                                            <p:cond delay="499"/>
                                          </p:stCondLst>
                                        </p:cTn>
                                        <p:tgtEl>
                                          <p:spTgt spid="2048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nodeType="clickEffect">
                                  <p:stCondLst>
                                    <p:cond delay="0"/>
                                  </p:stCondLst>
                                  <p:childTnLst>
                                    <p:set>
                                      <p:cBhvr>
                                        <p:cTn id="70" dur="1" fill="hold">
                                          <p:stCondLst>
                                            <p:cond delay="0"/>
                                          </p:stCondLst>
                                        </p:cTn>
                                        <p:tgtEl>
                                          <p:spTgt spid="20502"/>
                                        </p:tgtEl>
                                        <p:attrNameLst>
                                          <p:attrName>style.visibility</p:attrName>
                                        </p:attrNameLst>
                                      </p:cBhvr>
                                      <p:to>
                                        <p:strVal val="visible"/>
                                      </p:to>
                                    </p:set>
                                    <p:animEffect transition="in" filter="box(in)">
                                      <p:cBhvr>
                                        <p:cTn id="71" dur="500"/>
                                        <p:tgtEl>
                                          <p:spTgt spid="2050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xit" presetSubtype="16" fill="hold" grpId="1" nodeType="clickEffect">
                                  <p:stCondLst>
                                    <p:cond delay="0"/>
                                  </p:stCondLst>
                                  <p:childTnLst>
                                    <p:animEffect transition="out" filter="box(in)">
                                      <p:cBhvr>
                                        <p:cTn id="75" dur="500"/>
                                        <p:tgtEl>
                                          <p:spTgt spid="20490"/>
                                        </p:tgtEl>
                                      </p:cBhvr>
                                    </p:animEffect>
                                    <p:set>
                                      <p:cBhvr>
                                        <p:cTn id="76" dur="1" fill="hold">
                                          <p:stCondLst>
                                            <p:cond delay="499"/>
                                          </p:stCondLst>
                                        </p:cTn>
                                        <p:tgtEl>
                                          <p:spTgt spid="20490"/>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20504"/>
                                        </p:tgtEl>
                                        <p:attrNameLst>
                                          <p:attrName>style.visibility</p:attrName>
                                        </p:attrNameLst>
                                      </p:cBhvr>
                                      <p:to>
                                        <p:strVal val="visible"/>
                                      </p:to>
                                    </p:set>
                                    <p:animEffect transition="in" filter="box(in)">
                                      <p:cBhvr>
                                        <p:cTn id="81" dur="500"/>
                                        <p:tgtEl>
                                          <p:spTgt spid="2050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20507"/>
                                        </p:tgtEl>
                                        <p:attrNameLst>
                                          <p:attrName>style.visibility</p:attrName>
                                        </p:attrNameLst>
                                      </p:cBhvr>
                                      <p:to>
                                        <p:strVal val="visible"/>
                                      </p:to>
                                    </p:set>
                                    <p:animEffect transition="in" filter="box(in)">
                                      <p:cBhvr>
                                        <p:cTn id="86" dur="500"/>
                                        <p:tgtEl>
                                          <p:spTgt spid="20507"/>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20509"/>
                                        </p:tgtEl>
                                        <p:attrNameLst>
                                          <p:attrName>style.visibility</p:attrName>
                                        </p:attrNameLst>
                                      </p:cBhvr>
                                      <p:to>
                                        <p:strVal val="visible"/>
                                      </p:to>
                                    </p:set>
                                    <p:animEffect transition="in" filter="box(in)">
                                      <p:cBhvr>
                                        <p:cTn id="89" dur="500"/>
                                        <p:tgtEl>
                                          <p:spTgt spid="2050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20505"/>
                                        </p:tgtEl>
                                        <p:attrNameLst>
                                          <p:attrName>style.visibility</p:attrName>
                                        </p:attrNameLst>
                                      </p:cBhvr>
                                      <p:to>
                                        <p:strVal val="visible"/>
                                      </p:to>
                                    </p:set>
                                    <p:animEffect transition="in" filter="box(in)">
                                      <p:cBhvr>
                                        <p:cTn id="94" dur="500"/>
                                        <p:tgtEl>
                                          <p:spTgt spid="20505"/>
                                        </p:tgtEl>
                                      </p:cBhvr>
                                    </p:animEffect>
                                  </p:childTnLst>
                                </p:cTn>
                              </p:par>
                              <p:par>
                                <p:cTn id="95" presetID="4" presetClass="entr" presetSubtype="16" fill="hold" grpId="0" nodeType="withEffect">
                                  <p:stCondLst>
                                    <p:cond delay="0"/>
                                  </p:stCondLst>
                                  <p:childTnLst>
                                    <p:set>
                                      <p:cBhvr>
                                        <p:cTn id="96" dur="1" fill="hold">
                                          <p:stCondLst>
                                            <p:cond delay="0"/>
                                          </p:stCondLst>
                                        </p:cTn>
                                        <p:tgtEl>
                                          <p:spTgt spid="20506"/>
                                        </p:tgtEl>
                                        <p:attrNameLst>
                                          <p:attrName>style.visibility</p:attrName>
                                        </p:attrNameLst>
                                      </p:cBhvr>
                                      <p:to>
                                        <p:strVal val="visible"/>
                                      </p:to>
                                    </p:set>
                                    <p:animEffect transition="in" filter="box(in)">
                                      <p:cBhvr>
                                        <p:cTn id="97" dur="500"/>
                                        <p:tgtEl>
                                          <p:spTgt spid="2050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20508"/>
                                        </p:tgtEl>
                                        <p:attrNameLst>
                                          <p:attrName>style.visibility</p:attrName>
                                        </p:attrNameLst>
                                      </p:cBhvr>
                                      <p:to>
                                        <p:strVal val="visible"/>
                                      </p:to>
                                    </p:set>
                                    <p:animEffect transition="in" filter="box(in)">
                                      <p:cBhvr>
                                        <p:cTn id="102" dur="500"/>
                                        <p:tgtEl>
                                          <p:spTgt spid="20508"/>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20510"/>
                                        </p:tgtEl>
                                        <p:attrNameLst>
                                          <p:attrName>style.visibility</p:attrName>
                                        </p:attrNameLst>
                                      </p:cBhvr>
                                      <p:to>
                                        <p:strVal val="visible"/>
                                      </p:to>
                                    </p:set>
                                    <p:animEffect transition="in" filter="box(in)">
                                      <p:cBhvr>
                                        <p:cTn id="105" dur="500"/>
                                        <p:tgtEl>
                                          <p:spTgt spid="205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 presetClass="exit" presetSubtype="16" fill="hold" grpId="1" nodeType="clickEffect">
                                  <p:stCondLst>
                                    <p:cond delay="0"/>
                                  </p:stCondLst>
                                  <p:childTnLst>
                                    <p:animEffect transition="out" filter="box(in)">
                                      <p:cBhvr>
                                        <p:cTn id="109" dur="500"/>
                                        <p:tgtEl>
                                          <p:spTgt spid="20491"/>
                                        </p:tgtEl>
                                      </p:cBhvr>
                                    </p:animEffect>
                                    <p:set>
                                      <p:cBhvr>
                                        <p:cTn id="110" dur="1" fill="hold">
                                          <p:stCondLst>
                                            <p:cond delay="499"/>
                                          </p:stCondLst>
                                        </p:cTn>
                                        <p:tgtEl>
                                          <p:spTgt spid="20491"/>
                                        </p:tgtEl>
                                        <p:attrNameLst>
                                          <p:attrName>style.visibility</p:attrName>
                                        </p:attrNameLst>
                                      </p:cBhvr>
                                      <p:to>
                                        <p:strVal val="hidden"/>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20511"/>
                                        </p:tgtEl>
                                        <p:attrNameLst>
                                          <p:attrName>style.visibility</p:attrName>
                                        </p:attrNameLst>
                                      </p:cBhvr>
                                      <p:to>
                                        <p:strVal val="visible"/>
                                      </p:to>
                                    </p:set>
                                    <p:animEffect transition="in" filter="box(in)">
                                      <p:cBhvr>
                                        <p:cTn id="115" dur="500"/>
                                        <p:tgtEl>
                                          <p:spTgt spid="2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6" grpId="0"/>
      <p:bldP spid="20487" grpId="0"/>
      <p:bldP spid="20487" grpId="1"/>
      <p:bldP spid="20488" grpId="0"/>
      <p:bldP spid="20488" grpId="1"/>
      <p:bldP spid="20489" grpId="0"/>
      <p:bldP spid="20489" grpId="1"/>
      <p:bldP spid="20490" grpId="0"/>
      <p:bldP spid="20490" grpId="1"/>
      <p:bldP spid="20491" grpId="0"/>
      <p:bldP spid="20491" grpId="1"/>
      <p:bldP spid="20505" grpId="0" animBg="1"/>
      <p:bldP spid="20506" grpId="0"/>
      <p:bldP spid="20507" grpId="0" animBg="1"/>
      <p:bldP spid="20508" grpId="0" animBg="1"/>
      <p:bldP spid="20509" grpId="0"/>
      <p:bldP spid="20510" grpId="0"/>
      <p:bldP spid="205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WordArt 4"/>
          <p:cNvSpPr>
            <a:spLocks noChangeArrowheads="1" noChangeShapeType="1" noTextEdit="1"/>
          </p:cNvSpPr>
          <p:nvPr/>
        </p:nvSpPr>
        <p:spPr bwMode="auto">
          <a:xfrm>
            <a:off x="1143000" y="152400"/>
            <a:ext cx="7162800" cy="75247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HƯỚNG DẪN HỌC Ở NHÀ</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sp>
        <p:nvSpPr>
          <p:cNvPr id="24581" name="Text Box 5"/>
          <p:cNvSpPr txBox="1">
            <a:spLocks noChangeArrowheads="1"/>
          </p:cNvSpPr>
          <p:nvPr/>
        </p:nvSpPr>
        <p:spPr bwMode="auto">
          <a:xfrm>
            <a:off x="838200" y="9906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u="sng">
                <a:latin typeface="Times New Roman" pitchFamily="18" charset="0"/>
              </a:rPr>
              <a:t>1. Bài cũ :</a:t>
            </a:r>
          </a:p>
        </p:txBody>
      </p:sp>
      <p:sp>
        <p:nvSpPr>
          <p:cNvPr id="24582" name="Text Box 6"/>
          <p:cNvSpPr txBox="1">
            <a:spLocks noChangeArrowheads="1"/>
          </p:cNvSpPr>
          <p:nvPr/>
        </p:nvSpPr>
        <p:spPr bwMode="auto">
          <a:xfrm>
            <a:off x="838200" y="14478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Học bài cũ, nắm được các ý chính :</a:t>
            </a:r>
          </a:p>
        </p:txBody>
      </p:sp>
      <p:sp>
        <p:nvSpPr>
          <p:cNvPr id="24583" name="Text Box 7"/>
          <p:cNvSpPr txBox="1">
            <a:spLocks noChangeArrowheads="1"/>
          </p:cNvSpPr>
          <p:nvPr/>
        </p:nvSpPr>
        <p:spPr bwMode="auto">
          <a:xfrm>
            <a:off x="1219200" y="20574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Hợp kim là gì ?</a:t>
            </a:r>
          </a:p>
        </p:txBody>
      </p:sp>
      <p:sp>
        <p:nvSpPr>
          <p:cNvPr id="24584" name="Text Box 8"/>
          <p:cNvSpPr txBox="1">
            <a:spLocks noChangeArrowheads="1"/>
          </p:cNvSpPr>
          <p:nvPr/>
        </p:nvSpPr>
        <p:spPr bwMode="auto">
          <a:xfrm>
            <a:off x="1219200" y="2528888"/>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Gang là gì ? Ứng dụng của gang ?</a:t>
            </a:r>
          </a:p>
        </p:txBody>
      </p:sp>
      <p:sp>
        <p:nvSpPr>
          <p:cNvPr id="24585" name="Text Box 9"/>
          <p:cNvSpPr txBox="1">
            <a:spLocks noChangeArrowheads="1"/>
          </p:cNvSpPr>
          <p:nvPr/>
        </p:nvSpPr>
        <p:spPr bwMode="auto">
          <a:xfrm>
            <a:off x="1219200" y="30480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Thép là gì ? Ứng dụng của thép ?</a:t>
            </a:r>
          </a:p>
        </p:txBody>
      </p:sp>
      <p:sp>
        <p:nvSpPr>
          <p:cNvPr id="24586" name="Text Box 10"/>
          <p:cNvSpPr txBox="1">
            <a:spLocks noChangeArrowheads="1"/>
          </p:cNvSpPr>
          <p:nvPr/>
        </p:nvSpPr>
        <p:spPr bwMode="auto">
          <a:xfrm>
            <a:off x="1219200" y="35814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Sản xuất gang như thế nào ? PTHH ?</a:t>
            </a:r>
          </a:p>
        </p:txBody>
      </p:sp>
      <p:sp>
        <p:nvSpPr>
          <p:cNvPr id="24587" name="Text Box 11"/>
          <p:cNvSpPr txBox="1">
            <a:spLocks noChangeArrowheads="1"/>
          </p:cNvSpPr>
          <p:nvPr/>
        </p:nvSpPr>
        <p:spPr bwMode="auto">
          <a:xfrm>
            <a:off x="1295400" y="411480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Sản xuất thép như thế nào ? PTHH ?</a:t>
            </a:r>
          </a:p>
        </p:txBody>
      </p:sp>
      <p:sp>
        <p:nvSpPr>
          <p:cNvPr id="24588" name="Text Box 12"/>
          <p:cNvSpPr txBox="1">
            <a:spLocks noChangeArrowheads="1"/>
          </p:cNvSpPr>
          <p:nvPr/>
        </p:nvSpPr>
        <p:spPr bwMode="auto">
          <a:xfrm>
            <a:off x="914400" y="51816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u="sng">
                <a:latin typeface="Times New Roman" pitchFamily="18" charset="0"/>
              </a:rPr>
              <a:t>2. Bài mới</a:t>
            </a:r>
            <a:r>
              <a:rPr lang="en-US" sz="2400">
                <a:latin typeface="Times New Roman" pitchFamily="18" charset="0"/>
              </a:rPr>
              <a:t> : Coi và nắm nội dung bài mới </a:t>
            </a:r>
          </a:p>
        </p:txBody>
      </p:sp>
      <p:sp>
        <p:nvSpPr>
          <p:cNvPr id="24589" name="Text Box 13"/>
          <p:cNvSpPr txBox="1">
            <a:spLocks noChangeArrowheads="1"/>
          </p:cNvSpPr>
          <p:nvPr/>
        </p:nvSpPr>
        <p:spPr bwMode="auto">
          <a:xfrm>
            <a:off x="838200" y="460375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Làm bài tập 6/63 .</a:t>
            </a:r>
          </a:p>
        </p:txBody>
      </p:sp>
    </p:spTree>
    <p:extLst>
      <p:ext uri="{BB962C8B-B14F-4D97-AF65-F5344CB8AC3E}">
        <p14:creationId xmlns:p14="http://schemas.microsoft.com/office/powerpoint/2010/main" val="1141535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horizontal)">
                                      <p:cBhvr>
                                        <p:cTn id="7" dur="500"/>
                                        <p:tgtEl>
                                          <p:spTgt spid="24580"/>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box(in)">
                                      <p:cBhvr>
                                        <p:cTn id="11" dur="500"/>
                                        <p:tgtEl>
                                          <p:spTgt spid="24581"/>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4582"/>
                                        </p:tgtEl>
                                        <p:attrNameLst>
                                          <p:attrName>style.visibility</p:attrName>
                                        </p:attrNameLst>
                                      </p:cBhvr>
                                      <p:to>
                                        <p:strVal val="visible"/>
                                      </p:to>
                                    </p:set>
                                    <p:animEffect transition="in" filter="box(in)">
                                      <p:cBhvr>
                                        <p:cTn id="15" dur="500"/>
                                        <p:tgtEl>
                                          <p:spTgt spid="24582"/>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4583"/>
                                        </p:tgtEl>
                                        <p:attrNameLst>
                                          <p:attrName>style.visibility</p:attrName>
                                        </p:attrNameLst>
                                      </p:cBhvr>
                                      <p:to>
                                        <p:strVal val="visible"/>
                                      </p:to>
                                    </p:set>
                                    <p:animEffect transition="in" filter="box(in)">
                                      <p:cBhvr>
                                        <p:cTn id="19" dur="500"/>
                                        <p:tgtEl>
                                          <p:spTgt spid="24583"/>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4584"/>
                                        </p:tgtEl>
                                        <p:attrNameLst>
                                          <p:attrName>style.visibility</p:attrName>
                                        </p:attrNameLst>
                                      </p:cBhvr>
                                      <p:to>
                                        <p:strVal val="visible"/>
                                      </p:to>
                                    </p:set>
                                    <p:animEffect transition="in" filter="box(in)">
                                      <p:cBhvr>
                                        <p:cTn id="23" dur="500"/>
                                        <p:tgtEl>
                                          <p:spTgt spid="24584"/>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4585"/>
                                        </p:tgtEl>
                                        <p:attrNameLst>
                                          <p:attrName>style.visibility</p:attrName>
                                        </p:attrNameLst>
                                      </p:cBhvr>
                                      <p:to>
                                        <p:strVal val="visible"/>
                                      </p:to>
                                    </p:set>
                                    <p:animEffect transition="in" filter="box(in)">
                                      <p:cBhvr>
                                        <p:cTn id="27" dur="500"/>
                                        <p:tgtEl>
                                          <p:spTgt spid="24585"/>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4586"/>
                                        </p:tgtEl>
                                        <p:attrNameLst>
                                          <p:attrName>style.visibility</p:attrName>
                                        </p:attrNameLst>
                                      </p:cBhvr>
                                      <p:to>
                                        <p:strVal val="visible"/>
                                      </p:to>
                                    </p:set>
                                    <p:animEffect transition="in" filter="box(in)">
                                      <p:cBhvr>
                                        <p:cTn id="31" dur="500"/>
                                        <p:tgtEl>
                                          <p:spTgt spid="24586"/>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24587"/>
                                        </p:tgtEl>
                                        <p:attrNameLst>
                                          <p:attrName>style.visibility</p:attrName>
                                        </p:attrNameLst>
                                      </p:cBhvr>
                                      <p:to>
                                        <p:strVal val="visible"/>
                                      </p:to>
                                    </p:set>
                                    <p:animEffect transition="in" filter="box(in)">
                                      <p:cBhvr>
                                        <p:cTn id="35" dur="500"/>
                                        <p:tgtEl>
                                          <p:spTgt spid="24587"/>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24589"/>
                                        </p:tgtEl>
                                        <p:attrNameLst>
                                          <p:attrName>style.visibility</p:attrName>
                                        </p:attrNameLst>
                                      </p:cBhvr>
                                      <p:to>
                                        <p:strVal val="visible"/>
                                      </p:to>
                                    </p:set>
                                    <p:animEffect transition="in" filter="box(in)">
                                      <p:cBhvr>
                                        <p:cTn id="39" dur="500"/>
                                        <p:tgtEl>
                                          <p:spTgt spid="24589"/>
                                        </p:tgtEl>
                                      </p:cBhvr>
                                    </p:animEffect>
                                  </p:childTnLst>
                                </p:cTn>
                              </p:par>
                            </p:childTnLst>
                          </p:cTn>
                        </p:par>
                        <p:par>
                          <p:cTn id="40" fill="hold" nodeType="afterGroup">
                            <p:stCondLst>
                              <p:cond delay="4500"/>
                            </p:stCondLst>
                            <p:childTnLst>
                              <p:par>
                                <p:cTn id="41" presetID="4" presetClass="entr" presetSubtype="16" fill="hold" grpId="0" nodeType="afterEffect">
                                  <p:stCondLst>
                                    <p:cond delay="0"/>
                                  </p:stCondLst>
                                  <p:childTnLst>
                                    <p:set>
                                      <p:cBhvr>
                                        <p:cTn id="42" dur="1" fill="hold">
                                          <p:stCondLst>
                                            <p:cond delay="0"/>
                                          </p:stCondLst>
                                        </p:cTn>
                                        <p:tgtEl>
                                          <p:spTgt spid="24588"/>
                                        </p:tgtEl>
                                        <p:attrNameLst>
                                          <p:attrName>style.visibility</p:attrName>
                                        </p:attrNameLst>
                                      </p:cBhvr>
                                      <p:to>
                                        <p:strVal val="visible"/>
                                      </p:to>
                                    </p:set>
                                    <p:animEffect transition="in" filter="box(in)">
                                      <p:cBhvr>
                                        <p:cTn id="43"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p:bldP spid="24582" grpId="0"/>
      <p:bldP spid="24583" grpId="0"/>
      <p:bldP spid="24584" grpId="0"/>
      <p:bldP spid="24585" grpId="0"/>
      <p:bldP spid="24586" grpId="0"/>
      <p:bldP spid="24587" grpId="0"/>
      <p:bldP spid="24588" grpId="0"/>
      <p:bldP spid="2458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60" name="Group 4"/>
          <p:cNvGrpSpPr>
            <a:grpSpLocks/>
          </p:cNvGrpSpPr>
          <p:nvPr/>
        </p:nvGrpSpPr>
        <p:grpSpPr bwMode="auto">
          <a:xfrm>
            <a:off x="1143000" y="1219200"/>
            <a:ext cx="6858000" cy="5029200"/>
            <a:chOff x="204" y="0"/>
            <a:chExt cx="2457" cy="2087"/>
          </a:xfrm>
        </p:grpSpPr>
        <p:grpSp>
          <p:nvGrpSpPr>
            <p:cNvPr id="34822" name="Group 5"/>
            <p:cNvGrpSpPr>
              <a:grpSpLocks/>
            </p:cNvGrpSpPr>
            <p:nvPr/>
          </p:nvGrpSpPr>
          <p:grpSpPr bwMode="auto">
            <a:xfrm>
              <a:off x="247" y="0"/>
              <a:ext cx="2414" cy="2073"/>
              <a:chOff x="1644" y="2382"/>
              <a:chExt cx="2346" cy="1774"/>
            </a:xfrm>
          </p:grpSpPr>
          <p:pic>
            <p:nvPicPr>
              <p:cNvPr id="34824" name="Picture 6"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25" name="Group 7"/>
              <p:cNvGrpSpPr>
                <a:grpSpLocks/>
              </p:cNvGrpSpPr>
              <p:nvPr/>
            </p:nvGrpSpPr>
            <p:grpSpPr bwMode="auto">
              <a:xfrm>
                <a:off x="1644" y="2382"/>
                <a:ext cx="2346" cy="504"/>
                <a:chOff x="1644" y="2406"/>
                <a:chExt cx="2346" cy="504"/>
              </a:xfrm>
            </p:grpSpPr>
            <p:sp>
              <p:nvSpPr>
                <p:cNvPr id="34826" name="AutoShape 8"/>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sz="3200" b="1">
                      <a:solidFill>
                        <a:srgbClr val="9933FF"/>
                      </a:solidFill>
                      <a:latin typeface="Times New Roman" pitchFamily="18" charset="0"/>
                      <a:cs typeface="Arial" charset="0"/>
                    </a:rPr>
                    <a:t>B</a:t>
                  </a:r>
                  <a:r>
                    <a:rPr lang="en-US" sz="3200" b="1">
                      <a:solidFill>
                        <a:srgbClr val="9933FF"/>
                      </a:solidFill>
                      <a:latin typeface="Times New Roman" pitchFamily="18" charset="0"/>
                    </a:rPr>
                    <a:t>ÀI  HỌC ĐÃ KẾT THÚC !</a:t>
                  </a:r>
                </a:p>
              </p:txBody>
            </p:sp>
            <p:sp>
              <p:nvSpPr>
                <p:cNvPr id="34827" name="Freeform 9"/>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4823" name="Rectangle 10"/>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pic>
        <p:nvPicPr>
          <p:cNvPr id="34819" name="Picture 11"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7175" y="4581525"/>
            <a:ext cx="20097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12" descr="b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484669">
            <a:off x="7362825" y="-219075"/>
            <a:ext cx="200977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Truong-Lang-Toi.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102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9473"/>
                                        </p:tgtEl>
                                      </p:cBhvr>
                                    </p:cmd>
                                  </p:childTnLst>
                                </p:cTn>
                              </p:par>
                            </p:childTnLst>
                          </p:cTn>
                        </p:par>
                        <p:par>
                          <p:cTn id="7" fill="hold" nodeType="afterGroup">
                            <p:stCondLst>
                              <p:cond delay="0"/>
                            </p:stCondLst>
                            <p:childTnLst>
                              <p:par>
                                <p:cTn id="8" presetID="30" presetClass="entr" presetSubtype="0" fill="hold" nodeType="after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800" decel="100000"/>
                                        <p:tgtEl>
                                          <p:spTgt spid="19460"/>
                                        </p:tgtEl>
                                      </p:cBhvr>
                                    </p:animEffect>
                                    <p:anim calcmode="lin" valueType="num">
                                      <p:cBhvr>
                                        <p:cTn id="11" dur="800" decel="100000" fill="hold"/>
                                        <p:tgtEl>
                                          <p:spTgt spid="19460"/>
                                        </p:tgtEl>
                                        <p:attrNameLst>
                                          <p:attrName>style.rotation</p:attrName>
                                        </p:attrNameLst>
                                      </p:cBhvr>
                                      <p:tavLst>
                                        <p:tav tm="0">
                                          <p:val>
                                            <p:fltVal val="-90"/>
                                          </p:val>
                                        </p:tav>
                                        <p:tav tm="100000">
                                          <p:val>
                                            <p:fltVal val="0"/>
                                          </p:val>
                                        </p:tav>
                                      </p:tavLst>
                                    </p:anim>
                                    <p:anim calcmode="lin" valueType="num">
                                      <p:cBhvr>
                                        <p:cTn id="12" dur="800" decel="100000" fill="hold"/>
                                        <p:tgtEl>
                                          <p:spTgt spid="19460"/>
                                        </p:tgtEl>
                                        <p:attrNameLst>
                                          <p:attrName>ppt_x</p:attrName>
                                        </p:attrNameLst>
                                      </p:cBhvr>
                                      <p:tavLst>
                                        <p:tav tm="0">
                                          <p:val>
                                            <p:strVal val="#ppt_x+0.4"/>
                                          </p:val>
                                        </p:tav>
                                        <p:tav tm="100000">
                                          <p:val>
                                            <p:strVal val="#ppt_x-0.05"/>
                                          </p:val>
                                        </p:tav>
                                      </p:tavLst>
                                    </p:anim>
                                    <p:anim calcmode="lin" valueType="num">
                                      <p:cBhvr>
                                        <p:cTn id="13" dur="800" decel="100000" fill="hold"/>
                                        <p:tgtEl>
                                          <p:spTgt spid="19460"/>
                                        </p:tgtEl>
                                        <p:attrNameLst>
                                          <p:attrName>ppt_y</p:attrName>
                                        </p:attrNameLst>
                                      </p:cBhvr>
                                      <p:tavLst>
                                        <p:tav tm="0">
                                          <p:val>
                                            <p:strVal val="#ppt_y-0.4"/>
                                          </p:val>
                                        </p:tav>
                                        <p:tav tm="100000">
                                          <p:val>
                                            <p:strVal val="#ppt_y+0.1"/>
                                          </p:val>
                                        </p:tav>
                                      </p:tavLst>
                                    </p:anim>
                                    <p:anim calcmode="lin" valueType="num">
                                      <p:cBhvr>
                                        <p:cTn id="14"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15"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6" repeatCount="indefinite" fill="hold" display="0">
                  <p:stCondLst>
                    <p:cond delay="indefinite"/>
                  </p:stCondLst>
                  <p:endCondLst>
                    <p:cond evt="onPrev" delay="0">
                      <p:tgtEl>
                        <p:sldTgt/>
                      </p:tgtEl>
                    </p:cond>
                    <p:cond evt="onStopAudio" delay="0">
                      <p:tgtEl>
                        <p:sldTgt/>
                      </p:tgtEl>
                    </p:cond>
                  </p:endCondLst>
                </p:cTn>
                <p:tgtEl>
                  <p:spTgt spid="1947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2895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20574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838200"/>
            <a:ext cx="1752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81000"/>
            <a:ext cx="18288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2057400"/>
            <a:ext cx="1752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8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143000"/>
            <a:ext cx="1828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3429000"/>
            <a:ext cx="358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590800"/>
            <a:ext cx="187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267200"/>
            <a:ext cx="27432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69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1200" y="4800600"/>
            <a:ext cx="1785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 Box 14"/>
          <p:cNvSpPr txBox="1">
            <a:spLocks noChangeArrowheads="1"/>
          </p:cNvSpPr>
          <p:nvPr/>
        </p:nvSpPr>
        <p:spPr bwMode="auto">
          <a:xfrm>
            <a:off x="7467600" y="7620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a:p>
        </p:txBody>
      </p:sp>
      <p:sp>
        <p:nvSpPr>
          <p:cNvPr id="199695" name="Rectangle 15"/>
          <p:cNvSpPr>
            <a:spLocks noChangeArrowheads="1"/>
          </p:cNvSpPr>
          <p:nvPr/>
        </p:nvSpPr>
        <p:spPr bwMode="auto">
          <a:xfrm>
            <a:off x="6248400" y="762000"/>
            <a:ext cx="273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solidFill>
                  <a:srgbClr val="FF0000"/>
                </a:solidFill>
              </a:rPr>
              <a:t>3Fe(r) + 2O</a:t>
            </a:r>
            <a:r>
              <a:rPr lang="en-US" baseline="-25000">
                <a:solidFill>
                  <a:srgbClr val="FF0000"/>
                </a:solidFill>
              </a:rPr>
              <a:t>2</a:t>
            </a:r>
            <a:r>
              <a:rPr lang="en-US">
                <a:solidFill>
                  <a:srgbClr val="FF0000"/>
                </a:solidFill>
              </a:rPr>
              <a:t>(k) </a:t>
            </a:r>
            <a:r>
              <a:rPr lang="en-US">
                <a:solidFill>
                  <a:srgbClr val="FF0000"/>
                </a:solidFill>
                <a:sym typeface="Wingdings" pitchFamily="2" charset="2"/>
              </a:rPr>
              <a:t> Fe</a:t>
            </a:r>
            <a:r>
              <a:rPr lang="en-US" baseline="-25000">
                <a:solidFill>
                  <a:srgbClr val="FF0000"/>
                </a:solidFill>
                <a:sym typeface="Wingdings" pitchFamily="2" charset="2"/>
              </a:rPr>
              <a:t>3</a:t>
            </a:r>
            <a:r>
              <a:rPr lang="en-US">
                <a:solidFill>
                  <a:srgbClr val="FF0000"/>
                </a:solidFill>
                <a:sym typeface="Wingdings" pitchFamily="2" charset="2"/>
              </a:rPr>
              <a:t>O</a:t>
            </a:r>
            <a:r>
              <a:rPr lang="en-US" baseline="-25000">
                <a:solidFill>
                  <a:srgbClr val="FF0000"/>
                </a:solidFill>
                <a:sym typeface="Wingdings" pitchFamily="2" charset="2"/>
              </a:rPr>
              <a:t>4</a:t>
            </a:r>
            <a:r>
              <a:rPr lang="en-US">
                <a:solidFill>
                  <a:srgbClr val="FF0000"/>
                </a:solidFill>
                <a:sym typeface="Wingdings" pitchFamily="2" charset="2"/>
              </a:rPr>
              <a:t>(r)</a:t>
            </a:r>
          </a:p>
        </p:txBody>
      </p:sp>
      <p:sp>
        <p:nvSpPr>
          <p:cNvPr id="6158" name="Text Box 16"/>
          <p:cNvSpPr txBox="1">
            <a:spLocks noChangeArrowheads="1"/>
          </p:cNvSpPr>
          <p:nvPr/>
        </p:nvSpPr>
        <p:spPr bwMode="auto">
          <a:xfrm>
            <a:off x="7086600" y="1905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a:p>
        </p:txBody>
      </p:sp>
      <p:sp>
        <p:nvSpPr>
          <p:cNvPr id="199697" name="Rectangle 17"/>
          <p:cNvSpPr>
            <a:spLocks noChangeArrowheads="1"/>
          </p:cNvSpPr>
          <p:nvPr/>
        </p:nvSpPr>
        <p:spPr bwMode="auto">
          <a:xfrm>
            <a:off x="5715000" y="1828800"/>
            <a:ext cx="311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solidFill>
                  <a:srgbClr val="0000CC"/>
                </a:solidFill>
              </a:rPr>
              <a:t>2 Fe(r) + 3Cl</a:t>
            </a:r>
            <a:r>
              <a:rPr lang="en-US" baseline="-25000">
                <a:solidFill>
                  <a:srgbClr val="0000CC"/>
                </a:solidFill>
              </a:rPr>
              <a:t>2</a:t>
            </a:r>
            <a:r>
              <a:rPr lang="en-US">
                <a:solidFill>
                  <a:srgbClr val="0000CC"/>
                </a:solidFill>
              </a:rPr>
              <a:t>(k)   t</a:t>
            </a:r>
            <a:r>
              <a:rPr lang="en-US" baseline="30000">
                <a:solidFill>
                  <a:srgbClr val="0000CC"/>
                </a:solidFill>
              </a:rPr>
              <a:t>0</a:t>
            </a:r>
            <a:r>
              <a:rPr lang="en-US">
                <a:solidFill>
                  <a:srgbClr val="0000CC"/>
                </a:solidFill>
              </a:rPr>
              <a:t>    2FeCl</a:t>
            </a:r>
            <a:r>
              <a:rPr lang="en-US" baseline="-25000">
                <a:solidFill>
                  <a:srgbClr val="0000CC"/>
                </a:solidFill>
              </a:rPr>
              <a:t>3</a:t>
            </a:r>
            <a:r>
              <a:rPr lang="en-US">
                <a:solidFill>
                  <a:srgbClr val="0000CC"/>
                </a:solidFill>
              </a:rPr>
              <a:t>(r)</a:t>
            </a:r>
          </a:p>
        </p:txBody>
      </p:sp>
      <p:sp>
        <p:nvSpPr>
          <p:cNvPr id="199698" name="Line 18"/>
          <p:cNvSpPr>
            <a:spLocks noChangeShapeType="1"/>
          </p:cNvSpPr>
          <p:nvPr/>
        </p:nvSpPr>
        <p:spPr bwMode="auto">
          <a:xfrm>
            <a:off x="7467600" y="2133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9699" name="Rectangle 19"/>
          <p:cNvSpPr>
            <a:spLocks noChangeArrowheads="1"/>
          </p:cNvSpPr>
          <p:nvPr/>
        </p:nvSpPr>
        <p:spPr bwMode="auto">
          <a:xfrm>
            <a:off x="7772400" y="457200"/>
            <a:ext cx="36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3300"/>
                </a:solidFill>
              </a:rPr>
              <a:t>t</a:t>
            </a:r>
            <a:r>
              <a:rPr lang="en-US" baseline="30000">
                <a:solidFill>
                  <a:srgbClr val="FF3300"/>
                </a:solidFill>
              </a:rPr>
              <a:t>0</a:t>
            </a:r>
          </a:p>
        </p:txBody>
      </p:sp>
      <p:sp>
        <p:nvSpPr>
          <p:cNvPr id="199700" name="Text Box 20"/>
          <p:cNvSpPr txBox="1">
            <a:spLocks noChangeArrowheads="1"/>
          </p:cNvSpPr>
          <p:nvPr/>
        </p:nvSpPr>
        <p:spPr bwMode="auto">
          <a:xfrm>
            <a:off x="6934200" y="3505200"/>
            <a:ext cx="2209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solidFill>
                  <a:srgbClr val="FF0000"/>
                </a:solidFill>
              </a:rPr>
              <a:t>Fe(r) + 2HCl(dd) </a:t>
            </a:r>
            <a:r>
              <a:rPr lang="en-US">
                <a:solidFill>
                  <a:srgbClr val="FF0000"/>
                </a:solidFill>
                <a:sym typeface="Wingdings" pitchFamily="2" charset="2"/>
              </a:rPr>
              <a:t>  FeCl</a:t>
            </a:r>
            <a:r>
              <a:rPr lang="en-US" baseline="-25000">
                <a:solidFill>
                  <a:srgbClr val="FF0000"/>
                </a:solidFill>
                <a:sym typeface="Wingdings" pitchFamily="2" charset="2"/>
              </a:rPr>
              <a:t>2</a:t>
            </a:r>
            <a:r>
              <a:rPr lang="en-US">
                <a:solidFill>
                  <a:srgbClr val="FF0000"/>
                </a:solidFill>
                <a:sym typeface="Wingdings" pitchFamily="2" charset="2"/>
              </a:rPr>
              <a:t>(dd) + H</a:t>
            </a:r>
            <a:r>
              <a:rPr lang="en-US" baseline="-25000">
                <a:solidFill>
                  <a:srgbClr val="FF0000"/>
                </a:solidFill>
                <a:sym typeface="Wingdings" pitchFamily="2" charset="2"/>
              </a:rPr>
              <a:t>2</a:t>
            </a:r>
            <a:r>
              <a:rPr lang="en-US">
                <a:solidFill>
                  <a:srgbClr val="FF0000"/>
                </a:solidFill>
                <a:sym typeface="Wingdings" pitchFamily="2" charset="2"/>
              </a:rPr>
              <a:t>(k)</a:t>
            </a:r>
          </a:p>
          <a:p>
            <a:pPr eaLnBrk="1" hangingPunct="1">
              <a:spcBef>
                <a:spcPct val="50000"/>
              </a:spcBef>
            </a:pPr>
            <a:endParaRPr lang="en-US">
              <a:solidFill>
                <a:srgbClr val="FF0000"/>
              </a:solidFill>
            </a:endParaRPr>
          </a:p>
        </p:txBody>
      </p:sp>
      <p:sp>
        <p:nvSpPr>
          <p:cNvPr id="199701" name="Text Box 21"/>
          <p:cNvSpPr txBox="1">
            <a:spLocks noChangeArrowheads="1"/>
          </p:cNvSpPr>
          <p:nvPr/>
        </p:nvSpPr>
        <p:spPr bwMode="auto">
          <a:xfrm>
            <a:off x="6553200" y="5638800"/>
            <a:ext cx="2590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solidFill>
                  <a:srgbClr val="FF3300"/>
                </a:solidFill>
              </a:rPr>
              <a:t>Fe(r) + CuSO</a:t>
            </a:r>
            <a:r>
              <a:rPr lang="en-US" baseline="-25000">
                <a:solidFill>
                  <a:srgbClr val="FF3300"/>
                </a:solidFill>
              </a:rPr>
              <a:t>4</a:t>
            </a:r>
            <a:r>
              <a:rPr lang="en-US">
                <a:solidFill>
                  <a:srgbClr val="FF3300"/>
                </a:solidFill>
              </a:rPr>
              <a:t>(dd) </a:t>
            </a:r>
            <a:r>
              <a:rPr lang="en-US">
                <a:solidFill>
                  <a:srgbClr val="FF3300"/>
                </a:solidFill>
                <a:sym typeface="Wingdings" pitchFamily="2" charset="2"/>
              </a:rPr>
              <a:t>  FeSO</a:t>
            </a:r>
            <a:r>
              <a:rPr lang="en-US" baseline="-25000">
                <a:solidFill>
                  <a:srgbClr val="FF3300"/>
                </a:solidFill>
                <a:sym typeface="Wingdings" pitchFamily="2" charset="2"/>
              </a:rPr>
              <a:t>4</a:t>
            </a:r>
            <a:r>
              <a:rPr lang="en-US">
                <a:solidFill>
                  <a:srgbClr val="FF3300"/>
                </a:solidFill>
                <a:sym typeface="Wingdings" pitchFamily="2" charset="2"/>
              </a:rPr>
              <a:t>(dd)  + Cu(r)</a:t>
            </a:r>
          </a:p>
          <a:p>
            <a:pPr eaLnBrk="1" hangingPunct="1">
              <a:spcBef>
                <a:spcPct val="50000"/>
              </a:spcBef>
            </a:pPr>
            <a:endParaRPr lang="en-US">
              <a:solidFill>
                <a:srgbClr val="FF3300"/>
              </a:solidFill>
            </a:endParaRPr>
          </a:p>
        </p:txBody>
      </p:sp>
    </p:spTree>
    <p:extLst>
      <p:ext uri="{BB962C8B-B14F-4D97-AF65-F5344CB8AC3E}">
        <p14:creationId xmlns:p14="http://schemas.microsoft.com/office/powerpoint/2010/main" val="3062461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9684"/>
                                        </p:tgtEl>
                                        <p:attrNameLst>
                                          <p:attrName>style.visibility</p:attrName>
                                        </p:attrNameLst>
                                      </p:cBhvr>
                                      <p:to>
                                        <p:strVal val="visible"/>
                                      </p:to>
                                    </p:set>
                                    <p:animEffect transition="in" filter="blinds(horizontal)">
                                      <p:cBhvr>
                                        <p:cTn id="7" dur="500"/>
                                        <p:tgtEl>
                                          <p:spTgt spid="199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9685"/>
                                        </p:tgtEl>
                                        <p:attrNameLst>
                                          <p:attrName>style.visibility</p:attrName>
                                        </p:attrNameLst>
                                      </p:cBhvr>
                                      <p:to>
                                        <p:strVal val="visible"/>
                                      </p:to>
                                    </p:set>
                                    <p:animEffect transition="in" filter="blinds(horizontal)">
                                      <p:cBhvr>
                                        <p:cTn id="12" dur="500"/>
                                        <p:tgtEl>
                                          <p:spTgt spid="199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9686"/>
                                        </p:tgtEl>
                                        <p:attrNameLst>
                                          <p:attrName>style.visibility</p:attrName>
                                        </p:attrNameLst>
                                      </p:cBhvr>
                                      <p:to>
                                        <p:strVal val="visible"/>
                                      </p:to>
                                    </p:set>
                                    <p:animEffect transition="in" filter="blinds(horizontal)">
                                      <p:cBhvr>
                                        <p:cTn id="17" dur="500"/>
                                        <p:tgtEl>
                                          <p:spTgt spid="199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99687"/>
                                        </p:tgtEl>
                                        <p:attrNameLst>
                                          <p:attrName>style.visibility</p:attrName>
                                        </p:attrNameLst>
                                      </p:cBhvr>
                                      <p:to>
                                        <p:strVal val="visible"/>
                                      </p:to>
                                    </p:set>
                                    <p:animEffect transition="in" filter="blinds(horizontal)">
                                      <p:cBhvr>
                                        <p:cTn id="22" dur="500"/>
                                        <p:tgtEl>
                                          <p:spTgt spid="199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9695"/>
                                        </p:tgtEl>
                                        <p:attrNameLst>
                                          <p:attrName>style.visibility</p:attrName>
                                        </p:attrNameLst>
                                      </p:cBhvr>
                                      <p:to>
                                        <p:strVal val="visible"/>
                                      </p:to>
                                    </p:set>
                                    <p:animEffect transition="in" filter="blinds(horizontal)">
                                      <p:cBhvr>
                                        <p:cTn id="27" dur="500"/>
                                        <p:tgtEl>
                                          <p:spTgt spid="1996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9699"/>
                                        </p:tgtEl>
                                        <p:attrNameLst>
                                          <p:attrName>style.visibility</p:attrName>
                                        </p:attrNameLst>
                                      </p:cBhvr>
                                      <p:to>
                                        <p:strVal val="visible"/>
                                      </p:to>
                                    </p:set>
                                    <p:animEffect transition="in" filter="blinds(horizontal)">
                                      <p:cBhvr>
                                        <p:cTn id="32" dur="500"/>
                                        <p:tgtEl>
                                          <p:spTgt spid="1996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9688"/>
                                        </p:tgtEl>
                                        <p:attrNameLst>
                                          <p:attrName>style.visibility</p:attrName>
                                        </p:attrNameLst>
                                      </p:cBhvr>
                                      <p:to>
                                        <p:strVal val="visible"/>
                                      </p:to>
                                    </p:set>
                                    <p:animEffect transition="in" filter="blinds(horizontal)">
                                      <p:cBhvr>
                                        <p:cTn id="37" dur="500"/>
                                        <p:tgtEl>
                                          <p:spTgt spid="1996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99689"/>
                                        </p:tgtEl>
                                        <p:attrNameLst>
                                          <p:attrName>style.visibility</p:attrName>
                                        </p:attrNameLst>
                                      </p:cBhvr>
                                      <p:to>
                                        <p:strVal val="visible"/>
                                      </p:to>
                                    </p:set>
                                    <p:animEffect transition="in" filter="blinds(horizontal)">
                                      <p:cBhvr>
                                        <p:cTn id="42" dur="500"/>
                                        <p:tgtEl>
                                          <p:spTgt spid="19968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99697"/>
                                        </p:tgtEl>
                                        <p:attrNameLst>
                                          <p:attrName>style.visibility</p:attrName>
                                        </p:attrNameLst>
                                      </p:cBhvr>
                                      <p:to>
                                        <p:strVal val="visible"/>
                                      </p:to>
                                    </p:set>
                                    <p:animEffect transition="in" filter="blinds(horizontal)">
                                      <p:cBhvr>
                                        <p:cTn id="47" dur="500"/>
                                        <p:tgtEl>
                                          <p:spTgt spid="1996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99690"/>
                                        </p:tgtEl>
                                        <p:attrNameLst>
                                          <p:attrName>style.visibility</p:attrName>
                                        </p:attrNameLst>
                                      </p:cBhvr>
                                      <p:to>
                                        <p:strVal val="visible"/>
                                      </p:to>
                                    </p:set>
                                    <p:animEffect transition="in" filter="blinds(horizontal)">
                                      <p:cBhvr>
                                        <p:cTn id="52" dur="500"/>
                                        <p:tgtEl>
                                          <p:spTgt spid="19969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99691"/>
                                        </p:tgtEl>
                                        <p:attrNameLst>
                                          <p:attrName>style.visibility</p:attrName>
                                        </p:attrNameLst>
                                      </p:cBhvr>
                                      <p:to>
                                        <p:strVal val="visible"/>
                                      </p:to>
                                    </p:set>
                                    <p:animEffect transition="in" filter="blinds(horizontal)">
                                      <p:cBhvr>
                                        <p:cTn id="57" dur="500"/>
                                        <p:tgtEl>
                                          <p:spTgt spid="19969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99700"/>
                                        </p:tgtEl>
                                        <p:attrNameLst>
                                          <p:attrName>style.visibility</p:attrName>
                                        </p:attrNameLst>
                                      </p:cBhvr>
                                      <p:to>
                                        <p:strVal val="visible"/>
                                      </p:to>
                                    </p:set>
                                    <p:animEffect transition="in" filter="blinds(horizontal)">
                                      <p:cBhvr>
                                        <p:cTn id="62" dur="500"/>
                                        <p:tgtEl>
                                          <p:spTgt spid="19970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99692"/>
                                        </p:tgtEl>
                                        <p:attrNameLst>
                                          <p:attrName>style.visibility</p:attrName>
                                        </p:attrNameLst>
                                      </p:cBhvr>
                                      <p:to>
                                        <p:strVal val="visible"/>
                                      </p:to>
                                    </p:set>
                                    <p:animEffect transition="in" filter="blinds(horizontal)">
                                      <p:cBhvr>
                                        <p:cTn id="67" dur="500"/>
                                        <p:tgtEl>
                                          <p:spTgt spid="19969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99693"/>
                                        </p:tgtEl>
                                        <p:attrNameLst>
                                          <p:attrName>style.visibility</p:attrName>
                                        </p:attrNameLst>
                                      </p:cBhvr>
                                      <p:to>
                                        <p:strVal val="visible"/>
                                      </p:to>
                                    </p:set>
                                    <p:animEffect transition="in" filter="blinds(horizontal)">
                                      <p:cBhvr>
                                        <p:cTn id="72" dur="500"/>
                                        <p:tgtEl>
                                          <p:spTgt spid="199693"/>
                                        </p:tgtEl>
                                      </p:cBhvr>
                                    </p:animEffect>
                                  </p:childTnLst>
                                </p:cTn>
                              </p:par>
                            </p:childTnLst>
                          </p:cTn>
                        </p:par>
                        <p:par>
                          <p:cTn id="73" fill="hold" nodeType="afterGroup">
                            <p:stCondLst>
                              <p:cond delay="500"/>
                            </p:stCondLst>
                            <p:childTnLst>
                              <p:par>
                                <p:cTn id="74" presetID="4" presetClass="entr" presetSubtype="16" fill="hold" grpId="0" nodeType="afterEffect">
                                  <p:stCondLst>
                                    <p:cond delay="0"/>
                                  </p:stCondLst>
                                  <p:childTnLst>
                                    <p:set>
                                      <p:cBhvr>
                                        <p:cTn id="75" dur="1" fill="hold">
                                          <p:stCondLst>
                                            <p:cond delay="0"/>
                                          </p:stCondLst>
                                        </p:cTn>
                                        <p:tgtEl>
                                          <p:spTgt spid="199698"/>
                                        </p:tgtEl>
                                        <p:attrNameLst>
                                          <p:attrName>style.visibility</p:attrName>
                                        </p:attrNameLst>
                                      </p:cBhvr>
                                      <p:to>
                                        <p:strVal val="visible"/>
                                      </p:to>
                                    </p:set>
                                    <p:animEffect transition="in" filter="box(in)">
                                      <p:cBhvr>
                                        <p:cTn id="76" dur="500"/>
                                        <p:tgtEl>
                                          <p:spTgt spid="19969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99701"/>
                                        </p:tgtEl>
                                        <p:attrNameLst>
                                          <p:attrName>style.visibility</p:attrName>
                                        </p:attrNameLst>
                                      </p:cBhvr>
                                      <p:to>
                                        <p:strVal val="visible"/>
                                      </p:to>
                                    </p:set>
                                    <p:animEffect transition="in" filter="blinds(horizontal)">
                                      <p:cBhvr>
                                        <p:cTn id="81" dur="500"/>
                                        <p:tgtEl>
                                          <p:spTgt spid="19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5" grpId="0"/>
      <p:bldP spid="199697" grpId="0"/>
      <p:bldP spid="199698" grpId="0" animBg="1"/>
      <p:bldP spid="199699" grpId="0"/>
      <p:bldP spid="199700" grpId="0"/>
      <p:bldP spid="1997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57200" y="304800"/>
            <a:ext cx="2971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4000" b="1" u="sng">
                <a:solidFill>
                  <a:srgbClr val="660066"/>
                </a:solidFill>
                <a:latin typeface="Times New Roman" pitchFamily="18" charset="0"/>
              </a:rPr>
              <a:t>TIẾT 26</a:t>
            </a:r>
          </a:p>
        </p:txBody>
      </p:sp>
      <p:sp>
        <p:nvSpPr>
          <p:cNvPr id="5" name="WordArt 10"/>
          <p:cNvSpPr>
            <a:spLocks noChangeArrowheads="1" noChangeShapeType="1" noTextEdit="1"/>
          </p:cNvSpPr>
          <p:nvPr/>
        </p:nvSpPr>
        <p:spPr bwMode="auto">
          <a:xfrm>
            <a:off x="1752600" y="1068388"/>
            <a:ext cx="7086600" cy="1390650"/>
          </a:xfrm>
          <a:prstGeom prst="rect">
            <a:avLst/>
          </a:prstGeom>
        </p:spPr>
        <p:txBody>
          <a:bodyPr wrap="none" fromWordArt="1">
            <a:prstTxWarp prst="textPlain">
              <a:avLst>
                <a:gd name="adj" fmla="val 50000"/>
              </a:avLst>
            </a:prstTxWarp>
          </a:bodyPr>
          <a:lstStyle/>
          <a:p>
            <a:pPr algn="ctr"/>
            <a:r>
              <a:rPr lang="en-US" sz="4800" b="1" i="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BÀI 20 . HỢP KIM SẮT :</a:t>
            </a:r>
          </a:p>
          <a:p>
            <a:pPr algn="ctr"/>
            <a:r>
              <a:rPr lang="en-US" sz="4800" b="1" i="1"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GANG , THÉP</a:t>
            </a:r>
          </a:p>
        </p:txBody>
      </p:sp>
    </p:spTree>
    <p:extLst>
      <p:ext uri="{BB962C8B-B14F-4D97-AF65-F5344CB8AC3E}">
        <p14:creationId xmlns:p14="http://schemas.microsoft.com/office/powerpoint/2010/main" val="211201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800" decel="100000"/>
                                        <p:tgtEl>
                                          <p:spTgt spid="5"/>
                                        </p:tgtEl>
                                      </p:cBhvr>
                                    </p:animEffect>
                                    <p:anim calcmode="lin" valueType="num">
                                      <p:cBhvr>
                                        <p:cTn id="17" dur="800" decel="100000" fill="hold"/>
                                        <p:tgtEl>
                                          <p:spTgt spid="5"/>
                                        </p:tgtEl>
                                        <p:attrNameLst>
                                          <p:attrName>style.rotation</p:attrName>
                                        </p:attrNameLst>
                                      </p:cBhvr>
                                      <p:tavLst>
                                        <p:tav tm="0">
                                          <p:val>
                                            <p:fltVal val="-90"/>
                                          </p:val>
                                        </p:tav>
                                        <p:tav tm="100000">
                                          <p:val>
                                            <p:fltVal val="0"/>
                                          </p:val>
                                        </p:tav>
                                      </p:tavLst>
                                    </p:anim>
                                    <p:anim calcmode="lin" valueType="num">
                                      <p:cBhvr>
                                        <p:cTn id="18" dur="800" decel="100000" fill="hold"/>
                                        <p:tgtEl>
                                          <p:spTgt spid="5"/>
                                        </p:tgtEl>
                                        <p:attrNameLst>
                                          <p:attrName>ppt_x</p:attrName>
                                        </p:attrNameLst>
                                      </p:cBhvr>
                                      <p:tavLst>
                                        <p:tav tm="0">
                                          <p:val>
                                            <p:strVal val="#ppt_x+0.4"/>
                                          </p:val>
                                        </p:tav>
                                        <p:tav tm="100000">
                                          <p:val>
                                            <p:strVal val="#ppt_x-0.05"/>
                                          </p:val>
                                        </p:tav>
                                      </p:tavLst>
                                    </p:anim>
                                    <p:anim calcmode="lin" valueType="num">
                                      <p:cBhvr>
                                        <p:cTn id="19" dur="800" decel="100000" fill="hold"/>
                                        <p:tgtEl>
                                          <p:spTgt spid="5"/>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descr="Nha may san xuat polypropyle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Picture 3" descr="The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2" name="Picture 4" descr="The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3" name="Picture 5" descr="th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51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edge">
                                      <p:cBhvr>
                                        <p:cTn id="7" dur="2000"/>
                                        <p:tgtEl>
                                          <p:spTgt spid="196610"/>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96611"/>
                                        </p:tgtEl>
                                        <p:attrNameLst>
                                          <p:attrName>style.visibility</p:attrName>
                                        </p:attrNameLst>
                                      </p:cBhvr>
                                      <p:to>
                                        <p:strVal val="visible"/>
                                      </p:to>
                                    </p:set>
                                    <p:animEffect transition="in" filter="wedge">
                                      <p:cBhvr>
                                        <p:cTn id="11" dur="2000"/>
                                        <p:tgtEl>
                                          <p:spTgt spid="196611"/>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196613"/>
                                        </p:tgtEl>
                                        <p:attrNameLst>
                                          <p:attrName>style.visibility</p:attrName>
                                        </p:attrNameLst>
                                      </p:cBhvr>
                                      <p:to>
                                        <p:strVal val="visible"/>
                                      </p:to>
                                    </p:set>
                                    <p:animEffect transition="in" filter="wedge">
                                      <p:cBhvr>
                                        <p:cTn id="15" dur="2000"/>
                                        <p:tgtEl>
                                          <p:spTgt spid="196613"/>
                                        </p:tgtEl>
                                      </p:cBhvr>
                                    </p:animEffect>
                                  </p:childTnLst>
                                </p:cTn>
                              </p:par>
                            </p:childTnLst>
                          </p:cTn>
                        </p:par>
                        <p:par>
                          <p:cTn id="16" fill="hold" nodeType="afterGroup">
                            <p:stCondLst>
                              <p:cond delay="6000"/>
                            </p:stCondLst>
                            <p:childTnLst>
                              <p:par>
                                <p:cTn id="17" presetID="20" presetClass="entr" presetSubtype="0" fill="hold" nodeType="afterEffect">
                                  <p:stCondLst>
                                    <p:cond delay="0"/>
                                  </p:stCondLst>
                                  <p:childTnLst>
                                    <p:set>
                                      <p:cBhvr>
                                        <p:cTn id="18" dur="1" fill="hold">
                                          <p:stCondLst>
                                            <p:cond delay="0"/>
                                          </p:stCondLst>
                                        </p:cTn>
                                        <p:tgtEl>
                                          <p:spTgt spid="196612"/>
                                        </p:tgtEl>
                                        <p:attrNameLst>
                                          <p:attrName>style.visibility</p:attrName>
                                        </p:attrNameLst>
                                      </p:cBhvr>
                                      <p:to>
                                        <p:strVal val="visible"/>
                                      </p:to>
                                    </p:set>
                                    <p:animEffect transition="in" filter="wedge">
                                      <p:cBhvr>
                                        <p:cTn id="19" dur="20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7" name="AutoShape 23"/>
          <p:cNvSpPr>
            <a:spLocks noChangeArrowheads="1"/>
          </p:cNvSpPr>
          <p:nvPr/>
        </p:nvSpPr>
        <p:spPr bwMode="auto">
          <a:xfrm>
            <a:off x="2474913" y="1538288"/>
            <a:ext cx="4459287" cy="509587"/>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HỢP KIM SẮT : GANG, THÉP</a:t>
            </a:r>
          </a:p>
        </p:txBody>
      </p:sp>
      <p:sp>
        <p:nvSpPr>
          <p:cNvPr id="26648" name="AutoShape 24"/>
          <p:cNvSpPr>
            <a:spLocks noChangeArrowheads="1"/>
          </p:cNvSpPr>
          <p:nvPr/>
        </p:nvSpPr>
        <p:spPr bwMode="auto">
          <a:xfrm>
            <a:off x="533400" y="2733675"/>
            <a:ext cx="2971800" cy="509588"/>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HỢP KIM CỦA SẮT</a:t>
            </a:r>
          </a:p>
        </p:txBody>
      </p:sp>
      <p:sp>
        <p:nvSpPr>
          <p:cNvPr id="26649" name="AutoShape 25"/>
          <p:cNvSpPr>
            <a:spLocks noChangeArrowheads="1"/>
          </p:cNvSpPr>
          <p:nvPr/>
        </p:nvSpPr>
        <p:spPr bwMode="auto">
          <a:xfrm>
            <a:off x="4953000" y="2757488"/>
            <a:ext cx="3713163" cy="509587"/>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SẢN XUẤT GANG, THÉP</a:t>
            </a:r>
          </a:p>
        </p:txBody>
      </p:sp>
      <p:sp>
        <p:nvSpPr>
          <p:cNvPr id="26650" name="AutoShape 26"/>
          <p:cNvSpPr>
            <a:spLocks noChangeArrowheads="1"/>
          </p:cNvSpPr>
          <p:nvPr/>
        </p:nvSpPr>
        <p:spPr bwMode="auto">
          <a:xfrm>
            <a:off x="550863" y="3894138"/>
            <a:ext cx="1201737" cy="1663700"/>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GANG</a:t>
            </a:r>
          </a:p>
          <a:p>
            <a:pPr>
              <a:spcBef>
                <a:spcPct val="50000"/>
              </a:spcBef>
            </a:pPr>
            <a:r>
              <a:rPr lang="en-US" sz="2400">
                <a:solidFill>
                  <a:srgbClr val="FF0000"/>
                </a:solidFill>
                <a:latin typeface="Times New Roman" pitchFamily="18" charset="0"/>
              </a:rPr>
              <a:t> LÀ </a:t>
            </a:r>
          </a:p>
          <a:p>
            <a:pPr>
              <a:spcBef>
                <a:spcPct val="50000"/>
              </a:spcBef>
            </a:pPr>
            <a:r>
              <a:rPr lang="en-US" sz="2400">
                <a:solidFill>
                  <a:srgbClr val="FF0000"/>
                </a:solidFill>
                <a:latin typeface="Times New Roman" pitchFamily="18" charset="0"/>
              </a:rPr>
              <a:t>GÌ ?</a:t>
            </a:r>
          </a:p>
        </p:txBody>
      </p:sp>
      <p:sp>
        <p:nvSpPr>
          <p:cNvPr id="26651" name="AutoShape 27"/>
          <p:cNvSpPr>
            <a:spLocks noChangeArrowheads="1"/>
          </p:cNvSpPr>
          <p:nvPr/>
        </p:nvSpPr>
        <p:spPr bwMode="auto">
          <a:xfrm>
            <a:off x="2227263" y="3894138"/>
            <a:ext cx="1201737" cy="1663700"/>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THÉP </a:t>
            </a:r>
          </a:p>
          <a:p>
            <a:pPr>
              <a:spcBef>
                <a:spcPct val="50000"/>
              </a:spcBef>
            </a:pPr>
            <a:r>
              <a:rPr lang="en-US" sz="2400">
                <a:solidFill>
                  <a:srgbClr val="FF0000"/>
                </a:solidFill>
                <a:latin typeface="Times New Roman" pitchFamily="18" charset="0"/>
              </a:rPr>
              <a:t>LÀ </a:t>
            </a:r>
          </a:p>
          <a:p>
            <a:pPr>
              <a:spcBef>
                <a:spcPct val="50000"/>
              </a:spcBef>
            </a:pPr>
            <a:r>
              <a:rPr lang="en-US" sz="2400">
                <a:solidFill>
                  <a:srgbClr val="FF0000"/>
                </a:solidFill>
                <a:latin typeface="Times New Roman" pitchFamily="18" charset="0"/>
              </a:rPr>
              <a:t>GÌ ?</a:t>
            </a:r>
          </a:p>
        </p:txBody>
      </p:sp>
      <p:sp>
        <p:nvSpPr>
          <p:cNvPr id="26652" name="AutoShape 28"/>
          <p:cNvSpPr>
            <a:spLocks noChangeArrowheads="1"/>
          </p:cNvSpPr>
          <p:nvPr/>
        </p:nvSpPr>
        <p:spPr bwMode="auto">
          <a:xfrm>
            <a:off x="4343400" y="3894138"/>
            <a:ext cx="1982788" cy="1722437"/>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SẢN XUẤT GANG NHƯ THẾ NÀO ?</a:t>
            </a:r>
          </a:p>
        </p:txBody>
      </p:sp>
      <p:sp>
        <p:nvSpPr>
          <p:cNvPr id="26653" name="AutoShape 29"/>
          <p:cNvSpPr>
            <a:spLocks noChangeArrowheads="1"/>
          </p:cNvSpPr>
          <p:nvPr/>
        </p:nvSpPr>
        <p:spPr bwMode="auto">
          <a:xfrm>
            <a:off x="7010400" y="3800475"/>
            <a:ext cx="1905000" cy="1914525"/>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13500000" algn="ctr" rotWithShape="0">
                    <a:schemeClr val="bg2">
                      <a:alpha val="50000"/>
                    </a:schemeClr>
                  </a:outerShdw>
                </a:effectLst>
              </a14:hiddenEffects>
            </a:ext>
          </a:extLst>
        </p:spPr>
        <p:txBody>
          <a:bodyPr>
            <a:spAutoFit/>
          </a:bodyPr>
          <a:lstStyle/>
          <a:p>
            <a:pPr>
              <a:spcBef>
                <a:spcPct val="50000"/>
              </a:spcBef>
            </a:pPr>
            <a:r>
              <a:rPr lang="en-US" sz="2400">
                <a:solidFill>
                  <a:srgbClr val="FF0000"/>
                </a:solidFill>
                <a:latin typeface="Times New Roman" pitchFamily="18" charset="0"/>
              </a:rPr>
              <a:t>SẢN XUẤT THÉP </a:t>
            </a:r>
          </a:p>
          <a:p>
            <a:pPr>
              <a:spcBef>
                <a:spcPct val="50000"/>
              </a:spcBef>
            </a:pPr>
            <a:r>
              <a:rPr lang="en-US" sz="2400">
                <a:solidFill>
                  <a:srgbClr val="FF0000"/>
                </a:solidFill>
                <a:latin typeface="Times New Roman" pitchFamily="18" charset="0"/>
              </a:rPr>
              <a:t>NHƯ THẾ NÀO ?</a:t>
            </a:r>
          </a:p>
        </p:txBody>
      </p:sp>
      <p:sp>
        <p:nvSpPr>
          <p:cNvPr id="26654" name="Line 30"/>
          <p:cNvSpPr>
            <a:spLocks noChangeShapeType="1"/>
          </p:cNvSpPr>
          <p:nvPr/>
        </p:nvSpPr>
        <p:spPr bwMode="auto">
          <a:xfrm flipH="1">
            <a:off x="2286000" y="2057400"/>
            <a:ext cx="2133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5" name="Line 31"/>
          <p:cNvSpPr>
            <a:spLocks noChangeShapeType="1"/>
          </p:cNvSpPr>
          <p:nvPr/>
        </p:nvSpPr>
        <p:spPr bwMode="auto">
          <a:xfrm>
            <a:off x="4495800" y="2057400"/>
            <a:ext cx="1828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6" name="Line 32"/>
          <p:cNvSpPr>
            <a:spLocks noChangeShapeType="1"/>
          </p:cNvSpPr>
          <p:nvPr/>
        </p:nvSpPr>
        <p:spPr bwMode="auto">
          <a:xfrm flipH="1">
            <a:off x="1066800" y="32766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7" name="Line 33"/>
          <p:cNvSpPr>
            <a:spLocks noChangeShapeType="1"/>
          </p:cNvSpPr>
          <p:nvPr/>
        </p:nvSpPr>
        <p:spPr bwMode="auto">
          <a:xfrm>
            <a:off x="1905000" y="3276600"/>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8" name="Line 34"/>
          <p:cNvSpPr>
            <a:spLocks noChangeShapeType="1"/>
          </p:cNvSpPr>
          <p:nvPr/>
        </p:nvSpPr>
        <p:spPr bwMode="auto">
          <a:xfrm flipH="1">
            <a:off x="5410200" y="3276600"/>
            <a:ext cx="1219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9" name="Line 35"/>
          <p:cNvSpPr>
            <a:spLocks noChangeShapeType="1"/>
          </p:cNvSpPr>
          <p:nvPr/>
        </p:nvSpPr>
        <p:spPr bwMode="auto">
          <a:xfrm>
            <a:off x="6629400" y="3276600"/>
            <a:ext cx="1295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60" name="WordArt 36"/>
          <p:cNvSpPr>
            <a:spLocks noChangeArrowheads="1" noChangeShapeType="1" noTextEdit="1"/>
          </p:cNvSpPr>
          <p:nvPr/>
        </p:nvSpPr>
        <p:spPr bwMode="auto">
          <a:xfrm>
            <a:off x="2895600" y="152400"/>
            <a:ext cx="3276600" cy="719138"/>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NỘI DUNG</a:t>
            </a:r>
          </a:p>
        </p:txBody>
      </p:sp>
      <p:pic>
        <p:nvPicPr>
          <p:cNvPr id="10256" name="Picture 37" descr="1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76200"/>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38" descr="1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5725"/>
            <a:ext cx="18288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115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6660"/>
                                        </p:tgtEl>
                                        <p:attrNameLst>
                                          <p:attrName>style.visibility</p:attrName>
                                        </p:attrNameLst>
                                      </p:cBhvr>
                                      <p:to>
                                        <p:strVal val="visible"/>
                                      </p:to>
                                    </p:set>
                                    <p:animEffect transition="in" filter="blinds(horizontal)">
                                      <p:cBhvr>
                                        <p:cTn id="7" dur="500"/>
                                        <p:tgtEl>
                                          <p:spTgt spid="26660"/>
                                        </p:tgtEl>
                                      </p:cBhvr>
                                    </p:animEffect>
                                  </p:childTnLst>
                                </p:cTn>
                              </p:par>
                            </p:childTnLst>
                          </p:cTn>
                        </p:par>
                        <p:par>
                          <p:cTn id="8" fill="hold" nodeType="afterGroup">
                            <p:stCondLst>
                              <p:cond delay="500"/>
                            </p:stCondLst>
                            <p:childTnLst>
                              <p:par>
                                <p:cTn id="9" presetID="3" presetClass="entr" presetSubtype="10" fill="hold" grpId="1" nodeType="afterEffect">
                                  <p:stCondLst>
                                    <p:cond delay="0"/>
                                  </p:stCondLst>
                                  <p:childTnLst>
                                    <p:set>
                                      <p:cBhvr>
                                        <p:cTn id="10" dur="1" fill="hold">
                                          <p:stCondLst>
                                            <p:cond delay="0"/>
                                          </p:stCondLst>
                                        </p:cTn>
                                        <p:tgtEl>
                                          <p:spTgt spid="26660"/>
                                        </p:tgtEl>
                                        <p:attrNameLst>
                                          <p:attrName>style.visibility</p:attrName>
                                        </p:attrNameLst>
                                      </p:cBhvr>
                                      <p:to>
                                        <p:strVal val="visible"/>
                                      </p:to>
                                    </p:set>
                                    <p:animEffect transition="in" filter="blinds(horizontal)">
                                      <p:cBhvr>
                                        <p:cTn id="11" dur="500"/>
                                        <p:tgtEl>
                                          <p:spTgt spid="266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6647"/>
                                        </p:tgtEl>
                                        <p:attrNameLst>
                                          <p:attrName>style.visibility</p:attrName>
                                        </p:attrNameLst>
                                      </p:cBhvr>
                                      <p:to>
                                        <p:strVal val="visible"/>
                                      </p:to>
                                    </p:set>
                                    <p:animEffect transition="in" filter="slide(fromBottom)">
                                      <p:cBhvr>
                                        <p:cTn id="16" dur="500"/>
                                        <p:tgtEl>
                                          <p:spTgt spid="26647"/>
                                        </p:tgtEl>
                                      </p:cBhvr>
                                    </p:animEffect>
                                  </p:childTnLst>
                                </p:cTn>
                              </p:par>
                            </p:childTnLst>
                          </p:cTn>
                        </p:par>
                        <p:par>
                          <p:cTn id="17" fill="hold" nodeType="afterGroup">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26654"/>
                                        </p:tgtEl>
                                        <p:attrNameLst>
                                          <p:attrName>style.visibility</p:attrName>
                                        </p:attrNameLst>
                                      </p:cBhvr>
                                      <p:to>
                                        <p:strVal val="visible"/>
                                      </p:to>
                                    </p:set>
                                    <p:animEffect transition="in" filter="blinds(horizontal)">
                                      <p:cBhvr>
                                        <p:cTn id="20" dur="500"/>
                                        <p:tgtEl>
                                          <p:spTgt spid="2665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6648"/>
                                        </p:tgtEl>
                                        <p:attrNameLst>
                                          <p:attrName>style.visibility</p:attrName>
                                        </p:attrNameLst>
                                      </p:cBhvr>
                                      <p:to>
                                        <p:strVal val="visible"/>
                                      </p:to>
                                    </p:set>
                                    <p:animEffect transition="in" filter="slide(fromBottom)">
                                      <p:cBhvr>
                                        <p:cTn id="25" dur="500"/>
                                        <p:tgtEl>
                                          <p:spTgt spid="26648"/>
                                        </p:tgtEl>
                                      </p:cBhvr>
                                    </p:animEffect>
                                  </p:childTnLst>
                                </p:cTn>
                              </p:par>
                            </p:childTnLst>
                          </p:cTn>
                        </p:par>
                        <p:par>
                          <p:cTn id="26" fill="hold" nodeType="afterGroup">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26655"/>
                                        </p:tgtEl>
                                        <p:attrNameLst>
                                          <p:attrName>style.visibility</p:attrName>
                                        </p:attrNameLst>
                                      </p:cBhvr>
                                      <p:to>
                                        <p:strVal val="visible"/>
                                      </p:to>
                                    </p:set>
                                    <p:animEffect transition="in" filter="blinds(horizontal)">
                                      <p:cBhvr>
                                        <p:cTn id="29" dur="500"/>
                                        <p:tgtEl>
                                          <p:spTgt spid="2665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26649"/>
                                        </p:tgtEl>
                                        <p:attrNameLst>
                                          <p:attrName>style.visibility</p:attrName>
                                        </p:attrNameLst>
                                      </p:cBhvr>
                                      <p:to>
                                        <p:strVal val="visible"/>
                                      </p:to>
                                    </p:set>
                                    <p:animEffect transition="in" filter="slide(fromBottom)">
                                      <p:cBhvr>
                                        <p:cTn id="34" dur="500"/>
                                        <p:tgtEl>
                                          <p:spTgt spid="26649"/>
                                        </p:tgtEl>
                                      </p:cBhvr>
                                    </p:animEffect>
                                  </p:childTnLst>
                                </p:cTn>
                              </p:par>
                            </p:childTnLst>
                          </p:cTn>
                        </p:par>
                        <p:par>
                          <p:cTn id="35" fill="hold" nodeType="afterGroup">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26656"/>
                                        </p:tgtEl>
                                        <p:attrNameLst>
                                          <p:attrName>style.visibility</p:attrName>
                                        </p:attrNameLst>
                                      </p:cBhvr>
                                      <p:to>
                                        <p:strVal val="visible"/>
                                      </p:to>
                                    </p:set>
                                    <p:animEffect transition="in" filter="blinds(horizontal)">
                                      <p:cBhvr>
                                        <p:cTn id="38" dur="500"/>
                                        <p:tgtEl>
                                          <p:spTgt spid="2665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6650"/>
                                        </p:tgtEl>
                                        <p:attrNameLst>
                                          <p:attrName>style.visibility</p:attrName>
                                        </p:attrNameLst>
                                      </p:cBhvr>
                                      <p:to>
                                        <p:strVal val="visible"/>
                                      </p:to>
                                    </p:set>
                                    <p:animEffect transition="in" filter="slide(fromBottom)">
                                      <p:cBhvr>
                                        <p:cTn id="43" dur="500"/>
                                        <p:tgtEl>
                                          <p:spTgt spid="26650"/>
                                        </p:tgtEl>
                                      </p:cBhvr>
                                    </p:animEffect>
                                  </p:childTnLst>
                                </p:cTn>
                              </p:par>
                            </p:childTnLst>
                          </p:cTn>
                        </p:par>
                        <p:par>
                          <p:cTn id="44" fill="hold" nodeType="afterGroup">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26657"/>
                                        </p:tgtEl>
                                        <p:attrNameLst>
                                          <p:attrName>style.visibility</p:attrName>
                                        </p:attrNameLst>
                                      </p:cBhvr>
                                      <p:to>
                                        <p:strVal val="visible"/>
                                      </p:to>
                                    </p:set>
                                    <p:animEffect transition="in" filter="blinds(horizontal)">
                                      <p:cBhvr>
                                        <p:cTn id="47" dur="500"/>
                                        <p:tgtEl>
                                          <p:spTgt spid="2665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26651"/>
                                        </p:tgtEl>
                                        <p:attrNameLst>
                                          <p:attrName>style.visibility</p:attrName>
                                        </p:attrNameLst>
                                      </p:cBhvr>
                                      <p:to>
                                        <p:strVal val="visible"/>
                                      </p:to>
                                    </p:set>
                                    <p:animEffect transition="in" filter="slide(fromBottom)">
                                      <p:cBhvr>
                                        <p:cTn id="52" dur="500"/>
                                        <p:tgtEl>
                                          <p:spTgt spid="26651"/>
                                        </p:tgtEl>
                                      </p:cBhvr>
                                    </p:animEffect>
                                  </p:childTnLst>
                                </p:cTn>
                              </p:par>
                            </p:childTnLst>
                          </p:cTn>
                        </p:par>
                        <p:par>
                          <p:cTn id="53" fill="hold" nodeType="afterGroup">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26658"/>
                                        </p:tgtEl>
                                        <p:attrNameLst>
                                          <p:attrName>style.visibility</p:attrName>
                                        </p:attrNameLst>
                                      </p:cBhvr>
                                      <p:to>
                                        <p:strVal val="visible"/>
                                      </p:to>
                                    </p:set>
                                    <p:animEffect transition="in" filter="blinds(horizontal)">
                                      <p:cBhvr>
                                        <p:cTn id="56" dur="500"/>
                                        <p:tgtEl>
                                          <p:spTgt spid="266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26652"/>
                                        </p:tgtEl>
                                        <p:attrNameLst>
                                          <p:attrName>style.visibility</p:attrName>
                                        </p:attrNameLst>
                                      </p:cBhvr>
                                      <p:to>
                                        <p:strVal val="visible"/>
                                      </p:to>
                                    </p:set>
                                    <p:animEffect transition="in" filter="slide(fromBottom)">
                                      <p:cBhvr>
                                        <p:cTn id="61" dur="500"/>
                                        <p:tgtEl>
                                          <p:spTgt spid="26652"/>
                                        </p:tgtEl>
                                      </p:cBhvr>
                                    </p:animEffect>
                                  </p:childTnLst>
                                </p:cTn>
                              </p:par>
                            </p:childTnLst>
                          </p:cTn>
                        </p:par>
                        <p:par>
                          <p:cTn id="62" fill="hold" nodeType="afterGroup">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26659"/>
                                        </p:tgtEl>
                                        <p:attrNameLst>
                                          <p:attrName>style.visibility</p:attrName>
                                        </p:attrNameLst>
                                      </p:cBhvr>
                                      <p:to>
                                        <p:strVal val="visible"/>
                                      </p:to>
                                    </p:set>
                                    <p:animEffect transition="in" filter="blinds(horizontal)">
                                      <p:cBhvr>
                                        <p:cTn id="65" dur="500"/>
                                        <p:tgtEl>
                                          <p:spTgt spid="2665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6653"/>
                                        </p:tgtEl>
                                        <p:attrNameLst>
                                          <p:attrName>style.visibility</p:attrName>
                                        </p:attrNameLst>
                                      </p:cBhvr>
                                      <p:to>
                                        <p:strVal val="visible"/>
                                      </p:to>
                                    </p:set>
                                    <p:animEffect transition="in" filter="slide(fromBottom)">
                                      <p:cBhvr>
                                        <p:cTn id="70" dur="500"/>
                                        <p:tgtEl>
                                          <p:spTgt spid="26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animBg="1"/>
      <p:bldP spid="26648" grpId="0" animBg="1"/>
      <p:bldP spid="26649" grpId="0" animBg="1"/>
      <p:bldP spid="26650" grpId="0" animBg="1"/>
      <p:bldP spid="26651" grpId="0" animBg="1"/>
      <p:bldP spid="26652" grpId="0" animBg="1"/>
      <p:bldP spid="26653" grpId="0" animBg="1"/>
      <p:bldP spid="26654" grpId="0" animBg="1"/>
      <p:bldP spid="26655" grpId="0" animBg="1"/>
      <p:bldP spid="26656" grpId="0" animBg="1"/>
      <p:bldP spid="26657" grpId="0" animBg="1"/>
      <p:bldP spid="26658" grpId="0" animBg="1"/>
      <p:bldP spid="26659" grpId="0" animBg="1"/>
      <p:bldP spid="26660" grpId="0" animBg="1"/>
      <p:bldP spid="2666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2057400" y="0"/>
            <a:ext cx="5181600" cy="838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I. HỢP KIM CỦA SẮT</a:t>
            </a:r>
          </a:p>
        </p:txBody>
      </p:sp>
      <p:sp>
        <p:nvSpPr>
          <p:cNvPr id="5125" name="Text Box 5"/>
          <p:cNvSpPr txBox="1">
            <a:spLocks noChangeArrowheads="1"/>
          </p:cNvSpPr>
          <p:nvPr/>
        </p:nvSpPr>
        <p:spPr bwMode="auto">
          <a:xfrm>
            <a:off x="838200" y="2546350"/>
            <a:ext cx="777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Hợp kim là chất rắn thu được sau khi làm nguội hỗn hợp nóng chảy của nhiều kim loại khác nhau hoặc của kim loại và phi kim .</a:t>
            </a:r>
          </a:p>
        </p:txBody>
      </p:sp>
      <p:sp>
        <p:nvSpPr>
          <p:cNvPr id="5127" name="Text Box 7"/>
          <p:cNvSpPr txBox="1">
            <a:spLocks noChangeArrowheads="1"/>
          </p:cNvSpPr>
          <p:nvPr/>
        </p:nvSpPr>
        <p:spPr bwMode="auto">
          <a:xfrm>
            <a:off x="609600" y="3962400"/>
            <a:ext cx="754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 Hợp kim của sắt có nhiều ứng dụng là gang và thép .</a:t>
            </a:r>
          </a:p>
        </p:txBody>
      </p:sp>
      <p:pic>
        <p:nvPicPr>
          <p:cNvPr id="5128" name="Picture 8" descr="buch005"/>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17728">
            <a:off x="228600" y="19812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AutoShape 13"/>
          <p:cNvSpPr>
            <a:spLocks noChangeArrowheads="1"/>
          </p:cNvSpPr>
          <p:nvPr/>
        </p:nvSpPr>
        <p:spPr bwMode="auto">
          <a:xfrm>
            <a:off x="2057400" y="1066800"/>
            <a:ext cx="4114800" cy="609600"/>
          </a:xfrm>
          <a:prstGeom prst="wedgeRoundRectCallout">
            <a:avLst>
              <a:gd name="adj1" fmla="val -61958"/>
              <a:gd name="adj2" fmla="val 17969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solidFill>
                  <a:srgbClr val="FF0000"/>
                </a:solidFill>
                <a:latin typeface="Times New Roman" pitchFamily="18" charset="0"/>
              </a:rPr>
              <a:t>? Hợp kim là gì ?</a:t>
            </a:r>
          </a:p>
        </p:txBody>
      </p:sp>
      <p:sp>
        <p:nvSpPr>
          <p:cNvPr id="5134" name="AutoShape 14"/>
          <p:cNvSpPr>
            <a:spLocks noChangeArrowheads="1"/>
          </p:cNvSpPr>
          <p:nvPr/>
        </p:nvSpPr>
        <p:spPr bwMode="auto">
          <a:xfrm>
            <a:off x="1600200" y="4876800"/>
            <a:ext cx="6172200" cy="1524000"/>
          </a:xfrm>
          <a:prstGeom prst="cloudCallout">
            <a:avLst>
              <a:gd name="adj1" fmla="val -22657"/>
              <a:gd name="adj2" fmla="val -14208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sz="2400">
                <a:solidFill>
                  <a:srgbClr val="FF0000"/>
                </a:solidFill>
                <a:latin typeface="Times New Roman" pitchFamily="18" charset="0"/>
              </a:rPr>
              <a:t>? Hợp kim của sắt có nhiều ứng dụng nhất là những loại hợp kim nào ? </a:t>
            </a:r>
            <a:endParaRPr lang="en-US">
              <a:solidFill>
                <a:srgbClr val="FF0000"/>
              </a:solidFill>
            </a:endParaRPr>
          </a:p>
        </p:txBody>
      </p:sp>
    </p:spTree>
    <p:extLst>
      <p:ext uri="{BB962C8B-B14F-4D97-AF65-F5344CB8AC3E}">
        <p14:creationId xmlns:p14="http://schemas.microsoft.com/office/powerpoint/2010/main" val="1553379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blinds(horizontal)">
                                      <p:cBhvr>
                                        <p:cTn id="12" dur="500"/>
                                        <p:tgtEl>
                                          <p:spTgt spid="51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blinds(horizontal)">
                                      <p:cBhvr>
                                        <p:cTn id="17" dur="500"/>
                                        <p:tgtEl>
                                          <p:spTgt spid="512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blinds(horizontal)">
                                      <p:cBhvr>
                                        <p:cTn id="20" dur="500"/>
                                        <p:tgtEl>
                                          <p:spTgt spid="51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133"/>
                                        </p:tgtEl>
                                      </p:cBhvr>
                                    </p:animEffect>
                                    <p:set>
                                      <p:cBhvr>
                                        <p:cTn id="25" dur="1" fill="hold">
                                          <p:stCondLst>
                                            <p:cond delay="499"/>
                                          </p:stCondLst>
                                        </p:cTn>
                                        <p:tgtEl>
                                          <p:spTgt spid="5133"/>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134"/>
                                        </p:tgtEl>
                                        <p:attrNameLst>
                                          <p:attrName>style.visibility</p:attrName>
                                        </p:attrNameLst>
                                      </p:cBhvr>
                                      <p:to>
                                        <p:strVal val="visible"/>
                                      </p:to>
                                    </p:set>
                                    <p:animEffect transition="in" filter="blinds(horizontal)">
                                      <p:cBhvr>
                                        <p:cTn id="30" dur="500"/>
                                        <p:tgtEl>
                                          <p:spTgt spid="513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5134"/>
                                        </p:tgtEl>
                                      </p:cBhvr>
                                    </p:animEffect>
                                    <p:set>
                                      <p:cBhvr>
                                        <p:cTn id="35" dur="1" fill="hold">
                                          <p:stCondLst>
                                            <p:cond delay="499"/>
                                          </p:stCondLst>
                                        </p:cTn>
                                        <p:tgtEl>
                                          <p:spTgt spid="5134"/>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27"/>
                                        </p:tgtEl>
                                        <p:attrNameLst>
                                          <p:attrName>style.visibility</p:attrName>
                                        </p:attrNameLst>
                                      </p:cBhvr>
                                      <p:to>
                                        <p:strVal val="visible"/>
                                      </p:to>
                                    </p:set>
                                    <p:animEffect transition="in" filter="blinds(horizontal)">
                                      <p:cBhvr>
                                        <p:cTn id="40"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p:bldP spid="5127" grpId="0"/>
      <p:bldP spid="5133" grpId="0" animBg="1"/>
      <p:bldP spid="5133" grpId="1" animBg="1"/>
      <p:bldP spid="5134" grpId="0" animBg="1"/>
      <p:bldP spid="513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8" name="Object 6"/>
          <p:cNvGraphicFramePr>
            <a:graphicFrameLocks noChangeAspect="1"/>
          </p:cNvGraphicFramePr>
          <p:nvPr>
            <p:ph/>
          </p:nvPr>
        </p:nvGraphicFramePr>
        <p:xfrm>
          <a:off x="5410200" y="1524000"/>
          <a:ext cx="3733800" cy="3352800"/>
        </p:xfrm>
        <a:graphic>
          <a:graphicData uri="http://schemas.openxmlformats.org/presentationml/2006/ole">
            <mc:AlternateContent xmlns:mc="http://schemas.openxmlformats.org/markup-compatibility/2006">
              <mc:Choice xmlns:v="urn:schemas-microsoft-com:vml" Requires="v">
                <p:oleObj spid="_x0000_s1029" name="Chart" r:id="rId3" imgW="6096075" imgH="4067089" progId="MSGraph.Chart.8">
                  <p:embed followColorScheme="full"/>
                </p:oleObj>
              </mc:Choice>
              <mc:Fallback>
                <p:oleObj name="Chart" r:id="rId3" imgW="6096075" imgH="4067089" progId="MSGraph.Chart.8">
                  <p:embed followColorScheme="full"/>
                  <p:pic>
                    <p:nvPicPr>
                      <p:cNvPr id="0" name=""/>
                      <p:cNvPicPr>
                        <a:picLocks noChangeAspect="1" noChangeArrowheads="1"/>
                      </p:cNvPicPr>
                      <p:nvPr/>
                    </p:nvPicPr>
                    <p:blipFill>
                      <a:blip r:embed="rId4"/>
                      <a:srcRect/>
                      <a:stretch>
                        <a:fillRect/>
                      </a:stretch>
                    </p:blipFill>
                    <p:spPr bwMode="auto">
                      <a:xfrm>
                        <a:off x="5410200" y="1524000"/>
                        <a:ext cx="3733800"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8"/>
          <p:cNvSpPr txBox="1">
            <a:spLocks noChangeArrowheads="1"/>
          </p:cNvSpPr>
          <p:nvPr/>
        </p:nvSpPr>
        <p:spPr bwMode="auto">
          <a:xfrm>
            <a:off x="5105400" y="1371600"/>
            <a:ext cx="4038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200">
                <a:latin typeface="Times New Roman" pitchFamily="18" charset="0"/>
              </a:rPr>
              <a:t>-Gang là hợp kim của sắt </a:t>
            </a:r>
            <a:r>
              <a:rPr lang="en-US" sz="2200"/>
              <a:t>víi Cacbon,</a:t>
            </a:r>
            <a:r>
              <a:rPr lang="en-US" sz="2200">
                <a:latin typeface="Times New Roman" pitchFamily="18" charset="0"/>
              </a:rPr>
              <a:t>trong đó hàm lượng Cacbon chiếm từ 2-5%.</a:t>
            </a:r>
            <a:r>
              <a:rPr lang="en-US" sz="2200"/>
              <a:t>Ngoµi ra,trong gang cßn mét l­uîng nhá mét sè nguyªn tè kh¸c nh</a:t>
            </a:r>
            <a:r>
              <a:rPr lang="en-US" sz="2200">
                <a:latin typeface="Times New Roman" pitchFamily="18" charset="0"/>
                <a:cs typeface="Times New Roman" pitchFamily="18" charset="0"/>
              </a:rPr>
              <a:t>ư</a:t>
            </a:r>
            <a:r>
              <a:rPr lang="en-US" sz="2200"/>
              <a:t> :Si,Mn,S…..</a:t>
            </a:r>
            <a:endParaRPr lang="en-US" sz="2200">
              <a:latin typeface="Times New Roman" pitchFamily="18" charset="0"/>
            </a:endParaRPr>
          </a:p>
        </p:txBody>
      </p:sp>
      <p:sp>
        <p:nvSpPr>
          <p:cNvPr id="8201" name="Text Box 9"/>
          <p:cNvSpPr txBox="1">
            <a:spLocks noChangeArrowheads="1"/>
          </p:cNvSpPr>
          <p:nvPr/>
        </p:nvSpPr>
        <p:spPr bwMode="auto">
          <a:xfrm>
            <a:off x="3657600" y="2819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u="sng">
              <a:latin typeface="Times New Roman" pitchFamily="18" charset="0"/>
            </a:endParaRPr>
          </a:p>
        </p:txBody>
      </p:sp>
      <p:sp>
        <p:nvSpPr>
          <p:cNvPr id="8202" name="Text Box 10"/>
          <p:cNvSpPr txBox="1">
            <a:spLocks noChangeArrowheads="1"/>
          </p:cNvSpPr>
          <p:nvPr/>
        </p:nvSpPr>
        <p:spPr bwMode="auto">
          <a:xfrm>
            <a:off x="4572000" y="3276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:Gang cứng và giòn .</a:t>
            </a:r>
          </a:p>
        </p:txBody>
      </p:sp>
      <p:sp>
        <p:nvSpPr>
          <p:cNvPr id="12294" name="Text Box 11"/>
          <p:cNvSpPr txBox="1">
            <a:spLocks noChangeArrowheads="1"/>
          </p:cNvSpPr>
          <p:nvPr/>
        </p:nvSpPr>
        <p:spPr bwMode="auto">
          <a:xfrm>
            <a:off x="3657600" y="3276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endParaRPr lang="en-US" sz="2400" u="sng">
              <a:latin typeface="Times New Roman" pitchFamily="18" charset="0"/>
            </a:endParaRPr>
          </a:p>
        </p:txBody>
      </p:sp>
      <p:sp>
        <p:nvSpPr>
          <p:cNvPr id="8204" name="Text Box 12"/>
          <p:cNvSpPr txBox="1">
            <a:spLocks noChangeArrowheads="1"/>
          </p:cNvSpPr>
          <p:nvPr/>
        </p:nvSpPr>
        <p:spPr bwMode="auto">
          <a:xfrm>
            <a:off x="3429000" y="4940300"/>
            <a:ext cx="9906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Gang</a:t>
            </a:r>
          </a:p>
        </p:txBody>
      </p:sp>
      <p:sp>
        <p:nvSpPr>
          <p:cNvPr id="8205" name="Text Box 13"/>
          <p:cNvSpPr txBox="1">
            <a:spLocks noChangeArrowheads="1"/>
          </p:cNvSpPr>
          <p:nvPr/>
        </p:nvSpPr>
        <p:spPr bwMode="auto">
          <a:xfrm>
            <a:off x="4343400" y="3962400"/>
            <a:ext cx="1676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Gang trắng</a:t>
            </a:r>
          </a:p>
        </p:txBody>
      </p:sp>
      <p:sp>
        <p:nvSpPr>
          <p:cNvPr id="8206" name="Text Box 14"/>
          <p:cNvSpPr txBox="1">
            <a:spLocks noChangeArrowheads="1"/>
          </p:cNvSpPr>
          <p:nvPr/>
        </p:nvSpPr>
        <p:spPr bwMode="auto">
          <a:xfrm>
            <a:off x="4267200" y="5857875"/>
            <a:ext cx="1676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Gang xám</a:t>
            </a:r>
          </a:p>
        </p:txBody>
      </p:sp>
      <p:sp>
        <p:nvSpPr>
          <p:cNvPr id="8207" name="Text Box 15"/>
          <p:cNvSpPr txBox="1">
            <a:spLocks noChangeArrowheads="1"/>
          </p:cNvSpPr>
          <p:nvPr/>
        </p:nvSpPr>
        <p:spPr bwMode="auto">
          <a:xfrm>
            <a:off x="6705600" y="3962400"/>
            <a:ext cx="24384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Dùng luyện thép</a:t>
            </a:r>
          </a:p>
        </p:txBody>
      </p:sp>
      <p:sp>
        <p:nvSpPr>
          <p:cNvPr id="8208" name="Text Box 16"/>
          <p:cNvSpPr txBox="1">
            <a:spLocks noChangeArrowheads="1"/>
          </p:cNvSpPr>
          <p:nvPr/>
        </p:nvSpPr>
        <p:spPr bwMode="auto">
          <a:xfrm>
            <a:off x="6629400" y="5181600"/>
            <a:ext cx="2438400" cy="1379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latin typeface="Times New Roman" pitchFamily="18" charset="0"/>
              </a:rPr>
              <a:t>Dùng để đúc bệ </a:t>
            </a:r>
          </a:p>
          <a:p>
            <a:pPr eaLnBrk="1" hangingPunct="1">
              <a:spcBef>
                <a:spcPct val="50000"/>
              </a:spcBef>
            </a:pPr>
            <a:r>
              <a:rPr lang="en-US" sz="2400">
                <a:latin typeface="Times New Roman" pitchFamily="18" charset="0"/>
              </a:rPr>
              <a:t>máy,ống dẫn nước,…</a:t>
            </a:r>
          </a:p>
        </p:txBody>
      </p:sp>
      <p:sp>
        <p:nvSpPr>
          <p:cNvPr id="8209" name="Line 17"/>
          <p:cNvSpPr>
            <a:spLocks noChangeShapeType="1"/>
          </p:cNvSpPr>
          <p:nvPr/>
        </p:nvSpPr>
        <p:spPr bwMode="auto">
          <a:xfrm flipV="1">
            <a:off x="3924300" y="4429125"/>
            <a:ext cx="876300" cy="5111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Line 18"/>
          <p:cNvSpPr>
            <a:spLocks noChangeShapeType="1"/>
          </p:cNvSpPr>
          <p:nvPr/>
        </p:nvSpPr>
        <p:spPr bwMode="auto">
          <a:xfrm>
            <a:off x="4038600" y="5407025"/>
            <a:ext cx="762000" cy="450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19"/>
          <p:cNvSpPr>
            <a:spLocks noChangeShapeType="1"/>
          </p:cNvSpPr>
          <p:nvPr/>
        </p:nvSpPr>
        <p:spPr bwMode="auto">
          <a:xfrm>
            <a:off x="6096000" y="4191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0"/>
          <p:cNvSpPr>
            <a:spLocks noChangeShapeType="1"/>
          </p:cNvSpPr>
          <p:nvPr/>
        </p:nvSpPr>
        <p:spPr bwMode="auto">
          <a:xfrm flipV="1">
            <a:off x="5943600" y="6091238"/>
            <a:ext cx="685800" cy="47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14" name="Picture 22" descr="buch005"/>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17728">
            <a:off x="3657600" y="533400"/>
            <a:ext cx="83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5" name="Text Box 23"/>
          <p:cNvSpPr txBox="1">
            <a:spLocks noChangeArrowheads="1"/>
          </p:cNvSpPr>
          <p:nvPr/>
        </p:nvSpPr>
        <p:spPr bwMode="auto">
          <a:xfrm>
            <a:off x="4572000" y="990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Gang là gì ?</a:t>
            </a:r>
          </a:p>
        </p:txBody>
      </p:sp>
      <p:sp>
        <p:nvSpPr>
          <p:cNvPr id="8216" name="Text Box 24"/>
          <p:cNvSpPr txBox="1">
            <a:spLocks noChangeArrowheads="1"/>
          </p:cNvSpPr>
          <p:nvPr/>
        </p:nvSpPr>
        <p:spPr bwMode="auto">
          <a:xfrm>
            <a:off x="4038600" y="38862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Gang có đặc điểm gì ?</a:t>
            </a:r>
          </a:p>
        </p:txBody>
      </p:sp>
      <p:sp>
        <p:nvSpPr>
          <p:cNvPr id="8217" name="Text Box 25"/>
          <p:cNvSpPr txBox="1">
            <a:spLocks noChangeArrowheads="1"/>
          </p:cNvSpPr>
          <p:nvPr/>
        </p:nvSpPr>
        <p:spPr bwMode="auto">
          <a:xfrm>
            <a:off x="4267200" y="4343400"/>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2400">
                <a:solidFill>
                  <a:srgbClr val="FF3300"/>
                </a:solidFill>
                <a:latin typeface="Times New Roman" pitchFamily="18" charset="0"/>
              </a:rPr>
              <a:t>? Gang có mấy loại ? Và có những ứng dụng gì ? </a:t>
            </a:r>
          </a:p>
        </p:txBody>
      </p:sp>
      <p:sp>
        <p:nvSpPr>
          <p:cNvPr id="12308" name="Text Box 26"/>
          <p:cNvSpPr txBox="1">
            <a:spLocks noChangeArrowheads="1"/>
          </p:cNvSpPr>
          <p:nvPr/>
        </p:nvSpPr>
        <p:spPr bwMode="auto">
          <a:xfrm>
            <a:off x="1828800" y="0"/>
            <a:ext cx="533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sz="3600" u="sng">
                <a:solidFill>
                  <a:srgbClr val="9933FF"/>
                </a:solidFill>
                <a:latin typeface="Times New Roman" pitchFamily="18" charset="0"/>
              </a:rPr>
              <a:t>1. GANG  LÀ  GÌ ?</a:t>
            </a:r>
          </a:p>
        </p:txBody>
      </p:sp>
      <p:pic>
        <p:nvPicPr>
          <p:cNvPr id="822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19200"/>
            <a:ext cx="38671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200400"/>
            <a:ext cx="27813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810000"/>
            <a:ext cx="24384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895600"/>
            <a:ext cx="17526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Line 18"/>
          <p:cNvSpPr>
            <a:spLocks noChangeShapeType="1"/>
          </p:cNvSpPr>
          <p:nvPr/>
        </p:nvSpPr>
        <p:spPr bwMode="auto">
          <a:xfrm>
            <a:off x="3048000" y="4503738"/>
            <a:ext cx="762000" cy="450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29824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ox(in)">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15"/>
                                        </p:tgtEl>
                                        <p:attrNameLst>
                                          <p:attrName>style.visibility</p:attrName>
                                        </p:attrNameLst>
                                      </p:cBhvr>
                                      <p:to>
                                        <p:strVal val="visible"/>
                                      </p:to>
                                    </p:set>
                                    <p:animEffect transition="in" filter="box(in)">
                                      <p:cBhvr>
                                        <p:cTn id="12" dur="500"/>
                                        <p:tgtEl>
                                          <p:spTgt spid="82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215"/>
                                        </p:tgtEl>
                                      </p:cBhvr>
                                    </p:animEffect>
                                    <p:set>
                                      <p:cBhvr>
                                        <p:cTn id="17" dur="1" fill="hold">
                                          <p:stCondLst>
                                            <p:cond delay="499"/>
                                          </p:stCondLst>
                                        </p:cTn>
                                        <p:tgtEl>
                                          <p:spTgt spid="821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223"/>
                                        </p:tgtEl>
                                        <p:attrNameLst>
                                          <p:attrName>style.visibility</p:attrName>
                                        </p:attrNameLst>
                                      </p:cBhvr>
                                      <p:to>
                                        <p:strVal val="visible"/>
                                      </p:to>
                                    </p:set>
                                    <p:animEffect transition="in" filter="blinds(horizontal)">
                                      <p:cBhvr>
                                        <p:cTn id="22" dur="500"/>
                                        <p:tgtEl>
                                          <p:spTgt spid="82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8214"/>
                                        </p:tgtEl>
                                        <p:attrNameLst>
                                          <p:attrName>style.visibility</p:attrName>
                                        </p:attrNameLst>
                                      </p:cBhvr>
                                      <p:to>
                                        <p:strVal val="visible"/>
                                      </p:to>
                                    </p:set>
                                    <p:animEffect transition="in" filter="diamond(in)">
                                      <p:cBhvr>
                                        <p:cTn id="27" dur="1000"/>
                                        <p:tgtEl>
                                          <p:spTgt spid="82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220"/>
                                        </p:tgtEl>
                                        <p:attrNameLst>
                                          <p:attrName>style.visibility</p:attrName>
                                        </p:attrNameLst>
                                      </p:cBhvr>
                                      <p:to>
                                        <p:strVal val="visible"/>
                                      </p:to>
                                    </p:set>
                                    <p:animEffect transition="in" filter="blinds(horizontal)">
                                      <p:cBhvr>
                                        <p:cTn id="32" dur="500"/>
                                        <p:tgtEl>
                                          <p:spTgt spid="82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8198"/>
                                        </p:tgtEl>
                                      </p:cBhvr>
                                    </p:animEffect>
                                    <p:set>
                                      <p:cBhvr>
                                        <p:cTn id="37" dur="1" fill="hold">
                                          <p:stCondLst>
                                            <p:cond delay="499"/>
                                          </p:stCondLst>
                                        </p:cTn>
                                        <p:tgtEl>
                                          <p:spTgt spid="8198"/>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8200"/>
                                        </p:tgtEl>
                                        <p:attrNameLst>
                                          <p:attrName>style.visibility</p:attrName>
                                        </p:attrNameLst>
                                      </p:cBhvr>
                                      <p:to>
                                        <p:strVal val="visible"/>
                                      </p:to>
                                    </p:set>
                                    <p:animEffect transition="in" filter="diamond(in)">
                                      <p:cBhvr>
                                        <p:cTn id="42" dur="1000"/>
                                        <p:tgtEl>
                                          <p:spTgt spid="82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216"/>
                                        </p:tgtEl>
                                        <p:attrNameLst>
                                          <p:attrName>style.visibility</p:attrName>
                                        </p:attrNameLst>
                                      </p:cBhvr>
                                      <p:to>
                                        <p:strVal val="visible"/>
                                      </p:to>
                                    </p:set>
                                    <p:animEffect transition="in" filter="blinds(horizontal)">
                                      <p:cBhvr>
                                        <p:cTn id="47" dur="500"/>
                                        <p:tgtEl>
                                          <p:spTgt spid="82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8221"/>
                                        </p:tgtEl>
                                        <p:attrNameLst>
                                          <p:attrName>style.visibility</p:attrName>
                                        </p:attrNameLst>
                                      </p:cBhvr>
                                      <p:to>
                                        <p:strVal val="visible"/>
                                      </p:to>
                                    </p:set>
                                    <p:animEffect transition="in" filter="blinds(horizontal)">
                                      <p:cBhvr>
                                        <p:cTn id="52" dur="500"/>
                                        <p:tgtEl>
                                          <p:spTgt spid="82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1" nodeType="clickEffect">
                                  <p:stCondLst>
                                    <p:cond delay="0"/>
                                  </p:stCondLst>
                                  <p:childTnLst>
                                    <p:animEffect transition="out" filter="blinds(horizontal)">
                                      <p:cBhvr>
                                        <p:cTn id="56" dur="500"/>
                                        <p:tgtEl>
                                          <p:spTgt spid="8216"/>
                                        </p:tgtEl>
                                      </p:cBhvr>
                                    </p:animEffect>
                                    <p:set>
                                      <p:cBhvr>
                                        <p:cTn id="57" dur="1" fill="hold">
                                          <p:stCondLst>
                                            <p:cond delay="499"/>
                                          </p:stCondLst>
                                        </p:cTn>
                                        <p:tgtEl>
                                          <p:spTgt spid="8216"/>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nodePh="1">
                                  <p:stCondLst>
                                    <p:cond delay="0"/>
                                  </p:stCondLst>
                                  <p:endCondLst>
                                    <p:cond evt="begin" delay="0">
                                      <p:tn val="60"/>
                                    </p:cond>
                                  </p:endCondLst>
                                  <p:childTnLst>
                                    <p:set>
                                      <p:cBhvr>
                                        <p:cTn id="61" dur="1" fill="hold">
                                          <p:stCondLst>
                                            <p:cond delay="0"/>
                                          </p:stCondLst>
                                        </p:cTn>
                                        <p:tgtEl>
                                          <p:spTgt spid="8201"/>
                                        </p:tgtEl>
                                        <p:attrNameLst>
                                          <p:attrName>style.visibility</p:attrName>
                                        </p:attrNameLst>
                                      </p:cBhvr>
                                      <p:to>
                                        <p:strVal val="visible"/>
                                      </p:to>
                                    </p:set>
                                    <p:animEffect transition="in" filter="box(in)">
                                      <p:cBhvr>
                                        <p:cTn id="62" dur="500"/>
                                        <p:tgtEl>
                                          <p:spTgt spid="820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8202"/>
                                        </p:tgtEl>
                                        <p:attrNameLst>
                                          <p:attrName>style.visibility</p:attrName>
                                        </p:attrNameLst>
                                      </p:cBhvr>
                                      <p:to>
                                        <p:strVal val="visible"/>
                                      </p:to>
                                    </p:set>
                                    <p:animEffect transition="in" filter="box(in)">
                                      <p:cBhvr>
                                        <p:cTn id="67" dur="500"/>
                                        <p:tgtEl>
                                          <p:spTgt spid="82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217"/>
                                        </p:tgtEl>
                                        <p:attrNameLst>
                                          <p:attrName>style.visibility</p:attrName>
                                        </p:attrNameLst>
                                      </p:cBhvr>
                                      <p:to>
                                        <p:strVal val="visible"/>
                                      </p:to>
                                    </p:set>
                                    <p:animEffect transition="in" filter="blinds(horizontal)">
                                      <p:cBhvr>
                                        <p:cTn id="72" dur="500"/>
                                        <p:tgtEl>
                                          <p:spTgt spid="821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8217"/>
                                        </p:tgtEl>
                                      </p:cBhvr>
                                    </p:animEffect>
                                    <p:set>
                                      <p:cBhvr>
                                        <p:cTn id="77" dur="1" fill="hold">
                                          <p:stCondLst>
                                            <p:cond delay="499"/>
                                          </p:stCondLst>
                                        </p:cTn>
                                        <p:tgtEl>
                                          <p:spTgt spid="8217"/>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ox(in)">
                                      <p:cBhvr>
                                        <p:cTn id="82" dur="500"/>
                                        <p:tgtEl>
                                          <p:spTgt spid="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8222"/>
                                        </p:tgtEl>
                                        <p:attrNameLst>
                                          <p:attrName>style.visibility</p:attrName>
                                        </p:attrNameLst>
                                      </p:cBhvr>
                                      <p:to>
                                        <p:strVal val="visible"/>
                                      </p:to>
                                    </p:set>
                                    <p:animEffect transition="in" filter="blinds(horizontal)">
                                      <p:cBhvr>
                                        <p:cTn id="87" dur="500"/>
                                        <p:tgtEl>
                                          <p:spTgt spid="8222"/>
                                        </p:tgtEl>
                                      </p:cBhvr>
                                    </p:animEffect>
                                  </p:childTnLst>
                                </p:cTn>
                              </p:par>
                            </p:childTnLst>
                          </p:cTn>
                        </p:par>
                        <p:par>
                          <p:cTn id="88" fill="hold" nodeType="afterGroup">
                            <p:stCondLst>
                              <p:cond delay="500"/>
                            </p:stCondLst>
                            <p:childTnLst>
                              <p:par>
                                <p:cTn id="89" presetID="4" presetClass="entr" presetSubtype="16" fill="hold" grpId="0" nodeType="afterEffect">
                                  <p:stCondLst>
                                    <p:cond delay="0"/>
                                  </p:stCondLst>
                                  <p:childTnLst>
                                    <p:set>
                                      <p:cBhvr>
                                        <p:cTn id="90" dur="1" fill="hold">
                                          <p:stCondLst>
                                            <p:cond delay="0"/>
                                          </p:stCondLst>
                                        </p:cTn>
                                        <p:tgtEl>
                                          <p:spTgt spid="8204"/>
                                        </p:tgtEl>
                                        <p:attrNameLst>
                                          <p:attrName>style.visibility</p:attrName>
                                        </p:attrNameLst>
                                      </p:cBhvr>
                                      <p:to>
                                        <p:strVal val="visible"/>
                                      </p:to>
                                    </p:set>
                                    <p:animEffect transition="in" filter="box(in)">
                                      <p:cBhvr>
                                        <p:cTn id="91" dur="500"/>
                                        <p:tgtEl>
                                          <p:spTgt spid="820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8209"/>
                                        </p:tgtEl>
                                        <p:attrNameLst>
                                          <p:attrName>style.visibility</p:attrName>
                                        </p:attrNameLst>
                                      </p:cBhvr>
                                      <p:to>
                                        <p:strVal val="visible"/>
                                      </p:to>
                                    </p:set>
                                    <p:animEffect transition="in" filter="box(in)">
                                      <p:cBhvr>
                                        <p:cTn id="96" dur="500"/>
                                        <p:tgtEl>
                                          <p:spTgt spid="820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8205"/>
                                        </p:tgtEl>
                                        <p:attrNameLst>
                                          <p:attrName>style.visibility</p:attrName>
                                        </p:attrNameLst>
                                      </p:cBhvr>
                                      <p:to>
                                        <p:strVal val="visible"/>
                                      </p:to>
                                    </p:set>
                                    <p:animEffect transition="in" filter="box(in)">
                                      <p:cBhvr>
                                        <p:cTn id="101" dur="500"/>
                                        <p:tgtEl>
                                          <p:spTgt spid="8205"/>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 presetClass="entr" presetSubtype="16" fill="hold" grpId="0" nodeType="clickEffect">
                                  <p:stCondLst>
                                    <p:cond delay="0"/>
                                  </p:stCondLst>
                                  <p:childTnLst>
                                    <p:set>
                                      <p:cBhvr>
                                        <p:cTn id="105" dur="1" fill="hold">
                                          <p:stCondLst>
                                            <p:cond delay="0"/>
                                          </p:stCondLst>
                                        </p:cTn>
                                        <p:tgtEl>
                                          <p:spTgt spid="8211"/>
                                        </p:tgtEl>
                                        <p:attrNameLst>
                                          <p:attrName>style.visibility</p:attrName>
                                        </p:attrNameLst>
                                      </p:cBhvr>
                                      <p:to>
                                        <p:strVal val="visible"/>
                                      </p:to>
                                    </p:set>
                                    <p:animEffect transition="in" filter="box(in)">
                                      <p:cBhvr>
                                        <p:cTn id="106" dur="500"/>
                                        <p:tgtEl>
                                          <p:spTgt spid="8211"/>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grpId="0" nodeType="clickEffect">
                                  <p:stCondLst>
                                    <p:cond delay="0"/>
                                  </p:stCondLst>
                                  <p:childTnLst>
                                    <p:set>
                                      <p:cBhvr>
                                        <p:cTn id="110" dur="1" fill="hold">
                                          <p:stCondLst>
                                            <p:cond delay="0"/>
                                          </p:stCondLst>
                                        </p:cTn>
                                        <p:tgtEl>
                                          <p:spTgt spid="8207"/>
                                        </p:tgtEl>
                                        <p:attrNameLst>
                                          <p:attrName>style.visibility</p:attrName>
                                        </p:attrNameLst>
                                      </p:cBhvr>
                                      <p:to>
                                        <p:strVal val="visible"/>
                                      </p:to>
                                    </p:set>
                                    <p:animEffect transition="in" filter="box(in)">
                                      <p:cBhvr>
                                        <p:cTn id="111" dur="500"/>
                                        <p:tgtEl>
                                          <p:spTgt spid="8207"/>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ntr" presetSubtype="16" fill="hold" grpId="0" nodeType="clickEffect">
                                  <p:stCondLst>
                                    <p:cond delay="0"/>
                                  </p:stCondLst>
                                  <p:childTnLst>
                                    <p:set>
                                      <p:cBhvr>
                                        <p:cTn id="115" dur="1" fill="hold">
                                          <p:stCondLst>
                                            <p:cond delay="0"/>
                                          </p:stCondLst>
                                        </p:cTn>
                                        <p:tgtEl>
                                          <p:spTgt spid="8210"/>
                                        </p:tgtEl>
                                        <p:attrNameLst>
                                          <p:attrName>style.visibility</p:attrName>
                                        </p:attrNameLst>
                                      </p:cBhvr>
                                      <p:to>
                                        <p:strVal val="visible"/>
                                      </p:to>
                                    </p:set>
                                    <p:animEffect transition="in" filter="box(in)">
                                      <p:cBhvr>
                                        <p:cTn id="116" dur="500"/>
                                        <p:tgtEl>
                                          <p:spTgt spid="821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4" presetClass="entr" presetSubtype="16" fill="hold" grpId="0" nodeType="clickEffect">
                                  <p:stCondLst>
                                    <p:cond delay="0"/>
                                  </p:stCondLst>
                                  <p:childTnLst>
                                    <p:set>
                                      <p:cBhvr>
                                        <p:cTn id="120" dur="1" fill="hold">
                                          <p:stCondLst>
                                            <p:cond delay="0"/>
                                          </p:stCondLst>
                                        </p:cTn>
                                        <p:tgtEl>
                                          <p:spTgt spid="8206"/>
                                        </p:tgtEl>
                                        <p:attrNameLst>
                                          <p:attrName>style.visibility</p:attrName>
                                        </p:attrNameLst>
                                      </p:cBhvr>
                                      <p:to>
                                        <p:strVal val="visible"/>
                                      </p:to>
                                    </p:set>
                                    <p:animEffect transition="in" filter="box(in)">
                                      <p:cBhvr>
                                        <p:cTn id="121" dur="500"/>
                                        <p:tgtEl>
                                          <p:spTgt spid="8206"/>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 presetClass="entr" presetSubtype="16" fill="hold" grpId="0" nodeType="clickEffect">
                                  <p:stCondLst>
                                    <p:cond delay="0"/>
                                  </p:stCondLst>
                                  <p:childTnLst>
                                    <p:set>
                                      <p:cBhvr>
                                        <p:cTn id="125" dur="1" fill="hold">
                                          <p:stCondLst>
                                            <p:cond delay="0"/>
                                          </p:stCondLst>
                                        </p:cTn>
                                        <p:tgtEl>
                                          <p:spTgt spid="8212"/>
                                        </p:tgtEl>
                                        <p:attrNameLst>
                                          <p:attrName>style.visibility</p:attrName>
                                        </p:attrNameLst>
                                      </p:cBhvr>
                                      <p:to>
                                        <p:strVal val="visible"/>
                                      </p:to>
                                    </p:set>
                                    <p:animEffect transition="in" filter="box(in)">
                                      <p:cBhvr>
                                        <p:cTn id="126" dur="500"/>
                                        <p:tgtEl>
                                          <p:spTgt spid="8212"/>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8208"/>
                                        </p:tgtEl>
                                        <p:attrNameLst>
                                          <p:attrName>style.visibility</p:attrName>
                                        </p:attrNameLst>
                                      </p:cBhvr>
                                      <p:to>
                                        <p:strVal val="visible"/>
                                      </p:to>
                                    </p:set>
                                    <p:animEffect transition="in" filter="box(in)">
                                      <p:cBhvr>
                                        <p:cTn id="131"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8" grpId="0"/>
      <p:bldOleChart spid="8198" grpId="1"/>
      <p:bldP spid="8200" grpId="0"/>
      <p:bldP spid="8201" grpId="0"/>
      <p:bldP spid="8202" grpId="0"/>
      <p:bldP spid="8204" grpId="0" animBg="1"/>
      <p:bldP spid="8205" grpId="0" animBg="1"/>
      <p:bldP spid="8206" grpId="0" animBg="1"/>
      <p:bldP spid="8207" grpId="0" animBg="1"/>
      <p:bldP spid="8208" grpId="0" animBg="1"/>
      <p:bldP spid="8209" grpId="0" animBg="1"/>
      <p:bldP spid="8210" grpId="0" animBg="1"/>
      <p:bldP spid="8211" grpId="0" animBg="1"/>
      <p:bldP spid="8212" grpId="0" animBg="1"/>
      <p:bldP spid="8215" grpId="0"/>
      <p:bldP spid="8215" grpId="1"/>
      <p:bldP spid="8216" grpId="0"/>
      <p:bldP spid="8216" grpId="1"/>
      <p:bldP spid="8217" grpId="0"/>
      <p:bldP spid="8217" grpId="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676400" y="457200"/>
            <a:ext cx="6553200" cy="2667000"/>
            <a:chOff x="1676400" y="457200"/>
            <a:chExt cx="6553200" cy="2667000"/>
          </a:xfrm>
        </p:grpSpPr>
        <p:pic>
          <p:nvPicPr>
            <p:cNvPr id="13322" name="Picture 2" descr="D:\DU LIEU PHUC HOI\D\GIAO AN HOA 9\hinh anh\chao gang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62000"/>
              <a:ext cx="2438400" cy="17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3" descr="D:\DU LIEU PHUC HOI\D\GIAO AN HOA 9\hinh anh\chao gang s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57200"/>
              <a:ext cx="3048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6"/>
            <p:cNvSpPr txBox="1">
              <a:spLocks noChangeArrowheads="1"/>
            </p:cNvSpPr>
            <p:nvPr/>
          </p:nvSpPr>
          <p:spPr bwMode="auto">
            <a:xfrm>
              <a:off x="3886200" y="2438400"/>
              <a:ext cx="13612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Chảo gang</a:t>
              </a:r>
            </a:p>
          </p:txBody>
        </p:sp>
      </p:grpSp>
      <p:sp>
        <p:nvSpPr>
          <p:cNvPr id="9" name="TextBox 8"/>
          <p:cNvSpPr txBox="1"/>
          <p:nvPr/>
        </p:nvSpPr>
        <p:spPr>
          <a:xfrm>
            <a:off x="2740025" y="228600"/>
            <a:ext cx="3636963" cy="461963"/>
          </a:xfrm>
          <a:prstGeom prst="rect">
            <a:avLst/>
          </a:prstGeom>
          <a:ln/>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en-US" sz="2400" b="1" dirty="0">
                <a:solidFill>
                  <a:srgbClr val="0000CC"/>
                </a:solidFill>
                <a:latin typeface="Tahoma" pitchFamily="34" charset="0"/>
                <a:ea typeface="Tahoma" pitchFamily="34" charset="0"/>
                <a:cs typeface="Tahoma" pitchFamily="34" charset="0"/>
              </a:rPr>
              <a:t>ỨNG DỤNG CỦA GANG</a:t>
            </a:r>
          </a:p>
        </p:txBody>
      </p:sp>
      <p:grpSp>
        <p:nvGrpSpPr>
          <p:cNvPr id="3" name="Group 11"/>
          <p:cNvGrpSpPr>
            <a:grpSpLocks/>
          </p:cNvGrpSpPr>
          <p:nvPr/>
        </p:nvGrpSpPr>
        <p:grpSpPr bwMode="auto">
          <a:xfrm>
            <a:off x="1066800" y="3124200"/>
            <a:ext cx="3238500" cy="3295650"/>
            <a:chOff x="1066800" y="3124200"/>
            <a:chExt cx="3238500" cy="3295710"/>
          </a:xfrm>
        </p:grpSpPr>
        <p:pic>
          <p:nvPicPr>
            <p:cNvPr id="13320" name="Picture 5" descr="D:\DU LIEU PHUC HOI\D\GIAO AN HOA 9\hinh anh\noi gang tr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3238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7"/>
            <p:cNvSpPr txBox="1">
              <a:spLocks noChangeArrowheads="1"/>
            </p:cNvSpPr>
            <p:nvPr/>
          </p:nvSpPr>
          <p:spPr bwMode="auto">
            <a:xfrm>
              <a:off x="1905000" y="6019800"/>
              <a:ext cx="11608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Nồi gang</a:t>
              </a:r>
            </a:p>
          </p:txBody>
        </p:sp>
      </p:grpSp>
      <p:grpSp>
        <p:nvGrpSpPr>
          <p:cNvPr id="4" name="Group 12"/>
          <p:cNvGrpSpPr>
            <a:grpSpLocks/>
          </p:cNvGrpSpPr>
          <p:nvPr/>
        </p:nvGrpSpPr>
        <p:grpSpPr bwMode="auto">
          <a:xfrm>
            <a:off x="5257800" y="3276600"/>
            <a:ext cx="2981325" cy="3067050"/>
            <a:chOff x="5257800" y="3276600"/>
            <a:chExt cx="2981325" cy="3067110"/>
          </a:xfrm>
        </p:grpSpPr>
        <p:pic>
          <p:nvPicPr>
            <p:cNvPr id="13318" name="Picture 7" descr="D:\DU LIEU PHUC HOI\D\GIAO AN HOA 9\hinh anh\bep gas cong nghie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276600"/>
              <a:ext cx="29813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9"/>
            <p:cNvSpPr txBox="1">
              <a:spLocks noChangeArrowheads="1"/>
            </p:cNvSpPr>
            <p:nvPr/>
          </p:nvSpPr>
          <p:spPr bwMode="auto">
            <a:xfrm>
              <a:off x="5943600" y="5943600"/>
              <a:ext cx="2271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altLang="en-US" sz="2000" b="1">
                  <a:latin typeface="Times New Roman" pitchFamily="18" charset="0"/>
                  <a:cs typeface="Times New Roman" pitchFamily="18" charset="0"/>
                </a:rPr>
                <a:t>Bếp gas công ngiệp</a:t>
              </a:r>
            </a:p>
          </p:txBody>
        </p:sp>
      </p:grpSp>
    </p:spTree>
    <p:extLst>
      <p:ext uri="{BB962C8B-B14F-4D97-AF65-F5344CB8AC3E}">
        <p14:creationId xmlns:p14="http://schemas.microsoft.com/office/powerpoint/2010/main" val="3952293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1264</Words>
  <Application>Microsoft Office PowerPoint</Application>
  <PresentationFormat>On-screen Show (4:3)</PresentationFormat>
  <Paragraphs>151</Paragraphs>
  <Slides>25</Slides>
  <Notes>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Microsoft Graph Chart</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Câu nào đúng khi nói về gang? A. Là hợp kim của Fe, C( 6-10%)  và một ít S, Mn,P, Si. B. Là hợp kim của  Fe , C( 2-5%) và một ít S, Mn,P, Si. C.Là hợp kim của Fe, C( 0,01-2%) và một ít S, Mn,P, Si. D.Là hợp kim của Fe, C  &lt; 2%  và một ít S, Mn,P, Si.  Câu2: Câu nào đúng khi nói về thép ? A. Là hợp kim của Fe, C(6-10%) và một ít S, Mn,P,Si... B. Là hợp kim của Fe, C(1-2%) và một ít S, Mn,P,Si...  C. Là hợp kim của Fe ,C(&lt; 2%) và một ít S, Mn,P,Si...  D. Là hợp kim của Fe, C(&gt; 2%) và một ít S, Mn,P,Si...</vt:lpstr>
      <vt:lpstr>Câu 3: Nguyên tắc sản xuất gang là ? A. Nhiệt phân FeCO3 ở nhiệt độ cao. B. Dùng Al khử oxit sắt ở nhiệt độ cao trong lò cao. C. .Dùng CO khử oxit sắt ở nhiệt độ cao trong lò cao. D. Dùng H2 khử oxit sắt ở nhiệt độ cao trong lò cao.  Câu 4: Nguyên tắc sản xuất thép là:  A.Nhiệt phân FeCO3 ở nhiệt độ cao. B. Dùng nhôm khử oxit sắt ở nhiệt độ cao trong lò cao. C. Oxi hóa một số kim loại , phi kim để loại ra khỏi gang các nguyên tố C, Mn, Si .... D. Dùng CO khử oxit sắt ở nhiệt độ cao trong lò Bet-xơ-me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WIN7PRO</dc:creator>
  <cp:lastModifiedBy>WIN7PRO</cp:lastModifiedBy>
  <cp:revision>3</cp:revision>
  <dcterms:created xsi:type="dcterms:W3CDTF">2023-07-20T04:02:35Z</dcterms:created>
  <dcterms:modified xsi:type="dcterms:W3CDTF">2023-07-20T04:09:17Z</dcterms:modified>
</cp:coreProperties>
</file>