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87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3F453-CE1B-48E1-B2B2-798712909A13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DB451-119C-41BF-97D9-6B941C1C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sz="1200" b="0" dirty="0"/>
              <a:t>20</a:t>
            </a:fld>
            <a:endParaRPr lang="en-US" sz="1200" b="0" dirty="0"/>
          </a:p>
        </p:txBody>
      </p:sp>
      <p:sp>
        <p:nvSpPr>
          <p:cNvPr id="44034" name="Slide Image Placeholder 440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Text Placeholder 440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lang="vi-VN" alt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sz="1200" b="0" dirty="0"/>
              <a:t>22</a:t>
            </a:fld>
            <a:endParaRPr lang="en-US" sz="1200" b="0" dirty="0"/>
          </a:p>
        </p:txBody>
      </p:sp>
      <p:sp>
        <p:nvSpPr>
          <p:cNvPr id="52226" name="Slide Image Placeholder 522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Text Placeholder 522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lang="vi-VN" altLang="x-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sz="1200" b="0" dirty="0"/>
              <a:t>28</a:t>
            </a:fld>
            <a:endParaRPr lang="en-US" sz="1200" b="0" dirty="0"/>
          </a:p>
        </p:txBody>
      </p:sp>
      <p:sp>
        <p:nvSpPr>
          <p:cNvPr id="74754" name="Slide Image Placeholder 7475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Text Placeholder 7475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lang="vi-VN" altLang="x-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sz="1200" b="0" dirty="0"/>
              <a:t>29</a:t>
            </a:fld>
            <a:endParaRPr lang="en-US" sz="1200" b="0" dirty="0"/>
          </a:p>
        </p:txBody>
      </p:sp>
      <p:sp>
        <p:nvSpPr>
          <p:cNvPr id="149506" name="Slide Image Placeholder 14950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Text Placeholder 14950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lang="vi-VN" altLang="x-non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sz="1200" b="0" dirty="0"/>
              <a:t>30</a:t>
            </a:fld>
            <a:endParaRPr lang="en-US" sz="1200" b="0" dirty="0"/>
          </a:p>
        </p:txBody>
      </p:sp>
      <p:sp>
        <p:nvSpPr>
          <p:cNvPr id="78850" name="Slide Image Placeholder 7884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Text Placeholder 7885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lang="vi-VN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8DFC-B9C8-485C-99A4-B3F65582C49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C763-2363-4D06-B0CF-E963510E2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3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8DFC-B9C8-485C-99A4-B3F65582C49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C763-2363-4D06-B0CF-E963510E2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9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8DFC-B9C8-485C-99A4-B3F65582C49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C763-2363-4D06-B0CF-E963510E2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33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1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en-US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7/20/2023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‹#›</a:t>
            </a:fld>
            <a:endParaRPr 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6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8DFC-B9C8-485C-99A4-B3F65582C49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C763-2363-4D06-B0CF-E963510E2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5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8DFC-B9C8-485C-99A4-B3F65582C49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C763-2363-4D06-B0CF-E963510E2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4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8DFC-B9C8-485C-99A4-B3F65582C49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C763-2363-4D06-B0CF-E963510E2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3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8DFC-B9C8-485C-99A4-B3F65582C49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C763-2363-4D06-B0CF-E963510E2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8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8DFC-B9C8-485C-99A4-B3F65582C49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C763-2363-4D06-B0CF-E963510E2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0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8DFC-B9C8-485C-99A4-B3F65582C49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C763-2363-4D06-B0CF-E963510E2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6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8DFC-B9C8-485C-99A4-B3F65582C49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C763-2363-4D06-B0CF-E963510E2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1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A8DFC-B9C8-485C-99A4-B3F65582C49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AC763-2363-4D06-B0CF-E963510E2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7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A8DFC-B9C8-485C-99A4-B3F65582C49D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AC763-2363-4D06-B0CF-E963510E2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6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02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3" name="Rectangles 134152" descr="Bouquet"/>
          <p:cNvSpPr/>
          <p:nvPr/>
        </p:nvSpPr>
        <p:spPr>
          <a:xfrm>
            <a:off x="0" y="685800"/>
            <a:ext cx="9144000" cy="6616065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>
            <a:spAutoFit/>
          </a:bodyPr>
          <a:lstStyle/>
          <a:p>
            <a:r>
              <a:rPr sz="3600" u="sng">
                <a:solidFill>
                  <a:srgbClr val="0000FF"/>
                </a:solidFill>
                <a:latin typeface="Times New Roman" panose="02020603050405020304" pitchFamily="18" charset="0"/>
              </a:rPr>
              <a:t>B - </a:t>
            </a:r>
            <a:r>
              <a:rPr sz="3600" u="sng" err="1">
                <a:solidFill>
                  <a:srgbClr val="0000FF"/>
                </a:solidFill>
                <a:latin typeface="Times New Roman" panose="02020603050405020304" pitchFamily="18" charset="0"/>
              </a:rPr>
              <a:t>Muối</a:t>
            </a:r>
            <a:r>
              <a:rPr sz="3600" u="sng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600" u="sng" err="1">
                <a:solidFill>
                  <a:srgbClr val="0000FF"/>
                </a:solidFill>
                <a:latin typeface="Times New Roman" panose="02020603050405020304" pitchFamily="18" charset="0"/>
              </a:rPr>
              <a:t>cacbonat</a:t>
            </a:r>
            <a:endParaRPr sz="3600" u="sng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sz="3600">
                <a:solidFill>
                  <a:srgbClr val="FF0000"/>
                </a:solidFill>
                <a:latin typeface="Times New Roman" panose="02020603050405020304" pitchFamily="18" charset="0"/>
              </a:rPr>
              <a:t> II.</a:t>
            </a:r>
            <a:r>
              <a:rPr sz="3600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600" u="sng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sz="3600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600" u="sng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sz="3600" u="sng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endParaRPr sz="36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36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56" name="Rectangles 134155"/>
          <p:cNvSpPr/>
          <p:nvPr/>
        </p:nvSpPr>
        <p:spPr>
          <a:xfrm>
            <a:off x="228600" y="1981200"/>
            <a:ext cx="29718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>
                <a:latin typeface="Times New Roman" panose="02020603050405020304" pitchFamily="18" charset="0"/>
              </a:rPr>
              <a:t>1 </a:t>
            </a:r>
            <a:r>
              <a:rPr sz="3200" u="sng" err="1">
                <a:latin typeface="Times New Roman" panose="02020603050405020304" pitchFamily="18" charset="0"/>
              </a:rPr>
              <a:t>Tính</a:t>
            </a:r>
            <a:r>
              <a:rPr sz="3200" u="sng">
                <a:latin typeface="Times New Roman" panose="02020603050405020304" pitchFamily="18" charset="0"/>
              </a:rPr>
              <a:t> tan</a:t>
            </a:r>
            <a:r>
              <a:rPr lang="en-US" sz="3200" u="sng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4158" name="Rectangles 134157"/>
          <p:cNvSpPr/>
          <p:nvPr/>
        </p:nvSpPr>
        <p:spPr>
          <a:xfrm>
            <a:off x="1295400" y="7086600"/>
            <a:ext cx="6553200" cy="94615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sz="2800" u="sng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sz="2800" u="sng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u="sng" err="1">
                <a:solidFill>
                  <a:srgbClr val="0000FF"/>
                </a:solidFill>
                <a:latin typeface="Times New Roman" panose="02020603050405020304" pitchFamily="18" charset="0"/>
              </a:rPr>
              <a:t>án</a:t>
            </a:r>
            <a:r>
              <a:rPr sz="2800" u="sng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Muối</a:t>
            </a:r>
            <a:r>
              <a:rPr sz="2800">
                <a:latin typeface="Times New Roman" panose="02020603050405020304" pitchFamily="18" charset="0"/>
              </a:rPr>
              <a:t>  tan </a:t>
            </a:r>
            <a:r>
              <a:rPr sz="2800" err="1">
                <a:latin typeface="Times New Roman" panose="02020603050405020304" pitchFamily="18" charset="0"/>
              </a:rPr>
              <a:t>được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trong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nước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là</a:t>
            </a:r>
            <a:r>
              <a:rPr sz="2800">
                <a:latin typeface="Times New Roman" panose="02020603050405020304" pitchFamily="18" charset="0"/>
              </a:rPr>
              <a:t>: Na</a:t>
            </a:r>
            <a:r>
              <a:rPr sz="2800" baseline="-25000">
                <a:latin typeface="Times New Roman" panose="02020603050405020304" pitchFamily="18" charset="0"/>
              </a:rPr>
              <a:t>2</a:t>
            </a:r>
            <a:r>
              <a:rPr sz="2800">
                <a:latin typeface="Times New Roman" panose="02020603050405020304" pitchFamily="18" charset="0"/>
              </a:rPr>
              <a:t>CO</a:t>
            </a:r>
            <a:r>
              <a:rPr sz="2800" baseline="-25000">
                <a:latin typeface="Times New Roman" panose="02020603050405020304" pitchFamily="18" charset="0"/>
              </a:rPr>
              <a:t>3 </a:t>
            </a:r>
            <a:r>
              <a:rPr sz="2800" err="1">
                <a:latin typeface="Times New Roman" panose="02020603050405020304" pitchFamily="18" charset="0"/>
              </a:rPr>
              <a:t>và</a:t>
            </a:r>
            <a:r>
              <a:rPr sz="2800">
                <a:latin typeface="Times New Roman" panose="02020603050405020304" pitchFamily="18" charset="0"/>
              </a:rPr>
              <a:t> K</a:t>
            </a:r>
            <a:r>
              <a:rPr sz="2800" baseline="-25000">
                <a:latin typeface="Times New Roman" panose="02020603050405020304" pitchFamily="18" charset="0"/>
              </a:rPr>
              <a:t>2</a:t>
            </a:r>
            <a:r>
              <a:rPr sz="2800">
                <a:latin typeface="Times New Roman" panose="02020603050405020304" pitchFamily="18" charset="0"/>
              </a:rPr>
              <a:t>CO</a:t>
            </a:r>
            <a:r>
              <a:rPr sz="2800" baseline="-25000">
                <a:latin typeface="Times New Roman" panose="02020603050405020304" pitchFamily="18" charset="0"/>
              </a:rPr>
              <a:t>3</a:t>
            </a:r>
            <a:endParaRPr sz="2800">
              <a:latin typeface="Times New Roman" panose="02020603050405020304" pitchFamily="18" charset="0"/>
            </a:endParaRPr>
          </a:p>
        </p:txBody>
      </p:sp>
      <p:pic>
        <p:nvPicPr>
          <p:cNvPr id="5" name="Picture 2" descr="App Insights: Tập viết chữ đẹp | Apptop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3" b="20723"/>
          <a:stretch/>
        </p:blipFill>
        <p:spPr bwMode="auto">
          <a:xfrm>
            <a:off x="0" y="0"/>
            <a:ext cx="1030284" cy="66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02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6" grpId="0"/>
      <p:bldP spid="1341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517" name="Content Placeholder 18951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71429110"/>
              </p:ext>
            </p:extLst>
          </p:nvPr>
        </p:nvGraphicFramePr>
        <p:xfrm>
          <a:off x="0" y="0"/>
          <a:ext cx="8839200" cy="3395027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533400">
                <a:tc gridSpan="15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50000"/>
                        </a:spcBef>
                        <a:buNone/>
                      </a:pPr>
                      <a:r>
                        <a:rPr sz="2000" b="1" dirty="0" err="1">
                          <a:solidFill>
                            <a:srgbClr val="0000FF"/>
                          </a:solidFill>
                        </a:rPr>
                        <a:t>BẢNG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sz="2000" b="1" dirty="0" err="1">
                          <a:solidFill>
                            <a:srgbClr val="0000FF"/>
                          </a:solidFill>
                        </a:rPr>
                        <a:t>TÍNH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</a:rPr>
                        <a:t> TAN </a:t>
                      </a:r>
                      <a:r>
                        <a:rPr sz="2000" b="1" dirty="0" err="1">
                          <a:solidFill>
                            <a:srgbClr val="0000FF"/>
                          </a:solidFill>
                        </a:rPr>
                        <a:t>TRONG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sz="2000" b="1" dirty="0" err="1">
                          <a:solidFill>
                            <a:srgbClr val="0000FF"/>
                          </a:solidFill>
                        </a:rPr>
                        <a:t>NƯỚC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sz="2000" b="1" dirty="0" err="1">
                          <a:solidFill>
                            <a:srgbClr val="0000FF"/>
                          </a:solidFill>
                        </a:rPr>
                        <a:t>CỦA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sz="2000" b="1" dirty="0" err="1">
                          <a:solidFill>
                            <a:srgbClr val="0000FF"/>
                          </a:solidFill>
                        </a:rPr>
                        <a:t>MUỐI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sz="2000" b="1" dirty="0" err="1">
                          <a:solidFill>
                            <a:srgbClr val="0000FF"/>
                          </a:solidFill>
                        </a:rPr>
                        <a:t>CACBONAT</a:t>
                      </a:r>
                      <a:endParaRPr lang="en-US" dirty="0"/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288"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 err="1">
                          <a:solidFill>
                            <a:srgbClr val="000000"/>
                          </a:solidFill>
                        </a:rPr>
                        <a:t>Gốc</a:t>
                      </a:r>
                      <a:r>
                        <a:rPr sz="20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b="1" dirty="0" err="1">
                          <a:solidFill>
                            <a:srgbClr val="000000"/>
                          </a:solidFill>
                        </a:rPr>
                        <a:t>axit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14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 err="1">
                          <a:solidFill>
                            <a:srgbClr val="000000"/>
                          </a:solidFill>
                        </a:rPr>
                        <a:t>HIĐRO</a:t>
                      </a:r>
                      <a:r>
                        <a:rPr sz="20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b="1" dirty="0" err="1">
                          <a:solidFill>
                            <a:srgbClr val="000000"/>
                          </a:solidFill>
                        </a:rPr>
                        <a:t>VÀ</a:t>
                      </a:r>
                      <a:r>
                        <a:rPr sz="2000" b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sz="2000" b="1" dirty="0" err="1">
                          <a:solidFill>
                            <a:srgbClr val="000000"/>
                          </a:solidFill>
                        </a:rPr>
                        <a:t>CÁC</a:t>
                      </a:r>
                      <a:r>
                        <a:rPr sz="2000" b="1" dirty="0">
                          <a:solidFill>
                            <a:srgbClr val="000000"/>
                          </a:solidFill>
                        </a:rPr>
                        <a:t> KIM </a:t>
                      </a:r>
                      <a:r>
                        <a:rPr sz="2000" b="1" dirty="0" err="1">
                          <a:solidFill>
                            <a:srgbClr val="000000"/>
                          </a:solidFill>
                        </a:rPr>
                        <a:t>LOẠI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52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H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I</a:t>
                      </a: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K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I</a:t>
                      </a: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Na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I</a:t>
                      </a: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Ag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I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Mg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II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Ca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II</a:t>
                      </a: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err="1">
                          <a:solidFill>
                            <a:srgbClr val="000000"/>
                          </a:solidFill>
                        </a:rPr>
                        <a:t>Ba</a:t>
                      </a:r>
                      <a:endParaRPr sz="2000" b="1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II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Zn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II</a:t>
                      </a: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Hg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II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err="1">
                          <a:solidFill>
                            <a:srgbClr val="000000"/>
                          </a:solidFill>
                        </a:rPr>
                        <a:t>Pb</a:t>
                      </a:r>
                      <a:endParaRPr sz="2000" b="1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II</a:t>
                      </a: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Cu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II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Fe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II</a:t>
                      </a: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Fe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III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Al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III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00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=CO</a:t>
                      </a:r>
                      <a:r>
                        <a:rPr sz="2000" b="1" baseline="-2500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</a:rPr>
                        <a:t>t/b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k</a:t>
                      </a: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k</a:t>
                      </a: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k</a:t>
                      </a: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k</a:t>
                      </a: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k</a:t>
                      </a: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-</a:t>
                      </a: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k</a:t>
                      </a: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k</a:t>
                      </a: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k</a:t>
                      </a: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-</a:t>
                      </a: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-</a:t>
                      </a: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008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- HCO</a:t>
                      </a:r>
                      <a:r>
                        <a:rPr sz="2000" b="1" baseline="-2500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1600" b="1" dirty="0">
                          <a:solidFill>
                            <a:srgbClr val="000000"/>
                          </a:solidFill>
                        </a:rPr>
                        <a:t>t/b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-</a:t>
                      </a: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>
                          <a:solidFill>
                            <a:srgbClr val="000000"/>
                          </a:solidFill>
                        </a:rPr>
                        <a:t>-</a:t>
                      </a:r>
                      <a:endParaRPr lang="en-US" sz="2000" b="1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89512" name="Text Box 72"/>
          <p:cNvSpPr txBox="1"/>
          <p:nvPr/>
        </p:nvSpPr>
        <p:spPr>
          <a:xfrm>
            <a:off x="0" y="3429000"/>
            <a:ext cx="8915400" cy="255333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>
                <a:cs typeface="Times New Roman" panose="02020603050405020304" pitchFamily="18" charset="0"/>
              </a:rPr>
              <a:t>t: </a:t>
            </a:r>
            <a:r>
              <a:rPr sz="3200" err="1">
                <a:cs typeface="Times New Roman" panose="02020603050405020304" pitchFamily="18" charset="0"/>
              </a:rPr>
              <a:t>hợp</a:t>
            </a:r>
            <a:r>
              <a:rPr sz="3200">
                <a:cs typeface="Times New Roman" panose="02020603050405020304" pitchFamily="18" charset="0"/>
              </a:rPr>
              <a:t> </a:t>
            </a:r>
            <a:r>
              <a:rPr sz="3200" err="1">
                <a:cs typeface="Times New Roman" panose="02020603050405020304" pitchFamily="18" charset="0"/>
              </a:rPr>
              <a:t>chất</a:t>
            </a:r>
            <a:r>
              <a:rPr sz="3200">
                <a:cs typeface="Times New Roman" panose="02020603050405020304" pitchFamily="18" charset="0"/>
              </a:rPr>
              <a:t> tan </a:t>
            </a:r>
            <a:r>
              <a:rPr sz="3200" err="1">
                <a:cs typeface="Times New Roman" panose="02020603050405020304" pitchFamily="18" charset="0"/>
              </a:rPr>
              <a:t>được</a:t>
            </a:r>
            <a:r>
              <a:rPr sz="3200">
                <a:cs typeface="Times New Roman" panose="02020603050405020304" pitchFamily="18" charset="0"/>
              </a:rPr>
              <a:t> </a:t>
            </a:r>
            <a:r>
              <a:rPr sz="3200" err="1">
                <a:cs typeface="Times New Roman" panose="02020603050405020304" pitchFamily="18" charset="0"/>
              </a:rPr>
              <a:t>trong</a:t>
            </a:r>
            <a:r>
              <a:rPr sz="3200">
                <a:cs typeface="Times New Roman" panose="02020603050405020304" pitchFamily="18" charset="0"/>
              </a:rPr>
              <a:t> </a:t>
            </a:r>
            <a:r>
              <a:rPr sz="3200" err="1">
                <a:cs typeface="Times New Roman" panose="02020603050405020304" pitchFamily="18" charset="0"/>
              </a:rPr>
              <a:t>nước</a:t>
            </a:r>
            <a:endParaRPr sz="3200"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sz="3200">
                <a:cs typeface="Times New Roman" panose="02020603050405020304" pitchFamily="18" charset="0"/>
              </a:rPr>
              <a:t>k: </a:t>
            </a:r>
            <a:r>
              <a:rPr sz="3200" err="1">
                <a:cs typeface="Times New Roman" panose="02020603050405020304" pitchFamily="18" charset="0"/>
              </a:rPr>
              <a:t>hợp</a:t>
            </a:r>
            <a:r>
              <a:rPr sz="3200">
                <a:cs typeface="Times New Roman" panose="02020603050405020304" pitchFamily="18" charset="0"/>
              </a:rPr>
              <a:t> </a:t>
            </a:r>
            <a:r>
              <a:rPr sz="3200" err="1">
                <a:cs typeface="Times New Roman" panose="02020603050405020304" pitchFamily="18" charset="0"/>
              </a:rPr>
              <a:t>chất</a:t>
            </a:r>
            <a:r>
              <a:rPr sz="3200">
                <a:cs typeface="Times New Roman" panose="02020603050405020304" pitchFamily="18" charset="0"/>
              </a:rPr>
              <a:t> </a:t>
            </a:r>
            <a:r>
              <a:rPr sz="3200" err="1">
                <a:cs typeface="Times New Roman" panose="02020603050405020304" pitchFamily="18" charset="0"/>
              </a:rPr>
              <a:t>không</a:t>
            </a:r>
            <a:r>
              <a:rPr sz="3200">
                <a:cs typeface="Times New Roman" panose="02020603050405020304" pitchFamily="18" charset="0"/>
              </a:rPr>
              <a:t> tan</a:t>
            </a:r>
          </a:p>
          <a:p>
            <a:pPr eaLnBrk="1" hangingPunct="1">
              <a:spcBef>
                <a:spcPct val="50000"/>
              </a:spcBef>
            </a:pPr>
            <a:r>
              <a:rPr sz="3200" err="1">
                <a:cs typeface="Times New Roman" panose="02020603050405020304" pitchFamily="18" charset="0"/>
              </a:rPr>
              <a:t>Vạch</a:t>
            </a:r>
            <a:r>
              <a:rPr sz="3200">
                <a:cs typeface="Times New Roman" panose="02020603050405020304" pitchFamily="18" charset="0"/>
              </a:rPr>
              <a:t> </a:t>
            </a:r>
            <a:r>
              <a:rPr sz="3200" err="1">
                <a:cs typeface="Times New Roman" panose="02020603050405020304" pitchFamily="18" charset="0"/>
              </a:rPr>
              <a:t>ngang</a:t>
            </a:r>
            <a:r>
              <a:rPr sz="3200">
                <a:cs typeface="Times New Roman" panose="02020603050405020304" pitchFamily="18" charset="0"/>
              </a:rPr>
              <a:t>“-”: </a:t>
            </a:r>
            <a:r>
              <a:rPr sz="3200" err="1">
                <a:cs typeface="Times New Roman" panose="02020603050405020304" pitchFamily="18" charset="0"/>
              </a:rPr>
              <a:t>hợp</a:t>
            </a:r>
            <a:r>
              <a:rPr sz="3200">
                <a:cs typeface="Times New Roman" panose="02020603050405020304" pitchFamily="18" charset="0"/>
              </a:rPr>
              <a:t> </a:t>
            </a:r>
            <a:r>
              <a:rPr sz="3200" err="1">
                <a:cs typeface="Times New Roman" panose="02020603050405020304" pitchFamily="18" charset="0"/>
              </a:rPr>
              <a:t>chất</a:t>
            </a:r>
            <a:r>
              <a:rPr sz="3200">
                <a:cs typeface="Times New Roman" panose="02020603050405020304" pitchFamily="18" charset="0"/>
              </a:rPr>
              <a:t> </a:t>
            </a:r>
            <a:r>
              <a:rPr sz="3200" err="1">
                <a:cs typeface="Times New Roman" panose="02020603050405020304" pitchFamily="18" charset="0"/>
              </a:rPr>
              <a:t>không</a:t>
            </a:r>
            <a:r>
              <a:rPr sz="3200">
                <a:cs typeface="Times New Roman" panose="02020603050405020304" pitchFamily="18" charset="0"/>
              </a:rPr>
              <a:t> </a:t>
            </a:r>
            <a:r>
              <a:rPr sz="3200" err="1">
                <a:cs typeface="Times New Roman" panose="02020603050405020304" pitchFamily="18" charset="0"/>
              </a:rPr>
              <a:t>tồn</a:t>
            </a:r>
            <a:r>
              <a:rPr sz="3200">
                <a:cs typeface="Times New Roman" panose="02020603050405020304" pitchFamily="18" charset="0"/>
              </a:rPr>
              <a:t> </a:t>
            </a:r>
            <a:r>
              <a:rPr sz="3200" err="1">
                <a:cs typeface="Times New Roman" panose="02020603050405020304" pitchFamily="18" charset="0"/>
              </a:rPr>
              <a:t>tại</a:t>
            </a:r>
            <a:r>
              <a:rPr sz="3200">
                <a:cs typeface="Times New Roman" panose="02020603050405020304" pitchFamily="18" charset="0"/>
              </a:rPr>
              <a:t> </a:t>
            </a:r>
            <a:r>
              <a:rPr sz="3200" err="1">
                <a:cs typeface="Times New Roman" panose="02020603050405020304" pitchFamily="18" charset="0"/>
              </a:rPr>
              <a:t>hoặc</a:t>
            </a:r>
            <a:r>
              <a:rPr sz="3200">
                <a:cs typeface="Times New Roman" panose="02020603050405020304" pitchFamily="18" charset="0"/>
              </a:rPr>
              <a:t> </a:t>
            </a:r>
            <a:r>
              <a:rPr sz="3200" err="1">
                <a:cs typeface="Times New Roman" panose="02020603050405020304" pitchFamily="18" charset="0"/>
              </a:rPr>
              <a:t>bị</a:t>
            </a:r>
            <a:r>
              <a:rPr sz="3200">
                <a:cs typeface="Times New Roman" panose="02020603050405020304" pitchFamily="18" charset="0"/>
              </a:rPr>
              <a:t> </a:t>
            </a:r>
            <a:r>
              <a:rPr sz="3200" err="1">
                <a:cs typeface="Times New Roman" panose="02020603050405020304" pitchFamily="18" charset="0"/>
              </a:rPr>
              <a:t>phân</a:t>
            </a:r>
            <a:r>
              <a:rPr sz="3200">
                <a:cs typeface="Times New Roman" panose="02020603050405020304" pitchFamily="18" charset="0"/>
              </a:rPr>
              <a:t> </a:t>
            </a:r>
            <a:r>
              <a:rPr sz="3200" err="1">
                <a:cs typeface="Times New Roman" panose="02020603050405020304" pitchFamily="18" charset="0"/>
              </a:rPr>
              <a:t>hủy</a:t>
            </a:r>
            <a:r>
              <a:rPr sz="3200">
                <a:cs typeface="Times New Roman" panose="02020603050405020304" pitchFamily="18" charset="0"/>
              </a:rPr>
              <a:t> </a:t>
            </a:r>
            <a:r>
              <a:rPr sz="3200" err="1">
                <a:cs typeface="Times New Roman" panose="02020603050405020304" pitchFamily="18" charset="0"/>
              </a:rPr>
              <a:t>trong</a:t>
            </a:r>
            <a:r>
              <a:rPr sz="3200">
                <a:cs typeface="Times New Roman" panose="02020603050405020304" pitchFamily="18" charset="0"/>
              </a:rPr>
              <a:t> </a:t>
            </a:r>
            <a:r>
              <a:rPr sz="3200" err="1">
                <a:cs typeface="Times New Roman" panose="02020603050405020304" pitchFamily="18" charset="0"/>
              </a:rPr>
              <a:t>nước</a:t>
            </a:r>
            <a:endParaRPr sz="3200">
              <a:cs typeface="Times New Roman" panose="02020603050405020304" pitchFamily="18" charset="0"/>
            </a:endParaRPr>
          </a:p>
        </p:txBody>
      </p:sp>
      <p:sp>
        <p:nvSpPr>
          <p:cNvPr id="189518" name="Rectangles 189517"/>
          <p:cNvSpPr/>
          <p:nvPr/>
        </p:nvSpPr>
        <p:spPr>
          <a:xfrm>
            <a:off x="228600" y="5867400"/>
            <a:ext cx="91440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solidFill>
                  <a:srgbClr val="0000FF"/>
                </a:solidFill>
                <a:cs typeface="Times New Roman" panose="02020603050405020304" pitchFamily="18" charset="0"/>
              </a:rPr>
              <a:t>? </a:t>
            </a:r>
            <a:r>
              <a:rPr sz="2400" err="1">
                <a:solidFill>
                  <a:srgbClr val="0000FF"/>
                </a:solidFill>
                <a:cs typeface="Times New Roman" panose="02020603050405020304" pitchFamily="18" charset="0"/>
              </a:rPr>
              <a:t>Hãy</a:t>
            </a:r>
            <a:r>
              <a:rPr sz="240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cs typeface="Times New Roman" panose="02020603050405020304" pitchFamily="18" charset="0"/>
              </a:rPr>
              <a:t>cho</a:t>
            </a:r>
            <a:r>
              <a:rPr sz="240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cs typeface="Times New Roman" panose="02020603050405020304" pitchFamily="18" charset="0"/>
              </a:rPr>
              <a:t>biết</a:t>
            </a:r>
            <a:r>
              <a:rPr sz="240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cs typeface="Times New Roman" panose="02020603050405020304" pitchFamily="18" charset="0"/>
              </a:rPr>
              <a:t>muối</a:t>
            </a:r>
            <a:r>
              <a:rPr sz="240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cs typeface="Times New Roman" panose="02020603050405020304" pitchFamily="18" charset="0"/>
              </a:rPr>
              <a:t>nào</a:t>
            </a:r>
            <a:r>
              <a:rPr sz="240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cs typeface="Times New Roman" panose="02020603050405020304" pitchFamily="18" charset="0"/>
              </a:rPr>
              <a:t>sau</a:t>
            </a:r>
            <a:r>
              <a:rPr sz="240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cs typeface="Times New Roman" panose="02020603050405020304" pitchFamily="18" charset="0"/>
              </a:rPr>
              <a:t>đây</a:t>
            </a:r>
            <a:r>
              <a:rPr sz="2400">
                <a:solidFill>
                  <a:srgbClr val="0000FF"/>
                </a:solidFill>
                <a:cs typeface="Times New Roman" panose="02020603050405020304" pitchFamily="18" charset="0"/>
              </a:rPr>
              <a:t> tan </a:t>
            </a:r>
            <a:r>
              <a:rPr sz="240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sz="240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sz="240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cs typeface="Times New Roman" panose="02020603050405020304" pitchFamily="18" charset="0"/>
              </a:rPr>
              <a:t>nước</a:t>
            </a:r>
            <a:r>
              <a:rPr sz="240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sz="2400">
                <a:solidFill>
                  <a:srgbClr val="0000FF"/>
                </a:solidFill>
                <a:cs typeface="Times New Roman" panose="02020603050405020304" pitchFamily="18" charset="0"/>
              </a:rPr>
              <a:t>CaCO</a:t>
            </a:r>
            <a:r>
              <a:rPr sz="2400" baseline="-250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sz="2400">
                <a:solidFill>
                  <a:srgbClr val="0000FF"/>
                </a:solidFill>
                <a:cs typeface="Times New Roman" panose="02020603050405020304" pitchFamily="18" charset="0"/>
              </a:rPr>
              <a:t> , CuCO</a:t>
            </a:r>
            <a:r>
              <a:rPr sz="2400" baseline="-250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sz="2400">
                <a:solidFill>
                  <a:srgbClr val="0000FF"/>
                </a:solidFill>
                <a:cs typeface="Times New Roman" panose="02020603050405020304" pitchFamily="18" charset="0"/>
              </a:rPr>
              <a:t> ,PbCO</a:t>
            </a:r>
            <a:r>
              <a:rPr sz="2400" baseline="-250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sz="2400">
                <a:solidFill>
                  <a:srgbClr val="0000FF"/>
                </a:solidFill>
                <a:cs typeface="Times New Roman" panose="02020603050405020304" pitchFamily="18" charset="0"/>
              </a:rPr>
              <a:t> , ZnCO</a:t>
            </a:r>
            <a:r>
              <a:rPr sz="2400" baseline="-250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sz="2400">
                <a:solidFill>
                  <a:srgbClr val="0000FF"/>
                </a:solidFill>
                <a:cs typeface="Times New Roman" panose="02020603050405020304" pitchFamily="18" charset="0"/>
              </a:rPr>
              <a:t> ,K</a:t>
            </a:r>
            <a:r>
              <a:rPr sz="2400" baseline="-250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r>
              <a:rPr sz="2400">
                <a:solidFill>
                  <a:srgbClr val="0000FF"/>
                </a:solidFill>
                <a:cs typeface="Times New Roman" panose="02020603050405020304" pitchFamily="18" charset="0"/>
              </a:rPr>
              <a:t>CO</a:t>
            </a:r>
            <a:r>
              <a:rPr sz="2400" baseline="-250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sz="2400">
                <a:solidFill>
                  <a:srgbClr val="0000FF"/>
                </a:solidFill>
                <a:cs typeface="Times New Roman" panose="02020603050405020304" pitchFamily="18" charset="0"/>
              </a:rPr>
              <a:t> ,Na</a:t>
            </a:r>
            <a:r>
              <a:rPr sz="2400" baseline="-2500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r>
              <a:rPr sz="2400">
                <a:solidFill>
                  <a:srgbClr val="0000FF"/>
                </a:solidFill>
                <a:cs typeface="Times New Roman" panose="02020603050405020304" pitchFamily="18" charset="0"/>
              </a:rPr>
              <a:t>CO</a:t>
            </a:r>
            <a:r>
              <a:rPr sz="2400" baseline="-2500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840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9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9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895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518" grpId="0"/>
      <p:bldP spid="1895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s 135169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 lvl="0"/>
            <a:r>
              <a:rPr sz="3200" b="1" dirty="0">
                <a:solidFill>
                  <a:srgbClr val="000000"/>
                </a:solidFill>
                <a:effectLst/>
                <a:latin typeface="VNI-Times" pitchFamily="2" charset="0"/>
              </a:rPr>
              <a:t>    </a:t>
            </a:r>
            <a:r>
              <a:rPr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Tiết</a:t>
            </a:r>
            <a:r>
              <a:rPr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3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7 –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29:</a:t>
            </a:r>
            <a:r>
              <a:rPr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Axit</a:t>
            </a:r>
            <a:r>
              <a:rPr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cacbonic</a:t>
            </a:r>
            <a:r>
              <a:rPr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muối</a:t>
            </a:r>
            <a:r>
              <a:rPr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cacbonat</a:t>
            </a:r>
            <a:endParaRPr sz="2800" b="1" dirty="0">
              <a:solidFill>
                <a:srgbClr val="0000FF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5172" name="Rectangles 135171" descr="Bouquet"/>
          <p:cNvSpPr/>
          <p:nvPr/>
        </p:nvSpPr>
        <p:spPr>
          <a:xfrm>
            <a:off x="0" y="685800"/>
            <a:ext cx="9144000" cy="6557963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>
            <a:spAutoFit/>
          </a:bodyPr>
          <a:lstStyle/>
          <a:p>
            <a:endParaRPr sz="2800" u="sng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sz="2800" u="sng">
                <a:solidFill>
                  <a:srgbClr val="0000FF"/>
                </a:solidFill>
                <a:latin typeface="Times New Roman" panose="02020603050405020304" pitchFamily="18" charset="0"/>
              </a:rPr>
              <a:t>B - </a:t>
            </a:r>
            <a:r>
              <a:rPr sz="2800" u="sng" err="1">
                <a:solidFill>
                  <a:srgbClr val="0000FF"/>
                </a:solidFill>
                <a:latin typeface="Times New Roman" panose="02020603050405020304" pitchFamily="18" charset="0"/>
              </a:rPr>
              <a:t>Muối</a:t>
            </a:r>
            <a:r>
              <a:rPr sz="2800" u="sng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u="sng" err="1">
                <a:solidFill>
                  <a:srgbClr val="0000FF"/>
                </a:solidFill>
                <a:latin typeface="Times New Roman" panose="02020603050405020304" pitchFamily="18" charset="0"/>
              </a:rPr>
              <a:t>cacbonat</a:t>
            </a:r>
            <a:endParaRPr sz="2800" u="sng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sz="2800">
                <a:latin typeface="Times New Roman" panose="02020603050405020304" pitchFamily="18" charset="0"/>
              </a:rPr>
              <a:t> </a:t>
            </a:r>
            <a:r>
              <a:rPr>
                <a:latin typeface="Arial" panose="020B0604020202020204" pitchFamily="34" charset="0"/>
              </a:rPr>
              <a:t> </a:t>
            </a:r>
            <a:r>
              <a:rPr sz="3000">
                <a:solidFill>
                  <a:srgbClr val="FF0000"/>
                </a:solidFill>
                <a:latin typeface="Times New Roman" panose="02020603050405020304" pitchFamily="18" charset="0"/>
              </a:rPr>
              <a:t>II.</a:t>
            </a:r>
            <a:r>
              <a:rPr sz="3000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000" u="sng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sz="3000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000" u="sng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sz="3000" u="sng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sz="3000" u="sng">
              <a:latin typeface="Times New Roman" panose="02020603050405020304" pitchFamily="18" charset="0"/>
            </a:endParaRPr>
          </a:p>
          <a:p>
            <a:endParaRPr sz="30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5174" name="Rectangles 135173"/>
          <p:cNvSpPr/>
          <p:nvPr/>
        </p:nvSpPr>
        <p:spPr>
          <a:xfrm>
            <a:off x="228600" y="2057400"/>
            <a:ext cx="29718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>
                <a:latin typeface="Times New Roman" panose="02020603050405020304" pitchFamily="18" charset="0"/>
              </a:rPr>
              <a:t>1 </a:t>
            </a:r>
            <a:r>
              <a:rPr sz="3000" u="sng" err="1">
                <a:latin typeface="Times New Roman" panose="02020603050405020304" pitchFamily="18" charset="0"/>
              </a:rPr>
              <a:t>Tính</a:t>
            </a:r>
            <a:r>
              <a:rPr sz="3000" u="sng">
                <a:latin typeface="Times New Roman" panose="02020603050405020304" pitchFamily="18" charset="0"/>
              </a:rPr>
              <a:t> tan</a:t>
            </a:r>
          </a:p>
        </p:txBody>
      </p:sp>
      <p:sp>
        <p:nvSpPr>
          <p:cNvPr id="135177" name="Text Placeholder 135176"/>
          <p:cNvSpPr>
            <a:spLocks noGrp="1"/>
          </p:cNvSpPr>
          <p:nvPr>
            <p:ph type="body" idx="1"/>
          </p:nvPr>
        </p:nvSpPr>
        <p:spPr>
          <a:xfrm>
            <a:off x="0" y="2743200"/>
            <a:ext cx="8610600" cy="6858000"/>
          </a:xfrm>
          <a:ln/>
        </p:spPr>
        <p:txBody>
          <a:bodyPr/>
          <a:lstStyle/>
          <a:p>
            <a:pPr>
              <a:buNone/>
            </a:pP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Đa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số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muối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cacbonat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không</a:t>
            </a:r>
            <a:r>
              <a:rPr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tan </a:t>
            </a:r>
            <a:r>
              <a:rPr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trong</a:t>
            </a:r>
            <a:r>
              <a:rPr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nước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trừ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muối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Na</a:t>
            </a:r>
            <a:r>
              <a:rPr sz="2800" b="1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</a:t>
            </a:r>
            <a:r>
              <a:rPr sz="2800" b="1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K</a:t>
            </a:r>
            <a:r>
              <a:rPr sz="2800" b="1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</a:t>
            </a:r>
            <a:r>
              <a:rPr sz="2800" b="1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…</a:t>
            </a:r>
          </a:p>
          <a:p>
            <a:pPr>
              <a:buNone/>
            </a:pP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Hầu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hết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muối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hiđrocacbonat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tan </a:t>
            </a:r>
            <a:r>
              <a:rPr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trong</a:t>
            </a:r>
            <a:r>
              <a:rPr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nước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Ca(HCO</a:t>
            </a:r>
            <a:r>
              <a:rPr sz="2800" b="1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sz="2800" b="1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Mg(HCO</a:t>
            </a:r>
            <a:r>
              <a:rPr sz="2800" b="1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sz="2800" b="1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…</a:t>
            </a:r>
          </a:p>
        </p:txBody>
      </p:sp>
      <p:sp>
        <p:nvSpPr>
          <p:cNvPr id="135178" name="Rectangles 135177"/>
          <p:cNvSpPr/>
          <p:nvPr/>
        </p:nvSpPr>
        <p:spPr>
          <a:xfrm>
            <a:off x="381000" y="4724400"/>
            <a:ext cx="4038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>
                <a:latin typeface="Times New Roman" panose="02020603050405020304" pitchFamily="18" charset="0"/>
              </a:rPr>
              <a:t>2 </a:t>
            </a:r>
            <a:r>
              <a:rPr sz="2800" u="sng" err="1">
                <a:latin typeface="Times New Roman" panose="02020603050405020304" pitchFamily="18" charset="0"/>
              </a:rPr>
              <a:t>Tính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chất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hóa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học</a:t>
            </a:r>
            <a:endParaRPr sz="2800" u="sng">
              <a:latin typeface="Times New Roman" panose="02020603050405020304" pitchFamily="18" charset="0"/>
            </a:endParaRPr>
          </a:p>
        </p:txBody>
      </p:sp>
      <p:pic>
        <p:nvPicPr>
          <p:cNvPr id="7" name="Picture 2" descr="App Insights: Tập viết chữ đẹp | Apptop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3" b="20723"/>
          <a:stretch/>
        </p:blipFill>
        <p:spPr bwMode="auto">
          <a:xfrm>
            <a:off x="0" y="0"/>
            <a:ext cx="1030284" cy="66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5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13" name="Rectangles 136212"/>
          <p:cNvSpPr/>
          <p:nvPr/>
        </p:nvSpPr>
        <p:spPr>
          <a:xfrm>
            <a:off x="304800" y="304800"/>
            <a:ext cx="81534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1/ </a:t>
            </a:r>
            <a:r>
              <a:rPr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Hóa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thí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nghiệm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hóa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muối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cacbonat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axit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, dung </a:t>
            </a:r>
            <a:r>
              <a:rPr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dịch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bazơ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, dung </a:t>
            </a:r>
            <a:r>
              <a:rPr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dịch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muối</a:t>
            </a:r>
            <a:endParaRPr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6271" name="Group 136270"/>
          <p:cNvGrpSpPr/>
          <p:nvPr/>
        </p:nvGrpSpPr>
        <p:grpSpPr>
          <a:xfrm>
            <a:off x="228600" y="1600200"/>
            <a:ext cx="3914775" cy="2295525"/>
            <a:chOff x="144" y="1008"/>
            <a:chExt cx="2466" cy="1446"/>
          </a:xfrm>
        </p:grpSpPr>
        <p:grpSp>
          <p:nvGrpSpPr>
            <p:cNvPr id="136236" name="Group 136235"/>
            <p:cNvGrpSpPr/>
            <p:nvPr/>
          </p:nvGrpSpPr>
          <p:grpSpPr>
            <a:xfrm>
              <a:off x="144" y="1008"/>
              <a:ext cx="834" cy="1446"/>
              <a:chOff x="144" y="384"/>
              <a:chExt cx="834" cy="1446"/>
            </a:xfrm>
          </p:grpSpPr>
          <p:pic>
            <p:nvPicPr>
              <p:cNvPr id="136233" name="Picture 13623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4" y="384"/>
                <a:ext cx="834" cy="144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6234" name="Rectangles 136233"/>
              <p:cNvSpPr/>
              <p:nvPr/>
            </p:nvSpPr>
            <p:spPr>
              <a:xfrm>
                <a:off x="288" y="1248"/>
                <a:ext cx="576" cy="144"/>
              </a:xfrm>
              <a:prstGeom prst="rect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r>
                  <a:rPr sz="1400" err="1">
                    <a:latin typeface="Times New Roman" panose="02020603050405020304" pitchFamily="18" charset="0"/>
                  </a:rPr>
                  <a:t>dd</a:t>
                </a:r>
                <a:r>
                  <a:rPr sz="1400">
                    <a:latin typeface="Times New Roman" panose="02020603050405020304" pitchFamily="18" charset="0"/>
                  </a:rPr>
                  <a:t> Na</a:t>
                </a:r>
                <a:r>
                  <a:rPr sz="1400" baseline="-25000">
                    <a:latin typeface="Times New Roman" panose="02020603050405020304" pitchFamily="18" charset="0"/>
                  </a:rPr>
                  <a:t>2</a:t>
                </a:r>
                <a:r>
                  <a:rPr sz="1400">
                    <a:latin typeface="Times New Roman" panose="02020603050405020304" pitchFamily="18" charset="0"/>
                  </a:rPr>
                  <a:t>CO</a:t>
                </a:r>
                <a:r>
                  <a:rPr sz="1400" baseline="-25000">
                    <a:latin typeface="Times New Roman" panose="02020603050405020304" pitchFamily="18" charset="0"/>
                  </a:rPr>
                  <a:t>3</a:t>
                </a:r>
                <a:endParaRPr sz="1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6237" name="Group 136236"/>
            <p:cNvGrpSpPr/>
            <p:nvPr/>
          </p:nvGrpSpPr>
          <p:grpSpPr>
            <a:xfrm>
              <a:off x="1776" y="1008"/>
              <a:ext cx="834" cy="1446"/>
              <a:chOff x="144" y="384"/>
              <a:chExt cx="834" cy="1446"/>
            </a:xfrm>
          </p:grpSpPr>
          <p:pic>
            <p:nvPicPr>
              <p:cNvPr id="136238" name="Picture 13623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4" y="384"/>
                <a:ext cx="834" cy="144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6239" name="Rectangles 136238"/>
              <p:cNvSpPr/>
              <p:nvPr/>
            </p:nvSpPr>
            <p:spPr>
              <a:xfrm>
                <a:off x="288" y="1248"/>
                <a:ext cx="576" cy="144"/>
              </a:xfrm>
              <a:prstGeom prst="rect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r>
                  <a:rPr sz="1400" err="1">
                    <a:latin typeface="Times New Roman" panose="02020603050405020304" pitchFamily="18" charset="0"/>
                  </a:rPr>
                  <a:t>dd</a:t>
                </a:r>
                <a:r>
                  <a:rPr sz="1400">
                    <a:latin typeface="Times New Roman" panose="02020603050405020304" pitchFamily="18" charset="0"/>
                  </a:rPr>
                  <a:t> K</a:t>
                </a:r>
                <a:r>
                  <a:rPr sz="1400" baseline="-25000">
                    <a:latin typeface="Times New Roman" panose="02020603050405020304" pitchFamily="18" charset="0"/>
                  </a:rPr>
                  <a:t>2</a:t>
                </a:r>
                <a:r>
                  <a:rPr sz="1400">
                    <a:latin typeface="Times New Roman" panose="02020603050405020304" pitchFamily="18" charset="0"/>
                  </a:rPr>
                  <a:t>CO</a:t>
                </a:r>
                <a:r>
                  <a:rPr sz="1400" baseline="-25000">
                    <a:latin typeface="Times New Roman" panose="02020603050405020304" pitchFamily="18" charset="0"/>
                  </a:rPr>
                  <a:t>3</a:t>
                </a:r>
                <a:endParaRPr sz="1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6243" name="Group 136242"/>
            <p:cNvGrpSpPr/>
            <p:nvPr/>
          </p:nvGrpSpPr>
          <p:grpSpPr>
            <a:xfrm>
              <a:off x="960" y="1008"/>
              <a:ext cx="834" cy="1446"/>
              <a:chOff x="144" y="384"/>
              <a:chExt cx="834" cy="1446"/>
            </a:xfrm>
          </p:grpSpPr>
          <p:pic>
            <p:nvPicPr>
              <p:cNvPr id="136244" name="Picture 13624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4" y="384"/>
                <a:ext cx="834" cy="144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36245" name="Rectangles 136244"/>
              <p:cNvSpPr/>
              <p:nvPr/>
            </p:nvSpPr>
            <p:spPr>
              <a:xfrm>
                <a:off x="288" y="1248"/>
                <a:ext cx="576" cy="144"/>
              </a:xfrm>
              <a:prstGeom prst="rect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r>
                  <a:rPr sz="1400" err="1">
                    <a:latin typeface="Times New Roman" panose="02020603050405020304" pitchFamily="18" charset="0"/>
                  </a:rPr>
                  <a:t>dd</a:t>
                </a:r>
                <a:r>
                  <a:rPr sz="1400">
                    <a:latin typeface="Times New Roman" panose="02020603050405020304" pitchFamily="18" charset="0"/>
                  </a:rPr>
                  <a:t> NaHCO</a:t>
                </a:r>
                <a:r>
                  <a:rPr sz="1400" baseline="-25000"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136270" name="Group 136269"/>
          <p:cNvGrpSpPr/>
          <p:nvPr/>
        </p:nvGrpSpPr>
        <p:grpSpPr>
          <a:xfrm>
            <a:off x="4343400" y="1600200"/>
            <a:ext cx="4343400" cy="2362200"/>
            <a:chOff x="3360" y="1968"/>
            <a:chExt cx="2304" cy="1488"/>
          </a:xfrm>
        </p:grpSpPr>
        <p:pic>
          <p:nvPicPr>
            <p:cNvPr id="136248" name="Picture 1362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0" y="1968"/>
              <a:ext cx="1152" cy="14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6250" name="Text Box 136249"/>
            <p:cNvSpPr txBox="1"/>
            <p:nvPr/>
          </p:nvSpPr>
          <p:spPr>
            <a:xfrm>
              <a:off x="3456" y="2170"/>
              <a:ext cx="336" cy="481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>
                  <a:latin typeface="Arial" panose="020B0604020202020204" pitchFamily="34" charset="0"/>
                </a:rPr>
                <a:t>1</a:t>
              </a:r>
            </a:p>
            <a:p>
              <a:pPr>
                <a:spcBef>
                  <a:spcPct val="50000"/>
                </a:spcBef>
              </a:pPr>
              <a:r>
                <a:rPr sz="1600" err="1">
                  <a:latin typeface="Arial" panose="020B0604020202020204" pitchFamily="34" charset="0"/>
                </a:rPr>
                <a:t>HCl</a:t>
              </a:r>
              <a:endParaRPr sz="1600">
                <a:latin typeface="Arial" panose="020B0604020202020204" pitchFamily="34" charset="0"/>
              </a:endParaRPr>
            </a:p>
          </p:txBody>
        </p:sp>
        <p:sp>
          <p:nvSpPr>
            <p:cNvPr id="136251" name="Text Box 136250"/>
            <p:cNvSpPr txBox="1"/>
            <p:nvPr/>
          </p:nvSpPr>
          <p:spPr>
            <a:xfrm>
              <a:off x="3936" y="2170"/>
              <a:ext cx="432" cy="462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800">
                  <a:latin typeface="Arial" panose="020B0604020202020204" pitchFamily="34" charset="0"/>
                </a:rPr>
                <a:t>2</a:t>
              </a:r>
            </a:p>
            <a:p>
              <a:pPr>
                <a:spcBef>
                  <a:spcPct val="50000"/>
                </a:spcBef>
              </a:pPr>
              <a:r>
                <a:rPr sz="1600" err="1">
                  <a:latin typeface="Arial" panose="020B0604020202020204" pitchFamily="34" charset="0"/>
                </a:rPr>
                <a:t>HCl</a:t>
              </a:r>
              <a:endParaRPr sz="1600">
                <a:latin typeface="Arial" panose="020B0604020202020204" pitchFamily="34" charset="0"/>
              </a:endParaRPr>
            </a:p>
          </p:txBody>
        </p:sp>
        <p:pic>
          <p:nvPicPr>
            <p:cNvPr id="136259" name="Picture 1362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2" y="1968"/>
              <a:ext cx="1152" cy="14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6262" name="Text Box 136261"/>
            <p:cNvSpPr txBox="1"/>
            <p:nvPr/>
          </p:nvSpPr>
          <p:spPr>
            <a:xfrm>
              <a:off x="4512" y="2137"/>
              <a:ext cx="528" cy="462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800">
                  <a:latin typeface="Arial" panose="020B0604020202020204" pitchFamily="34" charset="0"/>
                </a:rPr>
                <a:t>3</a:t>
              </a:r>
            </a:p>
            <a:p>
              <a:pPr>
                <a:spcBef>
                  <a:spcPct val="50000"/>
                </a:spcBef>
              </a:pPr>
              <a:r>
                <a:rPr sz="1600">
                  <a:latin typeface="Arial" panose="020B0604020202020204" pitchFamily="34" charset="0"/>
                </a:rPr>
                <a:t>Ca(OH)</a:t>
              </a:r>
              <a:r>
                <a:rPr sz="1600" baseline="-25000">
                  <a:latin typeface="Arial" panose="020B0604020202020204" pitchFamily="34" charset="0"/>
                </a:rPr>
                <a:t>2</a:t>
              </a:r>
              <a:endParaRPr sz="1600">
                <a:latin typeface="Arial" panose="020B0604020202020204" pitchFamily="34" charset="0"/>
              </a:endParaRPr>
            </a:p>
          </p:txBody>
        </p:sp>
        <p:sp>
          <p:nvSpPr>
            <p:cNvPr id="136264" name="Text Box 136263"/>
            <p:cNvSpPr txBox="1"/>
            <p:nvPr/>
          </p:nvSpPr>
          <p:spPr>
            <a:xfrm>
              <a:off x="5136" y="2137"/>
              <a:ext cx="432" cy="462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800">
                  <a:latin typeface="Arial" panose="020B0604020202020204" pitchFamily="34" charset="0"/>
                </a:rPr>
                <a:t>4</a:t>
              </a:r>
            </a:p>
            <a:p>
              <a:pPr>
                <a:spcBef>
                  <a:spcPct val="50000"/>
                </a:spcBef>
              </a:pPr>
              <a:r>
                <a:rPr sz="1600">
                  <a:latin typeface="Arial" panose="020B0604020202020204" pitchFamily="34" charset="0"/>
                </a:rPr>
                <a:t>CaCl</a:t>
              </a:r>
              <a:r>
                <a:rPr sz="1600" baseline="-25000">
                  <a:latin typeface="Arial" panose="020B0604020202020204" pitchFamily="34" charset="0"/>
                </a:rPr>
                <a:t>2</a:t>
              </a:r>
              <a:endParaRPr sz="1600">
                <a:latin typeface="Arial" panose="020B0604020202020204" pitchFamily="34" charset="0"/>
              </a:endParaRPr>
            </a:p>
          </p:txBody>
        </p:sp>
      </p:grpSp>
      <p:grpSp>
        <p:nvGrpSpPr>
          <p:cNvPr id="136269" name="Group 136268"/>
          <p:cNvGrpSpPr/>
          <p:nvPr/>
        </p:nvGrpSpPr>
        <p:grpSpPr>
          <a:xfrm>
            <a:off x="1905000" y="4114800"/>
            <a:ext cx="3657600" cy="2667000"/>
            <a:chOff x="768" y="2640"/>
            <a:chExt cx="2304" cy="1680"/>
          </a:xfrm>
        </p:grpSpPr>
        <p:pic>
          <p:nvPicPr>
            <p:cNvPr id="136266" name="Picture 136265"/>
            <p:cNvPicPr>
              <a:picLocks noChangeAspect="1"/>
            </p:cNvPicPr>
            <p:nvPr/>
          </p:nvPicPr>
          <p:blipFill>
            <a:blip r:embed="rId4">
              <a:lum contrast="36000"/>
            </a:blip>
            <a:stretch>
              <a:fillRect/>
            </a:stretch>
          </p:blipFill>
          <p:spPr>
            <a:xfrm>
              <a:off x="768" y="2640"/>
              <a:ext cx="1152" cy="16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6267" name="Picture 1362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0" y="2640"/>
              <a:ext cx="1152" cy="168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6268" name="Rectangles 136267"/>
          <p:cNvSpPr/>
          <p:nvPr/>
        </p:nvSpPr>
        <p:spPr>
          <a:xfrm>
            <a:off x="381000" y="3810000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2/ </a:t>
            </a:r>
            <a:r>
              <a:rPr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FF"/>
                </a:solidFill>
                <a:latin typeface="Times New Roman" panose="02020603050405020304" pitchFamily="18" charset="0"/>
              </a:rPr>
              <a:t>cụ</a:t>
            </a:r>
            <a:endParaRPr sz="24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949" name="Table 150948"/>
          <p:cNvGraphicFramePr/>
          <p:nvPr/>
        </p:nvGraphicFramePr>
        <p:xfrm>
          <a:off x="228600" y="2133600"/>
          <a:ext cx="8915400" cy="4439602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07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0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Tên</a:t>
                      </a:r>
                      <a:r>
                        <a:rPr sz="20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TN</a:t>
                      </a:r>
                      <a:endParaRPr lang="en-US" sz="2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0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Tác</a:t>
                      </a:r>
                      <a:r>
                        <a:rPr sz="20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dụng</a:t>
                      </a:r>
                      <a:r>
                        <a:rPr sz="20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với</a:t>
                      </a:r>
                      <a:r>
                        <a:rPr sz="20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axit</a:t>
                      </a:r>
                      <a:endParaRPr lang="en-US" sz="2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0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Tác</a:t>
                      </a:r>
                      <a:r>
                        <a:rPr sz="20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dụng</a:t>
                      </a:r>
                      <a:r>
                        <a:rPr sz="20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với</a:t>
                      </a:r>
                      <a:r>
                        <a:rPr sz="20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dung </a:t>
                      </a:r>
                      <a:r>
                        <a:rPr sz="20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dịch</a:t>
                      </a:r>
                      <a:r>
                        <a:rPr sz="20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bazơ</a:t>
                      </a:r>
                      <a:endParaRPr lang="en-US" sz="2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Tác</a:t>
                      </a: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dụng</a:t>
                      </a: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với</a:t>
                      </a: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dung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dịch</a:t>
                      </a: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muối</a:t>
                      </a:r>
                      <a:endParaRPr lang="en-US" sz="24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001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0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Tiến</a:t>
                      </a:r>
                      <a:r>
                        <a:rPr sz="20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sz="2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lvl="0" indent="0">
                        <a:buNone/>
                      </a:pPr>
                      <a:endParaRPr lang="en-US" sz="2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FontTx/>
                        <a:buNone/>
                      </a:pP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Nhỏ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dd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Na</a:t>
                      </a:r>
                      <a:r>
                        <a:rPr sz="20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  <a:r>
                        <a:rPr sz="20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vào</a:t>
                      </a:r>
                      <a:endParaRPr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ống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đựng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dd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HCl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Nhỏ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dd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NaHCO</a:t>
                      </a:r>
                      <a:r>
                        <a:rPr sz="20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vào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ống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đựng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dd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HCl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Nhỏ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dd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</a:t>
                      </a:r>
                      <a:r>
                        <a:rPr sz="20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  <a:r>
                        <a:rPr sz="20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vào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ống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đựng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dd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Ca(OH)</a:t>
                      </a:r>
                      <a:r>
                        <a:rPr sz="20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Nhỏ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dd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Na</a:t>
                      </a:r>
                      <a:r>
                        <a:rPr sz="20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  <a:r>
                        <a:rPr sz="20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vào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ống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đựng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dd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CaCl</a:t>
                      </a:r>
                      <a:r>
                        <a:rPr sz="20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en-US" sz="2000" b="1" baseline="-25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00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0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Hiện</a:t>
                      </a:r>
                      <a:r>
                        <a:rPr sz="20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tượng</a:t>
                      </a:r>
                      <a:endParaRPr lang="en-US" sz="20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296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0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PT</a:t>
                      </a:r>
                    </a:p>
                    <a:p>
                      <a:pPr marL="0" lvl="0" indent="0">
                        <a:buNone/>
                      </a:pPr>
                      <a:r>
                        <a:rPr sz="20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HH</a:t>
                      </a:r>
                      <a:endParaRPr lang="en-US" sz="2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00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0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Kết</a:t>
                      </a:r>
                      <a:r>
                        <a:rPr sz="20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luận</a:t>
                      </a:r>
                      <a:endParaRPr lang="en-US" sz="2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FontTx/>
                        <a:buChar char="-"/>
                      </a:pPr>
                      <a:endParaRPr lang="en-US" sz="2000" b="1" baseline="-25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FontTx/>
                        <a:buChar char="-"/>
                      </a:pPr>
                      <a:endParaRPr lang="en-US" sz="2000" b="1" baseline="-25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FontTx/>
                        <a:buChar char="-"/>
                      </a:pPr>
                      <a:endParaRPr lang="en-US" sz="2000" b="1" baseline="-25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50656" name="Rectangles 15065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 lvl="0" algn="l"/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Tiết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7 –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29: </a:t>
            </a:r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Axit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cacbonic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muối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cacbonat</a:t>
            </a:r>
            <a:endParaRPr sz="3200" b="1" dirty="0">
              <a:solidFill>
                <a:srgbClr val="0000FF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0909" name="Rectangles 150908" descr="Bouquet"/>
          <p:cNvSpPr/>
          <p:nvPr/>
        </p:nvSpPr>
        <p:spPr>
          <a:xfrm>
            <a:off x="0" y="685800"/>
            <a:ext cx="9144000" cy="1433513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>
            <a:spAutoFit/>
          </a:bodyPr>
          <a:lstStyle/>
          <a:p>
            <a:r>
              <a:rPr sz="2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B - </a:t>
            </a:r>
            <a:r>
              <a:rPr sz="2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Muối</a:t>
            </a:r>
            <a:r>
              <a:rPr sz="2800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cacbonat</a:t>
            </a:r>
            <a:endParaRPr sz="2800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II.</a:t>
            </a:r>
            <a:r>
              <a:rPr sz="3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sz="3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sz="3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sz="3000" dirty="0">
                <a:latin typeface="Times New Roman" panose="02020603050405020304" pitchFamily="18" charset="0"/>
              </a:rPr>
              <a:t>2.</a:t>
            </a:r>
            <a:r>
              <a:rPr sz="3000" u="sng" dirty="0">
                <a:latin typeface="Times New Roman" panose="02020603050405020304" pitchFamily="18" charset="0"/>
              </a:rPr>
              <a:t> </a:t>
            </a:r>
            <a:r>
              <a:rPr sz="3000" u="sng" dirty="0" err="1">
                <a:latin typeface="Times New Roman" panose="02020603050405020304" pitchFamily="18" charset="0"/>
              </a:rPr>
              <a:t>Tính</a:t>
            </a:r>
            <a:r>
              <a:rPr sz="3000" u="sng" dirty="0">
                <a:latin typeface="Times New Roman" panose="02020603050405020304" pitchFamily="18" charset="0"/>
              </a:rPr>
              <a:t> </a:t>
            </a:r>
            <a:r>
              <a:rPr sz="3000" u="sng" dirty="0" err="1">
                <a:latin typeface="Times New Roman" panose="02020603050405020304" pitchFamily="18" charset="0"/>
              </a:rPr>
              <a:t>chất</a:t>
            </a:r>
            <a:r>
              <a:rPr sz="3000" u="sng" dirty="0">
                <a:latin typeface="Times New Roman" panose="02020603050405020304" pitchFamily="18" charset="0"/>
              </a:rPr>
              <a:t> </a:t>
            </a:r>
            <a:r>
              <a:rPr sz="3000" u="sng" dirty="0" err="1">
                <a:latin typeface="Times New Roman" panose="02020603050405020304" pitchFamily="18" charset="0"/>
              </a:rPr>
              <a:t>hóa</a:t>
            </a:r>
            <a:r>
              <a:rPr sz="3000" u="sng" dirty="0">
                <a:latin typeface="Times New Roman" panose="02020603050405020304" pitchFamily="18" charset="0"/>
              </a:rPr>
              <a:t> </a:t>
            </a:r>
            <a:r>
              <a:rPr sz="3000" u="sng" dirty="0" err="1">
                <a:latin typeface="Times New Roman" panose="02020603050405020304" pitchFamily="18" charset="0"/>
              </a:rPr>
              <a:t>học</a:t>
            </a:r>
            <a:r>
              <a:rPr sz="3000" u="sng" dirty="0">
                <a:latin typeface="Times New Roman" panose="02020603050405020304" pitchFamily="18" charset="0"/>
              </a:rPr>
              <a:t>:</a:t>
            </a:r>
            <a:endParaRPr sz="2800" u="sng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205" name="Content Placeholder 17820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017102"/>
              </p:ext>
            </p:extLst>
          </p:nvPr>
        </p:nvGraphicFramePr>
        <p:xfrm>
          <a:off x="457200" y="1981200"/>
          <a:ext cx="8229600" cy="4771834"/>
        </p:xfrm>
        <a:graphic>
          <a:graphicData uri="http://schemas.openxmlformats.org/drawingml/2006/table">
            <a:tbl>
              <a:tblPr/>
              <a:tblGrid>
                <a:gridCol w="1758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70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56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Tên</a:t>
                      </a:r>
                      <a:r>
                        <a:rPr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TN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Tác</a:t>
                      </a: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dụng</a:t>
                      </a: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với</a:t>
                      </a: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axit</a:t>
                      </a:r>
                      <a:endParaRPr lang="en-US" sz="24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521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Tiến</a:t>
                      </a: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sz="24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lvl="0" indent="0">
                        <a:buNone/>
                      </a:pPr>
                      <a:endParaRPr lang="en-US" sz="24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FontTx/>
                        <a:buNone/>
                      </a:pPr>
                      <a:r>
                        <a:rPr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Nhỏ</a:t>
                      </a:r>
                      <a:r>
                        <a:rPr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dd</a:t>
                      </a:r>
                      <a:r>
                        <a:rPr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  <a:r>
                        <a:rPr sz="2000" b="1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  <a:r>
                        <a:rPr sz="2000" b="1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vào</a:t>
                      </a:r>
                      <a:r>
                        <a:rPr lang="en-US" sz="20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ống</a:t>
                      </a:r>
                      <a:r>
                        <a:rPr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đựng</a:t>
                      </a:r>
                      <a:r>
                        <a:rPr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dd</a:t>
                      </a:r>
                      <a:r>
                        <a:rPr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HCl</a:t>
                      </a:r>
                      <a:r>
                        <a:rPr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20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lvl="0" indent="0">
                        <a:buFontTx/>
                        <a:buNone/>
                      </a:pPr>
                      <a:r>
                        <a:rPr sz="20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Nhỏ</a:t>
                      </a:r>
                      <a:r>
                        <a:rPr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dd</a:t>
                      </a:r>
                      <a:r>
                        <a:rPr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NaHCO</a:t>
                      </a:r>
                      <a:r>
                        <a:rPr sz="2000" b="1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sz="2000" b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vào</a:t>
                      </a:r>
                      <a:r>
                        <a:rPr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ống</a:t>
                      </a:r>
                      <a:r>
                        <a:rPr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 </a:t>
                      </a:r>
                      <a:r>
                        <a:rPr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đựng</a:t>
                      </a:r>
                      <a:r>
                        <a:rPr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dd</a:t>
                      </a:r>
                      <a:r>
                        <a:rPr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HCl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18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Hiện</a:t>
                      </a: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tượng</a:t>
                      </a:r>
                      <a:endParaRPr lang="en-US" sz="24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bọt</a:t>
                      </a:r>
                      <a:r>
                        <a:rPr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khí</a:t>
                      </a:r>
                      <a:r>
                        <a:rPr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thoát</a:t>
                      </a:r>
                      <a:r>
                        <a:rPr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</a:t>
                      </a: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557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PT</a:t>
                      </a:r>
                    </a:p>
                    <a:p>
                      <a:pPr marL="0" lvl="0" indent="0">
                        <a:buNone/>
                      </a:pP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HH</a:t>
                      </a:r>
                      <a:endParaRPr lang="en-US" sz="24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1800" b="1">
                          <a:solidFill>
                            <a:srgbClr val="000000"/>
                          </a:solidFill>
                          <a:effectLst/>
                        </a:rPr>
                        <a:t>Na</a:t>
                      </a:r>
                      <a:r>
                        <a:rPr sz="1800" b="1" baseline="-25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sz="1800" b="1">
                          <a:solidFill>
                            <a:srgbClr val="000000"/>
                          </a:solidFill>
                          <a:effectLst/>
                        </a:rPr>
                        <a:t>CO</a:t>
                      </a:r>
                      <a:r>
                        <a:rPr sz="1800" b="1" baseline="-25000">
                          <a:solidFill>
                            <a:srgbClr val="000000"/>
                          </a:solidFill>
                          <a:effectLst/>
                        </a:rPr>
                        <a:t>3 </a:t>
                      </a:r>
                      <a:r>
                        <a:rPr sz="1800" b="1">
                          <a:solidFill>
                            <a:srgbClr val="000000"/>
                          </a:solidFill>
                          <a:effectLst/>
                        </a:rPr>
                        <a:t> +2 </a:t>
                      </a:r>
                      <a:r>
                        <a:rPr sz="1800" b="1" err="1">
                          <a:solidFill>
                            <a:srgbClr val="000000"/>
                          </a:solidFill>
                          <a:effectLst/>
                        </a:rPr>
                        <a:t>HCl</a:t>
                      </a:r>
                      <a:r>
                        <a:rPr sz="1800" b="1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sz="180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sz="1800" b="1">
                          <a:solidFill>
                            <a:srgbClr val="000000"/>
                          </a:solidFill>
                          <a:effectLst/>
                        </a:rPr>
                        <a:t>→ </a:t>
                      </a:r>
                      <a:r>
                        <a:rPr sz="1800" b="1" err="1">
                          <a:solidFill>
                            <a:srgbClr val="000000"/>
                          </a:solidFill>
                          <a:effectLst/>
                        </a:rPr>
                        <a:t>NaCl</a:t>
                      </a:r>
                      <a:r>
                        <a:rPr sz="1800"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r>
                        <a:rPr sz="1800" b="1">
                          <a:solidFill>
                            <a:srgbClr val="000000"/>
                          </a:solidFill>
                          <a:effectLst/>
                        </a:rPr>
                        <a:t>+ CO</a:t>
                      </a:r>
                      <a:r>
                        <a:rPr sz="1800" b="1" baseline="-25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sz="1800" b="1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sz="1800">
                          <a:solidFill>
                            <a:srgbClr val="000000"/>
                          </a:solidFill>
                          <a:effectLst/>
                        </a:rPr>
                        <a:t>+ </a:t>
                      </a:r>
                      <a:r>
                        <a:rPr sz="1800" b="1">
                          <a:solidFill>
                            <a:srgbClr val="000000"/>
                          </a:solidFill>
                          <a:effectLst/>
                        </a:rPr>
                        <a:t>H</a:t>
                      </a:r>
                      <a:r>
                        <a:rPr sz="1800" b="1" baseline="-25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sz="1800" b="1">
                          <a:solidFill>
                            <a:srgbClr val="000000"/>
                          </a:solidFill>
                          <a:effectLst/>
                        </a:rPr>
                        <a:t>O</a:t>
                      </a:r>
                      <a:r>
                        <a:rPr sz="180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</a:p>
                    <a:p>
                      <a:pPr marL="0" lvl="0" indent="0">
                        <a:buNone/>
                      </a:pPr>
                      <a:endParaRPr sz="18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lvl="0" indent="0">
                        <a:buNone/>
                      </a:pPr>
                      <a:r>
                        <a:rPr sz="1800" b="1">
                          <a:solidFill>
                            <a:srgbClr val="000000"/>
                          </a:solidFill>
                          <a:effectLst/>
                        </a:rPr>
                        <a:t>NaHCO</a:t>
                      </a:r>
                      <a:r>
                        <a:rPr sz="1800" b="1" baseline="-250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r>
                        <a:rPr sz="1800" b="1">
                          <a:solidFill>
                            <a:srgbClr val="000000"/>
                          </a:solidFill>
                          <a:effectLst/>
                        </a:rPr>
                        <a:t>  +  </a:t>
                      </a:r>
                      <a:r>
                        <a:rPr sz="1800" b="1" err="1">
                          <a:solidFill>
                            <a:srgbClr val="000000"/>
                          </a:solidFill>
                          <a:effectLst/>
                        </a:rPr>
                        <a:t>HCl</a:t>
                      </a:r>
                      <a:r>
                        <a:rPr sz="1800" b="1">
                          <a:solidFill>
                            <a:srgbClr val="000000"/>
                          </a:solidFill>
                          <a:effectLst/>
                        </a:rPr>
                        <a:t> → </a:t>
                      </a:r>
                      <a:r>
                        <a:rPr sz="1800" b="1" err="1">
                          <a:solidFill>
                            <a:srgbClr val="000000"/>
                          </a:solidFill>
                          <a:effectLst/>
                        </a:rPr>
                        <a:t>NaCl</a:t>
                      </a:r>
                      <a:r>
                        <a:rPr sz="1800"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r>
                        <a:rPr sz="1800" b="1">
                          <a:solidFill>
                            <a:srgbClr val="000000"/>
                          </a:solidFill>
                          <a:effectLst/>
                        </a:rPr>
                        <a:t>+ CO</a:t>
                      </a:r>
                      <a:r>
                        <a:rPr sz="1800" b="1" baseline="-25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sz="1800" b="1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sz="1800">
                          <a:solidFill>
                            <a:srgbClr val="000000"/>
                          </a:solidFill>
                          <a:effectLst/>
                        </a:rPr>
                        <a:t>+ </a:t>
                      </a:r>
                      <a:r>
                        <a:rPr sz="1800" b="1">
                          <a:solidFill>
                            <a:srgbClr val="000000"/>
                          </a:solidFill>
                          <a:effectLst/>
                        </a:rPr>
                        <a:t>H</a:t>
                      </a:r>
                      <a:r>
                        <a:rPr sz="1800" b="1" baseline="-25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sz="1800" b="1">
                          <a:solidFill>
                            <a:srgbClr val="000000"/>
                          </a:solidFill>
                          <a:effectLst/>
                        </a:rPr>
                        <a:t>O</a:t>
                      </a:r>
                      <a:r>
                        <a:rPr sz="180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</a:p>
                    <a:p>
                      <a:pPr marL="0" lvl="0" indent="0">
                        <a:buNone/>
                      </a:pP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588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sz="24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sz="20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Kết</a:t>
                      </a:r>
                      <a:r>
                        <a:rPr sz="20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luận</a:t>
                      </a:r>
                      <a:endParaRPr sz="20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lvl="0" indent="0">
                        <a:buNone/>
                      </a:pPr>
                      <a:endParaRPr lang="en-US" sz="24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</a:rPr>
                        <a:t>Muối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</a:rPr>
                        <a:t> 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</a:rPr>
                        <a:t>cacbonat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</a:rPr>
                        <a:t>  +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</a:rPr>
                        <a:t>axit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</a:rPr>
                        <a:t> →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</a:rPr>
                        <a:t>muối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</a:rPr>
                        <a:t>mới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</a:rPr>
                        <a:t> + CO</a:t>
                      </a:r>
                      <a:r>
                        <a:rPr sz="2000" b="1" baseline="-25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</a:rPr>
                        <a:t> + H</a:t>
                      </a:r>
                      <a:r>
                        <a:rPr sz="2000" b="1" baseline="-25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</a:rPr>
                        <a:t>O</a:t>
                      </a:r>
                    </a:p>
                    <a:p>
                      <a:pPr marL="0" lvl="0" indent="0">
                        <a:buFontTx/>
                        <a:buChar char="-"/>
                      </a:pPr>
                      <a:endParaRPr lang="en-US" sz="2000" b="1" baseline="-25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21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7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s 137219" descr="Bouquet"/>
          <p:cNvSpPr/>
          <p:nvPr/>
        </p:nvSpPr>
        <p:spPr>
          <a:xfrm>
            <a:off x="0" y="528638"/>
            <a:ext cx="9144000" cy="5643562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>
            <a:spAutoFit/>
          </a:bodyPr>
          <a:lstStyle/>
          <a:p>
            <a:r>
              <a:rPr sz="2800">
                <a:latin typeface="Times New Roman" panose="02020603050405020304" pitchFamily="18" charset="0"/>
              </a:rPr>
              <a:t>B -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Muối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cacbonat</a:t>
            </a:r>
            <a:endParaRPr sz="2800" u="sng">
              <a:latin typeface="Times New Roman" panose="02020603050405020304" pitchFamily="18" charset="0"/>
            </a:endParaRPr>
          </a:p>
          <a:p>
            <a:r>
              <a:rPr sz="2800">
                <a:latin typeface="Times New Roman" panose="02020603050405020304" pitchFamily="18" charset="0"/>
              </a:rPr>
              <a:t> </a:t>
            </a:r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7221" name="Rectangles 137220"/>
          <p:cNvSpPr/>
          <p:nvPr/>
        </p:nvSpPr>
        <p:spPr>
          <a:xfrm>
            <a:off x="152400" y="1143000"/>
            <a:ext cx="86785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>
                <a:solidFill>
                  <a:srgbClr val="FF0000"/>
                </a:solidFill>
                <a:cs typeface="Times New Roman" panose="02020603050405020304" pitchFamily="18" charset="0"/>
              </a:rPr>
              <a:t>2.</a:t>
            </a:r>
            <a:r>
              <a:rPr sz="3200" u="sng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3200" u="sng" err="1">
                <a:solidFill>
                  <a:srgbClr val="FF0000"/>
                </a:solidFill>
                <a:cs typeface="Times New Roman" panose="02020603050405020304" pitchFamily="18" charset="0"/>
              </a:rPr>
              <a:t>Tính</a:t>
            </a:r>
            <a:r>
              <a:rPr sz="3200" u="sng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3200" u="sng" err="1">
                <a:solidFill>
                  <a:srgbClr val="FF0000"/>
                </a:solidFill>
                <a:cs typeface="Times New Roman" panose="02020603050405020304" pitchFamily="18" charset="0"/>
              </a:rPr>
              <a:t>ch</a:t>
            </a:r>
            <a:r>
              <a:rPr lang="en-US" sz="3200" u="sng" err="1">
                <a:solidFill>
                  <a:srgbClr val="FF0000"/>
                </a:solidFill>
                <a:cs typeface="Times New Roman" panose="02020603050405020304" pitchFamily="18" charset="0"/>
              </a:rPr>
              <a:t>ấ</a:t>
            </a:r>
            <a:r>
              <a:rPr sz="3200" u="sng" err="1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r>
              <a:rPr sz="3200" u="sng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3200" u="sng" err="1">
                <a:solidFill>
                  <a:srgbClr val="FF0000"/>
                </a:solidFill>
                <a:cs typeface="Times New Roman" panose="02020603050405020304" pitchFamily="18" charset="0"/>
              </a:rPr>
              <a:t>h</a:t>
            </a:r>
            <a:r>
              <a:rPr lang="en-US" sz="3200" u="sng" err="1">
                <a:solidFill>
                  <a:srgbClr val="FF0000"/>
                </a:solidFill>
                <a:cs typeface="Times New Roman" panose="02020603050405020304" pitchFamily="18" charset="0"/>
              </a:rPr>
              <a:t>ó</a:t>
            </a:r>
            <a:r>
              <a:rPr sz="3200" u="sng" err="1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sz="3200" u="sng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3200" u="sng" err="1">
                <a:solidFill>
                  <a:srgbClr val="FF0000"/>
                </a:solidFill>
                <a:cs typeface="Times New Roman" panose="02020603050405020304" pitchFamily="18" charset="0"/>
              </a:rPr>
              <a:t>h</a:t>
            </a:r>
            <a:r>
              <a:rPr lang="en-US" sz="3200" u="sng" err="1">
                <a:solidFill>
                  <a:srgbClr val="FF0000"/>
                </a:solidFill>
                <a:cs typeface="Times New Roman" panose="02020603050405020304" pitchFamily="18" charset="0"/>
              </a:rPr>
              <a:t>ọ</a:t>
            </a:r>
            <a:r>
              <a:rPr sz="3200" u="sng" err="1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sz="3200" u="sng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3200" u="sng" err="1">
                <a:solidFill>
                  <a:srgbClr val="FF0000"/>
                </a:solidFill>
                <a:cs typeface="Times New Roman" panose="02020603050405020304" pitchFamily="18" charset="0"/>
              </a:rPr>
              <a:t>muối</a:t>
            </a:r>
            <a:r>
              <a:rPr sz="3200" u="sng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3200" u="sng" err="1">
                <a:solidFill>
                  <a:srgbClr val="FF0000"/>
                </a:solidFill>
                <a:cs typeface="Times New Roman" panose="02020603050405020304" pitchFamily="18" charset="0"/>
              </a:rPr>
              <a:t>cacbonat</a:t>
            </a:r>
            <a:r>
              <a:rPr sz="3200" u="sng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7222" name="Rectangles 137221"/>
          <p:cNvSpPr/>
          <p:nvPr/>
        </p:nvSpPr>
        <p:spPr>
          <a:xfrm>
            <a:off x="304800" y="1981200"/>
            <a:ext cx="3352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>
                <a:latin typeface="Times New Roman" panose="02020603050405020304" pitchFamily="18" charset="0"/>
              </a:rPr>
              <a:t>a/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Tác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dụng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với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axit</a:t>
            </a:r>
            <a:r>
              <a:rPr sz="2800" u="sng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37246" name="Rectangles 137245"/>
          <p:cNvSpPr/>
          <p:nvPr/>
        </p:nvSpPr>
        <p:spPr>
          <a:xfrm>
            <a:off x="762000" y="2667000"/>
            <a:ext cx="67691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>
                <a:latin typeface="Times New Roman" panose="02020603050405020304" pitchFamily="18" charset="0"/>
              </a:rPr>
              <a:t>            Na</a:t>
            </a:r>
            <a:r>
              <a:rPr baseline="-25000">
                <a:latin typeface="Times New Roman" panose="02020603050405020304" pitchFamily="18" charset="0"/>
              </a:rPr>
              <a:t>2</a:t>
            </a:r>
            <a:r>
              <a:rPr>
                <a:latin typeface="Times New Roman" panose="02020603050405020304" pitchFamily="18" charset="0"/>
              </a:rPr>
              <a:t>CO</a:t>
            </a:r>
            <a:r>
              <a:rPr baseline="-25000">
                <a:latin typeface="Times New Roman" panose="02020603050405020304" pitchFamily="18" charset="0"/>
              </a:rPr>
              <a:t>3</a:t>
            </a:r>
            <a:r>
              <a:rPr>
                <a:latin typeface="Times New Roman" panose="02020603050405020304" pitchFamily="18" charset="0"/>
              </a:rPr>
              <a:t> + 2HCl </a:t>
            </a:r>
            <a:r>
              <a:rPr>
                <a:latin typeface="Times New Roman" panose="02020603050405020304" pitchFamily="18" charset="0"/>
                <a:cs typeface="Arial" panose="020B0604020202020204" pitchFamily="34" charset="0"/>
              </a:rPr>
              <a:t>→ </a:t>
            </a:r>
            <a:r>
              <a:rPr err="1">
                <a:latin typeface="Times New Roman" panose="02020603050405020304" pitchFamily="18" charset="0"/>
                <a:cs typeface="Arial" panose="020B0604020202020204" pitchFamily="34" charset="0"/>
              </a:rPr>
              <a:t>NaCl</a:t>
            </a:r>
            <a:r>
              <a:rPr b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>
                <a:latin typeface="Times New Roman" panose="02020603050405020304" pitchFamily="18" charset="0"/>
              </a:rPr>
              <a:t>+ CO</a:t>
            </a:r>
            <a:r>
              <a:rPr baseline="-25000">
                <a:latin typeface="Times New Roman" panose="02020603050405020304" pitchFamily="18" charset="0"/>
              </a:rPr>
              <a:t>2 </a:t>
            </a:r>
            <a:r>
              <a:rPr b="0">
                <a:latin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baseline="-25000"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>
                <a:latin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b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endParaRPr b="0">
              <a:latin typeface="Times New Roman" panose="02020603050405020304" pitchFamily="18" charset="0"/>
            </a:endParaRPr>
          </a:p>
          <a:p>
            <a:r>
              <a:rPr>
                <a:latin typeface="Times New Roman" panose="02020603050405020304" pitchFamily="18" charset="0"/>
              </a:rPr>
              <a:t>           NaHCO</a:t>
            </a:r>
            <a:r>
              <a:rPr baseline="-25000">
                <a:latin typeface="Times New Roman" panose="02020603050405020304" pitchFamily="18" charset="0"/>
              </a:rPr>
              <a:t>3</a:t>
            </a:r>
            <a:r>
              <a:rPr>
                <a:latin typeface="Times New Roman" panose="02020603050405020304" pitchFamily="18" charset="0"/>
              </a:rPr>
              <a:t> +  </a:t>
            </a:r>
            <a:r>
              <a:rPr err="1">
                <a:latin typeface="Times New Roman" panose="02020603050405020304" pitchFamily="18" charset="0"/>
              </a:rPr>
              <a:t>HCl</a:t>
            </a:r>
            <a:r>
              <a:rPr>
                <a:latin typeface="Times New Roman" panose="02020603050405020304" pitchFamily="18" charset="0"/>
              </a:rPr>
              <a:t>  → </a:t>
            </a:r>
            <a:r>
              <a:rPr err="1">
                <a:latin typeface="Times New Roman" panose="02020603050405020304" pitchFamily="18" charset="0"/>
              </a:rPr>
              <a:t>NaCl</a:t>
            </a:r>
            <a:r>
              <a:rPr b="0">
                <a:latin typeface="Times New Roman" panose="02020603050405020304" pitchFamily="18" charset="0"/>
              </a:rPr>
              <a:t>  </a:t>
            </a:r>
            <a:r>
              <a:rPr>
                <a:latin typeface="Times New Roman" panose="02020603050405020304" pitchFamily="18" charset="0"/>
              </a:rPr>
              <a:t>+ CO</a:t>
            </a:r>
            <a:r>
              <a:rPr baseline="-25000">
                <a:latin typeface="Times New Roman" panose="02020603050405020304" pitchFamily="18" charset="0"/>
              </a:rPr>
              <a:t>2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b="0">
                <a:latin typeface="Times New Roman" panose="02020603050405020304" pitchFamily="18" charset="0"/>
              </a:rPr>
              <a:t>+ </a:t>
            </a:r>
            <a:r>
              <a:rPr>
                <a:latin typeface="Times New Roman" panose="02020603050405020304" pitchFamily="18" charset="0"/>
              </a:rPr>
              <a:t>H</a:t>
            </a:r>
            <a:r>
              <a:rPr baseline="-25000">
                <a:latin typeface="Times New Roman" panose="02020603050405020304" pitchFamily="18" charset="0"/>
              </a:rPr>
              <a:t>2</a:t>
            </a:r>
            <a:r>
              <a:rPr>
                <a:latin typeface="Times New Roman" panose="02020603050405020304" pitchFamily="18" charset="0"/>
              </a:rPr>
              <a:t>O</a:t>
            </a:r>
            <a:r>
              <a:rPr b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7248" name="Rectangles 137247"/>
          <p:cNvSpPr/>
          <p:nvPr/>
        </p:nvSpPr>
        <p:spPr>
          <a:xfrm>
            <a:off x="762000" y="4191000"/>
            <a:ext cx="80010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u="sng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sz="2400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u="sng" err="1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r>
              <a:rPr sz="2400">
                <a:latin typeface="Times New Roman" panose="02020603050405020304" pitchFamily="18" charset="0"/>
              </a:rPr>
              <a:t>:</a:t>
            </a:r>
          </a:p>
          <a:p>
            <a:r>
              <a:rPr sz="2400" err="1">
                <a:latin typeface="Times New Roman" panose="02020603050405020304" pitchFamily="18" charset="0"/>
              </a:rPr>
              <a:t>Muối</a:t>
            </a:r>
            <a:r>
              <a:rPr sz="2400">
                <a:latin typeface="Times New Roman" panose="02020603050405020304" pitchFamily="18" charset="0"/>
              </a:rPr>
              <a:t>  </a:t>
            </a:r>
            <a:r>
              <a:rPr sz="2400" err="1">
                <a:latin typeface="Times New Roman" panose="02020603050405020304" pitchFamily="18" charset="0"/>
              </a:rPr>
              <a:t>cacbonat</a:t>
            </a:r>
            <a:r>
              <a:rPr sz="2400">
                <a:latin typeface="Times New Roman" panose="02020603050405020304" pitchFamily="18" charset="0"/>
              </a:rPr>
              <a:t>  + </a:t>
            </a:r>
            <a:r>
              <a:rPr sz="2400" err="1">
                <a:latin typeface="Times New Roman" panose="02020603050405020304" pitchFamily="18" charset="0"/>
              </a:rPr>
              <a:t>axit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err="1">
                <a:latin typeface="Times New Roman" panose="02020603050405020304" pitchFamily="18" charset="0"/>
              </a:rPr>
              <a:t>mạnh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err="1">
                <a:latin typeface="Times New Roman" panose="02020603050405020304" pitchFamily="18" charset="0"/>
              </a:rPr>
              <a:t>hơn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  <a:r>
              <a:rPr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App Insights: Tập viết chữ đẹp | Apptop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3" b="20723"/>
          <a:stretch/>
        </p:blipFill>
        <p:spPr bwMode="auto">
          <a:xfrm>
            <a:off x="3664226" y="334352"/>
            <a:ext cx="1030284" cy="66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65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46" grpId="0"/>
      <p:bldP spid="1372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s 144385"/>
          <p:cNvSpPr/>
          <p:nvPr/>
        </p:nvSpPr>
        <p:spPr>
          <a:xfrm>
            <a:off x="0" y="-114300"/>
            <a:ext cx="9144000" cy="1143000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 lvl="0"/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Tiết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7 –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29: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Axit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cacbonic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muối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cacbonat</a:t>
            </a:r>
            <a:endParaRPr sz="3200" b="1" dirty="0">
              <a:solidFill>
                <a:srgbClr val="0000FF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4388" name="Rectangles 144387" descr="Bouquet"/>
          <p:cNvSpPr/>
          <p:nvPr/>
        </p:nvSpPr>
        <p:spPr>
          <a:xfrm>
            <a:off x="0" y="914400"/>
            <a:ext cx="9144000" cy="5643563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>
            <a:spAutoFit/>
          </a:bodyPr>
          <a:lstStyle/>
          <a:p>
            <a:r>
              <a:rPr sz="2800" u="sng">
                <a:latin typeface="Times New Roman" panose="02020603050405020304" pitchFamily="18" charset="0"/>
              </a:rPr>
              <a:t>B - </a:t>
            </a:r>
            <a:r>
              <a:rPr sz="2800" u="sng" err="1">
                <a:latin typeface="Times New Roman" panose="02020603050405020304" pitchFamily="18" charset="0"/>
              </a:rPr>
              <a:t>Muối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cacbonat</a:t>
            </a:r>
            <a:endParaRPr sz="2800" u="sng">
              <a:latin typeface="Times New Roman" panose="02020603050405020304" pitchFamily="18" charset="0"/>
            </a:endParaRPr>
          </a:p>
          <a:p>
            <a:r>
              <a:rPr sz="2800">
                <a:latin typeface="Times New Roman" panose="02020603050405020304" pitchFamily="18" charset="0"/>
              </a:rPr>
              <a:t> </a:t>
            </a:r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389" name="Rectangles 144388"/>
          <p:cNvSpPr/>
          <p:nvPr/>
        </p:nvSpPr>
        <p:spPr>
          <a:xfrm>
            <a:off x="0" y="1371600"/>
            <a:ext cx="862901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000">
                <a:solidFill>
                  <a:srgbClr val="FF0000"/>
                </a:solidFill>
                <a:cs typeface="Times New Roman" panose="02020603050405020304" pitchFamily="18" charset="0"/>
              </a:rPr>
              <a:t>2.</a:t>
            </a:r>
            <a:r>
              <a:rPr sz="3000" u="sng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3000" u="sng" err="1">
                <a:solidFill>
                  <a:srgbClr val="FF0000"/>
                </a:solidFill>
                <a:cs typeface="Times New Roman" panose="02020603050405020304" pitchFamily="18" charset="0"/>
              </a:rPr>
              <a:t>Tính</a:t>
            </a:r>
            <a:r>
              <a:rPr sz="3000" u="sng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3000" u="sng" err="1">
                <a:solidFill>
                  <a:srgbClr val="FF0000"/>
                </a:solidFill>
                <a:cs typeface="Times New Roman" panose="02020603050405020304" pitchFamily="18" charset="0"/>
              </a:rPr>
              <a:t>ch</a:t>
            </a:r>
            <a:r>
              <a:rPr lang="en-US" sz="3000" u="sng" err="1">
                <a:solidFill>
                  <a:srgbClr val="FF0000"/>
                </a:solidFill>
                <a:cs typeface="Times New Roman" panose="02020603050405020304" pitchFamily="18" charset="0"/>
              </a:rPr>
              <a:t>ấ</a:t>
            </a:r>
            <a:r>
              <a:rPr sz="3000" u="sng" err="1">
                <a:solidFill>
                  <a:srgbClr val="FF0000"/>
                </a:solidFill>
                <a:cs typeface="Times New Roman" panose="02020603050405020304" pitchFamily="18" charset="0"/>
              </a:rPr>
              <a:t>t</a:t>
            </a:r>
            <a:r>
              <a:rPr sz="3000" u="sng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3000" u="sng" err="1">
                <a:solidFill>
                  <a:srgbClr val="FF0000"/>
                </a:solidFill>
                <a:cs typeface="Times New Roman" panose="02020603050405020304" pitchFamily="18" charset="0"/>
              </a:rPr>
              <a:t>h</a:t>
            </a:r>
            <a:r>
              <a:rPr lang="en-US" sz="3000" u="sng" err="1">
                <a:solidFill>
                  <a:srgbClr val="FF0000"/>
                </a:solidFill>
                <a:cs typeface="Times New Roman" panose="02020603050405020304" pitchFamily="18" charset="0"/>
              </a:rPr>
              <a:t>ó</a:t>
            </a:r>
            <a:r>
              <a:rPr sz="3000" u="sng" err="1">
                <a:solidFill>
                  <a:srgbClr val="FF0000"/>
                </a:solidFill>
                <a:cs typeface="Times New Roman" panose="02020603050405020304" pitchFamily="18" charset="0"/>
              </a:rPr>
              <a:t>a</a:t>
            </a:r>
            <a:r>
              <a:rPr sz="3000" u="sng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3000" u="sng" err="1">
                <a:solidFill>
                  <a:srgbClr val="FF0000"/>
                </a:solidFill>
                <a:cs typeface="Times New Roman" panose="02020603050405020304" pitchFamily="18" charset="0"/>
              </a:rPr>
              <a:t>h</a:t>
            </a:r>
            <a:r>
              <a:rPr lang="en-US" sz="3000" u="sng" err="1">
                <a:solidFill>
                  <a:srgbClr val="FF0000"/>
                </a:solidFill>
                <a:cs typeface="Times New Roman" panose="02020603050405020304" pitchFamily="18" charset="0"/>
              </a:rPr>
              <a:t>ọ</a:t>
            </a:r>
            <a:r>
              <a:rPr sz="3000" u="sng" err="1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sz="3000" u="sng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3000" u="sng" err="1">
                <a:solidFill>
                  <a:srgbClr val="FF0000"/>
                </a:solidFill>
                <a:cs typeface="Times New Roman" panose="02020603050405020304" pitchFamily="18" charset="0"/>
              </a:rPr>
              <a:t>muối</a:t>
            </a:r>
            <a:r>
              <a:rPr sz="3000" u="sng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3000" u="sng" err="1">
                <a:solidFill>
                  <a:srgbClr val="FF0000"/>
                </a:solidFill>
                <a:cs typeface="Times New Roman" panose="02020603050405020304" pitchFamily="18" charset="0"/>
              </a:rPr>
              <a:t>cacbonat</a:t>
            </a:r>
            <a:r>
              <a:rPr sz="3000" u="sng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4390" name="Rectangles 144389"/>
          <p:cNvSpPr/>
          <p:nvPr/>
        </p:nvSpPr>
        <p:spPr>
          <a:xfrm>
            <a:off x="381000" y="1828800"/>
            <a:ext cx="5715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>
                <a:latin typeface="Times New Roman" panose="02020603050405020304" pitchFamily="18" charset="0"/>
              </a:rPr>
              <a:t>b/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Tác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dụng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với</a:t>
            </a:r>
            <a:r>
              <a:rPr sz="2800" u="sng">
                <a:latin typeface="Times New Roman" panose="02020603050405020304" pitchFamily="18" charset="0"/>
              </a:rPr>
              <a:t> dung </a:t>
            </a:r>
            <a:r>
              <a:rPr sz="2800" u="sng" err="1">
                <a:latin typeface="Times New Roman" panose="02020603050405020304" pitchFamily="18" charset="0"/>
              </a:rPr>
              <a:t>d</a:t>
            </a:r>
            <a:r>
              <a:rPr sz="2400" u="sng" err="1">
                <a:latin typeface="Arial" panose="020B0604020202020204" pitchFamily="34" charset="0"/>
              </a:rPr>
              <a:t>ịch</a:t>
            </a:r>
            <a:r>
              <a:rPr sz="2400" u="sng">
                <a:latin typeface="Arial" panose="020B0604020202020204" pitchFamily="34" charset="0"/>
              </a:rPr>
              <a:t> </a:t>
            </a:r>
            <a:r>
              <a:rPr sz="2400" u="sng" err="1">
                <a:latin typeface="Arial" panose="020B0604020202020204" pitchFamily="34" charset="0"/>
              </a:rPr>
              <a:t>bazơ</a:t>
            </a:r>
            <a:r>
              <a:rPr sz="2400" u="sng">
                <a:latin typeface="Arial" panose="020B0604020202020204" pitchFamily="34" charset="0"/>
              </a:rPr>
              <a:t> :</a:t>
            </a:r>
            <a:r>
              <a:rPr sz="2800" u="sng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44449" name="Table 144448"/>
          <p:cNvGraphicFramePr/>
          <p:nvPr/>
        </p:nvGraphicFramePr>
        <p:xfrm>
          <a:off x="152400" y="2514600"/>
          <a:ext cx="8876030" cy="3620453"/>
        </p:xfrm>
        <a:graphic>
          <a:graphicData uri="http://schemas.openxmlformats.org/drawingml/2006/table">
            <a:tbl>
              <a:tblPr/>
              <a:tblGrid>
                <a:gridCol w="2186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89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89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Tên</a:t>
                      </a: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TN</a:t>
                      </a:r>
                      <a:endParaRPr lang="en-US" sz="24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Tác</a:t>
                      </a: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dụng</a:t>
                      </a: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với</a:t>
                      </a: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dung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dịch</a:t>
                      </a: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bazơ</a:t>
                      </a:r>
                      <a:endParaRPr lang="en-US" sz="24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326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Tiến</a:t>
                      </a: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24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 eaLnBrk="0" hangingPunct="0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Nhỏ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dd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</a:t>
                      </a:r>
                      <a:r>
                        <a:rPr sz="20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  <a:r>
                        <a:rPr sz="20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vào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ống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đựng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dd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Ca(OH)</a:t>
                      </a:r>
                      <a:r>
                        <a:rPr sz="20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en-US" sz="2000" b="1" baseline="-25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89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Hiện</a:t>
                      </a: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tượng</a:t>
                      </a:r>
                      <a:endParaRPr lang="en-US" sz="24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83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PT HH</a:t>
                      </a:r>
                      <a:endParaRPr lang="en-US" sz="24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74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Kết</a:t>
                      </a: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luận</a:t>
                      </a:r>
                      <a:endParaRPr sz="24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lvl="0" indent="0">
                        <a:buNone/>
                      </a:pPr>
                      <a:endParaRPr lang="en-US" sz="24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endParaRPr lang="en-US" sz="2400" b="1" baseline="-25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44435" name="Rectangles 144434"/>
          <p:cNvSpPr/>
          <p:nvPr/>
        </p:nvSpPr>
        <p:spPr>
          <a:xfrm>
            <a:off x="2514600" y="4724400"/>
            <a:ext cx="6019800" cy="635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>
                <a:latin typeface="Times New Roman" panose="02020603050405020304" pitchFamily="18" charset="0"/>
              </a:rPr>
              <a:t>K</a:t>
            </a:r>
            <a:r>
              <a:rPr baseline="-25000">
                <a:latin typeface="Times New Roman" panose="02020603050405020304" pitchFamily="18" charset="0"/>
              </a:rPr>
              <a:t>2</a:t>
            </a:r>
            <a:r>
              <a:rPr>
                <a:latin typeface="Times New Roman" panose="02020603050405020304" pitchFamily="18" charset="0"/>
              </a:rPr>
              <a:t>CO</a:t>
            </a:r>
            <a:r>
              <a:rPr baseline="-25000">
                <a:latin typeface="Times New Roman" panose="02020603050405020304" pitchFamily="18" charset="0"/>
              </a:rPr>
              <a:t>3</a:t>
            </a:r>
            <a:r>
              <a:rPr>
                <a:latin typeface="Times New Roman" panose="02020603050405020304" pitchFamily="18" charset="0"/>
              </a:rPr>
              <a:t> + Ca(OH)</a:t>
            </a:r>
            <a:r>
              <a:rPr baseline="-25000">
                <a:latin typeface="Times New Roman" panose="02020603050405020304" pitchFamily="18" charset="0"/>
              </a:rPr>
              <a:t>2 </a:t>
            </a:r>
            <a:r>
              <a:rPr>
                <a:latin typeface="Times New Roman" panose="02020603050405020304" pitchFamily="18" charset="0"/>
              </a:rPr>
              <a:t>→</a:t>
            </a:r>
            <a:r>
              <a:rPr b="0">
                <a:latin typeface="Times New Roman" panose="02020603050405020304" pitchFamily="18" charset="0"/>
              </a:rPr>
              <a:t> 2 </a:t>
            </a:r>
            <a:r>
              <a:rPr>
                <a:latin typeface="Times New Roman" panose="02020603050405020304" pitchFamily="18" charset="0"/>
              </a:rPr>
              <a:t>KOH</a:t>
            </a:r>
            <a:r>
              <a:rPr b="0">
                <a:latin typeface="Times New Roman" panose="02020603050405020304" pitchFamily="18" charset="0"/>
              </a:rPr>
              <a:t> </a:t>
            </a:r>
            <a:r>
              <a:rPr>
                <a:latin typeface="Times New Roman" panose="02020603050405020304" pitchFamily="18" charset="0"/>
              </a:rPr>
              <a:t>+</a:t>
            </a:r>
            <a:r>
              <a:rPr b="0">
                <a:latin typeface="Times New Roman" panose="02020603050405020304" pitchFamily="18" charset="0"/>
              </a:rPr>
              <a:t> </a:t>
            </a:r>
            <a:r>
              <a:rPr>
                <a:latin typeface="Times New Roman" panose="02020603050405020304" pitchFamily="18" charset="0"/>
              </a:rPr>
              <a:t>CaCO</a:t>
            </a:r>
            <a:r>
              <a:rPr baseline="-25000">
                <a:latin typeface="Times New Roman" panose="02020603050405020304" pitchFamily="18" charset="0"/>
              </a:rPr>
              <a:t>3 </a:t>
            </a:r>
            <a:r>
              <a:rPr>
                <a:latin typeface="Arial" panose="020B0604020202020204" pitchFamily="34" charset="0"/>
              </a:rPr>
              <a:t>↓</a:t>
            </a:r>
            <a:endParaRPr b="0" baseline="-25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endParaRPr b="0" baseline="-25000">
              <a:latin typeface="Times New Roman" panose="02020603050405020304" pitchFamily="18" charset="0"/>
            </a:endParaRPr>
          </a:p>
        </p:txBody>
      </p:sp>
      <p:sp>
        <p:nvSpPr>
          <p:cNvPr id="144436" name="Rectangles 144435"/>
          <p:cNvSpPr/>
          <p:nvPr/>
        </p:nvSpPr>
        <p:spPr>
          <a:xfrm>
            <a:off x="2667000" y="4038600"/>
            <a:ext cx="3886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err="1">
                <a:latin typeface="Times New Roman" panose="02020603050405020304" pitchFamily="18" charset="0"/>
              </a:rPr>
              <a:t>vẩn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err="1">
                <a:latin typeface="Times New Roman" panose="02020603050405020304" pitchFamily="18" charset="0"/>
              </a:rPr>
              <a:t>đục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err="1">
                <a:latin typeface="Times New Roman" panose="02020603050405020304" pitchFamily="18" charset="0"/>
              </a:rPr>
              <a:t>trắng</a:t>
            </a:r>
            <a:r>
              <a:rPr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4442" name="Rectangles 144441"/>
          <p:cNvSpPr/>
          <p:nvPr/>
        </p:nvSpPr>
        <p:spPr>
          <a:xfrm>
            <a:off x="2362200" y="5257800"/>
            <a:ext cx="69342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err="1">
                <a:latin typeface="Times New Roman" panose="02020603050405020304" pitchFamily="18" charset="0"/>
              </a:rPr>
              <a:t>dd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err="1">
                <a:latin typeface="Times New Roman" panose="02020603050405020304" pitchFamily="18" charset="0"/>
              </a:rPr>
              <a:t>Muối</a:t>
            </a:r>
            <a:r>
              <a:rPr sz="2400">
                <a:latin typeface="Times New Roman" panose="02020603050405020304" pitchFamily="18" charset="0"/>
              </a:rPr>
              <a:t>  </a:t>
            </a:r>
            <a:r>
              <a:rPr sz="2400" err="1">
                <a:latin typeface="Times New Roman" panose="02020603050405020304" pitchFamily="18" charset="0"/>
              </a:rPr>
              <a:t>cacbonat</a:t>
            </a:r>
            <a:r>
              <a:rPr sz="2400">
                <a:latin typeface="Times New Roman" panose="02020603050405020304" pitchFamily="18" charset="0"/>
              </a:rPr>
              <a:t>  + </a:t>
            </a:r>
            <a:r>
              <a:rPr sz="2400" err="1">
                <a:latin typeface="Times New Roman" panose="02020603050405020304" pitchFamily="18" charset="0"/>
              </a:rPr>
              <a:t>dd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err="1">
                <a:latin typeface="Arial" panose="020B0604020202020204" pitchFamily="34" charset="0"/>
              </a:rPr>
              <a:t>bazơ</a:t>
            </a:r>
            <a:r>
              <a:rPr>
                <a:latin typeface="Arial" panose="020B0604020202020204" pitchFamily="34" charset="0"/>
              </a:rPr>
              <a:t>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cacbonat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>
                <a:latin typeface="Arial" panose="020B0604020202020204" pitchFamily="34" charset="0"/>
              </a:rPr>
              <a:t>↓ </a:t>
            </a:r>
            <a:r>
              <a:rPr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khong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 tan + </a:t>
            </a:r>
            <a:r>
              <a:rPr err="1">
                <a:latin typeface="Arial" panose="020B0604020202020204" pitchFamily="34" charset="0"/>
              </a:rPr>
              <a:t>bazơ</a:t>
            </a:r>
            <a:r>
              <a:rPr>
                <a:latin typeface="Arial" panose="020B0604020202020204" pitchFamily="34" charset="0"/>
              </a:rPr>
              <a:t> </a:t>
            </a:r>
            <a:r>
              <a:rPr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3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4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35" grpId="0"/>
      <p:bldP spid="144436" grpId="0"/>
      <p:bldP spid="1444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s 145409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 lvl="0"/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Tiết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7 –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29: 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Axit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cacbonic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muối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cacbonat</a:t>
            </a:r>
            <a:r>
              <a:rPr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/>
            </a:r>
            <a:br>
              <a:rPr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</a:br>
            <a:endParaRPr sz="4000" b="1" dirty="0">
              <a:solidFill>
                <a:srgbClr val="0000FF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5412" name="Rectangles 145411" descr="Bouquet"/>
          <p:cNvSpPr/>
          <p:nvPr/>
        </p:nvSpPr>
        <p:spPr>
          <a:xfrm>
            <a:off x="0" y="762000"/>
            <a:ext cx="9144000" cy="5643563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>
            <a:spAutoFit/>
          </a:bodyPr>
          <a:lstStyle/>
          <a:p>
            <a:r>
              <a:rPr sz="2800" u="sng">
                <a:latin typeface="Times New Roman" panose="02020603050405020304" pitchFamily="18" charset="0"/>
              </a:rPr>
              <a:t>B - </a:t>
            </a:r>
            <a:r>
              <a:rPr sz="2800" u="sng" err="1">
                <a:latin typeface="Times New Roman" panose="02020603050405020304" pitchFamily="18" charset="0"/>
              </a:rPr>
              <a:t>Muối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cacbonat</a:t>
            </a:r>
            <a:endParaRPr sz="2800" u="sng">
              <a:latin typeface="Times New Roman" panose="02020603050405020304" pitchFamily="18" charset="0"/>
            </a:endParaRPr>
          </a:p>
          <a:p>
            <a:r>
              <a:rPr sz="2800">
                <a:latin typeface="Times New Roman" panose="02020603050405020304" pitchFamily="18" charset="0"/>
              </a:rPr>
              <a:t> </a:t>
            </a:r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13" name="Rectangles 145412"/>
          <p:cNvSpPr/>
          <p:nvPr/>
        </p:nvSpPr>
        <p:spPr>
          <a:xfrm>
            <a:off x="0" y="1219200"/>
            <a:ext cx="62484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>
                <a:solidFill>
                  <a:srgbClr val="FF0000"/>
                </a:solidFill>
                <a:latin typeface="Times New Roman" panose="02020603050405020304" pitchFamily="18" charset="0"/>
              </a:rPr>
              <a:t>2.</a:t>
            </a:r>
            <a:r>
              <a:rPr sz="3000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000" u="sng" err="1">
                <a:solidFill>
                  <a:srgbClr val="FF0000"/>
                </a:solidFill>
                <a:latin typeface="VNI-Times" pitchFamily="2" charset="0"/>
              </a:rPr>
              <a:t>Tính</a:t>
            </a:r>
            <a:r>
              <a:rPr sz="3000" u="sng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sz="3000" u="sng" err="1">
                <a:solidFill>
                  <a:srgbClr val="FF0000"/>
                </a:solidFill>
                <a:latin typeface="VNI-Times" pitchFamily="2" charset="0"/>
              </a:rPr>
              <a:t>chaát</a:t>
            </a:r>
            <a:r>
              <a:rPr sz="3000" u="sng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sz="3000" u="sng" err="1">
                <a:solidFill>
                  <a:srgbClr val="FF0000"/>
                </a:solidFill>
                <a:latin typeface="VNI-Times" pitchFamily="2" charset="0"/>
              </a:rPr>
              <a:t>hoùa</a:t>
            </a:r>
            <a:r>
              <a:rPr sz="3000" u="sng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sz="3000" u="sng" err="1">
                <a:solidFill>
                  <a:srgbClr val="FF0000"/>
                </a:solidFill>
                <a:latin typeface="VNI-Times" pitchFamily="2" charset="0"/>
              </a:rPr>
              <a:t>hoïc</a:t>
            </a:r>
            <a:r>
              <a:rPr sz="3000" u="sng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sz="3000" u="sng" err="1">
                <a:solidFill>
                  <a:srgbClr val="FF0000"/>
                </a:solidFill>
                <a:latin typeface="VNI-Times" pitchFamily="2" charset="0"/>
              </a:rPr>
              <a:t>muối</a:t>
            </a:r>
            <a:r>
              <a:rPr sz="3000" u="sng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sz="3000" u="sng" err="1">
                <a:solidFill>
                  <a:srgbClr val="FF0000"/>
                </a:solidFill>
                <a:latin typeface="VNI-Times" pitchFamily="2" charset="0"/>
              </a:rPr>
              <a:t>cacbonat</a:t>
            </a:r>
            <a:r>
              <a:rPr sz="3000" u="sng">
                <a:solidFill>
                  <a:srgbClr val="FF0000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145414" name="Rectangles 145413"/>
          <p:cNvSpPr/>
          <p:nvPr/>
        </p:nvSpPr>
        <p:spPr>
          <a:xfrm>
            <a:off x="381000" y="1752600"/>
            <a:ext cx="5715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>
                <a:latin typeface="Times New Roman" panose="02020603050405020304" pitchFamily="18" charset="0"/>
              </a:rPr>
              <a:t>b/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Tác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dụng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với</a:t>
            </a:r>
            <a:r>
              <a:rPr sz="2800" u="sng">
                <a:latin typeface="Times New Roman" panose="02020603050405020304" pitchFamily="18" charset="0"/>
              </a:rPr>
              <a:t> dung </a:t>
            </a:r>
            <a:r>
              <a:rPr sz="2800" u="sng" err="1">
                <a:latin typeface="Times New Roman" panose="02020603050405020304" pitchFamily="18" charset="0"/>
              </a:rPr>
              <a:t>d</a:t>
            </a:r>
            <a:r>
              <a:rPr sz="2400" u="sng" err="1">
                <a:latin typeface="Arial" panose="020B0604020202020204" pitchFamily="34" charset="0"/>
              </a:rPr>
              <a:t>ịch</a:t>
            </a:r>
            <a:r>
              <a:rPr sz="2400" u="sng">
                <a:latin typeface="Arial" panose="020B0604020202020204" pitchFamily="34" charset="0"/>
              </a:rPr>
              <a:t> </a:t>
            </a:r>
            <a:r>
              <a:rPr sz="2400" u="sng" err="1">
                <a:latin typeface="Arial" panose="020B0604020202020204" pitchFamily="34" charset="0"/>
              </a:rPr>
              <a:t>bazơ</a:t>
            </a:r>
            <a:r>
              <a:rPr sz="2400" u="sng">
                <a:latin typeface="Arial" panose="020B0604020202020204" pitchFamily="34" charset="0"/>
              </a:rPr>
              <a:t>:</a:t>
            </a:r>
            <a:r>
              <a:rPr sz="2800" u="sng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5438" name="Rectangles 145437"/>
          <p:cNvSpPr/>
          <p:nvPr/>
        </p:nvSpPr>
        <p:spPr>
          <a:xfrm>
            <a:off x="457200" y="2286000"/>
            <a:ext cx="7924800" cy="67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sz="1800">
                <a:latin typeface="Arial" panose="020B0604020202020204" pitchFamily="34" charset="0"/>
              </a:rPr>
              <a:t>                K</a:t>
            </a:r>
            <a:r>
              <a:rPr sz="1800" baseline="-25000">
                <a:latin typeface="Arial" panose="020B0604020202020204" pitchFamily="34" charset="0"/>
              </a:rPr>
              <a:t>2</a:t>
            </a:r>
            <a:r>
              <a:rPr sz="1800">
                <a:latin typeface="Arial" panose="020B0604020202020204" pitchFamily="34" charset="0"/>
              </a:rPr>
              <a:t>CO</a:t>
            </a:r>
            <a:r>
              <a:rPr sz="1800" baseline="-25000">
                <a:latin typeface="Arial" panose="020B0604020202020204" pitchFamily="34" charset="0"/>
              </a:rPr>
              <a:t>3</a:t>
            </a:r>
            <a:r>
              <a:rPr sz="1800">
                <a:latin typeface="Arial" panose="020B0604020202020204" pitchFamily="34" charset="0"/>
              </a:rPr>
              <a:t> + Ca(OH)</a:t>
            </a:r>
            <a:r>
              <a:rPr sz="1800" baseline="-25000">
                <a:latin typeface="Arial" panose="020B0604020202020204" pitchFamily="34" charset="0"/>
              </a:rPr>
              <a:t>2 </a:t>
            </a:r>
            <a:r>
              <a:rPr sz="2400">
                <a:latin typeface="Arial" panose="020B0604020202020204" pitchFamily="34" charset="0"/>
              </a:rPr>
              <a:t>→</a:t>
            </a:r>
            <a:r>
              <a:rPr sz="1800" b="0">
                <a:latin typeface="Arial" panose="020B0604020202020204" pitchFamily="34" charset="0"/>
              </a:rPr>
              <a:t> 2 </a:t>
            </a:r>
            <a:r>
              <a:rPr sz="1800">
                <a:latin typeface="Arial" panose="020B0604020202020204" pitchFamily="34" charset="0"/>
              </a:rPr>
              <a:t>KOH</a:t>
            </a:r>
            <a:r>
              <a:rPr sz="1800" b="0">
                <a:latin typeface="Arial" panose="020B0604020202020204" pitchFamily="34" charset="0"/>
              </a:rPr>
              <a:t> </a:t>
            </a:r>
            <a:r>
              <a:rPr sz="1800">
                <a:latin typeface="Arial" panose="020B0604020202020204" pitchFamily="34" charset="0"/>
              </a:rPr>
              <a:t>+</a:t>
            </a:r>
            <a:r>
              <a:rPr sz="1800" b="0">
                <a:latin typeface="Arial" panose="020B0604020202020204" pitchFamily="34" charset="0"/>
              </a:rPr>
              <a:t> </a:t>
            </a:r>
            <a:r>
              <a:rPr sz="1800">
                <a:latin typeface="Arial" panose="020B0604020202020204" pitchFamily="34" charset="0"/>
              </a:rPr>
              <a:t>CaCO</a:t>
            </a:r>
            <a:r>
              <a:rPr sz="1800" baseline="-25000">
                <a:latin typeface="Arial" panose="020B0604020202020204" pitchFamily="34" charset="0"/>
              </a:rPr>
              <a:t>3 </a:t>
            </a:r>
            <a:r>
              <a:rPr>
                <a:latin typeface="Arial" panose="020B0604020202020204" pitchFamily="34" charset="0"/>
              </a:rPr>
              <a:t>↓</a:t>
            </a:r>
            <a:endParaRPr sz="1800" b="0" baseline="-2500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endParaRPr sz="1800" b="0" baseline="-25000">
              <a:latin typeface="Arial" panose="020B0604020202020204" pitchFamily="34" charset="0"/>
            </a:endParaRPr>
          </a:p>
        </p:txBody>
      </p:sp>
      <p:sp>
        <p:nvSpPr>
          <p:cNvPr id="145440" name="Rectangles 145439"/>
          <p:cNvSpPr/>
          <p:nvPr/>
        </p:nvSpPr>
        <p:spPr>
          <a:xfrm>
            <a:off x="0" y="2819400"/>
            <a:ext cx="9144000" cy="2409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u="sng" err="1">
                <a:solidFill>
                  <a:srgbClr val="FF0000"/>
                </a:solidFill>
                <a:latin typeface="Arial" panose="020B0604020202020204" pitchFamily="34" charset="0"/>
              </a:rPr>
              <a:t>Kết</a:t>
            </a:r>
            <a:r>
              <a:rPr u="sng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u="sng" err="1">
                <a:solidFill>
                  <a:srgbClr val="FF0000"/>
                </a:solidFill>
                <a:latin typeface="Arial" panose="020B0604020202020204" pitchFamily="34" charset="0"/>
              </a:rPr>
              <a:t>luận</a:t>
            </a:r>
            <a:r>
              <a:rPr>
                <a:latin typeface="Arial" panose="020B0604020202020204" pitchFamily="34" charset="0"/>
              </a:rPr>
              <a:t>:</a:t>
            </a:r>
          </a:p>
          <a:p>
            <a:r>
              <a:rPr err="1">
                <a:latin typeface="Arial" panose="020B0604020202020204" pitchFamily="34" charset="0"/>
              </a:rPr>
              <a:t>dd</a:t>
            </a:r>
            <a:r>
              <a:rPr>
                <a:latin typeface="Arial" panose="020B0604020202020204" pitchFamily="34" charset="0"/>
              </a:rPr>
              <a:t> </a:t>
            </a:r>
            <a:r>
              <a:rPr err="1">
                <a:latin typeface="Arial" panose="020B0604020202020204" pitchFamily="34" charset="0"/>
              </a:rPr>
              <a:t>Muối</a:t>
            </a:r>
            <a:r>
              <a:rPr>
                <a:latin typeface="Arial" panose="020B0604020202020204" pitchFamily="34" charset="0"/>
              </a:rPr>
              <a:t> </a:t>
            </a:r>
            <a:r>
              <a:rPr err="1">
                <a:latin typeface="Arial" panose="020B0604020202020204" pitchFamily="34" charset="0"/>
              </a:rPr>
              <a:t>cacbonat</a:t>
            </a:r>
            <a:r>
              <a:rPr>
                <a:latin typeface="Arial" panose="020B0604020202020204" pitchFamily="34" charset="0"/>
              </a:rPr>
              <a:t>  + </a:t>
            </a:r>
            <a:r>
              <a:rPr err="1">
                <a:latin typeface="Arial" panose="020B0604020202020204" pitchFamily="34" charset="0"/>
              </a:rPr>
              <a:t>dd</a:t>
            </a:r>
            <a:r>
              <a:rPr>
                <a:latin typeface="Arial" panose="020B0604020202020204" pitchFamily="34" charset="0"/>
              </a:rPr>
              <a:t> </a:t>
            </a:r>
            <a:r>
              <a:rPr err="1">
                <a:latin typeface="Arial" panose="020B0604020202020204" pitchFamily="34" charset="0"/>
              </a:rPr>
              <a:t>bazơ</a:t>
            </a:r>
            <a:r>
              <a:rPr>
                <a:latin typeface="Arial" panose="020B0604020202020204" pitchFamily="34" charset="0"/>
              </a:rPr>
              <a:t> →</a:t>
            </a:r>
            <a:r>
              <a:rPr err="1">
                <a:latin typeface="Arial" panose="020B0604020202020204" pitchFamily="34" charset="0"/>
              </a:rPr>
              <a:t>muối</a:t>
            </a:r>
            <a:r>
              <a:rPr>
                <a:latin typeface="Arial" panose="020B0604020202020204" pitchFamily="34" charset="0"/>
              </a:rPr>
              <a:t> </a:t>
            </a:r>
            <a:r>
              <a:rPr err="1">
                <a:latin typeface="Arial" panose="020B0604020202020204" pitchFamily="34" charset="0"/>
              </a:rPr>
              <a:t>cacbonat</a:t>
            </a:r>
            <a:r>
              <a:rPr>
                <a:latin typeface="Arial" panose="020B0604020202020204" pitchFamily="34" charset="0"/>
              </a:rPr>
              <a:t> </a:t>
            </a:r>
            <a:r>
              <a:rPr err="1">
                <a:latin typeface="Arial" panose="020B0604020202020204" pitchFamily="34" charset="0"/>
              </a:rPr>
              <a:t>không</a:t>
            </a:r>
            <a:r>
              <a:rPr>
                <a:latin typeface="Arial" panose="020B0604020202020204" pitchFamily="34" charset="0"/>
              </a:rPr>
              <a:t> tan + </a:t>
            </a:r>
            <a:r>
              <a:rPr err="1">
                <a:latin typeface="Arial" panose="020B0604020202020204" pitchFamily="34" charset="0"/>
              </a:rPr>
              <a:t>bazơ</a:t>
            </a:r>
            <a:r>
              <a:rPr>
                <a:latin typeface="Arial" panose="020B0604020202020204" pitchFamily="34" charset="0"/>
              </a:rPr>
              <a:t> </a:t>
            </a:r>
            <a:r>
              <a:rPr err="1">
                <a:latin typeface="Arial" panose="020B0604020202020204" pitchFamily="34" charset="0"/>
              </a:rPr>
              <a:t>mới</a:t>
            </a:r>
            <a:endParaRPr>
              <a:latin typeface="Arial" panose="020B0604020202020204" pitchFamily="34" charset="0"/>
            </a:endParaRPr>
          </a:p>
          <a:p>
            <a:endParaRPr sz="2800" b="0" i="1" u="sng">
              <a:latin typeface="Times New Roman" panose="02020603050405020304" pitchFamily="18" charset="0"/>
            </a:endParaRPr>
          </a:p>
          <a:p>
            <a:r>
              <a:rPr sz="2800" b="0" i="1" u="sng" err="1">
                <a:latin typeface="Times New Roman" panose="02020603050405020304" pitchFamily="18" charset="0"/>
              </a:rPr>
              <a:t>Chú</a:t>
            </a:r>
            <a:r>
              <a:rPr sz="2800" b="0" i="1" u="sng">
                <a:latin typeface="Times New Roman" panose="02020603050405020304" pitchFamily="18" charset="0"/>
              </a:rPr>
              <a:t> ý</a:t>
            </a:r>
            <a:r>
              <a:rPr sz="2800" b="0">
                <a:latin typeface="Times New Roman" panose="02020603050405020304" pitchFamily="18" charset="0"/>
              </a:rPr>
              <a:t>: </a:t>
            </a:r>
            <a:r>
              <a:rPr sz="2800" b="0" err="1">
                <a:latin typeface="Times New Roman" panose="02020603050405020304" pitchFamily="18" charset="0"/>
              </a:rPr>
              <a:t>Muối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hiđrocacbonat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tác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dụng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với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kiềm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tạo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thành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muối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trung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hòa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và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nước</a:t>
            </a:r>
            <a:r>
              <a:rPr sz="2800" b="0">
                <a:latin typeface="Times New Roman" panose="02020603050405020304" pitchFamily="18" charset="0"/>
              </a:rPr>
              <a:t>. </a:t>
            </a:r>
            <a:r>
              <a:rPr sz="2800" b="0" err="1">
                <a:latin typeface="Times New Roman" panose="02020603050405020304" pitchFamily="18" charset="0"/>
              </a:rPr>
              <a:t>Ví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dụ</a:t>
            </a:r>
            <a:r>
              <a:rPr sz="2800" b="0">
                <a:latin typeface="Times New Roman" panose="02020603050405020304" pitchFamily="18" charset="0"/>
              </a:rPr>
              <a:t>:</a:t>
            </a:r>
          </a:p>
          <a:p>
            <a:r>
              <a:rPr sz="2800" b="0">
                <a:latin typeface="Times New Roman" panose="02020603050405020304" pitchFamily="18" charset="0"/>
              </a:rPr>
              <a:t>           </a:t>
            </a:r>
            <a:r>
              <a:rPr sz="2400" b="0">
                <a:latin typeface="Times New Roman" panose="02020603050405020304" pitchFamily="18" charset="0"/>
              </a:rPr>
              <a:t>NaHCO</a:t>
            </a:r>
            <a:r>
              <a:rPr sz="2400" b="0" baseline="-25000">
                <a:latin typeface="Times New Roman" panose="02020603050405020304" pitchFamily="18" charset="0"/>
              </a:rPr>
              <a:t>3</a:t>
            </a:r>
            <a:r>
              <a:rPr sz="2400" b="0">
                <a:latin typeface="Times New Roman" panose="02020603050405020304" pitchFamily="18" charset="0"/>
              </a:rPr>
              <a:t>+ </a:t>
            </a:r>
            <a:r>
              <a:rPr sz="2400" b="0" err="1">
                <a:latin typeface="Times New Roman" panose="02020603050405020304" pitchFamily="18" charset="0"/>
              </a:rPr>
              <a:t>NaOH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>
                <a:latin typeface="Arial" panose="020B0604020202020204" pitchFamily="34" charset="0"/>
              </a:rPr>
              <a:t>→</a:t>
            </a:r>
            <a:r>
              <a:rPr sz="2400" b="0">
                <a:latin typeface="Times New Roman" panose="02020603050405020304" pitchFamily="18" charset="0"/>
              </a:rPr>
              <a:t> Na</a:t>
            </a:r>
            <a:r>
              <a:rPr sz="2400" b="0" baseline="-25000">
                <a:latin typeface="Times New Roman" panose="02020603050405020304" pitchFamily="18" charset="0"/>
              </a:rPr>
              <a:t>2</a:t>
            </a:r>
            <a:r>
              <a:rPr sz="2400" b="0">
                <a:latin typeface="Times New Roman" panose="02020603050405020304" pitchFamily="18" charset="0"/>
              </a:rPr>
              <a:t>CO</a:t>
            </a:r>
            <a:r>
              <a:rPr sz="2400" b="0" baseline="-25000">
                <a:latin typeface="Times New Roman" panose="02020603050405020304" pitchFamily="18" charset="0"/>
              </a:rPr>
              <a:t>3</a:t>
            </a:r>
            <a:r>
              <a:rPr sz="2400" b="0">
                <a:latin typeface="Times New Roman" panose="02020603050405020304" pitchFamily="18" charset="0"/>
              </a:rPr>
              <a:t>+     H</a:t>
            </a:r>
            <a:r>
              <a:rPr sz="2400" b="0" baseline="-25000">
                <a:latin typeface="Times New Roman" panose="02020603050405020304" pitchFamily="18" charset="0"/>
              </a:rPr>
              <a:t>2</a:t>
            </a:r>
            <a:r>
              <a:rPr sz="2400" b="0">
                <a:latin typeface="Times New Roman" panose="02020603050405020304" pitchFamily="18" charset="0"/>
              </a:rPr>
              <a:t>O</a:t>
            </a:r>
            <a:r>
              <a:rPr sz="2400"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145441" name="Straight Connector 145440"/>
          <p:cNvSpPr/>
          <p:nvPr/>
        </p:nvSpPr>
        <p:spPr>
          <a:xfrm>
            <a:off x="4495800" y="6858000"/>
            <a:ext cx="5334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9" name="Picture 2" descr="App Insights: Tập viết chữ đẹp | Apptop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3" b="20723"/>
          <a:stretch/>
        </p:blipFill>
        <p:spPr bwMode="auto">
          <a:xfrm>
            <a:off x="4056858" y="584752"/>
            <a:ext cx="1030284" cy="66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94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5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5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5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5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s 146433"/>
          <p:cNvSpPr/>
          <p:nvPr/>
        </p:nvSpPr>
        <p:spPr>
          <a:xfrm>
            <a:off x="0" y="-42095"/>
            <a:ext cx="9144000" cy="1066800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 lvl="0"/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Tiết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3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7 –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29: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Axit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cacbonic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muối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cacbonat</a:t>
            </a:r>
            <a:endParaRPr sz="3200" b="1" dirty="0">
              <a:solidFill>
                <a:srgbClr val="0000FF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6436" name="Rectangles 146435" descr="Bouquet"/>
          <p:cNvSpPr/>
          <p:nvPr/>
        </p:nvSpPr>
        <p:spPr>
          <a:xfrm>
            <a:off x="0" y="762000"/>
            <a:ext cx="9144000" cy="5643563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>
            <a:spAutoFit/>
          </a:bodyPr>
          <a:lstStyle/>
          <a:p>
            <a:r>
              <a:rPr sz="2800" u="sng">
                <a:latin typeface="Times New Roman" panose="02020603050405020304" pitchFamily="18" charset="0"/>
              </a:rPr>
              <a:t>B - </a:t>
            </a:r>
            <a:r>
              <a:rPr sz="2800" u="sng" err="1">
                <a:latin typeface="Times New Roman" panose="02020603050405020304" pitchFamily="18" charset="0"/>
              </a:rPr>
              <a:t>Muối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cacbonat</a:t>
            </a:r>
            <a:endParaRPr sz="2800" u="sng">
              <a:latin typeface="Times New Roman" panose="02020603050405020304" pitchFamily="18" charset="0"/>
            </a:endParaRPr>
          </a:p>
          <a:p>
            <a:r>
              <a:rPr sz="2800">
                <a:latin typeface="Times New Roman" panose="02020603050405020304" pitchFamily="18" charset="0"/>
              </a:rPr>
              <a:t> </a:t>
            </a:r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endParaRPr sz="2800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6437" name="Rectangles 146436"/>
          <p:cNvSpPr/>
          <p:nvPr/>
        </p:nvSpPr>
        <p:spPr>
          <a:xfrm>
            <a:off x="0" y="1219200"/>
            <a:ext cx="62484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>
                <a:solidFill>
                  <a:srgbClr val="FF0000"/>
                </a:solidFill>
                <a:latin typeface="Times New Roman" panose="02020603050405020304" pitchFamily="18" charset="0"/>
              </a:rPr>
              <a:t>2.</a:t>
            </a:r>
            <a:r>
              <a:rPr sz="3000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000" u="sng" err="1">
                <a:solidFill>
                  <a:srgbClr val="FF0000"/>
                </a:solidFill>
                <a:latin typeface="VNI-Times" pitchFamily="2" charset="0"/>
              </a:rPr>
              <a:t>Tính</a:t>
            </a:r>
            <a:r>
              <a:rPr sz="3000" u="sng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sz="3000" u="sng" err="1">
                <a:solidFill>
                  <a:srgbClr val="FF0000"/>
                </a:solidFill>
                <a:latin typeface="VNI-Times" pitchFamily="2" charset="0"/>
              </a:rPr>
              <a:t>chaát</a:t>
            </a:r>
            <a:r>
              <a:rPr sz="3000" u="sng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sz="3000" u="sng" err="1">
                <a:solidFill>
                  <a:srgbClr val="FF0000"/>
                </a:solidFill>
                <a:latin typeface="VNI-Times" pitchFamily="2" charset="0"/>
              </a:rPr>
              <a:t>hoùa</a:t>
            </a:r>
            <a:r>
              <a:rPr sz="3000" u="sng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sz="3000" u="sng" err="1">
                <a:solidFill>
                  <a:srgbClr val="FF0000"/>
                </a:solidFill>
                <a:latin typeface="VNI-Times" pitchFamily="2" charset="0"/>
              </a:rPr>
              <a:t>hoïc</a:t>
            </a:r>
            <a:r>
              <a:rPr sz="3000" u="sng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sz="3000" u="sng" err="1">
                <a:solidFill>
                  <a:srgbClr val="FF0000"/>
                </a:solidFill>
                <a:latin typeface="VNI-Times" pitchFamily="2" charset="0"/>
              </a:rPr>
              <a:t>muối</a:t>
            </a:r>
            <a:r>
              <a:rPr sz="3000" u="sng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sz="3000" u="sng" err="1">
                <a:solidFill>
                  <a:srgbClr val="FF0000"/>
                </a:solidFill>
                <a:latin typeface="VNI-Times" pitchFamily="2" charset="0"/>
              </a:rPr>
              <a:t>cacbonat</a:t>
            </a:r>
            <a:r>
              <a:rPr sz="3000" u="sng">
                <a:solidFill>
                  <a:srgbClr val="FF0000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146438" name="Rectangles 146437"/>
          <p:cNvSpPr/>
          <p:nvPr/>
        </p:nvSpPr>
        <p:spPr>
          <a:xfrm>
            <a:off x="381000" y="1752600"/>
            <a:ext cx="5715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>
                <a:latin typeface="Times New Roman" panose="02020603050405020304" pitchFamily="18" charset="0"/>
              </a:rPr>
              <a:t>c/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Tác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dụng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với</a:t>
            </a:r>
            <a:r>
              <a:rPr sz="2800" u="sng">
                <a:latin typeface="Times New Roman" panose="02020603050405020304" pitchFamily="18" charset="0"/>
              </a:rPr>
              <a:t> dung </a:t>
            </a:r>
            <a:r>
              <a:rPr sz="2800" u="sng" err="1">
                <a:latin typeface="Times New Roman" panose="02020603050405020304" pitchFamily="18" charset="0"/>
              </a:rPr>
              <a:t>d</a:t>
            </a:r>
            <a:r>
              <a:rPr sz="2400" u="sng" err="1">
                <a:latin typeface="Arial" panose="020B0604020202020204" pitchFamily="34" charset="0"/>
              </a:rPr>
              <a:t>ịch</a:t>
            </a:r>
            <a:r>
              <a:rPr sz="2400" u="sng">
                <a:latin typeface="Arial" panose="020B0604020202020204" pitchFamily="34" charset="0"/>
              </a:rPr>
              <a:t> </a:t>
            </a:r>
            <a:r>
              <a:rPr sz="2400" u="sng" err="1">
                <a:latin typeface="Arial" panose="020B0604020202020204" pitchFamily="34" charset="0"/>
              </a:rPr>
              <a:t>muối</a:t>
            </a:r>
            <a:r>
              <a:rPr sz="2400" u="sng">
                <a:latin typeface="Arial" panose="020B0604020202020204" pitchFamily="34" charset="0"/>
              </a:rPr>
              <a:t>:</a:t>
            </a:r>
            <a:r>
              <a:rPr sz="2800" u="sng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46496" name="Table 146495"/>
          <p:cNvGraphicFramePr/>
          <p:nvPr/>
        </p:nvGraphicFramePr>
        <p:xfrm>
          <a:off x="381000" y="2286000"/>
          <a:ext cx="8382000" cy="3189288"/>
        </p:xfrm>
        <a:graphic>
          <a:graphicData uri="http://schemas.openxmlformats.org/drawingml/2006/table">
            <a:tbl>
              <a:tblPr/>
              <a:tblGrid>
                <a:gridCol w="2017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42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42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Tên</a:t>
                      </a: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TN</a:t>
                      </a:r>
                      <a:endParaRPr lang="en-US" sz="24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Tác</a:t>
                      </a: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dụng</a:t>
                      </a: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với</a:t>
                      </a: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dung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dịch</a:t>
                      </a: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muối</a:t>
                      </a:r>
                      <a:endParaRPr lang="en-US" sz="24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78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Tiến</a:t>
                      </a: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24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Nhỏ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dd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Na</a:t>
                      </a:r>
                      <a:r>
                        <a:rPr sz="20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</a:t>
                      </a:r>
                      <a:r>
                        <a:rPr sz="20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vào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ống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đựng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dd</a:t>
                      </a:r>
                      <a:r>
                        <a:rPr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CaCl</a:t>
                      </a:r>
                      <a:r>
                        <a:rPr sz="2000" b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en-US" sz="2400" b="1" baseline="-25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1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Hiện</a:t>
                      </a: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tượng</a:t>
                      </a:r>
                      <a:endParaRPr lang="en-US" sz="24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4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388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PT HH</a:t>
                      </a:r>
                      <a:endParaRPr lang="en-US" sz="24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328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Kết</a:t>
                      </a:r>
                      <a:r>
                        <a:rPr sz="24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400" b="1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luận</a:t>
                      </a:r>
                      <a:endParaRPr lang="en-US" sz="2400" b="1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400" b="1" baseline="-25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46482" name="Rectangles 146481"/>
          <p:cNvSpPr/>
          <p:nvPr/>
        </p:nvSpPr>
        <p:spPr>
          <a:xfrm>
            <a:off x="2514600" y="3962400"/>
            <a:ext cx="6477000" cy="635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>
                <a:latin typeface="Times New Roman" panose="02020603050405020304" pitchFamily="18" charset="0"/>
              </a:rPr>
              <a:t>Na</a:t>
            </a:r>
            <a:r>
              <a:rPr baseline="-25000">
                <a:latin typeface="Times New Roman" panose="02020603050405020304" pitchFamily="18" charset="0"/>
              </a:rPr>
              <a:t>2</a:t>
            </a:r>
            <a:r>
              <a:rPr>
                <a:latin typeface="Times New Roman" panose="02020603050405020304" pitchFamily="18" charset="0"/>
              </a:rPr>
              <a:t>CO</a:t>
            </a:r>
            <a:r>
              <a:rPr baseline="-25000">
                <a:latin typeface="Times New Roman" panose="02020603050405020304" pitchFamily="18" charset="0"/>
              </a:rPr>
              <a:t>3 </a:t>
            </a:r>
            <a:r>
              <a:rPr>
                <a:latin typeface="Times New Roman" panose="02020603050405020304" pitchFamily="18" charset="0"/>
              </a:rPr>
              <a:t> + CaCl</a:t>
            </a:r>
            <a:r>
              <a:rPr baseline="-25000">
                <a:latin typeface="Times New Roman" panose="02020603050405020304" pitchFamily="18" charset="0"/>
              </a:rPr>
              <a:t>2 </a:t>
            </a:r>
            <a:r>
              <a:rPr>
                <a:latin typeface="Times New Roman" panose="02020603050405020304" pitchFamily="18" charset="0"/>
              </a:rPr>
              <a:t>→ 2NaCl  + CaCO</a:t>
            </a:r>
            <a:r>
              <a:rPr baseline="-25000">
                <a:latin typeface="Times New Roman" panose="02020603050405020304" pitchFamily="18" charset="0"/>
              </a:rPr>
              <a:t>3 </a:t>
            </a:r>
            <a:r>
              <a:rPr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endParaRPr baseline="-25000">
              <a:latin typeface="Times New Roman" panose="02020603050405020304" pitchFamily="18" charset="0"/>
            </a:endParaRPr>
          </a:p>
        </p:txBody>
      </p:sp>
      <p:sp>
        <p:nvSpPr>
          <p:cNvPr id="146483" name="Rectangles 146482"/>
          <p:cNvSpPr/>
          <p:nvPr/>
        </p:nvSpPr>
        <p:spPr>
          <a:xfrm>
            <a:off x="2667000" y="3505200"/>
            <a:ext cx="2921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sz="2400" err="1">
                <a:latin typeface="Times New Roman" panose="02020603050405020304" pitchFamily="18" charset="0"/>
              </a:rPr>
              <a:t>Vẫn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err="1">
                <a:latin typeface="Times New Roman" panose="02020603050405020304" pitchFamily="18" charset="0"/>
              </a:rPr>
              <a:t>đục</a:t>
            </a:r>
            <a:r>
              <a:rPr sz="2400">
                <a:latin typeface="Times New Roman" panose="02020603050405020304" pitchFamily="18" charset="0"/>
              </a:rPr>
              <a:t> (</a:t>
            </a:r>
            <a:r>
              <a:rPr sz="2400" err="1">
                <a:latin typeface="Times New Roman" panose="02020603050405020304" pitchFamily="18" charset="0"/>
              </a:rPr>
              <a:t>màu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err="1">
                <a:latin typeface="Times New Roman" panose="02020603050405020304" pitchFamily="18" charset="0"/>
              </a:rPr>
              <a:t>trắng</a:t>
            </a:r>
            <a:r>
              <a:rPr sz="24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46488" name="Rectangles 146487"/>
          <p:cNvSpPr/>
          <p:nvPr/>
        </p:nvSpPr>
        <p:spPr>
          <a:xfrm>
            <a:off x="2438400" y="4724400"/>
            <a:ext cx="6934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err="1">
                <a:latin typeface="Times New Roman" panose="02020603050405020304" pitchFamily="18" charset="0"/>
              </a:rPr>
              <a:t>Dd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err="1">
                <a:latin typeface="Times New Roman" panose="02020603050405020304" pitchFamily="18" charset="0"/>
              </a:rPr>
              <a:t>muối</a:t>
            </a:r>
            <a:r>
              <a:rPr sz="2400">
                <a:latin typeface="Times New Roman" panose="02020603050405020304" pitchFamily="18" charset="0"/>
              </a:rPr>
              <a:t>  </a:t>
            </a:r>
            <a:r>
              <a:rPr sz="2400" err="1">
                <a:latin typeface="Times New Roman" panose="02020603050405020304" pitchFamily="18" charset="0"/>
              </a:rPr>
              <a:t>cacbonat</a:t>
            </a:r>
            <a:r>
              <a:rPr sz="2400">
                <a:latin typeface="Times New Roman" panose="02020603050405020304" pitchFamily="18" charset="0"/>
              </a:rPr>
              <a:t>  + </a:t>
            </a:r>
            <a:r>
              <a:rPr sz="2400" err="1">
                <a:latin typeface="Times New Roman" panose="02020603050405020304" pitchFamily="18" charset="0"/>
              </a:rPr>
              <a:t>dd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err="1">
                <a:latin typeface="Times New Roman" panose="02020603050405020304" pitchFamily="18" charset="0"/>
              </a:rPr>
              <a:t>muối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→  2muối </a:t>
            </a:r>
            <a:r>
              <a:rPr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6499" name="Text Placeholder 146498"/>
          <p:cNvSpPr>
            <a:spLocks noGrp="1"/>
          </p:cNvSpPr>
          <p:nvPr>
            <p:ph type="body" idx="1"/>
          </p:nvPr>
        </p:nvSpPr>
        <p:spPr>
          <a:xfrm>
            <a:off x="0" y="2895600"/>
            <a:ext cx="8763000" cy="12192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sz="280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em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hãy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cho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biết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khi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nhỏ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dung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dich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K</a:t>
            </a:r>
            <a:r>
              <a:rPr sz="2800" b="1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</a:t>
            </a:r>
            <a:r>
              <a:rPr sz="2800" b="1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vào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dung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dịch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NaCl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hiện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tượng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gì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xảy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không</a:t>
            </a:r>
            <a:r>
              <a:rPr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46500" name="Rectangles 146499" descr="Bouquet"/>
          <p:cNvSpPr/>
          <p:nvPr/>
        </p:nvSpPr>
        <p:spPr>
          <a:xfrm>
            <a:off x="0" y="3048000"/>
            <a:ext cx="9144000" cy="1287463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Times New Roman" panose="02020603050405020304" pitchFamily="18" charset="0"/>
            </a:pPr>
            <a:r>
              <a:rPr sz="2800">
                <a:latin typeface="Times New Roman" panose="02020603050405020304" pitchFamily="18" charset="0"/>
              </a:rPr>
              <a:t>Dung </a:t>
            </a:r>
            <a:r>
              <a:rPr sz="2800" err="1">
                <a:latin typeface="Times New Roman" panose="02020603050405020304" pitchFamily="18" charset="0"/>
              </a:rPr>
              <a:t>dịch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muối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cacbonat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có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thể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tác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dụng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với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một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số</a:t>
            </a:r>
            <a:r>
              <a:rPr sz="2800">
                <a:latin typeface="Times New Roman" panose="02020603050405020304" pitchFamily="18" charset="0"/>
              </a:rPr>
              <a:t> dung </a:t>
            </a:r>
            <a:r>
              <a:rPr sz="2800" err="1">
                <a:latin typeface="Times New Roman" panose="02020603050405020304" pitchFamily="18" charset="0"/>
              </a:rPr>
              <a:t>dịch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muối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khác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tạo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thành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hai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muối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mới</a:t>
            </a:r>
            <a:endParaRPr sz="2800">
              <a:latin typeface="Times New Roman" panose="02020603050405020304" pitchFamily="18" charset="0"/>
            </a:endParaRPr>
          </a:p>
          <a:p>
            <a:endParaRPr sz="2800" u="sng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15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4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4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-0.01111 L -0.15417 -0.224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6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06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46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46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46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82" grpId="0"/>
      <p:bldP spid="146482" grpId="1"/>
      <p:bldP spid="146483" grpId="0"/>
      <p:bldP spid="146483" grpId="1"/>
      <p:bldP spid="146488" grpId="0"/>
      <p:bldP spid="146488" grpId="1"/>
      <p:bldP spid="146499" grpId="0" build="p"/>
      <p:bldP spid="146499" grpId="1" build="p"/>
      <p:bldP spid="1465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10241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686800" cy="4800600"/>
          </a:xfrm>
          <a:solidFill>
            <a:schemeClr val="accent6">
              <a:lumMod val="40000"/>
              <a:lumOff val="60000"/>
            </a:schemeClr>
          </a:solidFill>
          <a:ln/>
        </p:spPr>
        <p:txBody>
          <a:bodyPr anchor="t" anchorCtr="0"/>
          <a:lstStyle/>
          <a:p>
            <a:pPr marL="609600" indent="-609600" defTabSz="914400">
              <a:buSzPct val="65000"/>
            </a:pPr>
            <a:r>
              <a:rPr sz="2800" b="1" kern="1200" baseline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Câu1</a:t>
            </a:r>
            <a:r>
              <a:rPr sz="2800" b="1" kern="1200" baseline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:	</a:t>
            </a:r>
            <a:r>
              <a:rPr sz="2800" b="1" kern="1200" baseline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Hãy</a:t>
            </a:r>
            <a:r>
              <a:rPr sz="2800" b="1" kern="1200" baseline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kern="1200" baseline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viết</a:t>
            </a:r>
            <a:r>
              <a:rPr sz="2800" b="1" kern="1200" baseline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kern="1200" baseline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sz="2800" b="1" kern="1200" baseline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kern="1200" baseline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phương</a:t>
            </a:r>
            <a:r>
              <a:rPr sz="2800" b="1" kern="1200" baseline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kern="1200" baseline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trình</a:t>
            </a:r>
            <a:r>
              <a:rPr sz="2800" b="1" kern="1200" baseline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kern="1200" baseline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hóa</a:t>
            </a:r>
            <a:r>
              <a:rPr sz="2800" b="1" kern="1200" baseline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kern="1200" baseline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học</a:t>
            </a:r>
            <a:r>
              <a:rPr sz="2800" b="1" kern="1200" baseline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kern="1200" baseline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theo</a:t>
            </a:r>
            <a:r>
              <a:rPr sz="2800" b="1" kern="1200" baseline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kern="1200" baseline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sz="2800" b="1" kern="1200" baseline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kern="1200" baseline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sơ</a:t>
            </a:r>
            <a:r>
              <a:rPr sz="2800" b="1" kern="1200" baseline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kern="1200" baseline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đồ</a:t>
            </a:r>
            <a:r>
              <a:rPr sz="2800" b="1" kern="1200" baseline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kern="1200" baseline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phản</a:t>
            </a:r>
            <a:r>
              <a:rPr sz="2800" b="1" kern="1200" baseline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kern="1200" baseline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ứng</a:t>
            </a:r>
            <a:r>
              <a:rPr sz="2800" b="1" kern="1200" baseline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kern="1200" baseline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sau</a:t>
            </a:r>
            <a:r>
              <a:rPr sz="2800" b="1" kern="1200" baseline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kern="1200" baseline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sz="2800" b="1" kern="1200" baseline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kern="1200" baseline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đọc</a:t>
            </a:r>
            <a:r>
              <a:rPr sz="2800" b="1" kern="1200" baseline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kern="1200" baseline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tên</a:t>
            </a:r>
            <a:r>
              <a:rPr sz="2800" b="1" kern="1200" baseline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kern="1200" baseline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sz="2800" b="1" kern="1200" baseline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kern="1200" baseline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sản</a:t>
            </a:r>
            <a:r>
              <a:rPr sz="2800" b="1" kern="1200" baseline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kern="1200" baseline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phẩm</a:t>
            </a:r>
            <a:r>
              <a:rPr sz="2800" b="1" kern="1200" baseline="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marL="609600" indent="-609600" algn="l" defTabSz="914400">
              <a:buSzPct val="65000"/>
            </a:pPr>
            <a:r>
              <a:rPr lang="en-US" sz="2800" b="1" kern="1200" baseline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a)</a:t>
            </a:r>
            <a:r>
              <a:rPr lang="en-US" sz="2800" b="1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kern="1200" baseline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CO</a:t>
            </a:r>
            <a:r>
              <a:rPr sz="2800" b="1" kern="1200" baseline="-25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   </a:t>
            </a:r>
            <a:r>
              <a:rPr sz="2800" b="1" kern="12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+    ……….                  </a:t>
            </a:r>
            <a:r>
              <a:rPr sz="2800" b="1" kern="1200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</a:t>
            </a:r>
            <a:r>
              <a:rPr sz="2800" b="1" kern="1200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sz="2800" b="1" kern="1200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CO</a:t>
            </a:r>
            <a:r>
              <a:rPr sz="2800" b="1" kern="1200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</a:t>
            </a:r>
            <a:endParaRPr sz="2800" b="1" kern="1200" baseline="-2500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marL="609600" indent="-609600" algn="l" defTabSz="914400">
              <a:buSzPct val="65000"/>
              <a:buFont typeface="Wingdings" panose="05000000000000000000" pitchFamily="2" charset="2"/>
              <a:buAutoNum type="alphaLcParenR"/>
            </a:pPr>
            <a:endParaRPr sz="2800" b="1" kern="1200" baseline="-2500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l" defTabSz="914400">
              <a:buSzPct val="65000"/>
            </a:pPr>
            <a:r>
              <a:rPr lang="en-US" sz="2800" b="1" kern="1200" baseline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b) </a:t>
            </a:r>
            <a:r>
              <a:rPr sz="2800" b="1" kern="1200" baseline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CO</a:t>
            </a:r>
            <a:r>
              <a:rPr sz="2800" b="1" kern="1200" baseline="-25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   </a:t>
            </a:r>
            <a:r>
              <a:rPr sz="2800" b="1" kern="12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+    …….....                  </a:t>
            </a:r>
            <a:r>
              <a:rPr sz="2800" b="1" kern="1200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CaCO</a:t>
            </a:r>
            <a:r>
              <a:rPr sz="2800" b="1" kern="1200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</a:t>
            </a:r>
            <a:endParaRPr sz="2800" b="1" kern="1200" baseline="-2500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marL="609600" indent="-609600" algn="l" defTabSz="914400">
              <a:buSzPct val="65000"/>
              <a:buFont typeface="Wingdings" panose="05000000000000000000" pitchFamily="2" charset="2"/>
              <a:buAutoNum type="alphaLcParenR"/>
            </a:pPr>
            <a:endParaRPr sz="2800" b="1" kern="1200" baseline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l" defTabSz="914400">
              <a:buSzPct val="65000"/>
            </a:pPr>
            <a:r>
              <a:rPr lang="en-US" sz="2800" b="1" kern="1200" baseline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c)</a:t>
            </a:r>
            <a:r>
              <a:rPr lang="en-US" sz="2800" b="1" kern="1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kern="1200" baseline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CO</a:t>
            </a:r>
            <a:r>
              <a:rPr sz="2800" b="1" kern="1200" baseline="-25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   </a:t>
            </a:r>
            <a:r>
              <a:rPr sz="2800" b="1" kern="12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+    ……….                   </a:t>
            </a:r>
            <a:r>
              <a:rPr sz="2800" b="1" kern="1200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NaHCO</a:t>
            </a:r>
            <a:r>
              <a:rPr sz="2800" b="1" kern="1200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</a:t>
            </a:r>
            <a:endParaRPr sz="2800" b="1" kern="1200" baseline="-2500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marL="609600" indent="-609600" algn="l" defTabSz="914400">
              <a:buSzPct val="65000"/>
              <a:buFont typeface="Wingdings" panose="05000000000000000000" pitchFamily="2" charset="2"/>
              <a:buAutoNum type="alphaLcParenR"/>
            </a:pPr>
            <a:endParaRPr sz="2800" b="1" kern="1200" baseline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l" defTabSz="914400">
              <a:buSzPct val="65000"/>
            </a:pPr>
            <a:r>
              <a:rPr lang="en-US" sz="2800" b="1" kern="1200" baseline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d)  </a:t>
            </a:r>
            <a:r>
              <a:rPr sz="2800" b="1" kern="1200" baseline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CO</a:t>
            </a:r>
            <a:r>
              <a:rPr sz="2800" b="1" kern="1200" baseline="-25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   </a:t>
            </a:r>
            <a:r>
              <a:rPr sz="2800" b="1" kern="12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+    ……….                   </a:t>
            </a:r>
            <a:r>
              <a:rPr sz="2800" b="1" kern="1200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Na</a:t>
            </a:r>
            <a:r>
              <a:rPr sz="2800" b="1" kern="1200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sz="2800" b="1" kern="1200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CO</a:t>
            </a:r>
            <a:r>
              <a:rPr sz="2800" b="1" kern="1200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sz="2800" b="1" kern="12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+   H</a:t>
            </a:r>
            <a:r>
              <a:rPr sz="2800" b="1" kern="120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sz="2800" b="1" kern="12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O</a:t>
            </a:r>
            <a:endParaRPr sz="2800" kern="1200" baseline="0" dirty="0">
              <a:effectLst/>
              <a:latin typeface=".VnArial" pitchFamily="34" charset="0"/>
            </a:endParaRPr>
          </a:p>
        </p:txBody>
      </p:sp>
      <p:sp>
        <p:nvSpPr>
          <p:cNvPr id="10254" name="Rounded Rectangle 10253"/>
          <p:cNvSpPr/>
          <p:nvPr/>
        </p:nvSpPr>
        <p:spPr>
          <a:xfrm>
            <a:off x="1524000" y="0"/>
            <a:ext cx="6019800" cy="838200"/>
          </a:xfrm>
          <a:prstGeom prst="roundRect">
            <a:avLst>
              <a:gd name="adj" fmla="val 16667"/>
            </a:avLst>
          </a:prstGeom>
          <a:solidFill>
            <a:srgbClr val="66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000" err="1">
                <a:solidFill>
                  <a:srgbClr val="FF00FF"/>
                </a:solidFill>
                <a:latin typeface="Times New Roman" panose="02020603050405020304" pitchFamily="18" charset="0"/>
              </a:rPr>
              <a:t>Kiểm</a:t>
            </a:r>
            <a:r>
              <a:rPr sz="40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sz="4000" err="1">
                <a:solidFill>
                  <a:srgbClr val="FF00FF"/>
                </a:solidFill>
                <a:latin typeface="Times New Roman" panose="02020603050405020304" pitchFamily="18" charset="0"/>
              </a:rPr>
              <a:t>tra</a:t>
            </a:r>
            <a:r>
              <a:rPr sz="400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>
                <a:solidFill>
                  <a:srgbClr val="FF00FF"/>
                </a:solidFill>
                <a:latin typeface="Times New Roman" panose="02020603050405020304" pitchFamily="18" charset="0"/>
              </a:rPr>
              <a:t>bài cũ</a:t>
            </a:r>
          </a:p>
        </p:txBody>
      </p:sp>
      <p:grpSp>
        <p:nvGrpSpPr>
          <p:cNvPr id="10268" name="Group 10267"/>
          <p:cNvGrpSpPr/>
          <p:nvPr/>
        </p:nvGrpSpPr>
        <p:grpSpPr>
          <a:xfrm>
            <a:off x="3643174" y="2133600"/>
            <a:ext cx="1066800" cy="3048298"/>
            <a:chOff x="2640" y="1872"/>
            <a:chExt cx="672" cy="1463"/>
          </a:xfrm>
        </p:grpSpPr>
        <p:grpSp>
          <p:nvGrpSpPr>
            <p:cNvPr id="10269" name="Group 10268"/>
            <p:cNvGrpSpPr/>
            <p:nvPr/>
          </p:nvGrpSpPr>
          <p:grpSpPr>
            <a:xfrm>
              <a:off x="2640" y="1872"/>
              <a:ext cx="616" cy="96"/>
              <a:chOff x="2640" y="1920"/>
              <a:chExt cx="616" cy="96"/>
            </a:xfrm>
          </p:grpSpPr>
          <p:sp>
            <p:nvSpPr>
              <p:cNvPr id="10270" name="Straight Connector 10269"/>
              <p:cNvSpPr/>
              <p:nvPr/>
            </p:nvSpPr>
            <p:spPr>
              <a:xfrm>
                <a:off x="2680" y="1920"/>
                <a:ext cx="576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dash"/>
                <a:headEnd type="none" w="med" len="med"/>
                <a:tailEnd type="triangle" w="med" len="med"/>
              </a:ln>
            </p:spPr>
          </p:sp>
          <p:sp>
            <p:nvSpPr>
              <p:cNvPr id="10271" name="Straight Connector 10270"/>
              <p:cNvSpPr/>
              <p:nvPr/>
            </p:nvSpPr>
            <p:spPr>
              <a:xfrm flipH="1">
                <a:off x="2640" y="2016"/>
                <a:ext cx="576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dash"/>
                <a:headEnd type="none" w="med" len="med"/>
                <a:tailEnd type="triangle" w="med" len="med"/>
              </a:ln>
            </p:spPr>
          </p:sp>
        </p:grpSp>
        <p:sp>
          <p:nvSpPr>
            <p:cNvPr id="10272" name="Straight Connector 10271"/>
            <p:cNvSpPr/>
            <p:nvPr/>
          </p:nvSpPr>
          <p:spPr>
            <a:xfrm>
              <a:off x="2688" y="2384"/>
              <a:ext cx="576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dash"/>
              <a:headEnd type="none" w="med" len="med"/>
              <a:tailEnd type="triangle" w="med" len="med"/>
            </a:ln>
          </p:spPr>
        </p:sp>
        <p:sp>
          <p:nvSpPr>
            <p:cNvPr id="10273" name="Straight Connector 10272"/>
            <p:cNvSpPr/>
            <p:nvPr/>
          </p:nvSpPr>
          <p:spPr>
            <a:xfrm>
              <a:off x="2736" y="2880"/>
              <a:ext cx="576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dash"/>
              <a:headEnd type="none" w="med" len="med"/>
              <a:tailEnd type="triangle" w="med" len="med"/>
            </a:ln>
          </p:spPr>
        </p:sp>
        <p:sp>
          <p:nvSpPr>
            <p:cNvPr id="10274" name="Straight Connector 10273"/>
            <p:cNvSpPr/>
            <p:nvPr/>
          </p:nvSpPr>
          <p:spPr>
            <a:xfrm>
              <a:off x="2736" y="3335"/>
              <a:ext cx="576" cy="0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dash"/>
              <a:headEnd type="none" w="med" len="med"/>
              <a:tailEnd type="triangle" w="med" len="med"/>
            </a:ln>
          </p:spPr>
        </p:sp>
      </p:grpSp>
      <p:sp>
        <p:nvSpPr>
          <p:cNvPr id="10275" name="Rectangles 10274"/>
          <p:cNvSpPr/>
          <p:nvPr/>
        </p:nvSpPr>
        <p:spPr>
          <a:xfrm>
            <a:off x="76200" y="1981200"/>
            <a:ext cx="8610600" cy="3657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 sz="320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None/>
              <a:defRPr sz="28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 sz="24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None/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5pPr>
          </a:lstStyle>
          <a:p>
            <a:pPr marL="609600" lvl="0" indent="-609600" algn="l"/>
            <a:r>
              <a:rPr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a</a:t>
            </a:r>
            <a:r>
              <a:rPr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) CO</a:t>
            </a:r>
            <a:r>
              <a:rPr sz="28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 </a:t>
            </a:r>
            <a:r>
              <a:rPr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+  H</a:t>
            </a:r>
            <a:r>
              <a:rPr sz="28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O                    </a:t>
            </a:r>
            <a:r>
              <a:rPr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</a:t>
            </a:r>
            <a:r>
              <a:rPr sz="2800" b="1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CO</a:t>
            </a:r>
            <a:r>
              <a:rPr sz="2800" b="1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sz="28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endParaRPr sz="2800" b="1" baseline="-250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609600" lvl="0" indent="-609600" algn="l"/>
            <a:r>
              <a:rPr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b) CO</a:t>
            </a:r>
            <a:r>
              <a:rPr sz="28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  </a:t>
            </a:r>
            <a:r>
              <a:rPr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+  </a:t>
            </a:r>
            <a:r>
              <a:rPr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CaO</a:t>
            </a:r>
            <a:r>
              <a:rPr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                </a:t>
            </a:r>
            <a:r>
              <a:rPr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CaCO</a:t>
            </a:r>
            <a:r>
              <a:rPr sz="2800" b="1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sz="28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endParaRPr sz="2800" b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609600" lvl="0" indent="-609600" algn="l"/>
            <a:r>
              <a:rPr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c) CO</a:t>
            </a:r>
            <a:r>
              <a:rPr sz="28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  </a:t>
            </a:r>
            <a:r>
              <a:rPr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+  </a:t>
            </a:r>
            <a:r>
              <a:rPr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NaOH</a:t>
            </a:r>
            <a:r>
              <a:rPr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           </a:t>
            </a:r>
            <a:r>
              <a:rPr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NaHCO</a:t>
            </a:r>
            <a:r>
              <a:rPr sz="2800" b="1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sz="28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endParaRPr sz="2800" b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609600" lvl="0" indent="-609600" algn="l"/>
            <a:r>
              <a:rPr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d) CO</a:t>
            </a:r>
            <a:r>
              <a:rPr sz="28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  </a:t>
            </a:r>
            <a:r>
              <a:rPr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+  </a:t>
            </a:r>
            <a:r>
              <a:rPr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2NaOH</a:t>
            </a:r>
            <a:r>
              <a:rPr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         </a:t>
            </a:r>
            <a:r>
              <a:rPr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Na</a:t>
            </a:r>
            <a:r>
              <a:rPr sz="2800" b="1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CO</a:t>
            </a:r>
            <a:r>
              <a:rPr sz="2800" b="1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sz="28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+ H</a:t>
            </a:r>
            <a:r>
              <a:rPr sz="28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O </a:t>
            </a:r>
            <a:endParaRPr sz="2800" b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609600" lvl="0" indent="-609600" algn="l"/>
            <a:r>
              <a:rPr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</a:t>
            </a:r>
            <a:r>
              <a:rPr sz="2800" b="1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CO</a:t>
            </a:r>
            <a:r>
              <a:rPr sz="2800" b="1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sz="28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axit</a:t>
            </a:r>
            <a:r>
              <a:rPr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cacbonic</a:t>
            </a:r>
            <a:r>
              <a:rPr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 </a:t>
            </a:r>
            <a:r>
              <a:rPr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NaHCO</a:t>
            </a:r>
            <a:r>
              <a:rPr sz="2800" b="1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sz="28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natri</a:t>
            </a:r>
            <a:r>
              <a:rPr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hidrocacbonat</a:t>
            </a:r>
            <a:endParaRPr sz="2800" b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609600" lvl="0" indent="-609600" algn="l"/>
            <a:r>
              <a:rPr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CaCO</a:t>
            </a:r>
            <a:r>
              <a:rPr sz="2800" b="1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sz="28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canxi</a:t>
            </a:r>
            <a:r>
              <a:rPr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cacbonat</a:t>
            </a:r>
            <a:r>
              <a:rPr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Na</a:t>
            </a:r>
            <a:r>
              <a:rPr sz="2800" b="1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CO</a:t>
            </a:r>
            <a:r>
              <a:rPr sz="2800" b="1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sz="28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natri</a:t>
            </a:r>
            <a:r>
              <a:rPr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cacbonat</a:t>
            </a:r>
            <a:r>
              <a:rPr sz="2800" b="1" dirty="0">
                <a:effectLst/>
                <a:latin typeface=".VnArial" pitchFamily="34" charset="0"/>
              </a:rPr>
              <a:t>		 </a:t>
            </a:r>
          </a:p>
        </p:txBody>
      </p:sp>
      <p:grpSp>
        <p:nvGrpSpPr>
          <p:cNvPr id="10276" name="Group 10275"/>
          <p:cNvGrpSpPr/>
          <p:nvPr/>
        </p:nvGrpSpPr>
        <p:grpSpPr>
          <a:xfrm>
            <a:off x="2667000" y="2286000"/>
            <a:ext cx="838200" cy="76200"/>
            <a:chOff x="2640" y="1920"/>
            <a:chExt cx="616" cy="96"/>
          </a:xfrm>
        </p:grpSpPr>
        <p:sp>
          <p:nvSpPr>
            <p:cNvPr id="10277" name="Straight Connector 10276"/>
            <p:cNvSpPr/>
            <p:nvPr/>
          </p:nvSpPr>
          <p:spPr>
            <a:xfrm>
              <a:off x="2680" y="1920"/>
              <a:ext cx="576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0278" name="Straight Connector 10277"/>
            <p:cNvSpPr/>
            <p:nvPr/>
          </p:nvSpPr>
          <p:spPr>
            <a:xfrm flipH="1">
              <a:off x="2640" y="2016"/>
              <a:ext cx="576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10279" name="Straight Connector 10278"/>
          <p:cNvSpPr/>
          <p:nvPr/>
        </p:nvSpPr>
        <p:spPr>
          <a:xfrm>
            <a:off x="2949575" y="2743200"/>
            <a:ext cx="784225" cy="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80" name="Straight Connector 10279"/>
          <p:cNvSpPr/>
          <p:nvPr/>
        </p:nvSpPr>
        <p:spPr>
          <a:xfrm>
            <a:off x="2895600" y="3276600"/>
            <a:ext cx="784225" cy="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81" name="Straight Connector 10280"/>
          <p:cNvSpPr/>
          <p:nvPr/>
        </p:nvSpPr>
        <p:spPr>
          <a:xfrm>
            <a:off x="3254375" y="3810000"/>
            <a:ext cx="784225" cy="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0283" name="Text Box 10282"/>
          <p:cNvSpPr txBox="1"/>
          <p:nvPr/>
        </p:nvSpPr>
        <p:spPr>
          <a:xfrm>
            <a:off x="0" y="6096000"/>
            <a:ext cx="868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Câu</a:t>
            </a:r>
            <a:r>
              <a:rPr sz="2400" dirty="0">
                <a:solidFill>
                  <a:srgbClr val="0000FF"/>
                </a:solidFill>
                <a:latin typeface="Arial" panose="020B0604020202020204" pitchFamily="34" charset="0"/>
              </a:rPr>
              <a:t> 2: </a:t>
            </a:r>
            <a:r>
              <a:rPr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mấy</a:t>
            </a:r>
            <a:r>
              <a:rPr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loại</a:t>
            </a:r>
            <a:r>
              <a:rPr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muối</a:t>
            </a:r>
            <a:r>
              <a:rPr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40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cacbon</a:t>
            </a:r>
            <a:r>
              <a:rPr lang="en-US" sz="240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a</a:t>
            </a:r>
            <a:r>
              <a:rPr sz="2400" dirty="0" err="1" smtClean="0">
                <a:solidFill>
                  <a:srgbClr val="0000FF"/>
                </a:solidFill>
                <a:latin typeface="Arial" panose="020B0604020202020204" pitchFamily="34" charset="0"/>
              </a:rPr>
              <a:t>t</a:t>
            </a:r>
            <a:r>
              <a:rPr sz="2400" dirty="0">
                <a:solidFill>
                  <a:srgbClr val="0000FF"/>
                </a:solidFill>
                <a:latin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5315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5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3010" name="Text Placeholder 43009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1524000"/>
                <a:ext cx="9144000" cy="685800"/>
              </a:xfrm>
              <a:ln/>
            </p:spPr>
            <p:txBody>
              <a:bodyPr>
                <a:normAutofit lnSpcReduction="10000"/>
              </a:bodyPr>
              <a:lstStyle/>
              <a:p>
                <a:pPr>
                  <a:buNone/>
                </a:pPr>
                <a:r>
                  <a:rPr lang="en-US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   </a:t>
                </a:r>
                <a:r>
                  <a:rPr lang="en-US" sz="3600" dirty="0"/>
                  <a:t> 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CaCO</a:t>
                </a:r>
                <a:r>
                  <a:rPr lang="en-US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3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ar-AE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ar-AE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brk m:alnAt="2"/>
                          </m:rPr>
                          <a:rPr lang="en-US" b="0" i="1" baseline="300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groupChr>
                  </m:oMath>
                </a14:m>
                <a:r>
                  <a:rPr lang="ar-AE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      </a:t>
                </a:r>
                <a:r>
                  <a:rPr lang="en-US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CaO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     +     CO</a:t>
                </a:r>
                <a:r>
                  <a:rPr lang="en-US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2 </a:t>
                </a:r>
                <a:endParaRPr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010" name="Text Placeholder 4300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524000"/>
                <a:ext cx="9144000" cy="685800"/>
              </a:xfrm>
              <a:blipFill>
                <a:blip r:embed="rId3"/>
                <a:stretch>
                  <a:fillRect b="-3628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5" name="Text Box 43014"/>
          <p:cNvSpPr txBox="1"/>
          <p:nvPr/>
        </p:nvSpPr>
        <p:spPr>
          <a:xfrm>
            <a:off x="0" y="2133600"/>
            <a:ext cx="9144000" cy="946150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0">
                <a:latin typeface="Times New Roman" panose="02020603050405020304" pitchFamily="18" charset="0"/>
              </a:rPr>
              <a:t>   </a:t>
            </a:r>
            <a:r>
              <a:rPr sz="2800" b="0" err="1">
                <a:latin typeface="Times New Roman" panose="02020603050405020304" pitchFamily="18" charset="0"/>
              </a:rPr>
              <a:t>Quan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sát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thí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nghiệm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nung</a:t>
            </a:r>
            <a:r>
              <a:rPr sz="2800" b="0">
                <a:latin typeface="Times New Roman" panose="02020603050405020304" pitchFamily="18" charset="0"/>
              </a:rPr>
              <a:t> NaHCO</a:t>
            </a:r>
            <a:r>
              <a:rPr sz="2800" b="0" baseline="-25000">
                <a:latin typeface="Times New Roman" panose="02020603050405020304" pitchFamily="18" charset="0"/>
              </a:rPr>
              <a:t>3 </a:t>
            </a:r>
            <a:r>
              <a:rPr sz="2800" b="0" err="1">
                <a:latin typeface="Times New Roman" panose="02020603050405020304" pitchFamily="18" charset="0"/>
              </a:rPr>
              <a:t>nêu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hiện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tượng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và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viết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phương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trình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hóa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học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xảy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ra</a:t>
            </a:r>
            <a:r>
              <a:rPr sz="2800" b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3016" name="Picture 43015" descr="Nhiet_phan_muoi_NaHCO3"/>
          <p:cNvPicPr>
            <a:picLocks noChangeAspect="1"/>
          </p:cNvPicPr>
          <p:nvPr/>
        </p:nvPicPr>
        <p:blipFill>
          <a:blip r:embed="rId4">
            <a:lum bright="-50000" contrast="36000"/>
          </a:blip>
          <a:stretch>
            <a:fillRect/>
          </a:stretch>
        </p:blipFill>
        <p:spPr>
          <a:xfrm>
            <a:off x="1295400" y="2971800"/>
            <a:ext cx="5334000" cy="3338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7" name="Rectangles 43016"/>
          <p:cNvSpPr/>
          <p:nvPr/>
        </p:nvSpPr>
        <p:spPr>
          <a:xfrm>
            <a:off x="381000" y="457200"/>
            <a:ext cx="77724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sz="2800" b="0" err="1">
                <a:latin typeface="Times New Roman" panose="02020603050405020304" pitchFamily="18" charset="0"/>
              </a:rPr>
              <a:t>Em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hãy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viết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phương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trình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hóa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học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muối</a:t>
            </a:r>
            <a:r>
              <a:rPr sz="2800" b="0">
                <a:latin typeface="Times New Roman" panose="02020603050405020304" pitchFamily="18" charset="0"/>
              </a:rPr>
              <a:t> CaCO</a:t>
            </a:r>
            <a:r>
              <a:rPr sz="2800" b="0" baseline="-25000">
                <a:latin typeface="Times New Roman" panose="02020603050405020304" pitchFamily="18" charset="0"/>
              </a:rPr>
              <a:t>3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bị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nhiệt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phân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hủy</a:t>
            </a:r>
            <a:r>
              <a:rPr sz="2800" b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3018" name="Rectangles 43017"/>
          <p:cNvSpPr/>
          <p:nvPr/>
        </p:nvSpPr>
        <p:spPr>
          <a:xfrm>
            <a:off x="609600" y="0"/>
            <a:ext cx="562451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sz="2800" u="sng">
                <a:latin typeface="Times New Roman" panose="02020603050405020304" pitchFamily="18" charset="0"/>
              </a:rPr>
              <a:t>d) </a:t>
            </a:r>
            <a:r>
              <a:rPr sz="2800" u="sng" err="1">
                <a:latin typeface="Times New Roman" panose="02020603050405020304" pitchFamily="18" charset="0"/>
              </a:rPr>
              <a:t>Muối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cacbonat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bị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nhiệt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phân</a:t>
            </a:r>
            <a:r>
              <a:rPr sz="2800" u="sng">
                <a:latin typeface="Times New Roman" panose="02020603050405020304" pitchFamily="18" charset="0"/>
              </a:rPr>
              <a:t> </a:t>
            </a:r>
            <a:r>
              <a:rPr sz="2800" u="sng" err="1">
                <a:latin typeface="Times New Roman" panose="02020603050405020304" pitchFamily="18" charset="0"/>
              </a:rPr>
              <a:t>hủy</a:t>
            </a:r>
            <a:endParaRPr sz="2800" u="sng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9" name="Rectangles 43018"/>
              <p:cNvSpPr/>
              <p:nvPr/>
            </p:nvSpPr>
            <p:spPr>
              <a:xfrm>
                <a:off x="304800" y="914400"/>
                <a:ext cx="8610600" cy="7620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>
                <a:lvl1pPr marL="34290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3200" u="none" kern="1200" baseline="0">
                    <a:solidFill>
                      <a:schemeClr val="tx1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1pPr>
                <a:lvl2pPr marL="742950" lvl="1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800" b="0" i="0" u="none" kern="1200" baseline="0">
                    <a:solidFill>
                      <a:schemeClr val="tx1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2pPr>
                <a:lvl3pPr marL="1143000" lvl="2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400" b="0" i="0" u="none" kern="1200" baseline="0">
                    <a:solidFill>
                      <a:schemeClr val="tx1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3pPr>
                <a:lvl4pPr marL="1600200" lvl="3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anose="05000000000000000000" pitchFamily="2" charset="2"/>
                  <a:buChar char="n"/>
                  <a:defRPr sz="2000" b="0" i="0" u="none" kern="1200" baseline="0">
                    <a:solidFill>
                      <a:schemeClr val="tx1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4pPr>
                <a:lvl5pPr marL="2057400" lvl="4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n"/>
                  <a:defRPr sz="2000" b="0" i="0" u="none" kern="1200" baseline="0">
                    <a:solidFill>
                      <a:schemeClr val="tx1"/>
                    </a:solidFill>
                    <a:effectLst>
                      <a:outerShdw blurRad="38100" dist="38100" dir="2700000">
                        <a:srgbClr val="000000"/>
                      </a:outerShdw>
                    </a:effectLst>
                    <a:latin typeface="Tahoma" panose="020B0604030504040204" pitchFamily="34" charset="0"/>
                  </a:defRPr>
                </a:lvl5pPr>
              </a:lstStyle>
              <a:p>
                <a:pPr lvl="0">
                  <a:lnSpc>
                    <a:spcPct val="90000"/>
                  </a:lnSpc>
                  <a:buNone/>
                </a:pPr>
                <a:endParaRPr lang="en-US" sz="2400" b="1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lvl="0">
                  <a:lnSpc>
                    <a:spcPct val="90000"/>
                  </a:lnSpc>
                  <a:buNone/>
                </a:pP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	2NaHCO 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ar-AE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ar-AE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groupChr>
                  </m:oMath>
                </a14:m>
                <a:r>
                  <a:rPr lang="ar-AE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   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Na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CO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3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+  H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O   +  CO</a:t>
                </a:r>
                <a:r>
                  <a:rPr lang="en-US" sz="2400" b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2</a:t>
                </a:r>
                <a:endParaRPr sz="2400" b="1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019" name="Rectangles 430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14400"/>
                <a:ext cx="8610600" cy="762000"/>
              </a:xfrm>
              <a:prstGeom prst="rect">
                <a:avLst/>
              </a:prstGeom>
              <a:blipFill>
                <a:blip r:embed="rId5"/>
                <a:stretch>
                  <a:fillRect b="-4640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22" name="Rectangles 43021"/>
          <p:cNvSpPr/>
          <p:nvPr/>
        </p:nvSpPr>
        <p:spPr>
          <a:xfrm>
            <a:off x="0" y="4267200"/>
            <a:ext cx="9144000" cy="2133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5pPr>
          </a:lstStyle>
          <a:p>
            <a:pPr lvl="0">
              <a:buNone/>
            </a:pPr>
            <a:r>
              <a:rPr sz="3600" b="0" dirty="0">
                <a:latin typeface="Times New Roman" panose="02020603050405020304" pitchFamily="18" charset="0"/>
              </a:rPr>
              <a:t> </a:t>
            </a:r>
            <a:r>
              <a:rPr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Kết</a:t>
            </a:r>
            <a:r>
              <a:rPr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luận</a:t>
            </a:r>
            <a:r>
              <a:rPr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:</a:t>
            </a:r>
            <a:r>
              <a:rPr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nhiều</a:t>
            </a:r>
            <a:r>
              <a:rPr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muối</a:t>
            </a:r>
            <a:r>
              <a:rPr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cacbonat</a:t>
            </a:r>
            <a:r>
              <a:rPr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trừ</a:t>
            </a:r>
            <a:r>
              <a:rPr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muối</a:t>
            </a:r>
            <a:r>
              <a:rPr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cacbonat</a:t>
            </a:r>
            <a:r>
              <a:rPr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trung</a:t>
            </a:r>
            <a:r>
              <a:rPr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hòa</a:t>
            </a:r>
            <a:r>
              <a:rPr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của</a:t>
            </a:r>
            <a:r>
              <a:rPr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kim</a:t>
            </a:r>
            <a:r>
              <a:rPr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loại</a:t>
            </a:r>
            <a:r>
              <a:rPr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kiềm</a:t>
            </a:r>
            <a:r>
              <a:rPr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dễ</a:t>
            </a:r>
            <a:r>
              <a:rPr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bị</a:t>
            </a:r>
            <a:r>
              <a:rPr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nhiệt</a:t>
            </a:r>
            <a:r>
              <a:rPr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phân</a:t>
            </a:r>
            <a:r>
              <a:rPr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hủy</a:t>
            </a:r>
            <a:r>
              <a:rPr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giải</a:t>
            </a:r>
            <a:r>
              <a:rPr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phóng</a:t>
            </a:r>
            <a:r>
              <a:rPr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khí</a:t>
            </a:r>
            <a:r>
              <a:rPr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cacbonic</a:t>
            </a:r>
            <a:r>
              <a:rPr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43023" name="Text Box 43022"/>
          <p:cNvSpPr txBox="1"/>
          <p:nvPr/>
        </p:nvSpPr>
        <p:spPr>
          <a:xfrm>
            <a:off x="304800" y="3200400"/>
            <a:ext cx="8839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0">
                <a:latin typeface="Times New Roman" panose="02020603050405020304" pitchFamily="18" charset="0"/>
              </a:rPr>
              <a:t>? </a:t>
            </a:r>
            <a:r>
              <a:rPr sz="2800" b="0" err="1">
                <a:latin typeface="Times New Roman" panose="02020603050405020304" pitchFamily="18" charset="0"/>
              </a:rPr>
              <a:t>Khi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nung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hai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loại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muối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cacbonat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trên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đều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thu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được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khí</a:t>
            </a:r>
            <a:r>
              <a:rPr sz="2800" b="0">
                <a:latin typeface="Times New Roman" panose="02020603050405020304" pitchFamily="18" charset="0"/>
              </a:rPr>
              <a:t> </a:t>
            </a:r>
            <a:r>
              <a:rPr sz="2800" b="0" err="1">
                <a:latin typeface="Times New Roman" panose="02020603050405020304" pitchFamily="18" charset="0"/>
              </a:rPr>
              <a:t>nào</a:t>
            </a:r>
            <a:r>
              <a:rPr sz="2800" b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2" descr="App Insights: Tập viết chữ đẹp | Apptopi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3" b="20723"/>
          <a:stretch/>
        </p:blipFill>
        <p:spPr bwMode="auto">
          <a:xfrm>
            <a:off x="7901681" y="122848"/>
            <a:ext cx="1030284" cy="66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7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00208 -0.1687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3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  <p:bldP spid="43015" grpId="0" animBg="1"/>
      <p:bldP spid="43015" grpId="1" animBg="1"/>
      <p:bldP spid="43017" grpId="0"/>
      <p:bldP spid="43017" grpId="1"/>
      <p:bldP spid="43022" grpId="0" animBg="1"/>
      <p:bldP spid="43023" grpId="0"/>
      <p:bldP spid="4302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950913"/>
          </a:xfrm>
          <a:ln/>
        </p:spPr>
        <p:txBody>
          <a:bodyPr vert="horz" wrap="square" lIns="91440" tIns="45720" rIns="91440" bIns="45720" anchor="ctr" anchorCtr="0"/>
          <a:lstStyle/>
          <a:p>
            <a:r>
              <a:rPr sz="4000" err="1">
                <a:solidFill>
                  <a:schemeClr val="accent2"/>
                </a:solidFill>
                <a:latin typeface="Times New Roman" panose="02020603050405020304" pitchFamily="18" charset="0"/>
              </a:rPr>
              <a:t>Thảo</a:t>
            </a:r>
            <a:r>
              <a:rPr sz="40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sz="4000" err="1">
                <a:solidFill>
                  <a:schemeClr val="accent2"/>
                </a:solidFill>
                <a:latin typeface="Times New Roman" panose="02020603050405020304" pitchFamily="18" charset="0"/>
              </a:rPr>
              <a:t>luận</a:t>
            </a:r>
            <a:r>
              <a:rPr sz="40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sz="4000" err="1">
                <a:solidFill>
                  <a:schemeClr val="accent2"/>
                </a:solidFill>
                <a:latin typeface="Times New Roman" panose="02020603050405020304" pitchFamily="18" charset="0"/>
              </a:rPr>
              <a:t>nhóm</a:t>
            </a:r>
            <a:r>
              <a:rPr sz="400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2777" name="Text Box 9"/>
          <p:cNvSpPr txBox="1"/>
          <p:nvPr/>
        </p:nvSpPr>
        <p:spPr>
          <a:xfrm>
            <a:off x="152400" y="1066800"/>
            <a:ext cx="8610600" cy="2465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None/>
            </a:pPr>
            <a:r>
              <a:rPr sz="2400" b="0" err="1">
                <a:latin typeface="Times New Roman" panose="02020603050405020304" pitchFamily="18" charset="0"/>
              </a:rPr>
              <a:t>Hãy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cho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biết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các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cặp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chất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sau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đây</a:t>
            </a:r>
            <a:r>
              <a:rPr sz="2400" b="0">
                <a:latin typeface="Times New Roman" panose="02020603050405020304" pitchFamily="18" charset="0"/>
              </a:rPr>
              <a:t>. </a:t>
            </a:r>
            <a:r>
              <a:rPr sz="2400" b="0" err="1">
                <a:latin typeface="Times New Roman" panose="02020603050405020304" pitchFamily="18" charset="0"/>
              </a:rPr>
              <a:t>Cặp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nào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có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thể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tác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dụng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với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nhau</a:t>
            </a:r>
            <a:r>
              <a:rPr sz="2400" b="0">
                <a:latin typeface="Times New Roman" panose="02020603050405020304" pitchFamily="18" charset="0"/>
              </a:rPr>
              <a:t>? </a:t>
            </a:r>
            <a:r>
              <a:rPr sz="2400" b="0" err="1">
                <a:latin typeface="Times New Roman" panose="02020603050405020304" pitchFamily="18" charset="0"/>
              </a:rPr>
              <a:t>Viết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phương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trình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phản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ứng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hóa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học</a:t>
            </a:r>
            <a:r>
              <a:rPr sz="2400" b="0">
                <a:latin typeface="Times New Roman" panose="02020603050405020304" pitchFamily="18" charset="0"/>
              </a:rPr>
              <a:t>?</a:t>
            </a:r>
          </a:p>
          <a:p>
            <a:pPr marL="342900" indent="-342900" eaLnBrk="1" hangingPunct="1">
              <a:spcBef>
                <a:spcPct val="50000"/>
              </a:spcBef>
              <a:buAutoNum type="alphaLcPeriod"/>
            </a:pPr>
            <a:r>
              <a:rPr sz="2400" b="0">
                <a:latin typeface="Times New Roman" panose="02020603050405020304" pitchFamily="18" charset="0"/>
              </a:rPr>
              <a:t>H</a:t>
            </a:r>
            <a:r>
              <a:rPr sz="2400" b="0" baseline="-25000">
                <a:latin typeface="Times New Roman" panose="02020603050405020304" pitchFamily="18" charset="0"/>
              </a:rPr>
              <a:t>2</a:t>
            </a:r>
            <a:r>
              <a:rPr sz="2400" b="0">
                <a:latin typeface="Times New Roman" panose="02020603050405020304" pitchFamily="18" charset="0"/>
              </a:rPr>
              <a:t>SO</a:t>
            </a:r>
            <a:r>
              <a:rPr sz="2400" b="0" baseline="-25000">
                <a:latin typeface="Times New Roman" panose="02020603050405020304" pitchFamily="18" charset="0"/>
              </a:rPr>
              <a:t>4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và</a:t>
            </a:r>
            <a:r>
              <a:rPr sz="2400" b="0">
                <a:latin typeface="Times New Roman" panose="02020603050405020304" pitchFamily="18" charset="0"/>
              </a:rPr>
              <a:t> KHCO</a:t>
            </a:r>
            <a:r>
              <a:rPr sz="2400" b="0" baseline="-25000">
                <a:latin typeface="Times New Roman" panose="02020603050405020304" pitchFamily="18" charset="0"/>
              </a:rPr>
              <a:t>3	     	</a:t>
            </a:r>
            <a:r>
              <a:rPr sz="2400" b="0">
                <a:latin typeface="Times New Roman" panose="02020603050405020304" pitchFamily="18" charset="0"/>
              </a:rPr>
              <a:t>b. Na</a:t>
            </a:r>
            <a:r>
              <a:rPr sz="2400" b="0" baseline="-25000">
                <a:latin typeface="Times New Roman" panose="02020603050405020304" pitchFamily="18" charset="0"/>
              </a:rPr>
              <a:t>2</a:t>
            </a:r>
            <a:r>
              <a:rPr sz="2400" b="0">
                <a:latin typeface="Times New Roman" panose="02020603050405020304" pitchFamily="18" charset="0"/>
              </a:rPr>
              <a:t>CO</a:t>
            </a:r>
            <a:r>
              <a:rPr sz="2400" b="0" baseline="-25000">
                <a:latin typeface="Times New Roman" panose="02020603050405020304" pitchFamily="18" charset="0"/>
              </a:rPr>
              <a:t>3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và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KCl</a:t>
            </a:r>
            <a:endParaRPr sz="2400" b="0">
              <a:latin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None/>
            </a:pPr>
            <a:r>
              <a:rPr sz="2400" b="0">
                <a:latin typeface="Times New Roman" panose="02020603050405020304" pitchFamily="18" charset="0"/>
              </a:rPr>
              <a:t>c. BaCl</a:t>
            </a:r>
            <a:r>
              <a:rPr sz="2400" b="0" baseline="-25000">
                <a:latin typeface="Times New Roman" panose="02020603050405020304" pitchFamily="18" charset="0"/>
              </a:rPr>
              <a:t>2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và</a:t>
            </a:r>
            <a:r>
              <a:rPr sz="2400" b="0">
                <a:latin typeface="Times New Roman" panose="02020603050405020304" pitchFamily="18" charset="0"/>
              </a:rPr>
              <a:t> K</a:t>
            </a:r>
            <a:r>
              <a:rPr sz="2400" b="0" baseline="-25000">
                <a:latin typeface="Times New Roman" panose="02020603050405020304" pitchFamily="18" charset="0"/>
              </a:rPr>
              <a:t>2</a:t>
            </a:r>
            <a:r>
              <a:rPr sz="2400" b="0">
                <a:latin typeface="Times New Roman" panose="02020603050405020304" pitchFamily="18" charset="0"/>
              </a:rPr>
              <a:t>CO</a:t>
            </a:r>
            <a:r>
              <a:rPr sz="2400" b="0" baseline="-25000">
                <a:latin typeface="Times New Roman" panose="02020603050405020304" pitchFamily="18" charset="0"/>
              </a:rPr>
              <a:t>3</a:t>
            </a:r>
            <a:r>
              <a:rPr sz="2400" b="0">
                <a:latin typeface="Times New Roman" panose="02020603050405020304" pitchFamily="18" charset="0"/>
              </a:rPr>
              <a:t>		d. Ba(OH)</a:t>
            </a:r>
            <a:r>
              <a:rPr sz="2400" b="0" baseline="-25000">
                <a:latin typeface="Times New Roman" panose="02020603050405020304" pitchFamily="18" charset="0"/>
              </a:rPr>
              <a:t>2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và</a:t>
            </a:r>
            <a:r>
              <a:rPr sz="2400" b="0">
                <a:latin typeface="Times New Roman" panose="02020603050405020304" pitchFamily="18" charset="0"/>
              </a:rPr>
              <a:t> Na</a:t>
            </a:r>
            <a:r>
              <a:rPr sz="2400" b="0" baseline="-25000">
                <a:latin typeface="Times New Roman" panose="02020603050405020304" pitchFamily="18" charset="0"/>
              </a:rPr>
              <a:t>2</a:t>
            </a:r>
            <a:r>
              <a:rPr sz="2400" b="0">
                <a:latin typeface="Times New Roman" panose="02020603050405020304" pitchFamily="18" charset="0"/>
              </a:rPr>
              <a:t>CO</a:t>
            </a:r>
            <a:r>
              <a:rPr sz="2400" b="0" baseline="-25000">
                <a:latin typeface="Times New Roman" panose="02020603050405020304" pitchFamily="18" charset="0"/>
              </a:rPr>
              <a:t>3</a:t>
            </a:r>
            <a:endParaRPr sz="2400" b="0">
              <a:latin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None/>
            </a:pPr>
            <a:r>
              <a:rPr sz="2400" b="0">
                <a:latin typeface="Times New Roman" panose="02020603050405020304" pitchFamily="18" charset="0"/>
              </a:rPr>
              <a:t>e. K</a:t>
            </a:r>
            <a:r>
              <a:rPr sz="2400" b="0" baseline="-25000">
                <a:latin typeface="Times New Roman" panose="02020603050405020304" pitchFamily="18" charset="0"/>
              </a:rPr>
              <a:t>2</a:t>
            </a:r>
            <a:r>
              <a:rPr sz="2400" b="0">
                <a:latin typeface="Times New Roman" panose="02020603050405020304" pitchFamily="18" charset="0"/>
              </a:rPr>
              <a:t>CO</a:t>
            </a:r>
            <a:r>
              <a:rPr sz="2400" b="0" baseline="-25000">
                <a:latin typeface="Times New Roman" panose="02020603050405020304" pitchFamily="18" charset="0"/>
              </a:rPr>
              <a:t>3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và</a:t>
            </a:r>
            <a:r>
              <a:rPr sz="2400" b="0">
                <a:latin typeface="Times New Roman" panose="02020603050405020304" pitchFamily="18" charset="0"/>
              </a:rPr>
              <a:t> KOH                  f.  NaHCO</a:t>
            </a:r>
            <a:r>
              <a:rPr sz="2400" b="0" baseline="-25000">
                <a:latin typeface="Times New Roman" panose="02020603050405020304" pitchFamily="18" charset="0"/>
              </a:rPr>
              <a:t>3 </a:t>
            </a:r>
            <a:r>
              <a:rPr sz="2400" b="0" err="1">
                <a:latin typeface="Times New Roman" panose="02020603050405020304" pitchFamily="18" charset="0"/>
              </a:rPr>
              <a:t>và</a:t>
            </a:r>
            <a:r>
              <a:rPr sz="2400" b="0">
                <a:latin typeface="Times New Roman" panose="02020603050405020304" pitchFamily="18" charset="0"/>
              </a:rPr>
              <a:t>  KOH</a:t>
            </a:r>
          </a:p>
        </p:txBody>
      </p:sp>
      <p:sp>
        <p:nvSpPr>
          <p:cNvPr id="32778" name="Oval 10"/>
          <p:cNvSpPr/>
          <p:nvPr/>
        </p:nvSpPr>
        <p:spPr>
          <a:xfrm>
            <a:off x="114300" y="2032000"/>
            <a:ext cx="411163" cy="41116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prstShdw prst="shdw12" dir="16200000">
              <a:schemeClr val="bg2">
                <a:alpha val="50000"/>
              </a:schemeClr>
            </a:prstShdw>
          </a:effectLst>
        </p:spPr>
        <p:txBody>
          <a:bodyPr wrap="none" anchor="ctr" anchorCtr="0"/>
          <a:lstStyle/>
          <a:p>
            <a:pPr eaLnBrk="1" hangingPunct="1"/>
            <a:endParaRPr sz="3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9" name="Oval 11"/>
          <p:cNvSpPr/>
          <p:nvPr/>
        </p:nvSpPr>
        <p:spPr>
          <a:xfrm>
            <a:off x="3797300" y="2565400"/>
            <a:ext cx="411163" cy="41116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prstShdw prst="shdw12" dir="16200000">
              <a:schemeClr val="bg2">
                <a:alpha val="50000"/>
              </a:schemeClr>
            </a:prstShdw>
          </a:effectLst>
        </p:spPr>
        <p:txBody>
          <a:bodyPr wrap="none" anchor="ctr" anchorCtr="0"/>
          <a:lstStyle/>
          <a:p>
            <a:pPr eaLnBrk="1" hangingPunct="1"/>
            <a:endParaRPr sz="3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0" name="Oval 12"/>
          <p:cNvSpPr/>
          <p:nvPr/>
        </p:nvSpPr>
        <p:spPr>
          <a:xfrm>
            <a:off x="101600" y="2565400"/>
            <a:ext cx="411163" cy="41116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prstShdw prst="shdw12" dir="16200000">
              <a:schemeClr val="bg2">
                <a:alpha val="50000"/>
              </a:schemeClr>
            </a:prstShdw>
          </a:effectLst>
        </p:spPr>
        <p:txBody>
          <a:bodyPr wrap="none" anchor="ctr" anchorCtr="0"/>
          <a:lstStyle/>
          <a:p>
            <a:pPr eaLnBrk="1" hangingPunct="1"/>
            <a:endParaRPr sz="3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2" name="Text Box 14"/>
          <p:cNvSpPr txBox="1"/>
          <p:nvPr/>
        </p:nvSpPr>
        <p:spPr>
          <a:xfrm>
            <a:off x="2438400" y="3200400"/>
            <a:ext cx="1371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0" err="1">
                <a:latin typeface="Times New Roman" panose="02020603050405020304" pitchFamily="18" charset="0"/>
              </a:rPr>
              <a:t>Đáp</a:t>
            </a:r>
            <a:r>
              <a:rPr sz="3200" b="0">
                <a:latin typeface="Times New Roman" panose="02020603050405020304" pitchFamily="18" charset="0"/>
              </a:rPr>
              <a:t> </a:t>
            </a:r>
            <a:r>
              <a:rPr sz="3200" b="0" err="1">
                <a:latin typeface="Times New Roman" panose="02020603050405020304" pitchFamily="18" charset="0"/>
              </a:rPr>
              <a:t>án</a:t>
            </a:r>
            <a:endParaRPr sz="3200" b="0">
              <a:latin typeface="Times New Roman" panose="02020603050405020304" pitchFamily="18" charset="0"/>
            </a:endParaRPr>
          </a:p>
        </p:txBody>
      </p:sp>
      <p:sp>
        <p:nvSpPr>
          <p:cNvPr id="188424" name="Text Box 15"/>
          <p:cNvSpPr txBox="1"/>
          <p:nvPr/>
        </p:nvSpPr>
        <p:spPr>
          <a:xfrm>
            <a:off x="304800" y="3733800"/>
            <a:ext cx="8077200" cy="6400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AutoNum type="alphaLcPeriod"/>
            </a:pPr>
            <a:r>
              <a:rPr sz="2400" b="0">
                <a:latin typeface="Times New Roman" panose="02020603050405020304" pitchFamily="18" charset="0"/>
              </a:rPr>
              <a:t>H</a:t>
            </a:r>
            <a:r>
              <a:rPr sz="2400" b="0" baseline="-25000">
                <a:latin typeface="Times New Roman" panose="02020603050405020304" pitchFamily="18" charset="0"/>
              </a:rPr>
              <a:t>2</a:t>
            </a:r>
            <a:r>
              <a:rPr sz="2400" b="0">
                <a:latin typeface="Times New Roman" panose="02020603050405020304" pitchFamily="18" charset="0"/>
              </a:rPr>
              <a:t>SO</a:t>
            </a:r>
            <a:r>
              <a:rPr sz="2400" b="0" baseline="-25000">
                <a:latin typeface="Times New Roman" panose="02020603050405020304" pitchFamily="18" charset="0"/>
              </a:rPr>
              <a:t>4</a:t>
            </a:r>
            <a:r>
              <a:rPr sz="2400" b="0">
                <a:latin typeface="Times New Roman" panose="02020603050405020304" pitchFamily="18" charset="0"/>
              </a:rPr>
              <a:t> + 2KHCO</a:t>
            </a:r>
            <a:r>
              <a:rPr sz="2400" b="0" baseline="-25000">
                <a:latin typeface="Times New Roman" panose="02020603050405020304" pitchFamily="18" charset="0"/>
              </a:rPr>
              <a:t>3		</a:t>
            </a:r>
            <a:r>
              <a:rPr sz="2400" b="0">
                <a:latin typeface="Times New Roman" panose="02020603050405020304" pitchFamily="18" charset="0"/>
              </a:rPr>
              <a:t>K</a:t>
            </a:r>
            <a:r>
              <a:rPr sz="2400" b="0" baseline="-25000">
                <a:latin typeface="Times New Roman" panose="02020603050405020304" pitchFamily="18" charset="0"/>
              </a:rPr>
              <a:t>2</a:t>
            </a:r>
            <a:r>
              <a:rPr sz="2400" b="0">
                <a:latin typeface="Times New Roman" panose="02020603050405020304" pitchFamily="18" charset="0"/>
              </a:rPr>
              <a:t>SO</a:t>
            </a:r>
            <a:r>
              <a:rPr sz="2400" b="0" baseline="-25000">
                <a:latin typeface="Times New Roman" panose="02020603050405020304" pitchFamily="18" charset="0"/>
              </a:rPr>
              <a:t>4</a:t>
            </a:r>
            <a:r>
              <a:rPr sz="2400" b="0">
                <a:latin typeface="Times New Roman" panose="02020603050405020304" pitchFamily="18" charset="0"/>
              </a:rPr>
              <a:t> + 2CO</a:t>
            </a:r>
            <a:r>
              <a:rPr sz="2400" b="0" baseline="-25000">
                <a:latin typeface="Times New Roman" panose="02020603050405020304" pitchFamily="18" charset="0"/>
              </a:rPr>
              <a:t>2</a:t>
            </a:r>
            <a:r>
              <a:rPr sz="2400" b="0">
                <a:latin typeface="Times New Roman" panose="02020603050405020304" pitchFamily="18" charset="0"/>
              </a:rPr>
              <a:t> + 2H</a:t>
            </a:r>
            <a:r>
              <a:rPr sz="2400" b="0" baseline="-25000">
                <a:latin typeface="Times New Roman" panose="02020603050405020304" pitchFamily="18" charset="0"/>
              </a:rPr>
              <a:t>2</a:t>
            </a:r>
            <a:r>
              <a:rPr sz="2400" b="0">
                <a:latin typeface="Times New Roman" panose="02020603050405020304" pitchFamily="18" charset="0"/>
              </a:rPr>
              <a:t>O</a:t>
            </a:r>
          </a:p>
          <a:p>
            <a:pPr marL="342900" indent="-342900" eaLnBrk="1" hangingPunct="1">
              <a:spcBef>
                <a:spcPct val="50000"/>
              </a:spcBef>
              <a:buNone/>
            </a:pPr>
            <a:r>
              <a:rPr sz="2400" b="0">
                <a:latin typeface="Times New Roman" panose="02020603050405020304" pitchFamily="18" charset="0"/>
              </a:rPr>
              <a:t>b. Na</a:t>
            </a:r>
            <a:r>
              <a:rPr sz="2400" b="0" baseline="-25000">
                <a:latin typeface="Times New Roman" panose="02020603050405020304" pitchFamily="18" charset="0"/>
              </a:rPr>
              <a:t>2</a:t>
            </a:r>
            <a:r>
              <a:rPr sz="2400" b="0">
                <a:latin typeface="Times New Roman" panose="02020603050405020304" pitchFamily="18" charset="0"/>
              </a:rPr>
              <a:t>CO</a:t>
            </a:r>
            <a:r>
              <a:rPr sz="2400" b="0" baseline="-25000">
                <a:latin typeface="Times New Roman" panose="02020603050405020304" pitchFamily="18" charset="0"/>
              </a:rPr>
              <a:t>3</a:t>
            </a:r>
            <a:r>
              <a:rPr sz="2400" b="0">
                <a:latin typeface="Times New Roman" panose="02020603050405020304" pitchFamily="18" charset="0"/>
              </a:rPr>
              <a:t> + </a:t>
            </a:r>
            <a:r>
              <a:rPr sz="2400" b="0" err="1">
                <a:latin typeface="Times New Roman" panose="02020603050405020304" pitchFamily="18" charset="0"/>
              </a:rPr>
              <a:t>KCl</a:t>
            </a:r>
            <a:r>
              <a:rPr sz="2400" b="0">
                <a:latin typeface="Times New Roman" panose="02020603050405020304" pitchFamily="18" charset="0"/>
              </a:rPr>
              <a:t> 		</a:t>
            </a:r>
            <a:r>
              <a:rPr sz="2400" b="0" err="1">
                <a:latin typeface="Times New Roman" panose="02020603050405020304" pitchFamily="18" charset="0"/>
              </a:rPr>
              <a:t>không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phản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ứng</a:t>
            </a:r>
            <a:endParaRPr sz="2400" b="0">
              <a:latin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None/>
            </a:pPr>
            <a:r>
              <a:rPr sz="2400" b="0">
                <a:latin typeface="Times New Roman" panose="02020603050405020304" pitchFamily="18" charset="0"/>
              </a:rPr>
              <a:t>c. BaCl</a:t>
            </a:r>
            <a:r>
              <a:rPr sz="2400" b="0" baseline="-25000">
                <a:latin typeface="Times New Roman" panose="02020603050405020304" pitchFamily="18" charset="0"/>
              </a:rPr>
              <a:t>2</a:t>
            </a:r>
            <a:r>
              <a:rPr sz="2400" b="0">
                <a:latin typeface="Times New Roman" panose="02020603050405020304" pitchFamily="18" charset="0"/>
              </a:rPr>
              <a:t> + K</a:t>
            </a:r>
            <a:r>
              <a:rPr sz="2400" b="0" baseline="-25000">
                <a:latin typeface="Times New Roman" panose="02020603050405020304" pitchFamily="18" charset="0"/>
              </a:rPr>
              <a:t>2</a:t>
            </a:r>
            <a:r>
              <a:rPr sz="2400" b="0">
                <a:latin typeface="Times New Roman" panose="02020603050405020304" pitchFamily="18" charset="0"/>
              </a:rPr>
              <a:t>CO</a:t>
            </a:r>
            <a:r>
              <a:rPr sz="2400" b="0" baseline="-25000">
                <a:latin typeface="Times New Roman" panose="02020603050405020304" pitchFamily="18" charset="0"/>
              </a:rPr>
              <a:t>3</a:t>
            </a:r>
            <a:r>
              <a:rPr sz="2400" b="0">
                <a:latin typeface="Times New Roman" panose="02020603050405020304" pitchFamily="18" charset="0"/>
              </a:rPr>
              <a:t> 	      BaCO</a:t>
            </a:r>
            <a:r>
              <a:rPr sz="2400" b="0" baseline="-25000">
                <a:latin typeface="Times New Roman" panose="02020603050405020304" pitchFamily="18" charset="0"/>
              </a:rPr>
              <a:t>3</a:t>
            </a:r>
            <a:r>
              <a:rPr sz="2400" b="0">
                <a:latin typeface="Times New Roman" panose="02020603050405020304" pitchFamily="18" charset="0"/>
              </a:rPr>
              <a:t> + 2KCl</a:t>
            </a:r>
          </a:p>
          <a:p>
            <a:pPr marL="342900" indent="-342900" eaLnBrk="1" hangingPunct="1">
              <a:spcBef>
                <a:spcPct val="50000"/>
              </a:spcBef>
              <a:buNone/>
            </a:pPr>
            <a:r>
              <a:rPr sz="2400" b="0">
                <a:latin typeface="Times New Roman" panose="02020603050405020304" pitchFamily="18" charset="0"/>
              </a:rPr>
              <a:t>d. Ba(OH)</a:t>
            </a:r>
            <a:r>
              <a:rPr sz="2400" b="0" baseline="-25000">
                <a:latin typeface="Times New Roman" panose="02020603050405020304" pitchFamily="18" charset="0"/>
              </a:rPr>
              <a:t>2</a:t>
            </a:r>
            <a:r>
              <a:rPr sz="2400" b="0">
                <a:latin typeface="Times New Roman" panose="02020603050405020304" pitchFamily="18" charset="0"/>
              </a:rPr>
              <a:t> + Na</a:t>
            </a:r>
            <a:r>
              <a:rPr sz="2400" b="0" baseline="-25000">
                <a:latin typeface="Times New Roman" panose="02020603050405020304" pitchFamily="18" charset="0"/>
              </a:rPr>
              <a:t>2</a:t>
            </a:r>
            <a:r>
              <a:rPr sz="2400" b="0">
                <a:latin typeface="Times New Roman" panose="02020603050405020304" pitchFamily="18" charset="0"/>
              </a:rPr>
              <a:t>CO</a:t>
            </a:r>
            <a:r>
              <a:rPr sz="2400" b="0" baseline="-25000">
                <a:latin typeface="Times New Roman" panose="02020603050405020304" pitchFamily="18" charset="0"/>
              </a:rPr>
              <a:t>3		  </a:t>
            </a:r>
            <a:r>
              <a:rPr sz="2400" b="0">
                <a:latin typeface="Times New Roman" panose="02020603050405020304" pitchFamily="18" charset="0"/>
              </a:rPr>
              <a:t>BaCO</a:t>
            </a:r>
            <a:r>
              <a:rPr sz="2400" b="0" baseline="-25000">
                <a:latin typeface="Times New Roman" panose="02020603050405020304" pitchFamily="18" charset="0"/>
              </a:rPr>
              <a:t>3</a:t>
            </a:r>
            <a:r>
              <a:rPr sz="2400" b="0">
                <a:latin typeface="Times New Roman" panose="02020603050405020304" pitchFamily="18" charset="0"/>
              </a:rPr>
              <a:t> + 2NaOH</a:t>
            </a:r>
          </a:p>
          <a:p>
            <a:pPr marL="342900" indent="-342900" eaLnBrk="1" hangingPunct="1">
              <a:spcBef>
                <a:spcPct val="50000"/>
              </a:spcBef>
              <a:buNone/>
            </a:pPr>
            <a:r>
              <a:rPr sz="2400" b="0">
                <a:latin typeface="Times New Roman" panose="02020603050405020304" pitchFamily="18" charset="0"/>
              </a:rPr>
              <a:t>e. K</a:t>
            </a:r>
            <a:r>
              <a:rPr sz="2400" b="0" baseline="-25000">
                <a:latin typeface="Times New Roman" panose="02020603050405020304" pitchFamily="18" charset="0"/>
              </a:rPr>
              <a:t>2</a:t>
            </a:r>
            <a:r>
              <a:rPr sz="2400" b="0">
                <a:latin typeface="Times New Roman" panose="02020603050405020304" pitchFamily="18" charset="0"/>
              </a:rPr>
              <a:t>CO</a:t>
            </a:r>
            <a:r>
              <a:rPr sz="2400" b="0" baseline="-25000">
                <a:latin typeface="Times New Roman" panose="02020603050405020304" pitchFamily="18" charset="0"/>
              </a:rPr>
              <a:t>3</a:t>
            </a:r>
            <a:r>
              <a:rPr sz="2400" b="0">
                <a:latin typeface="Times New Roman" panose="02020603050405020304" pitchFamily="18" charset="0"/>
              </a:rPr>
              <a:t> + KOH                 </a:t>
            </a:r>
            <a:r>
              <a:rPr sz="2400" b="0" err="1">
                <a:latin typeface="Times New Roman" panose="02020603050405020304" pitchFamily="18" charset="0"/>
              </a:rPr>
              <a:t>không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phản</a:t>
            </a:r>
            <a:r>
              <a:rPr sz="2400" b="0">
                <a:latin typeface="Times New Roman" panose="02020603050405020304" pitchFamily="18" charset="0"/>
              </a:rPr>
              <a:t> </a:t>
            </a:r>
            <a:r>
              <a:rPr sz="2400" b="0" err="1">
                <a:latin typeface="Times New Roman" panose="02020603050405020304" pitchFamily="18" charset="0"/>
              </a:rPr>
              <a:t>ứng</a:t>
            </a:r>
            <a:endParaRPr sz="2400" b="0">
              <a:latin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None/>
            </a:pPr>
            <a:r>
              <a:rPr sz="2400" b="0">
                <a:latin typeface="Arial" panose="020B0604020202020204" pitchFamily="34" charset="0"/>
              </a:rPr>
              <a:t>2NaHCO</a:t>
            </a:r>
            <a:r>
              <a:rPr sz="2400" b="0" baseline="-25000">
                <a:latin typeface="Arial" panose="020B0604020202020204" pitchFamily="34" charset="0"/>
              </a:rPr>
              <a:t>3</a:t>
            </a:r>
            <a:r>
              <a:rPr sz="2400" b="0">
                <a:latin typeface="Arial" panose="020B0604020202020204" pitchFamily="34" charset="0"/>
              </a:rPr>
              <a:t> + 2KOH                 </a:t>
            </a:r>
            <a:r>
              <a:rPr>
                <a:latin typeface="Arial" panose="020B0604020202020204" pitchFamily="34" charset="0"/>
              </a:rPr>
              <a:t>Na</a:t>
            </a:r>
            <a:r>
              <a:rPr baseline="-25000">
                <a:latin typeface="Arial" panose="020B0604020202020204" pitchFamily="34" charset="0"/>
              </a:rPr>
              <a:t>2</a:t>
            </a:r>
            <a:r>
              <a:rPr>
                <a:latin typeface="Arial" panose="020B0604020202020204" pitchFamily="34" charset="0"/>
              </a:rPr>
              <a:t>CO</a:t>
            </a:r>
            <a:r>
              <a:rPr baseline="-25000">
                <a:latin typeface="Arial" panose="020B0604020202020204" pitchFamily="34" charset="0"/>
              </a:rPr>
              <a:t>3</a:t>
            </a:r>
            <a:r>
              <a:rPr>
                <a:latin typeface="Arial" panose="020B0604020202020204" pitchFamily="34" charset="0"/>
              </a:rPr>
              <a:t>  + K</a:t>
            </a:r>
            <a:r>
              <a:rPr baseline="-25000">
                <a:latin typeface="Arial" panose="020B0604020202020204" pitchFamily="34" charset="0"/>
              </a:rPr>
              <a:t>2</a:t>
            </a:r>
            <a:r>
              <a:rPr>
                <a:latin typeface="Arial" panose="020B0604020202020204" pitchFamily="34" charset="0"/>
              </a:rPr>
              <a:t>CO</a:t>
            </a:r>
            <a:r>
              <a:rPr baseline="-25000">
                <a:latin typeface="Arial" panose="020B0604020202020204" pitchFamily="34" charset="0"/>
              </a:rPr>
              <a:t>3</a:t>
            </a:r>
            <a:r>
              <a:rPr>
                <a:latin typeface="Arial" panose="020B0604020202020204" pitchFamily="34" charset="0"/>
              </a:rPr>
              <a:t> + 2H</a:t>
            </a:r>
            <a:r>
              <a:rPr baseline="-25000">
                <a:latin typeface="Arial" panose="020B0604020202020204" pitchFamily="34" charset="0"/>
              </a:rPr>
              <a:t>2</a:t>
            </a:r>
            <a:r>
              <a:rPr>
                <a:latin typeface="Arial" panose="020B0604020202020204" pitchFamily="34" charset="0"/>
              </a:rPr>
              <a:t>O</a:t>
            </a:r>
          </a:p>
          <a:p>
            <a:pPr marL="342900" indent="-342900" eaLnBrk="1" hangingPunct="1">
              <a:spcBef>
                <a:spcPct val="50000"/>
              </a:spcBef>
              <a:buNone/>
            </a:pPr>
            <a:endParaRPr sz="240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None/>
            </a:pPr>
            <a:endParaRPr b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None/>
            </a:pPr>
            <a:endParaRPr sz="2400" b="0">
              <a:latin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None/>
            </a:pPr>
            <a:endParaRPr sz="2400" b="0">
              <a:latin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None/>
            </a:pPr>
            <a:endParaRPr sz="2400" b="0">
              <a:latin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None/>
            </a:pPr>
            <a:endParaRPr sz="2400" b="0">
              <a:latin typeface="Times New Roman" panose="02020603050405020304" pitchFamily="18" charset="0"/>
            </a:endParaRPr>
          </a:p>
        </p:txBody>
      </p:sp>
      <p:sp>
        <p:nvSpPr>
          <p:cNvPr id="188425" name="Line 16"/>
          <p:cNvSpPr/>
          <p:nvPr/>
        </p:nvSpPr>
        <p:spPr>
          <a:xfrm>
            <a:off x="2819400" y="4572000"/>
            <a:ext cx="9906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8426" name="Line 17"/>
          <p:cNvSpPr/>
          <p:nvPr/>
        </p:nvSpPr>
        <p:spPr>
          <a:xfrm>
            <a:off x="2667000" y="5105400"/>
            <a:ext cx="8382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8427" name="Line 19"/>
          <p:cNvSpPr/>
          <p:nvPr/>
        </p:nvSpPr>
        <p:spPr>
          <a:xfrm>
            <a:off x="3200400" y="5638800"/>
            <a:ext cx="8382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2788" name="Line 20"/>
          <p:cNvSpPr/>
          <p:nvPr/>
        </p:nvSpPr>
        <p:spPr>
          <a:xfrm>
            <a:off x="4495800" y="51816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8429" name="Line 21"/>
          <p:cNvSpPr/>
          <p:nvPr/>
        </p:nvSpPr>
        <p:spPr>
          <a:xfrm>
            <a:off x="2743200" y="6172200"/>
            <a:ext cx="8382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2790" name="Line 22"/>
          <p:cNvSpPr/>
          <p:nvPr/>
        </p:nvSpPr>
        <p:spPr>
          <a:xfrm>
            <a:off x="5029200" y="57150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8431" name="Line 23"/>
          <p:cNvSpPr/>
          <p:nvPr/>
        </p:nvSpPr>
        <p:spPr>
          <a:xfrm>
            <a:off x="3048000" y="3962400"/>
            <a:ext cx="8382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" name="Oval 10"/>
          <p:cNvSpPr/>
          <p:nvPr/>
        </p:nvSpPr>
        <p:spPr>
          <a:xfrm>
            <a:off x="3733800" y="3200400"/>
            <a:ext cx="411163" cy="41116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prstShdw prst="shdw12" dir="16200000">
              <a:schemeClr val="bg2">
                <a:alpha val="50000"/>
              </a:schemeClr>
            </a:prstShdw>
          </a:effectLst>
        </p:spPr>
        <p:txBody>
          <a:bodyPr wrap="none" anchor="ctr" anchorCtr="0"/>
          <a:lstStyle/>
          <a:p>
            <a:pPr eaLnBrk="1" hangingPunct="1"/>
            <a:endParaRPr sz="3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8433" name="Line 21"/>
          <p:cNvSpPr/>
          <p:nvPr/>
        </p:nvSpPr>
        <p:spPr>
          <a:xfrm>
            <a:off x="3352800" y="6629400"/>
            <a:ext cx="8382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397350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8" grpId="0" animBg="1"/>
      <p:bldP spid="32779" grpId="0" animBg="1"/>
      <p:bldP spid="32780" grpId="0" animBg="1"/>
      <p:bldP spid="32782" grpId="0"/>
      <p:bldP spid="188424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s 5120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 lvl="0" algn="l"/>
            <a:r>
              <a:rPr sz="1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      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Tiết3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7 –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29: </a:t>
            </a:r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Axit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cacbonic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muối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cacbonat</a:t>
            </a:r>
            <a:endParaRPr sz="3200" b="1" dirty="0">
              <a:solidFill>
                <a:srgbClr val="0000FF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1211" name="Rectangles 51210"/>
          <p:cNvSpPr/>
          <p:nvPr/>
        </p:nvSpPr>
        <p:spPr>
          <a:xfrm>
            <a:off x="381000" y="1323975"/>
            <a:ext cx="335279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sz="2400" dirty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3. </a:t>
            </a:r>
            <a:r>
              <a:rPr sz="2400" u="sng" dirty="0" err="1">
                <a:latin typeface="Arial" panose="020B0604020202020204" pitchFamily="34" charset="0"/>
              </a:rPr>
              <a:t>Ứng</a:t>
            </a:r>
            <a:r>
              <a:rPr sz="2400" u="sng" dirty="0">
                <a:latin typeface="Arial" panose="020B0604020202020204" pitchFamily="34" charset="0"/>
              </a:rPr>
              <a:t> </a:t>
            </a:r>
            <a:r>
              <a:rPr sz="2400" u="sng" dirty="0" err="1">
                <a:latin typeface="Arial" panose="020B0604020202020204" pitchFamily="34" charset="0"/>
              </a:rPr>
              <a:t>dụng</a:t>
            </a:r>
            <a:r>
              <a:rPr lang="en-US" sz="2400" u="sng" dirty="0">
                <a:latin typeface="Arial" panose="020B0604020202020204" pitchFamily="34" charset="0"/>
              </a:rPr>
              <a:t> </a:t>
            </a:r>
            <a:r>
              <a:rPr sz="2400" u="sng" dirty="0">
                <a:latin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</a:rPr>
              <a:t>(SGK)</a:t>
            </a:r>
          </a:p>
        </p:txBody>
      </p:sp>
      <p:sp>
        <p:nvSpPr>
          <p:cNvPr id="51212" name="Straight Connector 51211"/>
          <p:cNvSpPr/>
          <p:nvPr/>
        </p:nvSpPr>
        <p:spPr>
          <a:xfrm>
            <a:off x="3962400" y="1524000"/>
            <a:ext cx="0" cy="51054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13" name="Text Box 51212"/>
          <p:cNvSpPr txBox="1"/>
          <p:nvPr/>
        </p:nvSpPr>
        <p:spPr>
          <a:xfrm>
            <a:off x="4038600" y="1371600"/>
            <a:ext cx="4648200" cy="1735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?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Dựa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vào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tính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chất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hóa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học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và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một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số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hình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ảnh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,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em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hãy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nêu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ứng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dụng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của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muối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cacbonat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?</a:t>
            </a:r>
          </a:p>
          <a:p>
            <a:pPr>
              <a:spcBef>
                <a:spcPct val="50000"/>
              </a:spcBef>
            </a:pPr>
            <a:endParaRPr sz="2400">
              <a:latin typeface="Arial" panose="020B0604020202020204" pitchFamily="34" charset="0"/>
            </a:endParaRPr>
          </a:p>
        </p:txBody>
      </p:sp>
      <p:sp>
        <p:nvSpPr>
          <p:cNvPr id="51215" name="Rectangles 51214"/>
          <p:cNvSpPr/>
          <p:nvPr/>
        </p:nvSpPr>
        <p:spPr>
          <a:xfrm>
            <a:off x="228600" y="2209800"/>
            <a:ext cx="3657600" cy="191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Một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số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muối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cacbonat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được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dùng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làm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nguyên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liệu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sản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xuất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vôi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, xi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măng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,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xà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phòng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,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thuốc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,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bình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cứu</a:t>
            </a:r>
            <a:r>
              <a:rPr sz="2400" b="0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  <a:r>
              <a:rPr sz="2400" b="0" err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</a:rPr>
              <a:t>hỏa</a:t>
            </a:r>
            <a:r>
              <a:rPr sz="2400">
                <a:latin typeface="Arial" panose="020B0604020202020204" pitchFamily="34" charset="0"/>
              </a:rPr>
              <a:t>  </a:t>
            </a:r>
          </a:p>
        </p:txBody>
      </p:sp>
      <p:pic>
        <p:nvPicPr>
          <p:cNvPr id="51217" name="Picture 51216" descr="jgj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895600"/>
            <a:ext cx="3733800" cy="33877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7368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55305"/>
          <p:cNvSpPr/>
          <p:nvPr/>
        </p:nvSpPr>
        <p:spPr>
          <a:xfrm>
            <a:off x="0" y="0"/>
            <a:ext cx="81534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III </a:t>
            </a:r>
            <a:r>
              <a:rPr sz="3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- Chu </a:t>
            </a:r>
            <a:r>
              <a:rPr sz="3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trình</a:t>
            </a:r>
            <a:r>
              <a:rPr sz="3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Cacbon</a:t>
            </a:r>
            <a:r>
              <a:rPr sz="3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sz="3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sz="3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0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nhiên</a:t>
            </a:r>
            <a:endParaRPr sz="30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83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2" name="Picture 191491" descr="cac-doanh-nhan-trong-cay-de-bao-ve-moi-truongnbs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813"/>
            <a:ext cx="7086600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1493" name="Text Box 191492"/>
          <p:cNvSpPr txBox="1"/>
          <p:nvPr/>
        </p:nvSpPr>
        <p:spPr>
          <a:xfrm>
            <a:off x="0" y="5902325"/>
            <a:ext cx="9296400" cy="9556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u="sng" err="1">
                <a:solidFill>
                  <a:schemeClr val="folHlink"/>
                </a:solidFill>
                <a:latin typeface="Times New Roman" panose="02020603050405020304" pitchFamily="18" charset="0"/>
              </a:rPr>
              <a:t>Đáp</a:t>
            </a:r>
            <a:r>
              <a:rPr sz="2800" u="sng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sz="2800" u="sng" err="1">
                <a:solidFill>
                  <a:schemeClr val="folHlink"/>
                </a:solidFill>
                <a:latin typeface="Times New Roman" panose="02020603050405020304" pitchFamily="18" charset="0"/>
              </a:rPr>
              <a:t>án</a:t>
            </a:r>
            <a:r>
              <a:rPr sz="2800" u="sng">
                <a:solidFill>
                  <a:schemeClr val="folHlink"/>
                </a:solidFill>
                <a:latin typeface="Times New Roman" panose="02020603050405020304" pitchFamily="18" charset="0"/>
              </a:rPr>
              <a:t>:</a:t>
            </a:r>
            <a:r>
              <a:rPr sz="2800" b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2800" b="0" err="1">
                <a:solidFill>
                  <a:schemeClr val="tx1"/>
                </a:solidFill>
                <a:latin typeface="Times New Roman" panose="02020603050405020304" pitchFamily="18" charset="0"/>
              </a:rPr>
              <a:t>Trồng</a:t>
            </a:r>
            <a:r>
              <a:rPr sz="2800" b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2800" b="0" err="1">
                <a:solidFill>
                  <a:schemeClr val="tx1"/>
                </a:solidFill>
                <a:latin typeface="Times New Roman" panose="02020603050405020304" pitchFamily="18" charset="0"/>
              </a:rPr>
              <a:t>cây</a:t>
            </a:r>
            <a:r>
              <a:rPr sz="2800" b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2800" b="0" err="1">
                <a:solidFill>
                  <a:schemeClr val="tx1"/>
                </a:solidFill>
                <a:latin typeface="Times New Roman" panose="02020603050405020304" pitchFamily="18" charset="0"/>
              </a:rPr>
              <a:t>xanh</a:t>
            </a:r>
            <a:r>
              <a:rPr sz="2800" b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sz="2800" b="0" err="1">
                <a:solidFill>
                  <a:schemeClr val="tx1"/>
                </a:solidFill>
                <a:latin typeface="Times New Roman" panose="02020603050405020304" pitchFamily="18" charset="0"/>
              </a:rPr>
              <a:t>dùng</a:t>
            </a:r>
            <a:r>
              <a:rPr sz="2800" b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2800" b="0" err="1">
                <a:solidFill>
                  <a:schemeClr val="tx1"/>
                </a:solidFill>
                <a:latin typeface="Times New Roman" panose="02020603050405020304" pitchFamily="18" charset="0"/>
              </a:rPr>
              <a:t>nhiên</a:t>
            </a:r>
            <a:r>
              <a:rPr sz="2800" b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2800" b="0" err="1">
                <a:solidFill>
                  <a:schemeClr val="tx1"/>
                </a:solidFill>
                <a:latin typeface="Times New Roman" panose="02020603050405020304" pitchFamily="18" charset="0"/>
              </a:rPr>
              <a:t>liệu</a:t>
            </a:r>
            <a:r>
              <a:rPr sz="2800" b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2800" b="0" err="1">
                <a:solidFill>
                  <a:schemeClr val="tx1"/>
                </a:solidFill>
                <a:latin typeface="Times New Roman" panose="02020603050405020304" pitchFamily="18" charset="0"/>
              </a:rPr>
              <a:t>không</a:t>
            </a:r>
            <a:r>
              <a:rPr sz="2800" b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2800" b="0" err="1">
                <a:solidFill>
                  <a:schemeClr val="tx1"/>
                </a:solidFill>
                <a:latin typeface="Times New Roman" panose="02020603050405020304" pitchFamily="18" charset="0"/>
              </a:rPr>
              <a:t>sinh</a:t>
            </a:r>
            <a:r>
              <a:rPr sz="2800" b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2800" b="0" err="1">
                <a:solidFill>
                  <a:schemeClr val="tx1"/>
                </a:solidFill>
                <a:latin typeface="Times New Roman" panose="02020603050405020304" pitchFamily="18" charset="0"/>
              </a:rPr>
              <a:t>ra</a:t>
            </a:r>
            <a:r>
              <a:rPr sz="2800" b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2800" b="0" err="1">
                <a:solidFill>
                  <a:schemeClr val="tx1"/>
                </a:solidFill>
                <a:latin typeface="Times New Roman" panose="02020603050405020304" pitchFamily="18" charset="0"/>
              </a:rPr>
              <a:t>khí</a:t>
            </a:r>
            <a:r>
              <a:rPr sz="2800" b="0">
                <a:solidFill>
                  <a:schemeClr val="tx1"/>
                </a:solidFill>
                <a:latin typeface="Times New Roman" panose="02020603050405020304" pitchFamily="18" charset="0"/>
              </a:rPr>
              <a:t> CO</a:t>
            </a:r>
            <a:r>
              <a:rPr sz="2800" b="0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2 </a:t>
            </a:r>
            <a:r>
              <a:rPr sz="2800" b="0">
                <a:solidFill>
                  <a:schemeClr val="tx1"/>
                </a:solidFill>
                <a:latin typeface="Times New Roman" panose="02020603050405020304" pitchFamily="18" charset="0"/>
              </a:rPr>
              <a:t>,……</a:t>
            </a:r>
          </a:p>
        </p:txBody>
      </p:sp>
    </p:spTree>
    <p:extLst>
      <p:ext uri="{BB962C8B-B14F-4D97-AF65-F5344CB8AC3E}">
        <p14:creationId xmlns:p14="http://schemas.microsoft.com/office/powerpoint/2010/main" val="347840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Line 2"/>
          <p:cNvSpPr/>
          <p:nvPr/>
        </p:nvSpPr>
        <p:spPr>
          <a:xfrm flipV="1">
            <a:off x="5334000" y="1066800"/>
            <a:ext cx="1295400" cy="4572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71" name="Line 3"/>
          <p:cNvSpPr/>
          <p:nvPr/>
        </p:nvSpPr>
        <p:spPr>
          <a:xfrm>
            <a:off x="4495800" y="3810000"/>
            <a:ext cx="0" cy="914400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72" name="Line 4"/>
          <p:cNvSpPr/>
          <p:nvPr/>
        </p:nvSpPr>
        <p:spPr>
          <a:xfrm flipV="1">
            <a:off x="5681663" y="4495800"/>
            <a:ext cx="672754" cy="685800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73" name="Line 5"/>
          <p:cNvSpPr/>
          <p:nvPr/>
        </p:nvSpPr>
        <p:spPr>
          <a:xfrm flipH="1" flipV="1">
            <a:off x="2438399" y="5005387"/>
            <a:ext cx="874643" cy="303143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74" name="Line 6"/>
          <p:cNvSpPr/>
          <p:nvPr/>
        </p:nvSpPr>
        <p:spPr>
          <a:xfrm flipH="1">
            <a:off x="2438399" y="5308530"/>
            <a:ext cx="892865" cy="571500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75" name="Line 7"/>
          <p:cNvSpPr/>
          <p:nvPr/>
        </p:nvSpPr>
        <p:spPr>
          <a:xfrm>
            <a:off x="5638800" y="5195888"/>
            <a:ext cx="671099" cy="823912"/>
          </a:xfrm>
          <a:prstGeom prst="line">
            <a:avLst/>
          </a:prstGeom>
          <a:ln w="28575" cap="flat" cmpd="sng">
            <a:solidFill>
              <a:srgbClr val="FF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0474" name="Oval 8"/>
          <p:cNvSpPr/>
          <p:nvPr/>
        </p:nvSpPr>
        <p:spPr>
          <a:xfrm>
            <a:off x="914400" y="2362200"/>
            <a:ext cx="7543800" cy="16764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FFCCCC"/>
              </a:gs>
            </a:gsLst>
            <a:lin ang="5400000" scaled="1"/>
            <a:tileRect/>
          </a:gra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2800" dirty="0" err="1">
                <a:latin typeface="Arial" panose="020B0604020202020204" pitchFamily="34" charset="0"/>
              </a:rPr>
              <a:t>Axit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cacbonic</a:t>
            </a:r>
            <a:r>
              <a:rPr sz="2800" dirty="0">
                <a:latin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sz="2800" dirty="0" err="1">
                <a:latin typeface="Arial" panose="020B0604020202020204" pitchFamily="34" charset="0"/>
              </a:rPr>
              <a:t>và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tính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chất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hóa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học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của</a:t>
            </a:r>
            <a:r>
              <a:rPr sz="2800" dirty="0">
                <a:latin typeface="Arial" panose="020B0604020202020204" pitchFamily="34" charset="0"/>
              </a:rPr>
              <a:t>  </a:t>
            </a:r>
            <a:r>
              <a:rPr sz="2800" dirty="0" err="1">
                <a:latin typeface="Arial" panose="020B0604020202020204" pitchFamily="34" charset="0"/>
              </a:rPr>
              <a:t>muối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cacbonat</a:t>
            </a:r>
            <a:endParaRPr sz="2800" dirty="0">
              <a:latin typeface="Arial" panose="020B0604020202020204" pitchFamily="34" charset="0"/>
            </a:endParaRPr>
          </a:p>
        </p:txBody>
      </p:sp>
      <p:sp>
        <p:nvSpPr>
          <p:cNvPr id="58377" name="Oval 9"/>
          <p:cNvSpPr/>
          <p:nvPr/>
        </p:nvSpPr>
        <p:spPr>
          <a:xfrm>
            <a:off x="3505200" y="1066800"/>
            <a:ext cx="2057400" cy="914400"/>
          </a:xfrm>
          <a:prstGeom prst="ellipse">
            <a:avLst/>
          </a:pr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2400" err="1">
                <a:solidFill>
                  <a:srgbClr val="0000FF"/>
                </a:solidFill>
                <a:latin typeface="Arial" panose="020B0604020202020204" pitchFamily="34" charset="0"/>
              </a:rPr>
              <a:t>Axit</a:t>
            </a:r>
            <a:r>
              <a:rPr sz="24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400" err="1">
                <a:solidFill>
                  <a:srgbClr val="0000FF"/>
                </a:solidFill>
                <a:latin typeface="Arial" panose="020B0604020202020204" pitchFamily="34" charset="0"/>
              </a:rPr>
              <a:t>cacbonic</a:t>
            </a:r>
            <a:endParaRPr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8378" name="Line 10"/>
          <p:cNvSpPr/>
          <p:nvPr/>
        </p:nvSpPr>
        <p:spPr>
          <a:xfrm flipV="1">
            <a:off x="4495800" y="1981200"/>
            <a:ext cx="0" cy="3810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79" name="Oval 11"/>
          <p:cNvSpPr/>
          <p:nvPr/>
        </p:nvSpPr>
        <p:spPr>
          <a:xfrm>
            <a:off x="914400" y="152400"/>
            <a:ext cx="2362200" cy="914400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100000">
                <a:srgbClr val="FFCCCC"/>
              </a:gs>
            </a:gsLst>
            <a:lin ang="5400000" scaled="1"/>
            <a:tileRect/>
          </a:gradFill>
          <a:ln w="9525" cap="flat" cmpd="sng">
            <a:solidFill>
              <a:srgbClr val="99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2400" err="1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sz="24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400" err="1">
                <a:solidFill>
                  <a:srgbClr val="0000FF"/>
                </a:solidFill>
                <a:latin typeface="Arial" panose="020B0604020202020204" pitchFamily="34" charset="0"/>
              </a:rPr>
              <a:t>một</a:t>
            </a:r>
            <a:r>
              <a:rPr sz="24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400" err="1">
                <a:solidFill>
                  <a:srgbClr val="0000FF"/>
                </a:solidFill>
                <a:latin typeface="Arial" panose="020B0604020202020204" pitchFamily="34" charset="0"/>
              </a:rPr>
              <a:t>axit</a:t>
            </a:r>
            <a:r>
              <a:rPr sz="24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400" err="1">
                <a:solidFill>
                  <a:srgbClr val="0000FF"/>
                </a:solidFill>
                <a:latin typeface="Arial" panose="020B0604020202020204" pitchFamily="34" charset="0"/>
              </a:rPr>
              <a:t>yếu</a:t>
            </a:r>
            <a:endParaRPr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8380" name="Oval 12"/>
          <p:cNvSpPr/>
          <p:nvPr/>
        </p:nvSpPr>
        <p:spPr>
          <a:xfrm>
            <a:off x="5791200" y="185738"/>
            <a:ext cx="2438400" cy="914400"/>
          </a:xfrm>
          <a:prstGeom prst="ellipse">
            <a:avLst/>
          </a:prstGeom>
          <a:gradFill rotWithShape="1">
            <a:gsLst>
              <a:gs pos="0">
                <a:srgbClr val="CC66FF"/>
              </a:gs>
              <a:gs pos="100000">
                <a:srgbClr val="FFCCFF"/>
              </a:gs>
            </a:gsLst>
            <a:lin ang="5400000" scaled="1"/>
            <a:tileRect/>
          </a:gradFill>
          <a:ln w="9525" cap="flat" cmpd="sng">
            <a:solidFill>
              <a:srgbClr val="00808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2400" err="1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sz="24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400" err="1">
                <a:solidFill>
                  <a:srgbClr val="0000FF"/>
                </a:solidFill>
                <a:latin typeface="Arial" panose="020B0604020202020204" pitchFamily="34" charset="0"/>
              </a:rPr>
              <a:t>một</a:t>
            </a:r>
            <a:r>
              <a:rPr sz="24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400" err="1">
                <a:solidFill>
                  <a:srgbClr val="0000FF"/>
                </a:solidFill>
                <a:latin typeface="Arial" panose="020B0604020202020204" pitchFamily="34" charset="0"/>
              </a:rPr>
              <a:t>axit</a:t>
            </a:r>
            <a:endParaRPr sz="24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sz="2400" err="1">
                <a:solidFill>
                  <a:srgbClr val="0000FF"/>
                </a:solidFill>
                <a:latin typeface="Arial" panose="020B0604020202020204" pitchFamily="34" charset="0"/>
              </a:rPr>
              <a:t>không</a:t>
            </a:r>
            <a:r>
              <a:rPr sz="24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400" err="1">
                <a:solidFill>
                  <a:srgbClr val="0000FF"/>
                </a:solidFill>
                <a:latin typeface="Arial" panose="020B0604020202020204" pitchFamily="34" charset="0"/>
              </a:rPr>
              <a:t>bền</a:t>
            </a:r>
            <a:endParaRPr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8381" name="Line 13"/>
          <p:cNvSpPr/>
          <p:nvPr/>
        </p:nvSpPr>
        <p:spPr>
          <a:xfrm flipH="1" flipV="1">
            <a:off x="2133600" y="1066800"/>
            <a:ext cx="1371600" cy="4572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82" name="Oval 14"/>
          <p:cNvSpPr/>
          <p:nvPr/>
        </p:nvSpPr>
        <p:spPr>
          <a:xfrm>
            <a:off x="3290888" y="4724400"/>
            <a:ext cx="2390775" cy="914400"/>
          </a:xfrm>
          <a:prstGeom prst="ellipse">
            <a:avLst/>
          </a:prstGeom>
          <a:gradFill rotWithShape="1">
            <a:gsLst>
              <a:gs pos="0">
                <a:srgbClr val="996633"/>
              </a:gs>
              <a:gs pos="100000">
                <a:srgbClr val="FFCCCC"/>
              </a:gs>
            </a:gsLst>
            <a:lin ang="5400000" scaled="1"/>
            <a:tileRect/>
          </a:gradFill>
          <a:ln w="9525" cap="flat" cmpd="sng">
            <a:solidFill>
              <a:srgbClr val="FF00FF"/>
            </a:solidFill>
            <a:prstDash val="dash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Muối</a:t>
            </a:r>
            <a:r>
              <a:rPr sz="24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cacbonat</a:t>
            </a:r>
            <a:endParaRPr sz="2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8383" name="Rectangle 15"/>
          <p:cNvSpPr/>
          <p:nvPr/>
        </p:nvSpPr>
        <p:spPr>
          <a:xfrm>
            <a:off x="6354417" y="4381500"/>
            <a:ext cx="2705100" cy="381000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100000">
                <a:srgbClr val="FFFFFF"/>
              </a:gs>
            </a:gsLst>
            <a:lin ang="5400000" scaled="1"/>
            <a:tileRect/>
          </a:gradFill>
          <a:ln w="19050" cap="flat" cmpd="sng">
            <a:solidFill>
              <a:srgbClr val="006666"/>
            </a:solidFill>
            <a:prstDash val="lgDash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 err="1">
                <a:solidFill>
                  <a:srgbClr val="0000FF"/>
                </a:solidFill>
                <a:latin typeface="Arial" panose="020B0604020202020204" pitchFamily="34" charset="0"/>
              </a:rPr>
              <a:t>Tác</a:t>
            </a:r>
            <a:r>
              <a:rPr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Arial" panose="020B0604020202020204" pitchFamily="34" charset="0"/>
              </a:rPr>
              <a:t>dụng</a:t>
            </a:r>
            <a:r>
              <a:rPr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Arial" panose="020B0604020202020204" pitchFamily="34" charset="0"/>
              </a:rPr>
              <a:t>với</a:t>
            </a:r>
            <a:r>
              <a:rPr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Arial" panose="020B0604020202020204" pitchFamily="34" charset="0"/>
              </a:rPr>
              <a:t>dd</a:t>
            </a:r>
            <a:r>
              <a:rPr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Arial" panose="020B0604020202020204" pitchFamily="34" charset="0"/>
              </a:rPr>
              <a:t>axit</a:t>
            </a: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8384" name="Rectangle 16"/>
          <p:cNvSpPr/>
          <p:nvPr/>
        </p:nvSpPr>
        <p:spPr>
          <a:xfrm>
            <a:off x="6309899" y="6019800"/>
            <a:ext cx="2705100" cy="381000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rgbClr val="CC3300"/>
            </a:solidFill>
            <a:prstDash val="dash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err="1">
                <a:solidFill>
                  <a:srgbClr val="0000FF"/>
                </a:solidFill>
                <a:latin typeface="Arial" panose="020B0604020202020204" pitchFamily="34" charset="0"/>
              </a:rPr>
              <a:t>Tác</a:t>
            </a:r>
            <a:r>
              <a:rPr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err="1">
                <a:solidFill>
                  <a:srgbClr val="0000FF"/>
                </a:solidFill>
                <a:latin typeface="Arial" panose="020B0604020202020204" pitchFamily="34" charset="0"/>
              </a:rPr>
              <a:t>dụng</a:t>
            </a:r>
            <a:r>
              <a:rPr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err="1">
                <a:solidFill>
                  <a:srgbClr val="0000FF"/>
                </a:solidFill>
                <a:latin typeface="Arial" panose="020B0604020202020204" pitchFamily="34" charset="0"/>
              </a:rPr>
              <a:t>với</a:t>
            </a:r>
            <a:r>
              <a:rPr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err="1">
                <a:solidFill>
                  <a:srgbClr val="0000FF"/>
                </a:solidFill>
                <a:latin typeface="Arial" panose="020B0604020202020204" pitchFamily="34" charset="0"/>
              </a:rPr>
              <a:t>dd</a:t>
            </a:r>
            <a:r>
              <a:rPr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err="1">
                <a:solidFill>
                  <a:srgbClr val="0000FF"/>
                </a:solidFill>
                <a:latin typeface="Arial" panose="020B0604020202020204" pitchFamily="34" charset="0"/>
              </a:rPr>
              <a:t>bazơ</a:t>
            </a:r>
            <a:endParaRPr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8385" name="Rectangle 17"/>
          <p:cNvSpPr/>
          <p:nvPr/>
        </p:nvSpPr>
        <p:spPr>
          <a:xfrm>
            <a:off x="84483" y="4572000"/>
            <a:ext cx="2705100" cy="381000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rgbClr val="A50021"/>
            </a:solidFill>
            <a:prstDash val="dash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 err="1">
                <a:solidFill>
                  <a:srgbClr val="0000FF"/>
                </a:solidFill>
                <a:latin typeface="Arial" panose="020B0604020202020204" pitchFamily="34" charset="0"/>
              </a:rPr>
              <a:t>Tác</a:t>
            </a:r>
            <a:r>
              <a:rPr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Arial" panose="020B0604020202020204" pitchFamily="34" charset="0"/>
              </a:rPr>
              <a:t>dụng</a:t>
            </a:r>
            <a:r>
              <a:rPr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Arial" panose="020B0604020202020204" pitchFamily="34" charset="0"/>
              </a:rPr>
              <a:t>với</a:t>
            </a:r>
            <a:r>
              <a:rPr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Arial" panose="020B0604020202020204" pitchFamily="34" charset="0"/>
              </a:rPr>
              <a:t>dd</a:t>
            </a:r>
            <a:r>
              <a:rPr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Arial" panose="020B0604020202020204" pitchFamily="34" charset="0"/>
              </a:rPr>
              <a:t>muối</a:t>
            </a: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8386" name="Rectangle 18"/>
          <p:cNvSpPr/>
          <p:nvPr/>
        </p:nvSpPr>
        <p:spPr>
          <a:xfrm>
            <a:off x="0" y="5946085"/>
            <a:ext cx="2705100" cy="381000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rgbClr val="660066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 err="1">
                <a:solidFill>
                  <a:srgbClr val="0000FF"/>
                </a:solidFill>
                <a:latin typeface="Arial" panose="020B0604020202020204" pitchFamily="34" charset="0"/>
              </a:rPr>
              <a:t>Bị</a:t>
            </a:r>
            <a:r>
              <a:rPr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Arial" panose="020B0604020202020204" pitchFamily="34" charset="0"/>
              </a:rPr>
              <a:t>nhiệt</a:t>
            </a:r>
            <a:r>
              <a:rPr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Arial" panose="020B0604020202020204" pitchFamily="34" charset="0"/>
              </a:rPr>
              <a:t>phân</a:t>
            </a:r>
            <a:r>
              <a:rPr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Arial" panose="020B0604020202020204" pitchFamily="34" charset="0"/>
              </a:rPr>
              <a:t>hủy</a:t>
            </a: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2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 animBg="1"/>
      <p:bldP spid="58379" grpId="0" animBg="1"/>
      <p:bldP spid="58380" grpId="0" animBg="1"/>
      <p:bldP spid="58382" grpId="0" animBg="1"/>
      <p:bldP spid="58383" grpId="0" animBg="1"/>
      <p:bldP spid="58384" grpId="0" animBg="1"/>
      <p:bldP spid="58385" grpId="0" animBg="1"/>
      <p:bldP spid="5838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Text Box 154627"/>
          <p:cNvSpPr txBox="1"/>
          <p:nvPr/>
        </p:nvSpPr>
        <p:spPr>
          <a:xfrm>
            <a:off x="1143000" y="762000"/>
            <a:ext cx="5562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154629" name="Text Box 154628"/>
          <p:cNvSpPr txBox="1"/>
          <p:nvPr/>
        </p:nvSpPr>
        <p:spPr>
          <a:xfrm>
            <a:off x="0" y="0"/>
            <a:ext cx="3581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400">
                <a:solidFill>
                  <a:srgbClr val="FF0000"/>
                </a:solidFill>
                <a:latin typeface="Times New Roman" panose="02020603050405020304" pitchFamily="18" charset="0"/>
              </a:rPr>
              <a:t>TỔNG KẾT</a:t>
            </a:r>
          </a:p>
        </p:txBody>
      </p:sp>
      <p:sp>
        <p:nvSpPr>
          <p:cNvPr id="154630" name="Text Box 154629"/>
          <p:cNvSpPr txBox="1"/>
          <p:nvPr/>
        </p:nvSpPr>
        <p:spPr>
          <a:xfrm>
            <a:off x="381000" y="685800"/>
            <a:ext cx="8763000" cy="222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err="1">
                <a:latin typeface="Times New Roman" panose="02020603050405020304" pitchFamily="18" charset="0"/>
              </a:rPr>
              <a:t>Khoanh</a:t>
            </a:r>
            <a:r>
              <a:rPr sz="4000">
                <a:latin typeface="Times New Roman" panose="02020603050405020304" pitchFamily="18" charset="0"/>
              </a:rPr>
              <a:t> </a:t>
            </a:r>
            <a:r>
              <a:rPr sz="4000" err="1">
                <a:latin typeface="Times New Roman" panose="02020603050405020304" pitchFamily="18" charset="0"/>
              </a:rPr>
              <a:t>tròn</a:t>
            </a:r>
            <a:r>
              <a:rPr sz="4000">
                <a:latin typeface="Times New Roman" panose="02020603050405020304" pitchFamily="18" charset="0"/>
              </a:rPr>
              <a:t> </a:t>
            </a:r>
            <a:r>
              <a:rPr sz="4000" err="1">
                <a:latin typeface="Times New Roman" panose="02020603050405020304" pitchFamily="18" charset="0"/>
              </a:rPr>
              <a:t>câu</a:t>
            </a:r>
            <a:r>
              <a:rPr sz="4000">
                <a:latin typeface="Times New Roman" panose="02020603050405020304" pitchFamily="18" charset="0"/>
              </a:rPr>
              <a:t> </a:t>
            </a:r>
            <a:r>
              <a:rPr sz="4000" err="1">
                <a:latin typeface="Times New Roman" panose="02020603050405020304" pitchFamily="18" charset="0"/>
              </a:rPr>
              <a:t>trả</a:t>
            </a:r>
            <a:r>
              <a:rPr sz="4000">
                <a:latin typeface="Times New Roman" panose="02020603050405020304" pitchFamily="18" charset="0"/>
              </a:rPr>
              <a:t> </a:t>
            </a:r>
            <a:r>
              <a:rPr sz="4000" err="1">
                <a:latin typeface="Times New Roman" panose="02020603050405020304" pitchFamily="18" charset="0"/>
              </a:rPr>
              <a:t>lời</a:t>
            </a:r>
            <a:r>
              <a:rPr sz="4000">
                <a:latin typeface="Times New Roman" panose="02020603050405020304" pitchFamily="18" charset="0"/>
              </a:rPr>
              <a:t> </a:t>
            </a:r>
            <a:r>
              <a:rPr sz="4000" err="1">
                <a:latin typeface="Times New Roman" panose="02020603050405020304" pitchFamily="18" charset="0"/>
              </a:rPr>
              <a:t>đúng</a:t>
            </a:r>
            <a:r>
              <a:rPr sz="400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sz="4000" u="sng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sz="4000" u="sng">
                <a:solidFill>
                  <a:srgbClr val="0000FF"/>
                </a:solidFill>
                <a:latin typeface="Times New Roman" panose="02020603050405020304" pitchFamily="18" charset="0"/>
              </a:rPr>
              <a:t> 1:</a:t>
            </a:r>
            <a:r>
              <a:rPr sz="40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400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sz="40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400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sz="40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4000" err="1">
                <a:solidFill>
                  <a:srgbClr val="0000FF"/>
                </a:solidFill>
                <a:latin typeface="Times New Roman" panose="02020603050405020304" pitchFamily="18" charset="0"/>
              </a:rPr>
              <a:t>muối</a:t>
            </a:r>
            <a:r>
              <a:rPr sz="40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400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sz="400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sz="4000" err="1">
                <a:solidFill>
                  <a:srgbClr val="0000FF"/>
                </a:solidFill>
                <a:latin typeface="Times New Roman" panose="02020603050405020304" pitchFamily="18" charset="0"/>
              </a:rPr>
              <a:t>muối</a:t>
            </a:r>
            <a:r>
              <a:rPr sz="40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400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sz="40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400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sz="40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4000" err="1">
                <a:solidFill>
                  <a:srgbClr val="0000FF"/>
                </a:solidFill>
                <a:latin typeface="Times New Roman" panose="02020603050405020304" pitchFamily="18" charset="0"/>
              </a:rPr>
              <a:t>muối</a:t>
            </a:r>
            <a:r>
              <a:rPr sz="40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4000" err="1">
                <a:solidFill>
                  <a:srgbClr val="0000FF"/>
                </a:solidFill>
                <a:latin typeface="Times New Roman" panose="02020603050405020304" pitchFamily="18" charset="0"/>
              </a:rPr>
              <a:t>hiđrocacbonat</a:t>
            </a:r>
            <a:r>
              <a:rPr sz="400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4631" name="Text Box 154630"/>
          <p:cNvSpPr txBox="1"/>
          <p:nvPr/>
        </p:nvSpPr>
        <p:spPr>
          <a:xfrm>
            <a:off x="609600" y="2906713"/>
            <a:ext cx="7620000" cy="3951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AutoNum type="alphaLcParenR"/>
            </a:pPr>
            <a:r>
              <a:rPr sz="4600">
                <a:latin typeface="Times New Roman" panose="02020603050405020304" pitchFamily="18" charset="0"/>
              </a:rPr>
              <a:t> K</a:t>
            </a:r>
            <a:r>
              <a:rPr sz="4600" baseline="-25000">
                <a:latin typeface="Times New Roman" panose="02020603050405020304" pitchFamily="18" charset="0"/>
              </a:rPr>
              <a:t>2</a:t>
            </a:r>
            <a:r>
              <a:rPr sz="4600">
                <a:latin typeface="Times New Roman" panose="02020603050405020304" pitchFamily="18" charset="0"/>
              </a:rPr>
              <a:t>CO</a:t>
            </a:r>
            <a:r>
              <a:rPr sz="4600" baseline="-25000">
                <a:latin typeface="Times New Roman" panose="02020603050405020304" pitchFamily="18" charset="0"/>
              </a:rPr>
              <a:t>3</a:t>
            </a:r>
          </a:p>
          <a:p>
            <a:pPr marL="342900" indent="-342900">
              <a:spcBef>
                <a:spcPct val="50000"/>
              </a:spcBef>
              <a:buAutoNum type="alphaLcParenR"/>
            </a:pPr>
            <a:r>
              <a:rPr sz="4600">
                <a:latin typeface="Times New Roman" panose="02020603050405020304" pitchFamily="18" charset="0"/>
              </a:rPr>
              <a:t> MgCO</a:t>
            </a:r>
            <a:r>
              <a:rPr sz="4600" baseline="-25000">
                <a:latin typeface="Times New Roman" panose="02020603050405020304" pitchFamily="18" charset="0"/>
              </a:rPr>
              <a:t>3</a:t>
            </a:r>
          </a:p>
          <a:p>
            <a:pPr marL="342900" indent="-342900">
              <a:spcBef>
                <a:spcPct val="50000"/>
              </a:spcBef>
              <a:buAutoNum type="alphaLcParenR"/>
            </a:pPr>
            <a:r>
              <a:rPr sz="4600">
                <a:latin typeface="Times New Roman" panose="02020603050405020304" pitchFamily="18" charset="0"/>
              </a:rPr>
              <a:t> Ba(HCO</a:t>
            </a:r>
            <a:r>
              <a:rPr sz="4600" baseline="-25000">
                <a:latin typeface="Times New Roman" panose="02020603050405020304" pitchFamily="18" charset="0"/>
              </a:rPr>
              <a:t>3</a:t>
            </a:r>
            <a:r>
              <a:rPr sz="4600">
                <a:latin typeface="Times New Roman" panose="02020603050405020304" pitchFamily="18" charset="0"/>
              </a:rPr>
              <a:t>)</a:t>
            </a:r>
            <a:r>
              <a:rPr sz="4600" baseline="-25000">
                <a:latin typeface="Times New Roman" panose="02020603050405020304" pitchFamily="18" charset="0"/>
              </a:rPr>
              <a:t>2</a:t>
            </a:r>
          </a:p>
          <a:p>
            <a:pPr marL="342900" indent="-342900">
              <a:spcBef>
                <a:spcPct val="50000"/>
              </a:spcBef>
              <a:buAutoNum type="alphaLcParenR"/>
            </a:pPr>
            <a:r>
              <a:rPr sz="4600">
                <a:latin typeface="Times New Roman" panose="02020603050405020304" pitchFamily="18" charset="0"/>
              </a:rPr>
              <a:t>   NaHSO</a:t>
            </a:r>
            <a:r>
              <a:rPr sz="4600" baseline="-25000">
                <a:latin typeface="Times New Roman" panose="02020603050405020304" pitchFamily="18" charset="0"/>
              </a:rPr>
              <a:t>3</a:t>
            </a:r>
            <a:endParaRPr sz="4600">
              <a:latin typeface="Times New Roman" panose="02020603050405020304" pitchFamily="18" charset="0"/>
            </a:endParaRPr>
          </a:p>
        </p:txBody>
      </p:sp>
      <p:sp>
        <p:nvSpPr>
          <p:cNvPr id="154632" name="Oval 154631"/>
          <p:cNvSpPr/>
          <p:nvPr/>
        </p:nvSpPr>
        <p:spPr>
          <a:xfrm>
            <a:off x="533400" y="5181600"/>
            <a:ext cx="762000" cy="685800"/>
          </a:xfrm>
          <a:prstGeom prst="ellipse">
            <a:avLst/>
          </a:prstGeom>
          <a:noFill/>
          <a:ln w="76200" cap="flat" cmpd="sng">
            <a:solidFill>
              <a:srgbClr val="0066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46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0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1" grpId="0"/>
      <p:bldP spid="1546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155649"/>
          <p:cNvSpPr txBox="1"/>
          <p:nvPr/>
        </p:nvSpPr>
        <p:spPr>
          <a:xfrm>
            <a:off x="1143000" y="762000"/>
            <a:ext cx="5562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155652" name="Text Box 155651"/>
          <p:cNvSpPr txBox="1"/>
          <p:nvPr/>
        </p:nvSpPr>
        <p:spPr>
          <a:xfrm>
            <a:off x="0" y="0"/>
            <a:ext cx="8763000" cy="1220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err="1">
                <a:latin typeface="Times New Roman" panose="02020603050405020304" pitchFamily="18" charset="0"/>
              </a:rPr>
              <a:t>Khoanh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tròn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câu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trả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lời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đúng</a:t>
            </a:r>
            <a:r>
              <a:rPr sz="320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sz="2800" u="sng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sz="2800" u="sng">
                <a:solidFill>
                  <a:srgbClr val="0000FF"/>
                </a:solidFill>
                <a:latin typeface="Times New Roman" panose="02020603050405020304" pitchFamily="18" charset="0"/>
              </a:rPr>
              <a:t> 2:</a:t>
            </a:r>
            <a:r>
              <a:rPr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err="1">
                <a:solidFill>
                  <a:srgbClr val="0000FF"/>
                </a:solidFill>
                <a:latin typeface="Times New Roman" panose="02020603050405020304" pitchFamily="18" charset="0"/>
              </a:rPr>
              <a:t>nhiệt</a:t>
            </a:r>
            <a:r>
              <a:rPr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err="1">
                <a:solidFill>
                  <a:srgbClr val="0000FF"/>
                </a:solidFill>
                <a:latin typeface="Times New Roman" panose="02020603050405020304" pitchFamily="18" charset="0"/>
              </a:rPr>
              <a:t>muối</a:t>
            </a:r>
            <a:r>
              <a:rPr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err="1">
                <a:solidFill>
                  <a:srgbClr val="0000FF"/>
                </a:solidFill>
                <a:latin typeface="Times New Roman" panose="02020603050405020304" pitchFamily="18" charset="0"/>
              </a:rPr>
              <a:t>cacbonat</a:t>
            </a:r>
            <a:r>
              <a:rPr sz="280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sz="2800" err="1">
                <a:solidFill>
                  <a:srgbClr val="0000FF"/>
                </a:solidFill>
                <a:latin typeface="Times New Roman" panose="02020603050405020304" pitchFamily="18" charset="0"/>
              </a:rPr>
              <a:t>khí</a:t>
            </a:r>
            <a:r>
              <a:rPr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sz="280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55653" name="Text Box 155652"/>
          <p:cNvSpPr txBox="1"/>
          <p:nvPr/>
        </p:nvSpPr>
        <p:spPr>
          <a:xfrm>
            <a:off x="304800" y="2133600"/>
            <a:ext cx="8229600" cy="2989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AutoNum type="alphaLcParenR"/>
            </a:pPr>
            <a:r>
              <a:rPr sz="4600">
                <a:latin typeface="Times New Roman" panose="02020603050405020304" pitchFamily="18" charset="0"/>
              </a:rPr>
              <a:t> </a:t>
            </a:r>
            <a:r>
              <a:rPr sz="3200">
                <a:latin typeface="Times New Roman" panose="02020603050405020304" pitchFamily="18" charset="0"/>
              </a:rPr>
              <a:t>SO</a:t>
            </a:r>
            <a:r>
              <a:rPr sz="3200" baseline="-25000">
                <a:latin typeface="Times New Roman" panose="02020603050405020304" pitchFamily="18" charset="0"/>
              </a:rPr>
              <a:t>3       </a:t>
            </a:r>
          </a:p>
          <a:p>
            <a:pPr marL="342900" indent="-342900">
              <a:spcBef>
                <a:spcPct val="50000"/>
              </a:spcBef>
              <a:buAutoNum type="alphaLcParenR"/>
            </a:pPr>
            <a:r>
              <a:rPr sz="3200">
                <a:latin typeface="Times New Roman" panose="02020603050405020304" pitchFamily="18" charset="0"/>
              </a:rPr>
              <a:t> CO</a:t>
            </a:r>
            <a:r>
              <a:rPr sz="3200" baseline="-25000">
                <a:latin typeface="Times New Roman" panose="02020603050405020304" pitchFamily="18" charset="0"/>
              </a:rPr>
              <a:t>2</a:t>
            </a:r>
          </a:p>
          <a:p>
            <a:pPr marL="342900" indent="-342900">
              <a:spcBef>
                <a:spcPct val="50000"/>
              </a:spcBef>
              <a:buAutoNum type="alphaLcParenR"/>
            </a:pPr>
            <a:r>
              <a:rPr sz="3200">
                <a:latin typeface="Times New Roman" panose="02020603050405020304" pitchFamily="18" charset="0"/>
              </a:rPr>
              <a:t> O</a:t>
            </a:r>
            <a:r>
              <a:rPr sz="3200" baseline="-25000">
                <a:latin typeface="Times New Roman" panose="02020603050405020304" pitchFamily="18" charset="0"/>
              </a:rPr>
              <a:t>2</a:t>
            </a:r>
          </a:p>
          <a:p>
            <a:pPr marL="342900" indent="-342900">
              <a:spcBef>
                <a:spcPct val="50000"/>
              </a:spcBef>
              <a:buAutoNum type="alphaLcParenR"/>
            </a:pPr>
            <a:r>
              <a:rPr sz="3200">
                <a:latin typeface="Times New Roman" panose="02020603050405020304" pitchFamily="18" charset="0"/>
              </a:rPr>
              <a:t> SO</a:t>
            </a:r>
            <a:r>
              <a:rPr sz="3200" baseline="-25000">
                <a:latin typeface="Times New Roman" panose="02020603050405020304" pitchFamily="18" charset="0"/>
              </a:rPr>
              <a:t>2</a:t>
            </a:r>
            <a:endParaRPr sz="3200">
              <a:latin typeface="Times New Roman" panose="02020603050405020304" pitchFamily="18" charset="0"/>
            </a:endParaRPr>
          </a:p>
        </p:txBody>
      </p:sp>
      <p:sp>
        <p:nvSpPr>
          <p:cNvPr id="155654" name="Oval 155653"/>
          <p:cNvSpPr/>
          <p:nvPr/>
        </p:nvSpPr>
        <p:spPr>
          <a:xfrm>
            <a:off x="152400" y="3048000"/>
            <a:ext cx="762000" cy="685800"/>
          </a:xfrm>
          <a:prstGeom prst="ellipse">
            <a:avLst/>
          </a:prstGeom>
          <a:noFill/>
          <a:ln w="76200" cap="flat" cmpd="sng">
            <a:solidFill>
              <a:srgbClr val="0066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sz="4600">
              <a:latin typeface="Times New Roman" panose="02020603050405020304" pitchFamily="18" charset="0"/>
            </a:endParaRPr>
          </a:p>
        </p:txBody>
      </p:sp>
      <p:sp>
        <p:nvSpPr>
          <p:cNvPr id="155661" name="Text Box 155660"/>
          <p:cNvSpPr txBox="1"/>
          <p:nvPr/>
        </p:nvSpPr>
        <p:spPr>
          <a:xfrm>
            <a:off x="0" y="5410200"/>
            <a:ext cx="87630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u="sng" err="1">
                <a:solidFill>
                  <a:srgbClr val="0000FF"/>
                </a:solidFill>
                <a:latin typeface="Arial" panose="020B0604020202020204" pitchFamily="34" charset="0"/>
              </a:rPr>
              <a:t>câu</a:t>
            </a:r>
            <a:r>
              <a:rPr sz="2800" u="sng">
                <a:solidFill>
                  <a:srgbClr val="0000FF"/>
                </a:solidFill>
                <a:latin typeface="Arial" panose="020B0604020202020204" pitchFamily="34" charset="0"/>
              </a:rPr>
              <a:t> 3:</a:t>
            </a:r>
            <a:r>
              <a:rPr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800" err="1">
                <a:solidFill>
                  <a:srgbClr val="0000FF"/>
                </a:solidFill>
                <a:latin typeface="Arial" panose="020B0604020202020204" pitchFamily="34" charset="0"/>
              </a:rPr>
              <a:t>Thực</a:t>
            </a:r>
            <a:r>
              <a:rPr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800" err="1">
                <a:solidFill>
                  <a:srgbClr val="0000FF"/>
                </a:solidFill>
                <a:latin typeface="Arial" panose="020B0604020202020204" pitchFamily="34" charset="0"/>
              </a:rPr>
              <a:t>hiện</a:t>
            </a:r>
            <a:r>
              <a:rPr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800" err="1">
                <a:solidFill>
                  <a:srgbClr val="0000FF"/>
                </a:solidFill>
                <a:latin typeface="Arial" panose="020B0604020202020204" pitchFamily="34" charset="0"/>
              </a:rPr>
              <a:t>chuỗi</a:t>
            </a:r>
            <a:r>
              <a:rPr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800" err="1">
                <a:solidFill>
                  <a:srgbClr val="0000FF"/>
                </a:solidFill>
                <a:latin typeface="Arial" panose="020B0604020202020204" pitchFamily="34" charset="0"/>
              </a:rPr>
              <a:t>phản</a:t>
            </a:r>
            <a:r>
              <a:rPr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800" err="1">
                <a:solidFill>
                  <a:srgbClr val="0000FF"/>
                </a:solidFill>
                <a:latin typeface="Arial" panose="020B0604020202020204" pitchFamily="34" charset="0"/>
              </a:rPr>
              <a:t>ứng</a:t>
            </a:r>
            <a:r>
              <a:rPr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800" err="1">
                <a:solidFill>
                  <a:srgbClr val="0000FF"/>
                </a:solidFill>
                <a:latin typeface="Arial" panose="020B0604020202020204" pitchFamily="34" charset="0"/>
              </a:rPr>
              <a:t>hóa</a:t>
            </a:r>
            <a:r>
              <a:rPr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800" err="1">
                <a:solidFill>
                  <a:srgbClr val="0000FF"/>
                </a:solidFill>
                <a:latin typeface="Arial" panose="020B0604020202020204" pitchFamily="34" charset="0"/>
              </a:rPr>
              <a:t>học</a:t>
            </a:r>
            <a:r>
              <a:rPr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800" err="1">
                <a:solidFill>
                  <a:srgbClr val="0000FF"/>
                </a:solidFill>
                <a:latin typeface="Arial" panose="020B0604020202020204" pitchFamily="34" charset="0"/>
              </a:rPr>
              <a:t>sau</a:t>
            </a:r>
            <a:r>
              <a:rPr sz="280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endParaRPr lang="pt-BR" altLang="x-none" sz="2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pt-BR" altLang="x-none" dirty="0">
                <a:latin typeface="Arial" panose="020B0604020202020204" pitchFamily="34" charset="0"/>
              </a:rPr>
              <a:t>MgCO</a:t>
            </a:r>
            <a:r>
              <a:rPr lang="pt-BR" altLang="x-none" baseline="-25000" dirty="0">
                <a:latin typeface="Arial" panose="020B0604020202020204" pitchFamily="34" charset="0"/>
              </a:rPr>
              <a:t>3</a:t>
            </a:r>
            <a:r>
              <a:rPr lang="pt-BR" altLang="x-none" dirty="0">
                <a:latin typeface="Arial" panose="020B0604020202020204" pitchFamily="34" charset="0"/>
              </a:rPr>
              <a:t>	</a:t>
            </a:r>
            <a:r>
              <a:rPr lang="pt-BR" altLang="x-none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pt-BR" altLang="x-none" dirty="0">
                <a:latin typeface="Arial" panose="020B0604020202020204" pitchFamily="34" charset="0"/>
              </a:rPr>
              <a:t>CO</a:t>
            </a:r>
            <a:r>
              <a:rPr lang="pt-BR" altLang="x-none" baseline="-25000" dirty="0">
                <a:latin typeface="Arial" panose="020B0604020202020204" pitchFamily="34" charset="0"/>
              </a:rPr>
              <a:t>2</a:t>
            </a:r>
            <a:r>
              <a:rPr lang="pt-BR" altLang="x-none" dirty="0">
                <a:latin typeface="Arial" panose="020B0604020202020204" pitchFamily="34" charset="0"/>
              </a:rPr>
              <a:t>	  	 → Na</a:t>
            </a:r>
            <a:r>
              <a:rPr lang="pt-BR" altLang="x-none" baseline="-25000" dirty="0">
                <a:latin typeface="Arial" panose="020B0604020202020204" pitchFamily="34" charset="0"/>
              </a:rPr>
              <a:t>2</a:t>
            </a:r>
            <a:r>
              <a:rPr lang="pt-BR" altLang="x-none" dirty="0">
                <a:latin typeface="Arial" panose="020B0604020202020204" pitchFamily="34" charset="0"/>
              </a:rPr>
              <a:t>CO</a:t>
            </a:r>
            <a:r>
              <a:rPr lang="pt-BR" altLang="x-none" baseline="-25000" dirty="0">
                <a:latin typeface="Arial" panose="020B0604020202020204" pitchFamily="34" charset="0"/>
              </a:rPr>
              <a:t>3 </a:t>
            </a:r>
            <a:r>
              <a:rPr lang="pt-BR" altLang="x-none" dirty="0">
                <a:latin typeface="Arial" panose="020B0604020202020204" pitchFamily="34" charset="0"/>
              </a:rPr>
              <a:t>→ 	NaHCO</a:t>
            </a:r>
            <a:r>
              <a:rPr lang="pt-BR" altLang="x-none" baseline="-25000" dirty="0">
                <a:latin typeface="Arial" panose="020B0604020202020204" pitchFamily="34" charset="0"/>
              </a:rPr>
              <a:t>3</a:t>
            </a:r>
            <a:r>
              <a:rPr lang="pt-BR" altLang="x-none" dirty="0">
                <a:latin typeface="Arial" panose="020B0604020202020204" pitchFamily="34" charset="0"/>
              </a:rPr>
              <a:t> → 	 CO</a:t>
            </a:r>
            <a:r>
              <a:rPr lang="pt-BR" altLang="x-none" baseline="-25000" dirty="0">
                <a:latin typeface="Arial" panose="020B0604020202020204" pitchFamily="34" charset="0"/>
              </a:rPr>
              <a:t>2</a:t>
            </a:r>
            <a:r>
              <a:rPr lang="pt-BR" altLang="x-none" dirty="0">
                <a:latin typeface="Arial" panose="020B0604020202020204" pitchFamily="34" charset="0"/>
              </a:rPr>
              <a:t>                                                                                                                        </a:t>
            </a:r>
          </a:p>
          <a:p>
            <a:r>
              <a:rPr lang="pt-BR" altLang="x-none" dirty="0">
                <a:latin typeface="Arial" panose="020B0604020202020204" pitchFamily="34" charset="0"/>
              </a:rPr>
              <a:t>                                                                                               ↓</a:t>
            </a:r>
          </a:p>
          <a:p>
            <a:r>
              <a:rPr lang="pt-BR" altLang="x-none" dirty="0">
                <a:latin typeface="Arial" panose="020B0604020202020204" pitchFamily="34" charset="0"/>
              </a:rPr>
              <a:t>                                                                                              Ca(HCO</a:t>
            </a:r>
            <a:r>
              <a:rPr lang="pt-BR" altLang="x-none" baseline="-25000" dirty="0">
                <a:latin typeface="Arial" panose="020B0604020202020204" pitchFamily="34" charset="0"/>
              </a:rPr>
              <a:t>3</a:t>
            </a:r>
            <a:r>
              <a:rPr lang="pt-BR" altLang="x-none" dirty="0">
                <a:latin typeface="Arial" panose="020B0604020202020204" pitchFamily="34" charset="0"/>
              </a:rPr>
              <a:t>)</a:t>
            </a:r>
            <a:r>
              <a:rPr lang="pt-BR" altLang="x-none" baseline="-25000" dirty="0">
                <a:latin typeface="Arial" panose="020B0604020202020204" pitchFamily="34" charset="0"/>
              </a:rPr>
              <a:t>2</a:t>
            </a:r>
            <a:endParaRPr baseline="-25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4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5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/>
      <p:bldP spid="155654" grpId="0" animBg="1"/>
      <p:bldP spid="15566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Placeholder 73729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ln/>
        </p:spPr>
        <p:txBody>
          <a:bodyPr/>
          <a:lstStyle/>
          <a:p>
            <a:pPr>
              <a:buNone/>
            </a:pPr>
            <a:endParaRPr>
              <a:latin typeface=".VnTime" pitchFamily="34" charset="0"/>
            </a:endParaRPr>
          </a:p>
          <a:p>
            <a:pPr>
              <a:buNone/>
            </a:pPr>
            <a:endParaRPr>
              <a:latin typeface=".VnTime" pitchFamily="34" charset="0"/>
            </a:endParaRPr>
          </a:p>
          <a:p>
            <a:pPr>
              <a:buNone/>
            </a:pPr>
            <a:endParaRPr>
              <a:latin typeface=".VnTime" pitchFamily="34" charset="0"/>
            </a:endParaRPr>
          </a:p>
          <a:p>
            <a:pPr>
              <a:buNone/>
            </a:pPr>
            <a:endParaRPr>
              <a:latin typeface=".VnTime" pitchFamily="34" charset="0"/>
            </a:endParaRPr>
          </a:p>
          <a:p>
            <a:pPr>
              <a:buNone/>
            </a:pPr>
            <a:endParaRPr>
              <a:latin typeface=".VnTime" pitchFamily="34" charset="0"/>
            </a:endParaRPr>
          </a:p>
          <a:p>
            <a:pPr>
              <a:buNone/>
            </a:pPr>
            <a:endParaRPr>
              <a:latin typeface=".VnTime" pitchFamily="34" charset="0"/>
            </a:endParaRPr>
          </a:p>
          <a:p>
            <a:pPr algn="ctr"/>
            <a:endParaRPr sz="4600" b="1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3736" name="Text Box 73735"/>
          <p:cNvSpPr txBox="1"/>
          <p:nvPr/>
        </p:nvSpPr>
        <p:spPr>
          <a:xfrm>
            <a:off x="838200" y="457200"/>
            <a:ext cx="6477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400" b="0">
                <a:solidFill>
                  <a:srgbClr val="FF0000"/>
                </a:solidFill>
                <a:latin typeface="Arial" panose="020B0604020202020204" pitchFamily="34" charset="0"/>
              </a:rPr>
              <a:t>HƯỚNG DẪN TỰ HỌC</a:t>
            </a:r>
          </a:p>
        </p:txBody>
      </p:sp>
      <p:sp>
        <p:nvSpPr>
          <p:cNvPr id="73737" name="Text Box 73736"/>
          <p:cNvSpPr txBox="1"/>
          <p:nvPr/>
        </p:nvSpPr>
        <p:spPr>
          <a:xfrm>
            <a:off x="457200" y="1676400"/>
            <a:ext cx="7924800" cy="5307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latin typeface="Arial" panose="020B0604020202020204" pitchFamily="34" charset="0"/>
              </a:rPr>
              <a:t>- </a:t>
            </a:r>
            <a:r>
              <a:rPr sz="2800" i="1" err="1">
                <a:solidFill>
                  <a:srgbClr val="0000FF"/>
                </a:solidFill>
                <a:latin typeface="Arial" panose="020B0604020202020204" pitchFamily="34" charset="0"/>
              </a:rPr>
              <a:t>Đối</a:t>
            </a:r>
            <a:r>
              <a:rPr sz="28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800" i="1" err="1">
                <a:solidFill>
                  <a:srgbClr val="0000FF"/>
                </a:solidFill>
                <a:latin typeface="Arial" panose="020B0604020202020204" pitchFamily="34" charset="0"/>
              </a:rPr>
              <a:t>với</a:t>
            </a:r>
            <a:r>
              <a:rPr sz="28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800" i="1" err="1">
                <a:solidFill>
                  <a:srgbClr val="0000FF"/>
                </a:solidFill>
                <a:latin typeface="Arial" panose="020B0604020202020204" pitchFamily="34" charset="0"/>
              </a:rPr>
              <a:t>bài</a:t>
            </a:r>
            <a:r>
              <a:rPr sz="28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800" i="1" err="1">
                <a:solidFill>
                  <a:srgbClr val="0000FF"/>
                </a:solidFill>
                <a:latin typeface="Arial" panose="020B0604020202020204" pitchFamily="34" charset="0"/>
              </a:rPr>
              <a:t>học</a:t>
            </a:r>
            <a:r>
              <a:rPr sz="2800" i="1">
                <a:solidFill>
                  <a:srgbClr val="0000FF"/>
                </a:solidFill>
                <a:latin typeface="Arial" panose="020B0604020202020204" pitchFamily="34" charset="0"/>
              </a:rPr>
              <a:t> ở </a:t>
            </a:r>
            <a:r>
              <a:rPr sz="2800" i="1" err="1">
                <a:solidFill>
                  <a:srgbClr val="0000FF"/>
                </a:solidFill>
                <a:latin typeface="Arial" panose="020B0604020202020204" pitchFamily="34" charset="0"/>
              </a:rPr>
              <a:t>tiết</a:t>
            </a:r>
            <a:r>
              <a:rPr sz="28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800" i="1" err="1">
                <a:solidFill>
                  <a:srgbClr val="0000FF"/>
                </a:solidFill>
                <a:latin typeface="Arial" panose="020B0604020202020204" pitchFamily="34" charset="0"/>
              </a:rPr>
              <a:t>học</a:t>
            </a:r>
            <a:r>
              <a:rPr sz="2800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800" i="1" err="1">
                <a:solidFill>
                  <a:srgbClr val="0000FF"/>
                </a:solidFill>
                <a:latin typeface="Arial" panose="020B0604020202020204" pitchFamily="34" charset="0"/>
              </a:rPr>
              <a:t>này</a:t>
            </a:r>
            <a:endParaRPr sz="2800" i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2800" b="0" i="1">
                <a:latin typeface="Arial" panose="020B0604020202020204" pitchFamily="34" charset="0"/>
              </a:rPr>
              <a:t>+ </a:t>
            </a:r>
            <a:r>
              <a:rPr b="0" err="1">
                <a:latin typeface="Arial" panose="020B0604020202020204" pitchFamily="34" charset="0"/>
              </a:rPr>
              <a:t>Học</a:t>
            </a:r>
            <a:r>
              <a:rPr b="0">
                <a:latin typeface="Arial" panose="020B0604020202020204" pitchFamily="34" charset="0"/>
              </a:rPr>
              <a:t> </a:t>
            </a:r>
            <a:r>
              <a:rPr b="0" err="1">
                <a:latin typeface="Arial" panose="020B0604020202020204" pitchFamily="34" charset="0"/>
              </a:rPr>
              <a:t>bài</a:t>
            </a:r>
            <a:r>
              <a:rPr b="0">
                <a:latin typeface="Arial" panose="020B0604020202020204" pitchFamily="34" charset="0"/>
              </a:rPr>
              <a:t> – </a:t>
            </a:r>
            <a:r>
              <a:rPr b="0" err="1">
                <a:latin typeface="Arial" panose="020B0604020202020204" pitchFamily="34" charset="0"/>
              </a:rPr>
              <a:t>làm</a:t>
            </a:r>
            <a:r>
              <a:rPr b="0">
                <a:latin typeface="Arial" panose="020B0604020202020204" pitchFamily="34" charset="0"/>
              </a:rPr>
              <a:t> </a:t>
            </a:r>
            <a:r>
              <a:rPr b="0" err="1">
                <a:latin typeface="Arial" panose="020B0604020202020204" pitchFamily="34" charset="0"/>
              </a:rPr>
              <a:t>bài</a:t>
            </a:r>
            <a:r>
              <a:rPr b="0">
                <a:latin typeface="Arial" panose="020B0604020202020204" pitchFamily="34" charset="0"/>
              </a:rPr>
              <a:t> </a:t>
            </a:r>
            <a:r>
              <a:rPr b="0" err="1">
                <a:latin typeface="Arial" panose="020B0604020202020204" pitchFamily="34" charset="0"/>
              </a:rPr>
              <a:t>tập</a:t>
            </a:r>
            <a:r>
              <a:rPr b="0">
                <a:latin typeface="Arial" panose="020B0604020202020204" pitchFamily="34" charset="0"/>
              </a:rPr>
              <a:t> 1, 2, 3, 4,5 (Sgk/91)</a:t>
            </a:r>
          </a:p>
          <a:p>
            <a:r>
              <a:rPr>
                <a:latin typeface="Arial" panose="020B0604020202020204" pitchFamily="34" charset="0"/>
              </a:rPr>
              <a:t> </a:t>
            </a:r>
            <a:r>
              <a:rPr b="0" err="1">
                <a:latin typeface="Arial" panose="020B0604020202020204" pitchFamily="34" charset="0"/>
              </a:rPr>
              <a:t>Hướng</a:t>
            </a:r>
            <a:r>
              <a:rPr b="0">
                <a:latin typeface="Arial" panose="020B0604020202020204" pitchFamily="34" charset="0"/>
              </a:rPr>
              <a:t> </a:t>
            </a:r>
            <a:r>
              <a:rPr b="0" err="1">
                <a:latin typeface="Arial" panose="020B0604020202020204" pitchFamily="34" charset="0"/>
              </a:rPr>
              <a:t>dẫn</a:t>
            </a:r>
            <a:r>
              <a:rPr b="0">
                <a:latin typeface="Arial" panose="020B0604020202020204" pitchFamily="34" charset="0"/>
              </a:rPr>
              <a:t> </a:t>
            </a:r>
            <a:r>
              <a:rPr b="0" err="1">
                <a:latin typeface="Arial" panose="020B0604020202020204" pitchFamily="34" charset="0"/>
              </a:rPr>
              <a:t>Bài</a:t>
            </a:r>
            <a:r>
              <a:rPr b="0">
                <a:latin typeface="Arial" panose="020B0604020202020204" pitchFamily="34" charset="0"/>
              </a:rPr>
              <a:t> 5 (sgk/91)</a:t>
            </a:r>
          </a:p>
          <a:p>
            <a:r>
              <a:rPr b="0">
                <a:latin typeface="Arial" panose="020B0604020202020204" pitchFamily="34" charset="0"/>
              </a:rPr>
              <a:t>* </a:t>
            </a:r>
            <a:r>
              <a:rPr b="0" err="1">
                <a:latin typeface="Arial" panose="020B0604020202020204" pitchFamily="34" charset="0"/>
              </a:rPr>
              <a:t>Viết</a:t>
            </a:r>
            <a:r>
              <a:rPr b="0">
                <a:latin typeface="Arial" panose="020B0604020202020204" pitchFamily="34" charset="0"/>
              </a:rPr>
              <a:t> </a:t>
            </a:r>
            <a:r>
              <a:rPr b="0" err="1">
                <a:latin typeface="Arial" panose="020B0604020202020204" pitchFamily="34" charset="0"/>
              </a:rPr>
              <a:t>phương</a:t>
            </a:r>
            <a:r>
              <a:rPr b="0">
                <a:latin typeface="Arial" panose="020B0604020202020204" pitchFamily="34" charset="0"/>
              </a:rPr>
              <a:t> </a:t>
            </a:r>
            <a:r>
              <a:rPr b="0" err="1">
                <a:latin typeface="Arial" panose="020B0604020202020204" pitchFamily="34" charset="0"/>
              </a:rPr>
              <a:t>trình</a:t>
            </a:r>
            <a:r>
              <a:rPr b="0">
                <a:latin typeface="Arial" panose="020B0604020202020204" pitchFamily="34" charset="0"/>
              </a:rPr>
              <a:t> </a:t>
            </a:r>
            <a:r>
              <a:rPr b="0" err="1">
                <a:latin typeface="Arial" panose="020B0604020202020204" pitchFamily="34" charset="0"/>
              </a:rPr>
              <a:t>hóa</a:t>
            </a:r>
            <a:r>
              <a:rPr b="0">
                <a:latin typeface="Arial" panose="020B0604020202020204" pitchFamily="34" charset="0"/>
              </a:rPr>
              <a:t> </a:t>
            </a:r>
            <a:r>
              <a:rPr b="0" err="1">
                <a:latin typeface="Arial" panose="020B0604020202020204" pitchFamily="34" charset="0"/>
              </a:rPr>
              <a:t>học</a:t>
            </a:r>
            <a:r>
              <a:rPr b="0">
                <a:latin typeface="Arial" panose="020B0604020202020204" pitchFamily="34" charset="0"/>
              </a:rPr>
              <a:t>:</a:t>
            </a:r>
          </a:p>
          <a:p>
            <a:r>
              <a:rPr b="0">
                <a:latin typeface="Arial" panose="020B0604020202020204" pitchFamily="34" charset="0"/>
              </a:rPr>
              <a:t> 2NaHCO</a:t>
            </a:r>
            <a:r>
              <a:rPr b="0" baseline="-25000">
                <a:latin typeface="Arial" panose="020B0604020202020204" pitchFamily="34" charset="0"/>
              </a:rPr>
              <a:t>3</a:t>
            </a:r>
            <a:r>
              <a:rPr b="0">
                <a:latin typeface="Arial" panose="020B0604020202020204" pitchFamily="34" charset="0"/>
              </a:rPr>
              <a:t>  +  H</a:t>
            </a:r>
            <a:r>
              <a:rPr b="0" baseline="-25000">
                <a:latin typeface="Arial" panose="020B0604020202020204" pitchFamily="34" charset="0"/>
              </a:rPr>
              <a:t>2</a:t>
            </a:r>
            <a:r>
              <a:rPr b="0">
                <a:latin typeface="Arial" panose="020B0604020202020204" pitchFamily="34" charset="0"/>
              </a:rPr>
              <a:t>SO</a:t>
            </a:r>
            <a:r>
              <a:rPr b="0" baseline="-25000">
                <a:latin typeface="Arial" panose="020B0604020202020204" pitchFamily="34" charset="0"/>
              </a:rPr>
              <a:t>4</a:t>
            </a:r>
            <a:r>
              <a:rPr b="0">
                <a:latin typeface="Arial" panose="020B0604020202020204" pitchFamily="34" charset="0"/>
              </a:rPr>
              <a:t>            Na</a:t>
            </a:r>
            <a:r>
              <a:rPr b="0" baseline="-25000">
                <a:latin typeface="Arial" panose="020B0604020202020204" pitchFamily="34" charset="0"/>
              </a:rPr>
              <a:t>2</a:t>
            </a:r>
            <a:r>
              <a:rPr b="0">
                <a:latin typeface="Arial" panose="020B0604020202020204" pitchFamily="34" charset="0"/>
              </a:rPr>
              <a:t>SO</a:t>
            </a:r>
            <a:r>
              <a:rPr b="0" baseline="-25000">
                <a:latin typeface="Arial" panose="020B0604020202020204" pitchFamily="34" charset="0"/>
              </a:rPr>
              <a:t>4</a:t>
            </a:r>
            <a:r>
              <a:rPr b="0">
                <a:latin typeface="Arial" panose="020B0604020202020204" pitchFamily="34" charset="0"/>
              </a:rPr>
              <a:t> + 2H</a:t>
            </a:r>
            <a:r>
              <a:rPr b="0" baseline="-25000">
                <a:latin typeface="Arial" panose="020B0604020202020204" pitchFamily="34" charset="0"/>
              </a:rPr>
              <a:t>2</a:t>
            </a:r>
            <a:r>
              <a:rPr b="0">
                <a:latin typeface="Arial" panose="020B0604020202020204" pitchFamily="34" charset="0"/>
              </a:rPr>
              <a:t>O + 2CO</a:t>
            </a:r>
            <a:r>
              <a:rPr b="0" baseline="-25000">
                <a:latin typeface="Arial" panose="020B0604020202020204" pitchFamily="34" charset="0"/>
              </a:rPr>
              <a:t>2</a:t>
            </a:r>
            <a:r>
              <a:rPr b="0">
                <a:latin typeface="Arial" panose="020B0604020202020204" pitchFamily="34" charset="0"/>
              </a:rPr>
              <a:t> </a:t>
            </a:r>
          </a:p>
          <a:p>
            <a:r>
              <a:rPr b="0">
                <a:latin typeface="Arial" panose="020B0604020202020204" pitchFamily="34" charset="0"/>
              </a:rPr>
              <a:t>* Theo </a:t>
            </a:r>
            <a:r>
              <a:rPr b="0" err="1">
                <a:latin typeface="Arial" panose="020B0604020202020204" pitchFamily="34" charset="0"/>
              </a:rPr>
              <a:t>đề</a:t>
            </a:r>
            <a:r>
              <a:rPr b="0">
                <a:latin typeface="Arial" panose="020B0604020202020204" pitchFamily="34" charset="0"/>
              </a:rPr>
              <a:t> </a:t>
            </a:r>
            <a:r>
              <a:rPr b="0" err="1">
                <a:latin typeface="Arial" panose="020B0604020202020204" pitchFamily="34" charset="0"/>
              </a:rPr>
              <a:t>bài</a:t>
            </a:r>
            <a:r>
              <a:rPr b="0">
                <a:latin typeface="Arial" panose="020B0604020202020204" pitchFamily="34" charset="0"/>
              </a:rPr>
              <a:t>: </a:t>
            </a:r>
          </a:p>
          <a:p>
            <a:r>
              <a:rPr b="0" err="1">
                <a:latin typeface="Arial" panose="020B0604020202020204" pitchFamily="34" charset="0"/>
              </a:rPr>
              <a:t>Số</a:t>
            </a:r>
            <a:r>
              <a:rPr b="0">
                <a:latin typeface="Arial" panose="020B0604020202020204" pitchFamily="34" charset="0"/>
              </a:rPr>
              <a:t> mol </a:t>
            </a:r>
            <a:r>
              <a:rPr b="0" err="1">
                <a:latin typeface="Arial" panose="020B0604020202020204" pitchFamily="34" charset="0"/>
              </a:rPr>
              <a:t>của</a:t>
            </a:r>
            <a:r>
              <a:rPr b="0">
                <a:latin typeface="Arial" panose="020B0604020202020204" pitchFamily="34" charset="0"/>
              </a:rPr>
              <a:t> H</a:t>
            </a:r>
            <a:r>
              <a:rPr b="0" baseline="-25000">
                <a:latin typeface="Arial" panose="020B0604020202020204" pitchFamily="34" charset="0"/>
              </a:rPr>
              <a:t>2</a:t>
            </a:r>
            <a:r>
              <a:rPr b="0">
                <a:latin typeface="Arial" panose="020B0604020202020204" pitchFamily="34" charset="0"/>
              </a:rPr>
              <a:t>SO</a:t>
            </a:r>
            <a:r>
              <a:rPr b="0" baseline="-25000">
                <a:latin typeface="Arial" panose="020B0604020202020204" pitchFamily="34" charset="0"/>
              </a:rPr>
              <a:t>4</a:t>
            </a:r>
            <a:r>
              <a:rPr b="0">
                <a:latin typeface="Arial" panose="020B0604020202020204" pitchFamily="34" charset="0"/>
              </a:rPr>
              <a:t> </a:t>
            </a:r>
            <a:r>
              <a:rPr b="0" err="1">
                <a:latin typeface="Arial" panose="020B0604020202020204" pitchFamily="34" charset="0"/>
              </a:rPr>
              <a:t>là</a:t>
            </a:r>
            <a:r>
              <a:rPr b="0">
                <a:latin typeface="Arial" panose="020B0604020202020204" pitchFamily="34" charset="0"/>
              </a:rPr>
              <a:t>: n = m/M = 980/98 = 10 (mol)</a:t>
            </a:r>
          </a:p>
          <a:p>
            <a:r>
              <a:rPr b="0">
                <a:latin typeface="Arial" panose="020B0604020202020204" pitchFamily="34" charset="0"/>
              </a:rPr>
              <a:t>H</a:t>
            </a:r>
            <a:r>
              <a:rPr b="0" baseline="-25000">
                <a:latin typeface="Arial" panose="020B0604020202020204" pitchFamily="34" charset="0"/>
              </a:rPr>
              <a:t>2</a:t>
            </a:r>
            <a:r>
              <a:rPr b="0">
                <a:latin typeface="Arial" panose="020B0604020202020204" pitchFamily="34" charset="0"/>
              </a:rPr>
              <a:t>SO</a:t>
            </a:r>
            <a:r>
              <a:rPr b="0" baseline="-25000">
                <a:latin typeface="Arial" panose="020B0604020202020204" pitchFamily="34" charset="0"/>
              </a:rPr>
              <a:t>4</a:t>
            </a:r>
            <a:r>
              <a:rPr b="0">
                <a:latin typeface="Arial" panose="020B0604020202020204" pitchFamily="34" charset="0"/>
              </a:rPr>
              <a:t> </a:t>
            </a:r>
            <a:r>
              <a:rPr b="0" err="1">
                <a:latin typeface="Arial" panose="020B0604020202020204" pitchFamily="34" charset="0"/>
              </a:rPr>
              <a:t>phản</a:t>
            </a:r>
            <a:r>
              <a:rPr b="0">
                <a:latin typeface="Arial" panose="020B0604020202020204" pitchFamily="34" charset="0"/>
              </a:rPr>
              <a:t> </a:t>
            </a:r>
            <a:r>
              <a:rPr b="0" err="1">
                <a:latin typeface="Arial" panose="020B0604020202020204" pitchFamily="34" charset="0"/>
              </a:rPr>
              <a:t>ứng</a:t>
            </a:r>
            <a:r>
              <a:rPr b="0">
                <a:latin typeface="Arial" panose="020B0604020202020204" pitchFamily="34" charset="0"/>
              </a:rPr>
              <a:t> </a:t>
            </a:r>
            <a:r>
              <a:rPr b="0" err="1">
                <a:latin typeface="Arial" panose="020B0604020202020204" pitchFamily="34" charset="0"/>
              </a:rPr>
              <a:t>hết</a:t>
            </a:r>
            <a:endParaRPr b="0">
              <a:latin typeface="Arial" panose="020B0604020202020204" pitchFamily="34" charset="0"/>
            </a:endParaRPr>
          </a:p>
          <a:p>
            <a:r>
              <a:rPr b="0">
                <a:latin typeface="Arial" panose="020B0604020202020204" pitchFamily="34" charset="0"/>
              </a:rPr>
              <a:t>     </a:t>
            </a:r>
            <a:r>
              <a:rPr b="0" err="1">
                <a:latin typeface="Arial" panose="020B0604020202020204" pitchFamily="34" charset="0"/>
              </a:rPr>
              <a:t>Tính</a:t>
            </a:r>
            <a:r>
              <a:rPr b="0">
                <a:latin typeface="Arial" panose="020B0604020202020204" pitchFamily="34" charset="0"/>
              </a:rPr>
              <a:t> </a:t>
            </a:r>
            <a:r>
              <a:rPr b="0" err="1">
                <a:latin typeface="Arial" panose="020B0604020202020204" pitchFamily="34" charset="0"/>
              </a:rPr>
              <a:t>theo</a:t>
            </a:r>
            <a:r>
              <a:rPr b="0">
                <a:latin typeface="Arial" panose="020B0604020202020204" pitchFamily="34" charset="0"/>
              </a:rPr>
              <a:t> </a:t>
            </a:r>
            <a:r>
              <a:rPr b="0" err="1">
                <a:latin typeface="Arial" panose="020B0604020202020204" pitchFamily="34" charset="0"/>
              </a:rPr>
              <a:t>số</a:t>
            </a:r>
            <a:r>
              <a:rPr b="0">
                <a:latin typeface="Arial" panose="020B0604020202020204" pitchFamily="34" charset="0"/>
              </a:rPr>
              <a:t> mol H</a:t>
            </a:r>
            <a:r>
              <a:rPr b="0" baseline="-25000">
                <a:latin typeface="Arial" panose="020B0604020202020204" pitchFamily="34" charset="0"/>
              </a:rPr>
              <a:t>2</a:t>
            </a:r>
            <a:r>
              <a:rPr b="0">
                <a:latin typeface="Arial" panose="020B0604020202020204" pitchFamily="34" charset="0"/>
              </a:rPr>
              <a:t>SO</a:t>
            </a:r>
            <a:r>
              <a:rPr b="0" baseline="-25000">
                <a:latin typeface="Arial" panose="020B0604020202020204" pitchFamily="34" charset="0"/>
              </a:rPr>
              <a:t>4</a:t>
            </a:r>
            <a:r>
              <a:rPr b="0">
                <a:latin typeface="Arial" panose="020B0604020202020204" pitchFamily="34" charset="0"/>
              </a:rPr>
              <a:t>.</a:t>
            </a:r>
          </a:p>
          <a:p>
            <a:r>
              <a:rPr b="0">
                <a:latin typeface="Arial" panose="020B0604020202020204" pitchFamily="34" charset="0"/>
              </a:rPr>
              <a:t>* Theo PTHH: nCO</a:t>
            </a:r>
            <a:r>
              <a:rPr b="0" baseline="-25000">
                <a:latin typeface="Arial" panose="020B0604020202020204" pitchFamily="34" charset="0"/>
              </a:rPr>
              <a:t>2</a:t>
            </a:r>
            <a:r>
              <a:rPr b="0">
                <a:latin typeface="Arial" panose="020B0604020202020204" pitchFamily="34" charset="0"/>
              </a:rPr>
              <a:t> = 2nH</a:t>
            </a:r>
            <a:r>
              <a:rPr b="0" baseline="-25000">
                <a:latin typeface="Arial" panose="020B0604020202020204" pitchFamily="34" charset="0"/>
              </a:rPr>
              <a:t>2</a:t>
            </a:r>
            <a:r>
              <a:rPr b="0">
                <a:latin typeface="Arial" panose="020B0604020202020204" pitchFamily="34" charset="0"/>
              </a:rPr>
              <a:t>SO</a:t>
            </a:r>
            <a:r>
              <a:rPr b="0" baseline="-25000">
                <a:latin typeface="Arial" panose="020B0604020202020204" pitchFamily="34" charset="0"/>
              </a:rPr>
              <a:t>4</a:t>
            </a:r>
            <a:r>
              <a:rPr b="0">
                <a:latin typeface="Arial" panose="020B0604020202020204" pitchFamily="34" charset="0"/>
              </a:rPr>
              <a:t> = 2x10 = 20 (mol)</a:t>
            </a:r>
          </a:p>
          <a:p>
            <a:r>
              <a:rPr b="0">
                <a:latin typeface="Arial" panose="020B0604020202020204" pitchFamily="34" charset="0"/>
              </a:rPr>
              <a:t>  </a:t>
            </a:r>
            <a:r>
              <a:rPr b="0" err="1">
                <a:latin typeface="Arial" panose="020B0604020202020204" pitchFamily="34" charset="0"/>
              </a:rPr>
              <a:t>Thể</a:t>
            </a:r>
            <a:r>
              <a:rPr b="0">
                <a:latin typeface="Arial" panose="020B0604020202020204" pitchFamily="34" charset="0"/>
              </a:rPr>
              <a:t> </a:t>
            </a:r>
            <a:r>
              <a:rPr b="0" err="1">
                <a:latin typeface="Arial" panose="020B0604020202020204" pitchFamily="34" charset="0"/>
              </a:rPr>
              <a:t>tích</a:t>
            </a:r>
            <a:r>
              <a:rPr b="0">
                <a:latin typeface="Arial" panose="020B0604020202020204" pitchFamily="34" charset="0"/>
              </a:rPr>
              <a:t> </a:t>
            </a:r>
            <a:r>
              <a:rPr b="0" err="1">
                <a:latin typeface="Arial" panose="020B0604020202020204" pitchFamily="34" charset="0"/>
              </a:rPr>
              <a:t>khí</a:t>
            </a:r>
            <a:r>
              <a:rPr b="0">
                <a:latin typeface="Arial" panose="020B0604020202020204" pitchFamily="34" charset="0"/>
              </a:rPr>
              <a:t> CO</a:t>
            </a:r>
            <a:r>
              <a:rPr b="0" baseline="-25000">
                <a:latin typeface="Arial" panose="020B0604020202020204" pitchFamily="34" charset="0"/>
              </a:rPr>
              <a:t>2</a:t>
            </a:r>
            <a:r>
              <a:rPr b="0">
                <a:latin typeface="Arial" panose="020B0604020202020204" pitchFamily="34" charset="0"/>
              </a:rPr>
              <a:t> </a:t>
            </a:r>
            <a:r>
              <a:rPr b="0" err="1">
                <a:latin typeface="Arial" panose="020B0604020202020204" pitchFamily="34" charset="0"/>
              </a:rPr>
              <a:t>tạo</a:t>
            </a:r>
            <a:r>
              <a:rPr b="0">
                <a:latin typeface="Arial" panose="020B0604020202020204" pitchFamily="34" charset="0"/>
              </a:rPr>
              <a:t> </a:t>
            </a:r>
            <a:r>
              <a:rPr b="0" err="1">
                <a:latin typeface="Arial" panose="020B0604020202020204" pitchFamily="34" charset="0"/>
              </a:rPr>
              <a:t>thành</a:t>
            </a:r>
            <a:r>
              <a:rPr b="0">
                <a:latin typeface="Arial" panose="020B0604020202020204" pitchFamily="34" charset="0"/>
              </a:rPr>
              <a:t> (</a:t>
            </a:r>
            <a:r>
              <a:rPr b="0" err="1">
                <a:latin typeface="Arial" panose="020B0604020202020204" pitchFamily="34" charset="0"/>
              </a:rPr>
              <a:t>đktc</a:t>
            </a:r>
            <a:r>
              <a:rPr b="0">
                <a:latin typeface="Arial" panose="020B0604020202020204" pitchFamily="34" charset="0"/>
              </a:rPr>
              <a:t>): V = 20 x 22,4 = 448(l)</a:t>
            </a:r>
          </a:p>
          <a:p>
            <a:r>
              <a:rPr>
                <a:latin typeface="Arial" panose="020B0604020202020204" pitchFamily="34" charset="0"/>
              </a:rPr>
              <a:t>			</a:t>
            </a:r>
          </a:p>
          <a:p>
            <a:pPr>
              <a:spcBef>
                <a:spcPct val="50000"/>
              </a:spcBef>
            </a:pPr>
            <a:endParaRPr i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2800" i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73738" name="Straight Connector 73737"/>
          <p:cNvSpPr/>
          <p:nvPr/>
        </p:nvSpPr>
        <p:spPr>
          <a:xfrm>
            <a:off x="3200400" y="3581400"/>
            <a:ext cx="5334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</p:spTree>
    <p:extLst>
      <p:ext uri="{BB962C8B-B14F-4D97-AF65-F5344CB8AC3E}">
        <p14:creationId xmlns:p14="http://schemas.microsoft.com/office/powerpoint/2010/main" val="349624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s 148482"/>
          <p:cNvSpPr/>
          <p:nvPr/>
        </p:nvSpPr>
        <p:spPr>
          <a:xfrm>
            <a:off x="0" y="533400"/>
            <a:ext cx="9144000" cy="685800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 anchor="ctr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 lvl="0"/>
            <a:r>
              <a:rPr sz="2800" b="1" i="1">
                <a:solidFill>
                  <a:srgbClr val="0000FF"/>
                </a:solidFill>
                <a:effectLst/>
              </a:rPr>
              <a:t>- </a:t>
            </a:r>
            <a:r>
              <a:rPr sz="2800" b="1" i="1" err="1">
                <a:solidFill>
                  <a:srgbClr val="0000FF"/>
                </a:solidFill>
                <a:effectLst/>
              </a:rPr>
              <a:t>Đối</a:t>
            </a:r>
            <a:r>
              <a:rPr sz="2800" b="1" i="1">
                <a:solidFill>
                  <a:srgbClr val="0000FF"/>
                </a:solidFill>
                <a:effectLst/>
              </a:rPr>
              <a:t> </a:t>
            </a:r>
            <a:r>
              <a:rPr sz="2800" b="1" i="1" err="1">
                <a:solidFill>
                  <a:srgbClr val="0000FF"/>
                </a:solidFill>
                <a:effectLst/>
              </a:rPr>
              <a:t>với</a:t>
            </a:r>
            <a:r>
              <a:rPr sz="2800" b="1" i="1">
                <a:solidFill>
                  <a:srgbClr val="0000FF"/>
                </a:solidFill>
                <a:effectLst/>
              </a:rPr>
              <a:t> </a:t>
            </a:r>
            <a:r>
              <a:rPr sz="2800" b="1" i="1" err="1">
                <a:solidFill>
                  <a:srgbClr val="0000FF"/>
                </a:solidFill>
                <a:effectLst/>
              </a:rPr>
              <a:t>bài</a:t>
            </a:r>
            <a:r>
              <a:rPr sz="2800" b="1" i="1">
                <a:solidFill>
                  <a:srgbClr val="0000FF"/>
                </a:solidFill>
                <a:effectLst/>
              </a:rPr>
              <a:t> </a:t>
            </a:r>
            <a:r>
              <a:rPr sz="2800" b="1" i="1" err="1">
                <a:solidFill>
                  <a:srgbClr val="0000FF"/>
                </a:solidFill>
                <a:effectLst/>
              </a:rPr>
              <a:t>học</a:t>
            </a:r>
            <a:r>
              <a:rPr sz="2800" b="1" i="1">
                <a:solidFill>
                  <a:srgbClr val="0000FF"/>
                </a:solidFill>
                <a:effectLst/>
              </a:rPr>
              <a:t> ở </a:t>
            </a:r>
            <a:r>
              <a:rPr sz="2800" b="1" i="1" err="1">
                <a:solidFill>
                  <a:srgbClr val="0000FF"/>
                </a:solidFill>
                <a:effectLst/>
              </a:rPr>
              <a:t>tiết</a:t>
            </a:r>
            <a:r>
              <a:rPr sz="2800" b="1" i="1">
                <a:solidFill>
                  <a:srgbClr val="0000FF"/>
                </a:solidFill>
                <a:effectLst/>
              </a:rPr>
              <a:t> </a:t>
            </a:r>
            <a:r>
              <a:rPr sz="2800" b="1" i="1" err="1">
                <a:solidFill>
                  <a:srgbClr val="0000FF"/>
                </a:solidFill>
                <a:effectLst/>
              </a:rPr>
              <a:t>học</a:t>
            </a:r>
            <a:r>
              <a:rPr sz="2800" b="1" i="1">
                <a:solidFill>
                  <a:srgbClr val="0000FF"/>
                </a:solidFill>
                <a:effectLst/>
              </a:rPr>
              <a:t> </a:t>
            </a:r>
            <a:r>
              <a:rPr sz="2800" b="1" i="1" err="1">
                <a:solidFill>
                  <a:srgbClr val="0000FF"/>
                </a:solidFill>
                <a:effectLst/>
              </a:rPr>
              <a:t>tiếp</a:t>
            </a:r>
            <a:r>
              <a:rPr sz="2800" b="1" i="1">
                <a:solidFill>
                  <a:srgbClr val="0000FF"/>
                </a:solidFill>
                <a:effectLst/>
              </a:rPr>
              <a:t> </a:t>
            </a:r>
            <a:r>
              <a:rPr sz="2800" b="1" i="1" err="1">
                <a:solidFill>
                  <a:srgbClr val="0000FF"/>
                </a:solidFill>
                <a:effectLst/>
              </a:rPr>
              <a:t>theo</a:t>
            </a:r>
            <a:endParaRPr sz="2800" b="1" i="1">
              <a:solidFill>
                <a:srgbClr val="0000FF"/>
              </a:solidFill>
              <a:effectLst/>
            </a:endParaRPr>
          </a:p>
        </p:txBody>
      </p:sp>
      <p:sp>
        <p:nvSpPr>
          <p:cNvPr id="148485" name="Rectangles 148484"/>
          <p:cNvSpPr/>
          <p:nvPr/>
        </p:nvSpPr>
        <p:spPr>
          <a:xfrm>
            <a:off x="457200" y="1524000"/>
            <a:ext cx="8153400" cy="4724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defRPr>
            </a:lvl5pPr>
          </a:lstStyle>
          <a:p>
            <a:pPr lvl="0">
              <a:buFontTx/>
              <a:buChar char="-"/>
            </a:pP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Đọc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trước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30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lic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công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nghiệp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silicat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lvl="0">
              <a:buFontTx/>
              <a:buChar char="-"/>
            </a:pP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Tìm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hiểu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lvl="0">
              <a:buFontTx/>
              <a:buChar char="-"/>
            </a:pP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Tính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chất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của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SiO</a:t>
            </a:r>
            <a:r>
              <a:rPr sz="2400" b="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</a:p>
          <a:p>
            <a:pPr lvl="0">
              <a:buFontTx/>
              <a:buChar char="-"/>
            </a:pPr>
            <a:r>
              <a:rPr sz="2400" b="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nguyên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liệu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để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sản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xuất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đồ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gốm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xi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măng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thủy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tinh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lvl="0"/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Mỗi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nhóm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lvl="0"/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Mẫu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vật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đồ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dùng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bằng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gốm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sứ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thủy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tinh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đất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sét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cát</a:t>
            </a:r>
            <a:r>
              <a:rPr sz="2400" b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2400" b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trắng</a:t>
            </a:r>
            <a:endParaRPr sz="2400" b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lvl="0">
              <a:buFontTx/>
              <a:buChar char="-"/>
            </a:pPr>
            <a:endParaRPr sz="2400" b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6152"/>
          <p:cNvSpPr txBox="1"/>
          <p:nvPr/>
        </p:nvSpPr>
        <p:spPr>
          <a:xfrm>
            <a:off x="533400" y="304800"/>
            <a:ext cx="8466455" cy="3692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 37 - </a:t>
            </a:r>
            <a:r>
              <a:rPr sz="4800" dirty="0" err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Bài</a:t>
            </a:r>
            <a:r>
              <a:rPr sz="48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 29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50000"/>
              </a:spcBef>
            </a:pPr>
            <a:r>
              <a:rPr sz="48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AXIT CACBONIC 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sz="48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 MUỐI CACBONAT</a:t>
            </a:r>
            <a:endParaRPr sz="4800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sz="240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" name="Picture 2" descr="App Insights: Tập viết chữ đẹp | Apptop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3" b="20723"/>
          <a:stretch/>
        </p:blipFill>
        <p:spPr bwMode="auto">
          <a:xfrm>
            <a:off x="7673080" y="45871"/>
            <a:ext cx="1470920" cy="9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2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Placeholder 77825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7086600"/>
          </a:xfrm>
          <a:ln/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sz="4800">
                <a:latin typeface=".VnTime" pitchFamily="34" charset="0"/>
              </a:rPr>
              <a:t>		</a:t>
            </a:r>
          </a:p>
          <a:p>
            <a:pPr>
              <a:lnSpc>
                <a:spcPct val="90000"/>
              </a:lnSpc>
              <a:buNone/>
            </a:pPr>
            <a:endParaRPr sz="2800">
              <a:latin typeface=".VnTime" pitchFamily="34" charset="0"/>
            </a:endParaRPr>
          </a:p>
          <a:p>
            <a:pPr>
              <a:lnSpc>
                <a:spcPct val="90000"/>
              </a:lnSpc>
              <a:buNone/>
            </a:pPr>
            <a:endParaRPr sz="2800">
              <a:latin typeface=".VnTime" pitchFamily="34" charset="0"/>
            </a:endParaRPr>
          </a:p>
          <a:p>
            <a:pPr>
              <a:lnSpc>
                <a:spcPct val="90000"/>
              </a:lnSpc>
              <a:buNone/>
            </a:pPr>
            <a:endParaRPr sz="2800">
              <a:latin typeface=".VnTime" pitchFamily="34" charset="0"/>
            </a:endParaRPr>
          </a:p>
          <a:p>
            <a:pPr>
              <a:lnSpc>
                <a:spcPct val="90000"/>
              </a:lnSpc>
              <a:buNone/>
            </a:pPr>
            <a:endParaRPr sz="2800">
              <a:latin typeface=".VnTime" pitchFamily="34" charset="0"/>
            </a:endParaRPr>
          </a:p>
          <a:p>
            <a:pPr>
              <a:lnSpc>
                <a:spcPct val="90000"/>
              </a:lnSpc>
              <a:buNone/>
            </a:pPr>
            <a:endParaRPr sz="2800">
              <a:latin typeface=".VnTime" pitchFamily="34" charset="0"/>
            </a:endParaRPr>
          </a:p>
          <a:p>
            <a:pPr>
              <a:lnSpc>
                <a:spcPct val="90000"/>
              </a:lnSpc>
              <a:buNone/>
            </a:pPr>
            <a:endParaRPr sz="2800">
              <a:latin typeface=".VnTime" pitchFamily="34" charset="0"/>
            </a:endParaRPr>
          </a:p>
          <a:p>
            <a:pPr>
              <a:lnSpc>
                <a:spcPct val="90000"/>
              </a:lnSpc>
              <a:buNone/>
            </a:pPr>
            <a:endParaRPr sz="2800">
              <a:latin typeface=".VnTime" pitchFamily="34" charset="0"/>
            </a:endParaRPr>
          </a:p>
          <a:p>
            <a:pPr>
              <a:lnSpc>
                <a:spcPct val="90000"/>
              </a:lnSpc>
              <a:buNone/>
            </a:pPr>
            <a:endParaRPr sz="2800">
              <a:latin typeface=".VnTime" pitchFamily="34" charset="0"/>
            </a:endParaRPr>
          </a:p>
          <a:p>
            <a:pPr>
              <a:lnSpc>
                <a:spcPct val="90000"/>
              </a:lnSpc>
              <a:buNone/>
            </a:pPr>
            <a:endParaRPr sz="2800">
              <a:latin typeface=".VnTime" pitchFamily="34" charset="0"/>
            </a:endParaRPr>
          </a:p>
          <a:p>
            <a:pPr>
              <a:lnSpc>
                <a:spcPct val="90000"/>
              </a:lnSpc>
              <a:buNone/>
            </a:pPr>
            <a:endParaRPr sz="2800">
              <a:latin typeface=".VnTime" pitchFamily="34" charset="0"/>
            </a:endParaRPr>
          </a:p>
          <a:p>
            <a:pPr algn="ctr">
              <a:lnSpc>
                <a:spcPct val="90000"/>
              </a:lnSpc>
              <a:buNone/>
            </a:pPr>
            <a:endParaRPr sz="360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sz="360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Hình</a:t>
            </a:r>
            <a:r>
              <a:rPr sz="36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3.18. </a:t>
            </a:r>
            <a:r>
              <a:rPr sz="360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Thạch</a:t>
            </a:r>
            <a:r>
              <a:rPr sz="36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nhũ</a:t>
            </a:r>
            <a:r>
              <a:rPr sz="36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trong</a:t>
            </a:r>
            <a:r>
              <a:rPr sz="36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60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sz="36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hang </a:t>
            </a:r>
            <a:r>
              <a:rPr sz="360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động</a:t>
            </a:r>
            <a:r>
              <a:rPr sz="360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77829" name="Picture 77828" descr="Thach_nhu_trong_cac_hang_d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0"/>
            <a:ext cx="44196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0" name="Picture 77829" descr="Thach_nhu_trong_cac_hang_d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10200" cy="61722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6000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Placeholder 162817" descr="Bouquet"/>
          <p:cNvSpPr>
            <a:spLocks noGrp="1"/>
          </p:cNvSpPr>
          <p:nvPr>
            <p:ph type="body" idx="1"/>
          </p:nvPr>
        </p:nvSpPr>
        <p:spPr>
          <a:xfrm>
            <a:off x="152400" y="1219200"/>
            <a:ext cx="8915400" cy="4953000"/>
          </a:xfrm>
          <a:blipFill rotWithShape="1">
            <a:blip r:embed="rId2"/>
          </a:blipFill>
          <a:ln/>
        </p:spPr>
        <p:txBody>
          <a:bodyPr/>
          <a:lstStyle/>
          <a:p>
            <a:pPr>
              <a:buNone/>
            </a:pPr>
            <a:r>
              <a:rPr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 -</a:t>
            </a:r>
            <a:r>
              <a:rPr sz="3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6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Axit</a:t>
            </a:r>
            <a:r>
              <a:rPr sz="3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6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cacbonic</a:t>
            </a:r>
            <a:r>
              <a:rPr sz="3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</a:t>
            </a:r>
            <a:r>
              <a:rPr sz="3600" b="1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</a:t>
            </a:r>
            <a:r>
              <a:rPr sz="3600" b="1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pPr>
              <a:buNone/>
            </a:pPr>
            <a:r>
              <a:rPr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I. </a:t>
            </a:r>
            <a:r>
              <a:rPr sz="36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Trạng</a:t>
            </a:r>
            <a:r>
              <a:rPr sz="3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6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thái</a:t>
            </a:r>
            <a:r>
              <a:rPr sz="3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6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tự</a:t>
            </a:r>
            <a:r>
              <a:rPr sz="3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6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nhiên</a:t>
            </a:r>
            <a:r>
              <a:rPr sz="3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6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sz="3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6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tính</a:t>
            </a:r>
            <a:r>
              <a:rPr sz="3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6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chất</a:t>
            </a:r>
            <a:r>
              <a:rPr sz="3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6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vật</a:t>
            </a:r>
            <a:r>
              <a:rPr sz="3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sz="36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lí</a:t>
            </a:r>
            <a:r>
              <a:rPr sz="3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sz="3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</a:t>
            </a:r>
            <a:endParaRPr sz="3600" b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2819" name="Title 162818"/>
          <p:cNvSpPr>
            <a:spLocks noGrp="1"/>
          </p:cNvSpPr>
          <p:nvPr>
            <p:ph type="title"/>
          </p:nvPr>
        </p:nvSpPr>
        <p:spPr>
          <a:xfrm>
            <a:off x="-18393" y="47297"/>
            <a:ext cx="9144000" cy="1143000"/>
          </a:xfrm>
          <a:solidFill>
            <a:schemeClr val="accent3">
              <a:lumMod val="20000"/>
              <a:lumOff val="80000"/>
            </a:schemeClr>
          </a:solidFill>
          <a:ln/>
        </p:spPr>
        <p:txBody>
          <a:bodyPr anchor="ctr" anchorCtr="0"/>
          <a:lstStyle/>
          <a:p>
            <a:pPr algn="l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 37 – </a:t>
            </a:r>
            <a:r>
              <a:rPr lang="en-US" sz="28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ài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</a:rPr>
              <a:t> 29: AXIT CACBONIC VÀ MUỐI CACBONAT</a:t>
            </a:r>
            <a:endParaRPr lang="en-US" sz="2800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2820" name="Straight Connector 162819"/>
          <p:cNvSpPr/>
          <p:nvPr/>
        </p:nvSpPr>
        <p:spPr>
          <a:xfrm>
            <a:off x="4572000" y="2514600"/>
            <a:ext cx="0" cy="39624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2821" name="Text Box 162820"/>
          <p:cNvSpPr txBox="1"/>
          <p:nvPr/>
        </p:nvSpPr>
        <p:spPr>
          <a:xfrm>
            <a:off x="5181600" y="2819400"/>
            <a:ext cx="2971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162822" name="Text Box 162821"/>
          <p:cNvSpPr txBox="1"/>
          <p:nvPr/>
        </p:nvSpPr>
        <p:spPr>
          <a:xfrm>
            <a:off x="4724400" y="2667000"/>
            <a:ext cx="4419600" cy="409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</a:pPr>
            <a:r>
              <a:rPr sz="4000">
                <a:cs typeface="Times New Roman" panose="02020603050405020304" pitchFamily="18" charset="0"/>
              </a:rPr>
              <a:t>? </a:t>
            </a:r>
            <a:r>
              <a:rPr sz="4000" err="1">
                <a:cs typeface="Times New Roman" panose="02020603050405020304" pitchFamily="18" charset="0"/>
              </a:rPr>
              <a:t>Khí</a:t>
            </a:r>
            <a:r>
              <a:rPr sz="4000">
                <a:cs typeface="Times New Roman" panose="02020603050405020304" pitchFamily="18" charset="0"/>
              </a:rPr>
              <a:t> CO</a:t>
            </a:r>
            <a:r>
              <a:rPr sz="4000" baseline="-25000">
                <a:cs typeface="Times New Roman" panose="02020603050405020304" pitchFamily="18" charset="0"/>
              </a:rPr>
              <a:t>2</a:t>
            </a:r>
            <a:r>
              <a:rPr sz="4000">
                <a:cs typeface="Times New Roman" panose="02020603050405020304" pitchFamily="18" charset="0"/>
              </a:rPr>
              <a:t> </a:t>
            </a:r>
            <a:r>
              <a:rPr sz="4000" err="1">
                <a:cs typeface="Times New Roman" panose="02020603050405020304" pitchFamily="18" charset="0"/>
              </a:rPr>
              <a:t>có</a:t>
            </a:r>
            <a:r>
              <a:rPr sz="4000">
                <a:cs typeface="Times New Roman" panose="02020603050405020304" pitchFamily="18" charset="0"/>
              </a:rPr>
              <a:t> </a:t>
            </a:r>
            <a:r>
              <a:rPr sz="4000" err="1">
                <a:cs typeface="Times New Roman" panose="02020603050405020304" pitchFamily="18" charset="0"/>
              </a:rPr>
              <a:t>hòa</a:t>
            </a:r>
            <a:r>
              <a:rPr sz="4000">
                <a:cs typeface="Times New Roman" panose="02020603050405020304" pitchFamily="18" charset="0"/>
              </a:rPr>
              <a:t> tan </a:t>
            </a:r>
            <a:r>
              <a:rPr sz="4000" err="1">
                <a:cs typeface="Times New Roman" panose="02020603050405020304" pitchFamily="18" charset="0"/>
              </a:rPr>
              <a:t>trong</a:t>
            </a:r>
            <a:r>
              <a:rPr sz="4000">
                <a:cs typeface="Times New Roman" panose="02020603050405020304" pitchFamily="18" charset="0"/>
              </a:rPr>
              <a:t> </a:t>
            </a:r>
            <a:r>
              <a:rPr sz="4000" err="1">
                <a:cs typeface="Times New Roman" panose="02020603050405020304" pitchFamily="18" charset="0"/>
              </a:rPr>
              <a:t>nước</a:t>
            </a:r>
            <a:r>
              <a:rPr sz="4000">
                <a:cs typeface="Times New Roman" panose="02020603050405020304" pitchFamily="18" charset="0"/>
              </a:rPr>
              <a:t> </a:t>
            </a:r>
            <a:r>
              <a:rPr sz="4000" err="1">
                <a:cs typeface="Times New Roman" panose="02020603050405020304" pitchFamily="18" charset="0"/>
              </a:rPr>
              <a:t>không</a:t>
            </a:r>
            <a:r>
              <a:rPr sz="4000">
                <a:cs typeface="Times New Roman" panose="02020603050405020304" pitchFamily="18" charset="0"/>
              </a:rPr>
              <a:t>? </a:t>
            </a:r>
            <a:r>
              <a:rPr sz="4000" err="1">
                <a:cs typeface="Times New Roman" panose="02020603050405020304" pitchFamily="18" charset="0"/>
              </a:rPr>
              <a:t>Nếu</a:t>
            </a:r>
            <a:r>
              <a:rPr sz="4000">
                <a:cs typeface="Times New Roman" panose="02020603050405020304" pitchFamily="18" charset="0"/>
              </a:rPr>
              <a:t> </a:t>
            </a:r>
            <a:r>
              <a:rPr sz="4000" err="1">
                <a:cs typeface="Times New Roman" panose="02020603050405020304" pitchFamily="18" charset="0"/>
              </a:rPr>
              <a:t>có</a:t>
            </a:r>
            <a:r>
              <a:rPr sz="4000">
                <a:cs typeface="Times New Roman" panose="02020603050405020304" pitchFamily="18" charset="0"/>
              </a:rPr>
              <a:t> </a:t>
            </a:r>
            <a:r>
              <a:rPr sz="4000" err="1">
                <a:cs typeface="Times New Roman" panose="02020603050405020304" pitchFamily="18" charset="0"/>
              </a:rPr>
              <a:t>thì</a:t>
            </a:r>
            <a:r>
              <a:rPr sz="4000">
                <a:cs typeface="Times New Roman" panose="02020603050405020304" pitchFamily="18" charset="0"/>
              </a:rPr>
              <a:t> </a:t>
            </a:r>
            <a:r>
              <a:rPr sz="4000" err="1">
                <a:cs typeface="Times New Roman" panose="02020603050405020304" pitchFamily="18" charset="0"/>
              </a:rPr>
              <a:t>tỉ</a:t>
            </a:r>
            <a:r>
              <a:rPr sz="4000">
                <a:cs typeface="Times New Roman" panose="02020603050405020304" pitchFamily="18" charset="0"/>
              </a:rPr>
              <a:t> </a:t>
            </a:r>
            <a:r>
              <a:rPr sz="4000" err="1">
                <a:cs typeface="Times New Roman" panose="02020603050405020304" pitchFamily="18" charset="0"/>
              </a:rPr>
              <a:t>lệ</a:t>
            </a:r>
            <a:r>
              <a:rPr sz="4000">
                <a:cs typeface="Times New Roman" panose="02020603050405020304" pitchFamily="18" charset="0"/>
              </a:rPr>
              <a:t> </a:t>
            </a:r>
            <a:r>
              <a:rPr sz="4000" err="1">
                <a:cs typeface="Times New Roman" panose="02020603050405020304" pitchFamily="18" charset="0"/>
              </a:rPr>
              <a:t>thể</a:t>
            </a:r>
            <a:r>
              <a:rPr sz="4000">
                <a:cs typeface="Times New Roman" panose="02020603050405020304" pitchFamily="18" charset="0"/>
              </a:rPr>
              <a:t> </a:t>
            </a:r>
            <a:r>
              <a:rPr sz="4000" err="1">
                <a:cs typeface="Times New Roman" panose="02020603050405020304" pitchFamily="18" charset="0"/>
              </a:rPr>
              <a:t>tích</a:t>
            </a:r>
            <a:r>
              <a:rPr sz="4000">
                <a:cs typeface="Times New Roman" panose="02020603050405020304" pitchFamily="18" charset="0"/>
              </a:rPr>
              <a:t> </a:t>
            </a:r>
            <a:r>
              <a:rPr sz="4000" err="1">
                <a:cs typeface="Times New Roman" panose="02020603050405020304" pitchFamily="18" charset="0"/>
              </a:rPr>
              <a:t>bằng</a:t>
            </a:r>
            <a:r>
              <a:rPr sz="4000">
                <a:cs typeface="Times New Roman" panose="02020603050405020304" pitchFamily="18" charset="0"/>
              </a:rPr>
              <a:t> </a:t>
            </a:r>
            <a:r>
              <a:rPr sz="4000" err="1">
                <a:cs typeface="Times New Roman" panose="02020603050405020304" pitchFamily="18" charset="0"/>
              </a:rPr>
              <a:t>bao</a:t>
            </a:r>
            <a:r>
              <a:rPr sz="4000">
                <a:cs typeface="Times New Roman" panose="02020603050405020304" pitchFamily="18" charset="0"/>
              </a:rPr>
              <a:t> </a:t>
            </a:r>
            <a:r>
              <a:rPr sz="4000" err="1">
                <a:cs typeface="Times New Roman" panose="02020603050405020304" pitchFamily="18" charset="0"/>
              </a:rPr>
              <a:t>nhiêu</a:t>
            </a:r>
            <a:r>
              <a:rPr sz="4000"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sz="40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1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Rectangles 130052"/>
          <p:cNvSpPr/>
          <p:nvPr/>
        </p:nvSpPr>
        <p:spPr>
          <a:xfrm>
            <a:off x="228600" y="4724400"/>
            <a:ext cx="396557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sz="3200">
                <a:solidFill>
                  <a:srgbClr val="FF0000"/>
                </a:solidFill>
                <a:latin typeface="Times New Roman" panose="02020603050405020304" pitchFamily="18" charset="0"/>
              </a:rPr>
              <a:t>II.</a:t>
            </a:r>
            <a:r>
              <a:rPr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200" u="sng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200" u="sng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200" u="sng" err="1">
                <a:solidFill>
                  <a:srgbClr val="FF0000"/>
                </a:solidFill>
                <a:latin typeface="Times New Roman" panose="02020603050405020304" pitchFamily="18" charset="0"/>
              </a:rPr>
              <a:t>hóa</a:t>
            </a:r>
            <a:r>
              <a:rPr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200" u="sng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0061" name="Text Box 130060"/>
          <p:cNvSpPr txBox="1"/>
          <p:nvPr/>
        </p:nvSpPr>
        <p:spPr>
          <a:xfrm>
            <a:off x="0" y="1752600"/>
            <a:ext cx="510540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Khí</a:t>
            </a:r>
            <a:r>
              <a:rPr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CO</a:t>
            </a:r>
            <a:r>
              <a:rPr sz="3200" baseline="-25000" dirty="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r>
              <a:rPr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tan </a:t>
            </a:r>
            <a:r>
              <a:rPr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nước</a:t>
            </a:r>
            <a:r>
              <a:rPr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tạo</a:t>
            </a:r>
            <a:r>
              <a:rPr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thành</a:t>
            </a:r>
            <a:r>
              <a:rPr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dung </a:t>
            </a:r>
            <a:r>
              <a:rPr sz="32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dịch</a:t>
            </a:r>
            <a:r>
              <a:rPr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3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</a:t>
            </a:r>
            <a:r>
              <a:rPr sz="3200" baseline="-250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r>
              <a:rPr sz="32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CO</a:t>
            </a:r>
            <a:r>
              <a:rPr sz="3200" baseline="-2500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endParaRPr sz="3200" baseline="-250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30062" name="Rectangles 130061"/>
          <p:cNvSpPr/>
          <p:nvPr/>
        </p:nvSpPr>
        <p:spPr>
          <a:xfrm>
            <a:off x="228600" y="304800"/>
            <a:ext cx="4572000" cy="1691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>
              <a:latin typeface="Arial" panose="020B0604020202020204" pitchFamily="34" charset="0"/>
            </a:endParaRPr>
          </a:p>
          <a:p>
            <a:r>
              <a:rPr sz="3200">
                <a:solidFill>
                  <a:srgbClr val="FF0000"/>
                </a:solidFill>
                <a:cs typeface="Times New Roman" panose="02020603050405020304" pitchFamily="18" charset="0"/>
              </a:rPr>
              <a:t>I. </a:t>
            </a:r>
            <a:r>
              <a:rPr sz="3200" u="sng" err="1">
                <a:solidFill>
                  <a:srgbClr val="FF0000"/>
                </a:solidFill>
                <a:cs typeface="Times New Roman" panose="02020603050405020304" pitchFamily="18" charset="0"/>
              </a:rPr>
              <a:t>Trạng</a:t>
            </a:r>
            <a:r>
              <a:rPr sz="3200" u="sng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3200" u="sng" err="1">
                <a:solidFill>
                  <a:srgbClr val="FF0000"/>
                </a:solidFill>
                <a:cs typeface="Times New Roman" panose="02020603050405020304" pitchFamily="18" charset="0"/>
              </a:rPr>
              <a:t>thái</a:t>
            </a:r>
            <a:r>
              <a:rPr sz="3200" u="sng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3200" u="sng" err="1">
                <a:solidFill>
                  <a:srgbClr val="FF0000"/>
                </a:solidFill>
                <a:cs typeface="Times New Roman" panose="02020603050405020304" pitchFamily="18" charset="0"/>
              </a:rPr>
              <a:t>tự</a:t>
            </a:r>
            <a:r>
              <a:rPr sz="3200" u="sng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3200" u="sng" err="1">
                <a:solidFill>
                  <a:srgbClr val="FF0000"/>
                </a:solidFill>
                <a:cs typeface="Times New Roman" panose="02020603050405020304" pitchFamily="18" charset="0"/>
              </a:rPr>
              <a:t>nhiên</a:t>
            </a:r>
            <a:r>
              <a:rPr sz="3200" u="sng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3200" u="sng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sz="3200" u="sng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3200" u="sng" err="1">
                <a:solidFill>
                  <a:srgbClr val="FF0000"/>
                </a:solidFill>
                <a:cs typeface="Times New Roman" panose="02020603050405020304" pitchFamily="18" charset="0"/>
              </a:rPr>
              <a:t>tính</a:t>
            </a:r>
            <a:r>
              <a:rPr sz="3200" u="sng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3200" u="sng" err="1">
                <a:solidFill>
                  <a:srgbClr val="FF0000"/>
                </a:solidFill>
                <a:cs typeface="Times New Roman" panose="02020603050405020304" pitchFamily="18" charset="0"/>
              </a:rPr>
              <a:t>chất</a:t>
            </a:r>
            <a:r>
              <a:rPr sz="3200" u="sng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3200" u="sng" err="1">
                <a:solidFill>
                  <a:srgbClr val="FF0000"/>
                </a:solidFill>
                <a:cs typeface="Times New Roman" panose="02020603050405020304" pitchFamily="18" charset="0"/>
              </a:rPr>
              <a:t>vật</a:t>
            </a:r>
            <a:r>
              <a:rPr sz="3200" u="sng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sz="3200" u="sng" err="1">
                <a:solidFill>
                  <a:srgbClr val="FF0000"/>
                </a:solidFill>
                <a:cs typeface="Times New Roman" panose="02020603050405020304" pitchFamily="18" charset="0"/>
              </a:rPr>
              <a:t>lí</a:t>
            </a:r>
            <a:r>
              <a:rPr sz="3200" u="sng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r>
              <a:rPr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30063" name="Straight Connector 130062"/>
          <p:cNvSpPr/>
          <p:nvPr/>
        </p:nvSpPr>
        <p:spPr>
          <a:xfrm flipH="1">
            <a:off x="5105400" y="1600200"/>
            <a:ext cx="76200" cy="51054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7" name="Picture 2" descr="App Insights: Tập viết chữ đẹp | Apptop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3" b="20723"/>
          <a:stretch/>
        </p:blipFill>
        <p:spPr bwMode="auto">
          <a:xfrm>
            <a:off x="0" y="0"/>
            <a:ext cx="1030284" cy="66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2182" y="104744"/>
            <a:ext cx="5112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-</a:t>
            </a:r>
            <a:r>
              <a:rPr lang="en-US" sz="2800" u="sng" dirty="0"/>
              <a:t> </a:t>
            </a:r>
            <a:r>
              <a:rPr lang="en-US" sz="2800" u="sng" dirty="0" err="1"/>
              <a:t>Axit</a:t>
            </a:r>
            <a:r>
              <a:rPr lang="en-US" sz="2800" u="sng" dirty="0"/>
              <a:t> </a:t>
            </a:r>
            <a:r>
              <a:rPr lang="en-US" sz="2800" u="sng" dirty="0" err="1"/>
              <a:t>cacbonic</a:t>
            </a:r>
            <a:r>
              <a:rPr lang="en-US" sz="2800" u="sng" dirty="0"/>
              <a:t> </a:t>
            </a:r>
            <a:r>
              <a:rPr lang="en-US" sz="2800" dirty="0"/>
              <a:t>(</a:t>
            </a:r>
            <a:r>
              <a:rPr lang="en-US" sz="2800" dirty="0" err="1"/>
              <a:t>H</a:t>
            </a:r>
            <a:r>
              <a:rPr lang="en-US" sz="2800" baseline="-25000" dirty="0" err="1"/>
              <a:t>2</a:t>
            </a:r>
            <a:r>
              <a:rPr lang="en-US" sz="2800" dirty="0" err="1"/>
              <a:t>CO</a:t>
            </a:r>
            <a:r>
              <a:rPr lang="en-US" sz="2800" baseline="-25000" dirty="0" err="1"/>
              <a:t>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26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3" descr="Khi CO2 phan ung voi nuoc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50" y="114300"/>
            <a:ext cx="3713163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2" name="Oval 4"/>
          <p:cNvSpPr/>
          <p:nvPr/>
        </p:nvSpPr>
        <p:spPr>
          <a:xfrm>
            <a:off x="7137400" y="43815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>
              <a:spcBef>
                <a:spcPct val="50000"/>
              </a:spcBef>
            </a:pPr>
            <a:endParaRPr sz="2400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63493" name="Oval 5"/>
          <p:cNvSpPr/>
          <p:nvPr/>
        </p:nvSpPr>
        <p:spPr>
          <a:xfrm>
            <a:off x="7194550" y="43815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>
              <a:spcBef>
                <a:spcPct val="50000"/>
              </a:spcBef>
            </a:pPr>
            <a:endParaRPr sz="2400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63494" name="Oval 6"/>
          <p:cNvSpPr/>
          <p:nvPr/>
        </p:nvSpPr>
        <p:spPr>
          <a:xfrm>
            <a:off x="7181850" y="44196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>
              <a:spcBef>
                <a:spcPct val="50000"/>
              </a:spcBef>
            </a:pPr>
            <a:endParaRPr sz="2400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63495" name="Oval 7"/>
          <p:cNvSpPr/>
          <p:nvPr/>
        </p:nvSpPr>
        <p:spPr>
          <a:xfrm>
            <a:off x="73914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>
              <a:spcBef>
                <a:spcPct val="50000"/>
              </a:spcBef>
            </a:pPr>
            <a:endParaRPr sz="2400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63496" name="Oval 8"/>
          <p:cNvSpPr/>
          <p:nvPr/>
        </p:nvSpPr>
        <p:spPr>
          <a:xfrm>
            <a:off x="7188200" y="41529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>
              <a:spcBef>
                <a:spcPct val="50000"/>
              </a:spcBef>
            </a:pPr>
            <a:endParaRPr sz="2400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63497" name="Line 9"/>
          <p:cNvSpPr/>
          <p:nvPr/>
        </p:nvSpPr>
        <p:spPr>
          <a:xfrm>
            <a:off x="6229350" y="876300"/>
            <a:ext cx="914400" cy="12700"/>
          </a:xfrm>
          <a:prstGeom prst="line">
            <a:avLst/>
          </a:prstGeom>
          <a:ln w="28575" cap="flat" cmpd="sng">
            <a:solidFill>
              <a:srgbClr val="66FF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3498" name="Line 10"/>
          <p:cNvSpPr/>
          <p:nvPr/>
        </p:nvSpPr>
        <p:spPr>
          <a:xfrm>
            <a:off x="7239000" y="1219200"/>
            <a:ext cx="12700" cy="685800"/>
          </a:xfrm>
          <a:prstGeom prst="line">
            <a:avLst/>
          </a:prstGeom>
          <a:ln w="28575" cap="flat" cmpd="sng">
            <a:solidFill>
              <a:srgbClr val="66FF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3499" name="Line 11"/>
          <p:cNvSpPr/>
          <p:nvPr/>
        </p:nvSpPr>
        <p:spPr>
          <a:xfrm>
            <a:off x="7224713" y="2667000"/>
            <a:ext cx="12700" cy="1371600"/>
          </a:xfrm>
          <a:prstGeom prst="line">
            <a:avLst/>
          </a:prstGeom>
          <a:ln w="28575" cap="flat" cmpd="sng">
            <a:solidFill>
              <a:srgbClr val="66FF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1019" name="Text Box 12"/>
          <p:cNvSpPr txBox="1"/>
          <p:nvPr/>
        </p:nvSpPr>
        <p:spPr>
          <a:xfrm>
            <a:off x="4648200" y="6324600"/>
            <a:ext cx="449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sz="2400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sz="240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3501" name="Oval 13"/>
          <p:cNvSpPr/>
          <p:nvPr/>
        </p:nvSpPr>
        <p:spPr>
          <a:xfrm>
            <a:off x="7315200" y="428625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>
              <a:spcBef>
                <a:spcPct val="50000"/>
              </a:spcBef>
            </a:pPr>
            <a:endParaRPr sz="2400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63502" name="Oval 14"/>
          <p:cNvSpPr/>
          <p:nvPr/>
        </p:nvSpPr>
        <p:spPr>
          <a:xfrm>
            <a:off x="7296150" y="43434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>
              <a:spcBef>
                <a:spcPct val="50000"/>
              </a:spcBef>
            </a:pPr>
            <a:endParaRPr sz="2400">
              <a:solidFill>
                <a:srgbClr val="0000FF"/>
              </a:solidFill>
              <a:latin typeface=".VnTimeH" pitchFamily="34" charset="0"/>
            </a:endParaRPr>
          </a:p>
        </p:txBody>
      </p:sp>
      <p:pic>
        <p:nvPicPr>
          <p:cNvPr id="63504" name="Picture 16" descr="Khi CO2 phan ung voi nuoc"/>
          <p:cNvPicPr>
            <a:picLocks noChangeAspect="1"/>
          </p:cNvPicPr>
          <p:nvPr/>
        </p:nvPicPr>
        <p:blipFill>
          <a:blip r:embed="rId3"/>
          <a:srcRect l="43895" t="62903" r="40613" b="24194"/>
          <a:stretch>
            <a:fillRect/>
          </a:stretch>
        </p:blipFill>
        <p:spPr>
          <a:xfrm>
            <a:off x="6934200" y="3848100"/>
            <a:ext cx="5842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1023" name="Rectangle 17"/>
          <p:cNvSpPr/>
          <p:nvPr/>
        </p:nvSpPr>
        <p:spPr>
          <a:xfrm>
            <a:off x="7373938" y="3019425"/>
            <a:ext cx="74612" cy="1428750"/>
          </a:xfrm>
          <a:prstGeom prst="rect">
            <a:avLst/>
          </a:prstGeom>
          <a:solidFill>
            <a:srgbClr val="99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>
              <a:spcBef>
                <a:spcPct val="50000"/>
              </a:spcBef>
            </a:pPr>
            <a:endParaRPr sz="2400">
              <a:solidFill>
                <a:srgbClr val="0000FF"/>
              </a:solidFill>
              <a:latin typeface=".VnTimeH" pitchFamily="34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7362825" y="2971800"/>
            <a:ext cx="76200" cy="1490663"/>
            <a:chOff x="3504" y="2352"/>
            <a:chExt cx="48" cy="960"/>
          </a:xfrm>
        </p:grpSpPr>
        <p:sp>
          <p:nvSpPr>
            <p:cNvPr id="171025" name="Rectangle 19"/>
            <p:cNvSpPr/>
            <p:nvPr/>
          </p:nvSpPr>
          <p:spPr>
            <a:xfrm>
              <a:off x="3504" y="2352"/>
              <a:ext cx="48" cy="960"/>
            </a:xfrm>
            <a:prstGeom prst="rect">
              <a:avLst/>
            </a:prstGeom>
            <a:solidFill>
              <a:srgbClr val="99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>
                <a:spcBef>
                  <a:spcPct val="50000"/>
                </a:spcBef>
              </a:pPr>
              <a:endParaRPr sz="2400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171026" name="Rectangle 20"/>
            <p:cNvSpPr/>
            <p:nvPr/>
          </p:nvSpPr>
          <p:spPr>
            <a:xfrm>
              <a:off x="3504" y="2928"/>
              <a:ext cx="48" cy="384"/>
            </a:xfrm>
            <a:prstGeom prst="rect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>
                <a:spcBef>
                  <a:spcPct val="50000"/>
                </a:spcBef>
              </a:pPr>
              <a:endParaRPr sz="2400">
                <a:solidFill>
                  <a:srgbClr val="0000FF"/>
                </a:solidFill>
                <a:latin typeface=".VnTimeH" pitchFamily="34" charset="0"/>
              </a:endParaRPr>
            </a:p>
          </p:txBody>
        </p:sp>
      </p:grpSp>
      <p:pic>
        <p:nvPicPr>
          <p:cNvPr id="171027" name="Picture 21" descr="POINSET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55562" y="5900738"/>
            <a:ext cx="1079500" cy="9731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426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74 C -0.00678 0.01063 -0.01372 0.01387 -0.01702 0.01087 C -0.02032 0.00786 -0.02118 -0.00394 -0.0198 -0.01041 C -0.01841 -0.01689 -0.01042 -0.02359 -0.00903 -0.02822 C -0.00764 -0.03284 -0.01094 -0.03423 -0.01181 -0.03886 C -0.01268 -0.04348 -0.01407 -0.05204 -0.01441 -0.05666 C -0.01476 -0.06129 -0.01459 -0.0643 -0.01441 -0.0673 " pathEditMode="relative" ptsTypes="aaaaaaA">
                                      <p:cBhvr>
                                        <p:cTn id="24" dur="2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0925 C 0.00104 0.01757 0.00329 0.0259 0.00555 0.02705 C 0.00781 0.02821 0.00972 0.01988 0.01232 0.01642 C 0.01493 0.01295 0.02152 0.0104 0.02152 0.00578 C 0.02152 0.00115 0.01302 -0.00555 0.01232 -0.01203 C 0.01163 -0.01851 0.01701 -0.02799 0.01753 -0.03331 C 0.01805 -0.03863 0.0151 -0.04001 0.01493 -0.04395 C 0.01475 -0.04788 0.01614 -0.05389 0.01632 -0.05643 " pathEditMode="relative" ptsTypes="aaaaaaaA">
                                      <p:cBhvr>
                                        <p:cTn id="26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92 C -0.00278 0.0037 -0.00538 0.00648 -0.0066 0.00393 C -0.00799 0.00139 -0.00816 -0.00856 -0.00764 -0.01388 C -0.00712 -0.0192 -0.00417 -0.02475 -0.00365 -0.02868 C -0.00312 -0.03261 -0.00434 -0.03377 -0.00469 -0.03747 C -0.00503 -0.0414 -0.00556 -0.04857 -0.00573 -0.05227 C -0.00573 -0.0562 -0.00573 -0.05874 -0.00573 -0.06106 " pathEditMode="relative" rAng="0" ptsTypes="aaaaaaA">
                                      <p:cBhvr>
                                        <p:cTn id="28" dur="2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28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-0.01781 C -0.0125 -0.01735 -0.00729 -0.01665 -0.00469 -0.01735 C -0.00208 -0.01758 -0.00139 -0.0192 -0.00243 -0.02012 C -0.00347 -0.02105 -0.00972 -0.02197 -0.01076 -0.02267 C -0.0118 -0.02313 -0.00937 -0.02336 -0.00868 -0.02405 C -0.00798 -0.02475 -0.00694 -0.0259 -0.00659 -0.02637 C -0.00642 -0.02706 -0.00659 -0.02752 -0.00659 -0.02775 " pathEditMode="relative" rAng="0" ptsTypes="aaaaaaA">
                                      <p:cBhvr>
                                        <p:cTn id="30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4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8.78816E-7 C -0.00295 0.00116 -0.00573 0.00254 -0.00712 0.00139 C -0.00833 0.00023 -0.00868 -0.00416 -0.00816 -0.00671 C -0.00764 -0.00925 -0.00434 -0.01156 -0.00382 -0.01341 C -0.0033 -0.01503 -0.00469 -0.01573 -0.00503 -0.01735 C -0.00538 -0.0192 -0.0059 -0.02243 -0.00608 -0.02405 C -0.00625 -0.0259 -0.00608 -0.02706 -0.00608 -0.02798 " pathEditMode="relative" rAng="0" ptsTypes="aaaaaaA">
                                      <p:cBhvr>
                                        <p:cTn id="32" dur="2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3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74 C -0.00678 0.01063 -0.01372 0.01387 -0.01702 0.01087 C -0.02032 0.00786 -0.02118 -0.00394 -0.0198 -0.01041 C -0.01841 -0.01689 -0.01042 -0.02359 -0.00903 -0.02822 C -0.00764 -0.03284 -0.01094 -0.03423 -0.01181 -0.03886 C -0.01268 -0.04348 -0.01407 -0.05204 -0.01441 -0.05666 C -0.01476 -0.06129 -0.01459 -0.0643 -0.01441 -0.0673 " pathEditMode="relative" ptsTypes="aaaaaaA">
                                      <p:cBhvr>
                                        <p:cTn id="37" dur="20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74 C -0.00678 0.01063 -0.01372 0.01387 -0.01702 0.01087 C -0.02032 0.00786 -0.02118 -0.00394 -0.0198 -0.01041 C -0.01841 -0.01689 -0.01042 -0.02359 -0.00903 -0.02822 C -0.00764 -0.03284 -0.01094 -0.03423 -0.01181 -0.03886 C -0.01268 -0.04348 -0.01407 -0.05204 -0.01441 -0.05666 C -0.01476 -0.06129 -0.01459 -0.0643 -0.01441 -0.0673 " pathEditMode="relative" ptsTypes="aaaaaaA">
                                      <p:cBhvr>
                                        <p:cTn id="39" dur="20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63493" grpId="0" animBg="1"/>
      <p:bldP spid="63494" grpId="0" animBg="1"/>
      <p:bldP spid="63495" grpId="0" animBg="1"/>
      <p:bldP spid="63496" grpId="0" animBg="1"/>
      <p:bldP spid="63501" grpId="0" animBg="1"/>
      <p:bldP spid="635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Khi CO2 phan ung voi nuoc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838" y="304800"/>
            <a:ext cx="3713162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2035" name="Oval 3"/>
          <p:cNvSpPr/>
          <p:nvPr/>
        </p:nvSpPr>
        <p:spPr>
          <a:xfrm>
            <a:off x="7137400" y="43815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>
              <a:spcBef>
                <a:spcPct val="50000"/>
              </a:spcBef>
            </a:pPr>
            <a:endParaRPr sz="2400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172036" name="Oval 4"/>
          <p:cNvSpPr/>
          <p:nvPr/>
        </p:nvSpPr>
        <p:spPr>
          <a:xfrm>
            <a:off x="7194550" y="43815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>
              <a:spcBef>
                <a:spcPct val="50000"/>
              </a:spcBef>
            </a:pPr>
            <a:endParaRPr sz="2400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172037" name="Oval 5"/>
          <p:cNvSpPr/>
          <p:nvPr/>
        </p:nvSpPr>
        <p:spPr>
          <a:xfrm>
            <a:off x="7181850" y="44196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>
              <a:spcBef>
                <a:spcPct val="50000"/>
              </a:spcBef>
            </a:pPr>
            <a:endParaRPr sz="2400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172038" name="Oval 6"/>
          <p:cNvSpPr/>
          <p:nvPr/>
        </p:nvSpPr>
        <p:spPr>
          <a:xfrm>
            <a:off x="73914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>
              <a:spcBef>
                <a:spcPct val="50000"/>
              </a:spcBef>
            </a:pPr>
            <a:endParaRPr sz="2400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172039" name="Oval 7"/>
          <p:cNvSpPr/>
          <p:nvPr/>
        </p:nvSpPr>
        <p:spPr>
          <a:xfrm>
            <a:off x="7188200" y="41529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>
              <a:spcBef>
                <a:spcPct val="50000"/>
              </a:spcBef>
            </a:pPr>
            <a:endParaRPr sz="2400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172040" name="Text Box 11"/>
          <p:cNvSpPr txBox="1"/>
          <p:nvPr/>
        </p:nvSpPr>
        <p:spPr>
          <a:xfrm>
            <a:off x="4648200" y="6324600"/>
            <a:ext cx="449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sz="2400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sz="240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2041" name="Oval 12"/>
          <p:cNvSpPr/>
          <p:nvPr/>
        </p:nvSpPr>
        <p:spPr>
          <a:xfrm>
            <a:off x="7315200" y="428625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>
              <a:spcBef>
                <a:spcPct val="50000"/>
              </a:spcBef>
            </a:pPr>
            <a:endParaRPr sz="2400">
              <a:solidFill>
                <a:srgbClr val="0000FF"/>
              </a:solidFill>
              <a:latin typeface=".VnTimeH" pitchFamily="34" charset="0"/>
            </a:endParaRPr>
          </a:p>
        </p:txBody>
      </p:sp>
      <p:sp>
        <p:nvSpPr>
          <p:cNvPr id="172042" name="Oval 13"/>
          <p:cNvSpPr/>
          <p:nvPr/>
        </p:nvSpPr>
        <p:spPr>
          <a:xfrm>
            <a:off x="7296150" y="43434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>
              <a:spcBef>
                <a:spcPct val="50000"/>
              </a:spcBef>
            </a:pPr>
            <a:endParaRPr sz="2400">
              <a:solidFill>
                <a:srgbClr val="0000FF"/>
              </a:solidFill>
              <a:latin typeface=".VnTimeH" pitchFamily="34" charset="0"/>
            </a:endParaRPr>
          </a:p>
        </p:txBody>
      </p:sp>
      <p:pic>
        <p:nvPicPr>
          <p:cNvPr id="172043" name="Picture 14" descr="Khi CO2 phan ung voi nuoc"/>
          <p:cNvPicPr>
            <a:picLocks noChangeAspect="1"/>
          </p:cNvPicPr>
          <p:nvPr/>
        </p:nvPicPr>
        <p:blipFill>
          <a:blip r:embed="rId3"/>
          <a:srcRect l="43895" t="62903" r="40613" b="24194"/>
          <a:stretch>
            <a:fillRect/>
          </a:stretch>
        </p:blipFill>
        <p:spPr>
          <a:xfrm>
            <a:off x="7010400" y="3810000"/>
            <a:ext cx="5842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2044" name="Rectangle 15"/>
          <p:cNvSpPr/>
          <p:nvPr/>
        </p:nvSpPr>
        <p:spPr>
          <a:xfrm>
            <a:off x="7373938" y="3019425"/>
            <a:ext cx="74612" cy="1428750"/>
          </a:xfrm>
          <a:prstGeom prst="rect">
            <a:avLst/>
          </a:prstGeom>
          <a:solidFill>
            <a:srgbClr val="99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>
              <a:spcBef>
                <a:spcPct val="50000"/>
              </a:spcBef>
            </a:pPr>
            <a:endParaRPr sz="2400">
              <a:solidFill>
                <a:srgbClr val="0000FF"/>
              </a:solidFill>
              <a:latin typeface=".VnTimeH" pitchFamily="34" charset="0"/>
            </a:endParaRPr>
          </a:p>
        </p:txBody>
      </p:sp>
      <p:pic>
        <p:nvPicPr>
          <p:cNvPr id="172045" name="Picture 19" descr="POINSET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55562" y="5900738"/>
            <a:ext cx="1079500" cy="9731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20"/>
          <p:cNvGrpSpPr/>
          <p:nvPr/>
        </p:nvGrpSpPr>
        <p:grpSpPr>
          <a:xfrm>
            <a:off x="6196013" y="652463"/>
            <a:ext cx="762000" cy="152400"/>
            <a:chOff x="3858" y="429"/>
            <a:chExt cx="480" cy="96"/>
          </a:xfrm>
        </p:grpSpPr>
        <p:sp>
          <p:nvSpPr>
            <p:cNvPr id="172047" name="Rectangle 21"/>
            <p:cNvSpPr/>
            <p:nvPr/>
          </p:nvSpPr>
          <p:spPr>
            <a:xfrm>
              <a:off x="3858" y="429"/>
              <a:ext cx="480" cy="96"/>
            </a:xfrm>
            <a:prstGeom prst="rect">
              <a:avLst/>
            </a:prstGeom>
            <a:solidFill>
              <a:srgbClr val="FFCC99"/>
            </a:solidFill>
            <a:ln w="12700">
              <a:noFill/>
            </a:ln>
          </p:spPr>
          <p:txBody>
            <a:bodyPr anchor="ctr" anchorCtr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sz="2400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172048" name="Line 22"/>
            <p:cNvSpPr/>
            <p:nvPr/>
          </p:nvSpPr>
          <p:spPr>
            <a:xfrm flipH="1">
              <a:off x="3888" y="480"/>
              <a:ext cx="288" cy="0"/>
            </a:xfrm>
            <a:prstGeom prst="line">
              <a:avLst/>
            </a:prstGeom>
            <a:ln w="19050" cap="flat" cmpd="sng">
              <a:solidFill>
                <a:srgbClr val="00FFFF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172049" name="Group 19"/>
          <p:cNvGrpSpPr/>
          <p:nvPr/>
        </p:nvGrpSpPr>
        <p:grpSpPr>
          <a:xfrm>
            <a:off x="6858000" y="4648200"/>
            <a:ext cx="749300" cy="914400"/>
            <a:chOff x="4236" y="2913"/>
            <a:chExt cx="472" cy="828"/>
          </a:xfrm>
        </p:grpSpPr>
        <p:sp>
          <p:nvSpPr>
            <p:cNvPr id="172050" name="Oval 20"/>
            <p:cNvSpPr/>
            <p:nvPr/>
          </p:nvSpPr>
          <p:spPr>
            <a:xfrm>
              <a:off x="4241" y="3393"/>
              <a:ext cx="462" cy="3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3366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1" hangingPunct="1"/>
              <a:endParaRPr lang="vi-VN" altLang="x-none" sz="1800" b="0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72051" name="AutoShape 21"/>
            <p:cNvSpPr/>
            <p:nvPr/>
          </p:nvSpPr>
          <p:spPr>
            <a:xfrm>
              <a:off x="4405" y="3281"/>
              <a:ext cx="127" cy="144"/>
            </a:xfrm>
            <a:prstGeom prst="can">
              <a:avLst>
                <a:gd name="adj" fmla="val 47241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FFFFFF"/>
                </a:gs>
                <a:gs pos="100000">
                  <a:srgbClr val="66CCFF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algn="ctr" eaLnBrk="1" hangingPunct="1"/>
              <a:endParaRPr lang="vi-VN" altLang="x-none" sz="1800" b="0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72052" name="Oval 22"/>
            <p:cNvSpPr/>
            <p:nvPr/>
          </p:nvSpPr>
          <p:spPr>
            <a:xfrm>
              <a:off x="4328" y="3616"/>
              <a:ext cx="298" cy="123"/>
            </a:xfrm>
            <a:prstGeom prst="ellipse">
              <a:avLst/>
            </a:prstGeom>
            <a:solidFill>
              <a:srgbClr val="3399FF">
                <a:alpha val="45097"/>
              </a:srgbClr>
            </a:solidFill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1" hangingPunct="1"/>
              <a:endParaRPr lang="vi-VN" altLang="x-none" sz="1800" b="0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72053" name="Oval 23"/>
            <p:cNvSpPr/>
            <p:nvPr/>
          </p:nvSpPr>
          <p:spPr>
            <a:xfrm>
              <a:off x="4241" y="3470"/>
              <a:ext cx="462" cy="174"/>
            </a:xfrm>
            <a:prstGeom prst="ellipse">
              <a:avLst/>
            </a:prstGeom>
            <a:solidFill>
              <a:srgbClr val="FFCC00">
                <a:alpha val="30196"/>
              </a:srgbClr>
            </a:solidFill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1" hangingPunct="1"/>
              <a:endParaRPr lang="vi-VN" altLang="x-none" sz="1800" b="0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72054" name="Freeform 24"/>
            <p:cNvSpPr/>
            <p:nvPr/>
          </p:nvSpPr>
          <p:spPr>
            <a:xfrm flipH="1">
              <a:off x="4532" y="3344"/>
              <a:ext cx="47" cy="92"/>
            </a:xfrm>
            <a:custGeom>
              <a:avLst/>
              <a:gdLst>
                <a:gd name="txL" fmla="*/ 0 w 48"/>
                <a:gd name="txT" fmla="*/ 0 h 144"/>
                <a:gd name="txR" fmla="*/ 48 w 48"/>
                <a:gd name="txB" fmla="*/ 144 h 144"/>
              </a:gdLst>
              <a:ahLst/>
              <a:cxnLst>
                <a:cxn ang="0">
                  <a:pos x="41" y="0"/>
                </a:cxn>
                <a:cxn ang="0">
                  <a:pos x="41" y="4"/>
                </a:cxn>
                <a:cxn ang="0">
                  <a:pos x="0" y="6"/>
                </a:cxn>
              </a:cxnLst>
              <a:rect l="txL" t="txT" r="txR" b="txB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hangingPunct="1"/>
              <a:endParaRPr lang="vi-VN" altLang="x-none" sz="1800" b="0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72055" name="Freeform 25"/>
            <p:cNvSpPr/>
            <p:nvPr/>
          </p:nvSpPr>
          <p:spPr>
            <a:xfrm>
              <a:off x="4356" y="3345"/>
              <a:ext cx="47" cy="92"/>
            </a:xfrm>
            <a:custGeom>
              <a:avLst/>
              <a:gdLst>
                <a:gd name="txL" fmla="*/ 0 w 48"/>
                <a:gd name="txT" fmla="*/ 0 h 144"/>
                <a:gd name="txR" fmla="*/ 48 w 48"/>
                <a:gd name="txB" fmla="*/ 144 h 144"/>
              </a:gdLst>
              <a:ahLst/>
              <a:cxnLst>
                <a:cxn ang="0">
                  <a:pos x="41" y="0"/>
                </a:cxn>
                <a:cxn ang="0">
                  <a:pos x="41" y="4"/>
                </a:cxn>
                <a:cxn ang="0">
                  <a:pos x="0" y="6"/>
                </a:cxn>
              </a:cxnLst>
              <a:rect l="txL" t="txT" r="txR" b="txB"/>
              <a:pathLst>
                <a:path w="48" h="144">
                  <a:moveTo>
                    <a:pt x="48" y="0"/>
                  </a:moveTo>
                  <a:cubicBezTo>
                    <a:pt x="48" y="48"/>
                    <a:pt x="48" y="96"/>
                    <a:pt x="48" y="96"/>
                  </a:cubicBezTo>
                  <a:cubicBezTo>
                    <a:pt x="40" y="120"/>
                    <a:pt x="48" y="138"/>
                    <a:pt x="0" y="144"/>
                  </a:cubicBezTo>
                </a:path>
              </a:pathLst>
            </a:custGeom>
            <a:noFill/>
            <a:ln w="9525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hangingPunct="1"/>
              <a:endParaRPr lang="vi-VN" altLang="x-none" sz="1800" b="0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72056" name="AutoShape 26"/>
            <p:cNvSpPr/>
            <p:nvPr/>
          </p:nvSpPr>
          <p:spPr>
            <a:xfrm rot="-5400000" flipV="1">
              <a:off x="4376" y="3409"/>
              <a:ext cx="192" cy="472"/>
            </a:xfrm>
            <a:prstGeom prst="moon">
              <a:avLst>
                <a:gd name="adj" fmla="val 50833"/>
              </a:avLst>
            </a:prstGeom>
            <a:solidFill>
              <a:srgbClr val="FFCC00">
                <a:alpha val="30196"/>
              </a:srgbClr>
            </a:solidFill>
            <a:ln w="9525">
              <a:noFill/>
            </a:ln>
          </p:spPr>
          <p:txBody>
            <a:bodyPr rot="0" wrap="none" anchor="ctr" anchorCtr="0"/>
            <a:lstStyle/>
            <a:p>
              <a:pPr algn="ctr" eaLnBrk="1" hangingPunct="1"/>
              <a:endParaRPr lang="vi-VN" altLang="x-none" sz="1800" b="0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72057" name="Freeform 27"/>
            <p:cNvSpPr/>
            <p:nvPr/>
          </p:nvSpPr>
          <p:spPr>
            <a:xfrm>
              <a:off x="4371" y="3357"/>
              <a:ext cx="231" cy="370"/>
            </a:xfrm>
            <a:custGeom>
              <a:avLst/>
              <a:gdLst>
                <a:gd name="txL" fmla="*/ 0 w 288"/>
                <a:gd name="txT" fmla="*/ 0 h 462"/>
                <a:gd name="txR" fmla="*/ 288 w 288"/>
                <a:gd name="txB" fmla="*/ 462 h 462"/>
              </a:gdLst>
              <a:ahLst/>
              <a:cxnLst>
                <a:cxn ang="0">
                  <a:pos x="24" y="0"/>
                </a:cxn>
                <a:cxn ang="0">
                  <a:pos x="27" y="21"/>
                </a:cxn>
                <a:cxn ang="0">
                  <a:pos x="32" y="43"/>
                </a:cxn>
                <a:cxn ang="0">
                  <a:pos x="59" y="75"/>
                </a:cxn>
                <a:cxn ang="0">
                  <a:pos x="23" y="92"/>
                </a:cxn>
                <a:cxn ang="0">
                  <a:pos x="4" y="79"/>
                </a:cxn>
              </a:cxnLst>
              <a:rect l="txL" t="txT" r="txR" b="txB"/>
              <a:pathLst>
                <a:path w="288" h="462">
                  <a:moveTo>
                    <a:pt x="114" y="0"/>
                  </a:moveTo>
                  <a:cubicBezTo>
                    <a:pt x="116" y="16"/>
                    <a:pt x="120" y="62"/>
                    <a:pt x="126" y="96"/>
                  </a:cubicBezTo>
                  <a:cubicBezTo>
                    <a:pt x="132" y="130"/>
                    <a:pt x="125" y="161"/>
                    <a:pt x="150" y="204"/>
                  </a:cubicBezTo>
                  <a:cubicBezTo>
                    <a:pt x="210" y="294"/>
                    <a:pt x="264" y="252"/>
                    <a:pt x="276" y="354"/>
                  </a:cubicBezTo>
                  <a:cubicBezTo>
                    <a:pt x="288" y="456"/>
                    <a:pt x="152" y="439"/>
                    <a:pt x="108" y="438"/>
                  </a:cubicBezTo>
                  <a:cubicBezTo>
                    <a:pt x="0" y="462"/>
                    <a:pt x="37" y="386"/>
                    <a:pt x="18" y="372"/>
                  </a:cubicBezTo>
                </a:path>
              </a:pathLst>
            </a:custGeom>
            <a:noFill/>
            <a:ln w="28575" cap="flat" cmpd="sng">
              <a:solidFill>
                <a:schemeClr val="bg2">
                  <a:alpha val="30196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hangingPunct="1"/>
              <a:endParaRPr lang="vi-VN" altLang="x-none" sz="1800" b="0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72058" name="Arc 28"/>
            <p:cNvSpPr/>
            <p:nvPr/>
          </p:nvSpPr>
          <p:spPr>
            <a:xfrm flipV="1">
              <a:off x="4378" y="3308"/>
              <a:ext cx="184" cy="50"/>
            </a:xfrm>
            <a:custGeom>
              <a:avLst/>
              <a:gdLst>
                <a:gd name="txL" fmla="*/ 0 w 43200"/>
                <a:gd name="txT" fmla="*/ 0 h 23644"/>
                <a:gd name="txR" fmla="*/ 43200 w 43200"/>
                <a:gd name="txB" fmla="*/ 23644 h 23644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43200" h="23644" fill="none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chemeClr val="bg1"/>
                </a:gs>
                <a:gs pos="100000">
                  <a:srgbClr val="767676"/>
                </a:gs>
              </a:gsLst>
              <a:lin ang="0" scaled="1"/>
              <a:tileRect/>
            </a:gradFill>
            <a:ln w="9525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wrap="none" anchor="ctr" anchorCtr="0"/>
            <a:lstStyle/>
            <a:p>
              <a:pPr algn="ctr" eaLnBrk="1" hangingPunct="1"/>
              <a:endParaRPr lang="vi-VN" altLang="x-none" sz="1800" b="0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72059" name="Arc 29"/>
            <p:cNvSpPr/>
            <p:nvPr/>
          </p:nvSpPr>
          <p:spPr>
            <a:xfrm flipV="1">
              <a:off x="4380" y="3288"/>
              <a:ext cx="184" cy="50"/>
            </a:xfrm>
            <a:custGeom>
              <a:avLst/>
              <a:gdLst>
                <a:gd name="txL" fmla="*/ 0 w 43200"/>
                <a:gd name="txT" fmla="*/ 0 h 23644"/>
                <a:gd name="txR" fmla="*/ 43200 w 43200"/>
                <a:gd name="txB" fmla="*/ 23644 h 2364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3200" h="23644" fill="none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</a:path>
                <a:path w="43200" h="23644" stroke="0">
                  <a:moveTo>
                    <a:pt x="96" y="23644"/>
                  </a:moveTo>
                  <a:cubicBezTo>
                    <a:pt x="32" y="22964"/>
                    <a:pt x="0" y="2228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082"/>
                    <a:pt x="43183" y="22563"/>
                    <a:pt x="43151" y="23044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rot="10800000" wrap="none" anchor="ctr" anchorCtr="0"/>
            <a:lstStyle/>
            <a:p>
              <a:pPr algn="ctr" eaLnBrk="1" hangingPunct="1"/>
              <a:endParaRPr lang="vi-VN" altLang="x-none" sz="1800" b="0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72060" name="Oval 30"/>
            <p:cNvSpPr/>
            <p:nvPr/>
          </p:nvSpPr>
          <p:spPr>
            <a:xfrm>
              <a:off x="4394" y="3258"/>
              <a:ext cx="149" cy="7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pPr algn="ctr" eaLnBrk="1" hangingPunct="1"/>
              <a:endParaRPr lang="vi-VN" altLang="x-none" sz="1800" b="0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72061" name="Arc 31"/>
            <p:cNvSpPr/>
            <p:nvPr/>
          </p:nvSpPr>
          <p:spPr>
            <a:xfrm flipV="1">
              <a:off x="4379" y="3250"/>
              <a:ext cx="184" cy="92"/>
            </a:xfrm>
            <a:custGeom>
              <a:avLst/>
              <a:gdLst>
                <a:gd name="txL" fmla="*/ 0 w 43200"/>
                <a:gd name="txT" fmla="*/ 0 h 42883"/>
                <a:gd name="txR" fmla="*/ 43200 w 43200"/>
                <a:gd name="txB" fmla="*/ 42883 h 4288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3200" h="42883" fill="none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</a:path>
                <a:path w="43200" h="42883" stroke="0">
                  <a:moveTo>
                    <a:pt x="17618" y="42829"/>
                  </a:moveTo>
                  <a:cubicBezTo>
                    <a:pt x="7402" y="40913"/>
                    <a:pt x="0" y="3199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107"/>
                    <a:pt x="35638" y="41090"/>
                    <a:pt x="25285" y="42883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wrap="none" anchor="ctr" anchorCtr="0"/>
            <a:lstStyle/>
            <a:p>
              <a:pPr algn="ctr" eaLnBrk="1" hangingPunct="1"/>
              <a:endParaRPr lang="vi-VN" altLang="x-none" sz="1800" b="0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72062" name="Arc 32"/>
            <p:cNvSpPr/>
            <p:nvPr/>
          </p:nvSpPr>
          <p:spPr>
            <a:xfrm flipV="1">
              <a:off x="4393" y="3254"/>
              <a:ext cx="150" cy="75"/>
            </a:xfrm>
            <a:custGeom>
              <a:avLst/>
              <a:gdLst>
                <a:gd name="txL" fmla="*/ 0 w 43200"/>
                <a:gd name="txT" fmla="*/ 0 h 43085"/>
                <a:gd name="txR" fmla="*/ 43200 w 43200"/>
                <a:gd name="txB" fmla="*/ 43085 h 4308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3200" h="43085" fill="none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</a:path>
                <a:path w="43200" h="43085" stroke="0">
                  <a:moveTo>
                    <a:pt x="19377" y="43085"/>
                  </a:moveTo>
                  <a:cubicBezTo>
                    <a:pt x="8367" y="41946"/>
                    <a:pt x="0" y="3266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1950"/>
                    <a:pt x="35858" y="40845"/>
                    <a:pt x="25696" y="4280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wrap="none" anchor="ctr" anchorCtr="0"/>
            <a:lstStyle/>
            <a:p>
              <a:pPr algn="ctr" eaLnBrk="1" hangingPunct="1"/>
              <a:endParaRPr lang="vi-VN" altLang="x-none" sz="1800" b="0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72063" name="Arc 33"/>
            <p:cNvSpPr/>
            <p:nvPr/>
          </p:nvSpPr>
          <p:spPr>
            <a:xfrm flipV="1">
              <a:off x="4423" y="3258"/>
              <a:ext cx="92" cy="40"/>
            </a:xfrm>
            <a:custGeom>
              <a:avLst/>
              <a:gdLst>
                <a:gd name="txL" fmla="*/ 0 w 43200"/>
                <a:gd name="txT" fmla="*/ 0 h 41744"/>
                <a:gd name="txR" fmla="*/ 43200 w 43200"/>
                <a:gd name="txB" fmla="*/ 41744 h 41744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3200" h="41744" fill="none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</a:path>
                <a:path w="43200" h="41744" stroke="0">
                  <a:moveTo>
                    <a:pt x="7745" y="38171"/>
                  </a:moveTo>
                  <a:cubicBezTo>
                    <a:pt x="2836" y="34067"/>
                    <a:pt x="0" y="2799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0520"/>
                    <a:pt x="37715" y="38524"/>
                    <a:pt x="29396" y="4174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wrap="none" anchor="ctr" anchorCtr="0"/>
            <a:lstStyle/>
            <a:p>
              <a:pPr algn="ctr" eaLnBrk="1" hangingPunct="1"/>
              <a:endParaRPr lang="vi-VN" altLang="x-none" sz="1800" b="0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72064" name="Arc 34"/>
            <p:cNvSpPr/>
            <p:nvPr/>
          </p:nvSpPr>
          <p:spPr>
            <a:xfrm flipV="1">
              <a:off x="4438" y="3265"/>
              <a:ext cx="58" cy="23"/>
            </a:xfrm>
            <a:custGeom>
              <a:avLst/>
              <a:gdLst>
                <a:gd name="txL" fmla="*/ 0 w 43200"/>
                <a:gd name="txT" fmla="*/ 0 h 35592"/>
                <a:gd name="txR" fmla="*/ 43200 w 43200"/>
                <a:gd name="txB" fmla="*/ 35592 h 3559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3200" h="35592" fill="none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</a:path>
                <a:path w="43200" h="35592" stroke="0">
                  <a:moveTo>
                    <a:pt x="3295" y="33068"/>
                  </a:moveTo>
                  <a:cubicBezTo>
                    <a:pt x="1142" y="29630"/>
                    <a:pt x="0" y="25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726"/>
                    <a:pt x="41376" y="31686"/>
                    <a:pt x="38055" y="3559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wrap="none" anchor="ctr" anchorCtr="0"/>
            <a:lstStyle/>
            <a:p>
              <a:pPr algn="ctr" eaLnBrk="1" hangingPunct="1"/>
              <a:endParaRPr lang="vi-VN" altLang="x-none" sz="1800" b="0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72065" name="AutoShape 35"/>
            <p:cNvSpPr/>
            <p:nvPr/>
          </p:nvSpPr>
          <p:spPr>
            <a:xfrm flipV="1">
              <a:off x="4420" y="3247"/>
              <a:ext cx="92" cy="48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945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3286" y="7650"/>
                  </a:moveTo>
                  <a:cubicBezTo>
                    <a:pt x="4555" y="4622"/>
                    <a:pt x="7517" y="2652"/>
                    <a:pt x="10800" y="2653"/>
                  </a:cubicBezTo>
                  <a:cubicBezTo>
                    <a:pt x="14082" y="2653"/>
                    <a:pt x="17044" y="4622"/>
                    <a:pt x="18313" y="7650"/>
                  </a:cubicBezTo>
                  <a:lnTo>
                    <a:pt x="20760" y="6624"/>
                  </a:lnTo>
                  <a:cubicBezTo>
                    <a:pt x="19077" y="2611"/>
                    <a:pt x="15151" y="-1"/>
                    <a:pt x="10799" y="0"/>
                  </a:cubicBezTo>
                  <a:cubicBezTo>
                    <a:pt x="6448" y="0"/>
                    <a:pt x="2522" y="2611"/>
                    <a:pt x="839" y="66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 rot="10800000" wrap="none" anchor="ctr" anchorCtr="0"/>
            <a:lstStyle/>
            <a:p>
              <a:pPr algn="ctr" eaLnBrk="1" hangingPunct="1"/>
              <a:endParaRPr lang="vi-VN" altLang="x-none" sz="1800" b="0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72066" name="Arc 36"/>
            <p:cNvSpPr/>
            <p:nvPr/>
          </p:nvSpPr>
          <p:spPr>
            <a:xfrm flipV="1">
              <a:off x="4422" y="3292"/>
              <a:ext cx="92" cy="26"/>
            </a:xfrm>
            <a:custGeom>
              <a:avLst/>
              <a:gdLst>
                <a:gd name="txL" fmla="*/ 0 w 42971"/>
                <a:gd name="txT" fmla="*/ 0 h 26832"/>
                <a:gd name="txR" fmla="*/ 42971 w 42971"/>
                <a:gd name="txB" fmla="*/ 26832 h 2683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2971" h="26832" fill="none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</a:path>
                <a:path w="42971" h="26832" stroke="0">
                  <a:moveTo>
                    <a:pt x="-1" y="18465"/>
                  </a:moveTo>
                  <a:cubicBezTo>
                    <a:pt x="1554" y="7860"/>
                    <a:pt x="10652" y="-1"/>
                    <a:pt x="21371" y="0"/>
                  </a:cubicBezTo>
                  <a:cubicBezTo>
                    <a:pt x="33300" y="0"/>
                    <a:pt x="42971" y="9670"/>
                    <a:pt x="42971" y="21600"/>
                  </a:cubicBezTo>
                  <a:cubicBezTo>
                    <a:pt x="42971" y="23363"/>
                    <a:pt x="42754" y="25120"/>
                    <a:pt x="42327" y="26831"/>
                  </a:cubicBezTo>
                  <a:lnTo>
                    <a:pt x="21371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10800000" wrap="none" anchor="ctr" anchorCtr="0"/>
            <a:lstStyle/>
            <a:p>
              <a:pPr algn="ctr" eaLnBrk="1" hangingPunct="1"/>
              <a:endParaRPr lang="vi-VN" altLang="x-none" sz="1800" b="0" dirty="0">
                <a:solidFill>
                  <a:schemeClr val="tx1"/>
                </a:solidFill>
                <a:latin typeface="VNI-Times" pitchFamily="2" charset="0"/>
              </a:endParaRPr>
            </a:p>
          </p:txBody>
        </p:sp>
        <p:sp>
          <p:nvSpPr>
            <p:cNvPr id="172067" name="Line 37"/>
            <p:cNvSpPr/>
            <p:nvPr/>
          </p:nvSpPr>
          <p:spPr>
            <a:xfrm>
              <a:off x="4422" y="3282"/>
              <a:ext cx="0" cy="1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72068" name="Line 38"/>
            <p:cNvSpPr/>
            <p:nvPr/>
          </p:nvSpPr>
          <p:spPr>
            <a:xfrm>
              <a:off x="4514" y="3280"/>
              <a:ext cx="0" cy="1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59" name="Freeform 39"/>
            <p:cNvSpPr/>
            <p:nvPr/>
          </p:nvSpPr>
          <p:spPr bwMode="auto">
            <a:xfrm>
              <a:off x="4421" y="3285"/>
              <a:ext cx="91" cy="3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1" y="2"/>
                </a:cxn>
                <a:cxn ang="0">
                  <a:pos x="90" y="17"/>
                </a:cxn>
                <a:cxn ang="0">
                  <a:pos x="1" y="17"/>
                </a:cxn>
                <a:cxn ang="0">
                  <a:pos x="1" y="0"/>
                </a:cxn>
              </a:cxnLst>
              <a:rect l="0" t="0" r="r" b="b"/>
              <a:pathLst>
                <a:path w="91" h="37">
                  <a:moveTo>
                    <a:pt x="1" y="0"/>
                  </a:moveTo>
                  <a:cubicBezTo>
                    <a:pt x="19" y="20"/>
                    <a:pt x="66" y="18"/>
                    <a:pt x="91" y="2"/>
                  </a:cubicBezTo>
                  <a:cubicBezTo>
                    <a:pt x="88" y="11"/>
                    <a:pt x="87" y="3"/>
                    <a:pt x="90" y="17"/>
                  </a:cubicBezTo>
                  <a:cubicBezTo>
                    <a:pt x="70" y="32"/>
                    <a:pt x="28" y="37"/>
                    <a:pt x="1" y="17"/>
                  </a:cubicBezTo>
                  <a:cubicBezTo>
                    <a:pt x="4" y="17"/>
                    <a:pt x="0" y="7"/>
                    <a:pt x="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 cmpd="sng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pic>
          <p:nvPicPr>
            <p:cNvPr id="172070" name="Picture 40" descr="Lua do clear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83" y="2913"/>
              <a:ext cx="174" cy="3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1149" name="Line 13"/>
          <p:cNvSpPr/>
          <p:nvPr/>
        </p:nvSpPr>
        <p:spPr>
          <a:xfrm flipV="1">
            <a:off x="7086600" y="2833688"/>
            <a:ext cx="0" cy="609600"/>
          </a:xfrm>
          <a:prstGeom prst="line">
            <a:avLst/>
          </a:prstGeom>
          <a:ln w="28575" cap="flat" cmpd="sng">
            <a:solidFill>
              <a:srgbClr val="66FF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" name="Line 13"/>
          <p:cNvSpPr/>
          <p:nvPr/>
        </p:nvSpPr>
        <p:spPr>
          <a:xfrm flipV="1">
            <a:off x="7229475" y="3624263"/>
            <a:ext cx="0" cy="685800"/>
          </a:xfrm>
          <a:prstGeom prst="line">
            <a:avLst/>
          </a:prstGeom>
          <a:ln w="28575" cap="flat" cmpd="sng">
            <a:solidFill>
              <a:srgbClr val="66FF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" name="Line 13"/>
          <p:cNvSpPr/>
          <p:nvPr/>
        </p:nvSpPr>
        <p:spPr>
          <a:xfrm flipV="1">
            <a:off x="7353300" y="1104900"/>
            <a:ext cx="0" cy="762000"/>
          </a:xfrm>
          <a:prstGeom prst="line">
            <a:avLst/>
          </a:prstGeom>
          <a:ln w="28575" cap="flat" cmpd="sng">
            <a:solidFill>
              <a:srgbClr val="66FF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4560" name="Text Box 48"/>
          <p:cNvSpPr txBox="1"/>
          <p:nvPr/>
        </p:nvSpPr>
        <p:spPr>
          <a:xfrm>
            <a:off x="7305675" y="1000125"/>
            <a:ext cx="762000" cy="3968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>
                <a:solidFill>
                  <a:schemeClr val="tx1"/>
                </a:solidFill>
                <a:latin typeface=".VnTimeH" pitchFamily="34" charset="0"/>
              </a:rPr>
              <a:t>co</a:t>
            </a:r>
            <a:r>
              <a:rPr baseline="-25000">
                <a:solidFill>
                  <a:schemeClr val="tx1"/>
                </a:solidFill>
                <a:latin typeface=".VnTimeH" pitchFamily="34" charset="0"/>
              </a:rPr>
              <a:t>2</a:t>
            </a:r>
            <a:endParaRPr>
              <a:solidFill>
                <a:schemeClr val="tx1"/>
              </a:solidFill>
              <a:latin typeface=".VnTimeH" pitchFamily="34" charset="0"/>
            </a:endParaRPr>
          </a:p>
        </p:txBody>
      </p:sp>
      <p:sp>
        <p:nvSpPr>
          <p:cNvPr id="5" name="Line 13"/>
          <p:cNvSpPr/>
          <p:nvPr/>
        </p:nvSpPr>
        <p:spPr>
          <a:xfrm flipV="1">
            <a:off x="7391400" y="2286000"/>
            <a:ext cx="0" cy="609600"/>
          </a:xfrm>
          <a:prstGeom prst="line">
            <a:avLst/>
          </a:prstGeom>
          <a:ln w="28575" cap="flat" cmpd="sng">
            <a:solidFill>
              <a:srgbClr val="66FFFF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7" name="Group 16"/>
          <p:cNvGrpSpPr/>
          <p:nvPr/>
        </p:nvGrpSpPr>
        <p:grpSpPr>
          <a:xfrm>
            <a:off x="7391400" y="2971800"/>
            <a:ext cx="76200" cy="1490663"/>
            <a:chOff x="3504" y="2352"/>
            <a:chExt cx="48" cy="960"/>
          </a:xfrm>
        </p:grpSpPr>
        <p:sp>
          <p:nvSpPr>
            <p:cNvPr id="172077" name="Rectangle 17"/>
            <p:cNvSpPr/>
            <p:nvPr/>
          </p:nvSpPr>
          <p:spPr>
            <a:xfrm>
              <a:off x="3504" y="2352"/>
              <a:ext cx="48" cy="960"/>
            </a:xfrm>
            <a:prstGeom prst="rect">
              <a:avLst/>
            </a:prstGeom>
            <a:solidFill>
              <a:srgbClr val="99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>
                <a:spcBef>
                  <a:spcPct val="50000"/>
                </a:spcBef>
              </a:pPr>
              <a:endParaRPr sz="2400">
                <a:solidFill>
                  <a:srgbClr val="0000FF"/>
                </a:solidFill>
                <a:latin typeface=".VnTimeH" pitchFamily="34" charset="0"/>
              </a:endParaRPr>
            </a:p>
          </p:txBody>
        </p:sp>
        <p:sp>
          <p:nvSpPr>
            <p:cNvPr id="172078" name="Rectangle 18"/>
            <p:cNvSpPr/>
            <p:nvPr/>
          </p:nvSpPr>
          <p:spPr>
            <a:xfrm>
              <a:off x="3504" y="2928"/>
              <a:ext cx="48" cy="384"/>
            </a:xfrm>
            <a:prstGeom prst="rect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1" hangingPunct="1">
                <a:spcBef>
                  <a:spcPct val="50000"/>
                </a:spcBef>
              </a:pPr>
              <a:endParaRPr sz="2400">
                <a:solidFill>
                  <a:srgbClr val="0000FF"/>
                </a:solidFill>
                <a:latin typeface=".VnTimeH" pitchFamily="34" charset="0"/>
              </a:endParaRPr>
            </a:p>
          </p:txBody>
        </p:sp>
      </p:grpSp>
      <p:sp>
        <p:nvSpPr>
          <p:cNvPr id="172079" name="Rectangles 172078" descr="Bouquet"/>
          <p:cNvSpPr/>
          <p:nvPr/>
        </p:nvSpPr>
        <p:spPr>
          <a:xfrm>
            <a:off x="152400" y="2057400"/>
            <a:ext cx="4724400" cy="1495425"/>
          </a:xfrm>
          <a:prstGeom prst="rect">
            <a:avLst/>
          </a:prstGeom>
          <a:blipFill rotWithShape="1">
            <a:blip r:embed="rId6"/>
          </a:blipFill>
          <a:ln w="9525">
            <a:noFill/>
          </a:ln>
        </p:spPr>
        <p:txBody>
          <a:bodyPr>
            <a:spAutoFit/>
          </a:bodyPr>
          <a:lstStyle/>
          <a:p>
            <a:r>
              <a:rPr sz="360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</a:t>
            </a:r>
            <a:r>
              <a:rPr>
                <a:latin typeface="Arial" panose="020B0604020202020204" pitchFamily="34" charset="0"/>
              </a:rPr>
              <a:t> </a:t>
            </a:r>
            <a:r>
              <a:rPr sz="2800">
                <a:latin typeface="Times New Roman" panose="02020603050405020304" pitchFamily="18" charset="0"/>
              </a:rPr>
              <a:t>H</a:t>
            </a:r>
            <a:r>
              <a:rPr sz="2800" baseline="-25000">
                <a:latin typeface="Times New Roman" panose="02020603050405020304" pitchFamily="18" charset="0"/>
              </a:rPr>
              <a:t>2</a:t>
            </a:r>
            <a:r>
              <a:rPr sz="2800">
                <a:latin typeface="Times New Roman" panose="02020603050405020304" pitchFamily="18" charset="0"/>
              </a:rPr>
              <a:t>CO</a:t>
            </a:r>
            <a:r>
              <a:rPr sz="2800" baseline="-25000">
                <a:latin typeface="Times New Roman" panose="02020603050405020304" pitchFamily="18" charset="0"/>
              </a:rPr>
              <a:t>3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là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một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axit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yếu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và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không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bền</a:t>
            </a:r>
            <a:r>
              <a:rPr sz="2800">
                <a:latin typeface="Times New Roman" panose="02020603050405020304" pitchFamily="18" charset="0"/>
              </a:rPr>
              <a:t>, </a:t>
            </a:r>
            <a:r>
              <a:rPr sz="2800" err="1">
                <a:latin typeface="Times New Roman" panose="02020603050405020304" pitchFamily="18" charset="0"/>
              </a:rPr>
              <a:t>dễ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bị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phân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hủy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thành</a:t>
            </a:r>
            <a:r>
              <a:rPr sz="2800">
                <a:latin typeface="Times New Roman" panose="02020603050405020304" pitchFamily="18" charset="0"/>
              </a:rPr>
              <a:t> CO</a:t>
            </a:r>
            <a:r>
              <a:rPr sz="2800" baseline="-25000">
                <a:latin typeface="Times New Roman" panose="02020603050405020304" pitchFamily="18" charset="0"/>
              </a:rPr>
              <a:t>2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err="1">
                <a:latin typeface="Times New Roman" panose="02020603050405020304" pitchFamily="18" charset="0"/>
              </a:rPr>
              <a:t>và</a:t>
            </a:r>
            <a:r>
              <a:rPr sz="2800">
                <a:latin typeface="Times New Roman" panose="02020603050405020304" pitchFamily="18" charset="0"/>
              </a:rPr>
              <a:t> H</a:t>
            </a:r>
            <a:r>
              <a:rPr sz="2800" baseline="-25000">
                <a:latin typeface="Times New Roman" panose="02020603050405020304" pitchFamily="18" charset="0"/>
              </a:rPr>
              <a:t>2</a:t>
            </a:r>
            <a:r>
              <a:rPr sz="2800">
                <a:latin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80865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60" grpId="0"/>
      <p:bldP spid="1720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Placeholder 177153" descr="Bouquet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991600" cy="5638800"/>
          </a:xfrm>
          <a:blipFill rotWithShape="1">
            <a:blip r:embed="rId2"/>
          </a:blipFill>
          <a:ln/>
        </p:spPr>
        <p:txBody>
          <a:bodyPr/>
          <a:lstStyle/>
          <a:p>
            <a:pPr>
              <a:buNone/>
            </a:pPr>
            <a:r>
              <a:rPr b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A -</a:t>
            </a:r>
            <a:r>
              <a:rPr b="1" u="sng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1" u="sng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Axit</a:t>
            </a:r>
            <a:r>
              <a:rPr b="1" u="sng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1" u="sng" err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cacbonic</a:t>
            </a:r>
            <a:r>
              <a:rPr b="1" u="sng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(H</a:t>
            </a:r>
            <a:r>
              <a:rPr b="1" u="sng" baseline="-2500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b="1" u="sng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CO</a:t>
            </a:r>
            <a:r>
              <a:rPr b="1" u="sng" baseline="-2500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b="1" u="sng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pPr>
              <a:buNone/>
            </a:pPr>
            <a:r>
              <a:rPr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b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I. </a:t>
            </a:r>
            <a:r>
              <a:rPr b="1" u="sng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Trạng</a:t>
            </a:r>
            <a:r>
              <a:rPr b="1" u="sng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1" u="sng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thái</a:t>
            </a:r>
            <a:r>
              <a:rPr b="1" u="sng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1" u="sng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tự</a:t>
            </a:r>
            <a:r>
              <a:rPr b="1" u="sng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1" u="sng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nhiên</a:t>
            </a:r>
            <a:r>
              <a:rPr b="1" u="sng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1" u="sng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b="1" u="sng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1" u="sng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tính</a:t>
            </a:r>
            <a:r>
              <a:rPr b="1" u="sng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1" u="sng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chất</a:t>
            </a:r>
            <a:r>
              <a:rPr b="1" u="sng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1" u="sng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vật</a:t>
            </a:r>
            <a:r>
              <a:rPr b="1" u="sng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b="1" u="sng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lí</a:t>
            </a:r>
            <a:r>
              <a:rPr b="1" u="sng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sz="340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177155" name="Rectangles 177154"/>
          <p:cNvSpPr/>
          <p:nvPr/>
        </p:nvSpPr>
        <p:spPr>
          <a:xfrm>
            <a:off x="0" y="2362200"/>
            <a:ext cx="8458200" cy="3797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endParaRPr sz="2800" u="sng" dirty="0">
              <a:latin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</a:rPr>
              <a:t>- </a:t>
            </a:r>
            <a:r>
              <a:rPr sz="2800" dirty="0" err="1">
                <a:latin typeface="Times New Roman" panose="02020603050405020304" pitchFamily="18" charset="0"/>
              </a:rPr>
              <a:t>H</a:t>
            </a:r>
            <a:r>
              <a:rPr sz="2800" baseline="-25000" dirty="0" err="1">
                <a:latin typeface="Times New Roman" panose="02020603050405020304" pitchFamily="18" charset="0"/>
              </a:rPr>
              <a:t>2</a:t>
            </a:r>
            <a:r>
              <a:rPr sz="2800" dirty="0" err="1">
                <a:latin typeface="Times New Roman" panose="02020603050405020304" pitchFamily="18" charset="0"/>
              </a:rPr>
              <a:t>CO</a:t>
            </a:r>
            <a:r>
              <a:rPr sz="2800" baseline="-25000" dirty="0" err="1">
                <a:latin typeface="Times New Roman" panose="02020603050405020304" pitchFamily="18" charset="0"/>
              </a:rPr>
              <a:t>3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là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axit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yếu</a:t>
            </a:r>
            <a:r>
              <a:rPr sz="2800" dirty="0">
                <a:latin typeface="Times New Roman" panose="02020603050405020304" pitchFamily="18" charset="0"/>
              </a:rPr>
              <a:t>, dung </a:t>
            </a:r>
            <a:r>
              <a:rPr sz="2800" dirty="0" err="1">
                <a:latin typeface="Times New Roman" panose="02020603050405020304" pitchFamily="18" charset="0"/>
              </a:rPr>
              <a:t>dịch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H</a:t>
            </a:r>
            <a:r>
              <a:rPr sz="2800" baseline="-25000" dirty="0" err="1">
                <a:latin typeface="Times New Roman" panose="02020603050405020304" pitchFamily="18" charset="0"/>
              </a:rPr>
              <a:t>2</a:t>
            </a:r>
            <a:r>
              <a:rPr sz="2800" dirty="0" err="1">
                <a:latin typeface="Times New Roman" panose="02020603050405020304" pitchFamily="18" charset="0"/>
              </a:rPr>
              <a:t>CO</a:t>
            </a:r>
            <a:r>
              <a:rPr sz="2800" baseline="-25000" dirty="0" err="1">
                <a:latin typeface="Times New Roman" panose="02020603050405020304" pitchFamily="18" charset="0"/>
              </a:rPr>
              <a:t>3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làm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quỳ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tím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hóa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đỏ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nhạt</a:t>
            </a:r>
            <a:r>
              <a:rPr sz="2800" dirty="0">
                <a:latin typeface="Times New Roman" panose="02020603050405020304" pitchFamily="18" charset="0"/>
              </a:rPr>
              <a:t>.</a:t>
            </a:r>
          </a:p>
          <a:p>
            <a:pPr>
              <a:buChar char="-"/>
            </a:pPr>
            <a:r>
              <a:rPr sz="2800" dirty="0" err="1">
                <a:latin typeface="Times New Roman" panose="02020603050405020304" pitchFamily="18" charset="0"/>
              </a:rPr>
              <a:t>H</a:t>
            </a:r>
            <a:r>
              <a:rPr sz="2800" baseline="-25000" dirty="0" err="1">
                <a:latin typeface="Times New Roman" panose="02020603050405020304" pitchFamily="18" charset="0"/>
              </a:rPr>
              <a:t>2</a:t>
            </a:r>
            <a:r>
              <a:rPr sz="2800" dirty="0" err="1">
                <a:latin typeface="Times New Roman" panose="02020603050405020304" pitchFamily="18" charset="0"/>
              </a:rPr>
              <a:t>CO</a:t>
            </a:r>
            <a:r>
              <a:rPr sz="2800" baseline="-25000" dirty="0" err="1">
                <a:latin typeface="Times New Roman" panose="02020603050405020304" pitchFamily="18" charset="0"/>
              </a:rPr>
              <a:t>3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không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bền</a:t>
            </a:r>
            <a:r>
              <a:rPr sz="2800" dirty="0">
                <a:latin typeface="Times New Roman" panose="02020603050405020304" pitchFamily="18" charset="0"/>
              </a:rPr>
              <a:t>, </a:t>
            </a:r>
            <a:r>
              <a:rPr sz="2800" dirty="0" err="1">
                <a:latin typeface="Times New Roman" panose="02020603050405020304" pitchFamily="18" charset="0"/>
              </a:rPr>
              <a:t>dễ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bị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phân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hủy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thành</a:t>
            </a:r>
            <a:r>
              <a:rPr sz="2800" dirty="0">
                <a:latin typeface="Times New Roman" panose="02020603050405020304" pitchFamily="18" charset="0"/>
              </a:rPr>
              <a:t> CO</a:t>
            </a:r>
            <a:r>
              <a:rPr sz="2800" baseline="-25000" dirty="0">
                <a:latin typeface="Times New Roman" panose="02020603050405020304" pitchFamily="18" charset="0"/>
              </a:rPr>
              <a:t>2 </a:t>
            </a:r>
            <a:r>
              <a:rPr sz="2800" dirty="0" err="1">
                <a:latin typeface="Times New Roman" panose="02020603050405020304" pitchFamily="18" charset="0"/>
              </a:rPr>
              <a:t>và</a:t>
            </a:r>
            <a:r>
              <a:rPr sz="2800" baseline="-25000" dirty="0">
                <a:latin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</a:rPr>
              <a:t>H</a:t>
            </a:r>
            <a:r>
              <a:rPr sz="2800" baseline="-25000" dirty="0">
                <a:latin typeface="Times New Roman" panose="02020603050405020304" pitchFamily="18" charset="0"/>
              </a:rPr>
              <a:t>2</a:t>
            </a:r>
            <a:r>
              <a:rPr sz="2800" dirty="0">
                <a:latin typeface="Times New Roman" panose="02020603050405020304" pitchFamily="18" charset="0"/>
              </a:rPr>
              <a:t>O		</a:t>
            </a:r>
          </a:p>
          <a:p>
            <a:r>
              <a:rPr sz="2800" dirty="0" err="1">
                <a:latin typeface="Times New Roman" panose="02020603050405020304" pitchFamily="18" charset="0"/>
              </a:rPr>
              <a:t>H</a:t>
            </a:r>
            <a:r>
              <a:rPr sz="2800" baseline="-25000" dirty="0" err="1">
                <a:latin typeface="Times New Roman" panose="02020603050405020304" pitchFamily="18" charset="0"/>
              </a:rPr>
              <a:t>2</a:t>
            </a:r>
            <a:r>
              <a:rPr sz="2800" dirty="0" err="1">
                <a:latin typeface="Times New Roman" panose="02020603050405020304" pitchFamily="18" charset="0"/>
              </a:rPr>
              <a:t>CO</a:t>
            </a:r>
            <a:r>
              <a:rPr sz="2800" baseline="-25000" dirty="0" err="1">
                <a:latin typeface="Times New Roman" panose="02020603050405020304" pitchFamily="18" charset="0"/>
              </a:rPr>
              <a:t>3</a:t>
            </a:r>
            <a:r>
              <a:rPr sz="2800" baseline="-25000" dirty="0">
                <a:latin typeface="Times New Roman" panose="02020603050405020304" pitchFamily="18" charset="0"/>
              </a:rPr>
              <a:t>                                           </a:t>
            </a:r>
            <a:r>
              <a:rPr sz="2800" dirty="0">
                <a:latin typeface="Arial" panose="020B0604020202020204" pitchFamily="34" charset="0"/>
              </a:rPr>
              <a:t>CO</a:t>
            </a:r>
            <a:r>
              <a:rPr sz="2800" baseline="-25000" dirty="0">
                <a:latin typeface="Arial" panose="020B0604020202020204" pitchFamily="34" charset="0"/>
              </a:rPr>
              <a:t>2 </a:t>
            </a:r>
            <a:r>
              <a:rPr sz="2800" dirty="0">
                <a:latin typeface="Arial" panose="020B0604020202020204" pitchFamily="34" charset="0"/>
              </a:rPr>
              <a:t>  +      H</a:t>
            </a:r>
            <a:r>
              <a:rPr sz="2800" baseline="-25000" dirty="0">
                <a:latin typeface="Arial" panose="020B0604020202020204" pitchFamily="34" charset="0"/>
              </a:rPr>
              <a:t>2</a:t>
            </a:r>
            <a:r>
              <a:rPr sz="2800" dirty="0">
                <a:latin typeface="Arial" panose="020B0604020202020204" pitchFamily="34" charset="0"/>
              </a:rPr>
              <a:t>O</a:t>
            </a:r>
          </a:p>
          <a:p>
            <a:endParaRPr sz="2800" dirty="0">
              <a:latin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</a:rPr>
              <a:t>     </a:t>
            </a:r>
          </a:p>
          <a:p>
            <a:endParaRPr sz="2800" baseline="-25000" dirty="0">
              <a:latin typeface="Times New Roman" panose="02020603050405020304" pitchFamily="18" charset="0"/>
            </a:endParaRPr>
          </a:p>
        </p:txBody>
      </p:sp>
      <p:sp>
        <p:nvSpPr>
          <p:cNvPr id="177156" name="Rectangles 177155"/>
          <p:cNvSpPr/>
          <p:nvPr/>
        </p:nvSpPr>
        <p:spPr>
          <a:xfrm>
            <a:off x="304800" y="1600200"/>
            <a:ext cx="396557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sz="3200">
                <a:solidFill>
                  <a:srgbClr val="FF0000"/>
                </a:solidFill>
                <a:latin typeface="Times New Roman" panose="02020603050405020304" pitchFamily="18" charset="0"/>
              </a:rPr>
              <a:t>II.</a:t>
            </a:r>
            <a:r>
              <a:rPr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200" u="sng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200" u="sng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200" u="sng" err="1">
                <a:solidFill>
                  <a:srgbClr val="FF0000"/>
                </a:solidFill>
                <a:latin typeface="Times New Roman" panose="02020603050405020304" pitchFamily="18" charset="0"/>
              </a:rPr>
              <a:t>hóa</a:t>
            </a:r>
            <a:r>
              <a:rPr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3200" u="sng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77163" name="Straight Connector 177162"/>
          <p:cNvSpPr/>
          <p:nvPr/>
        </p:nvSpPr>
        <p:spPr>
          <a:xfrm>
            <a:off x="2286000" y="5486400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7164" name="Straight Connector 177163"/>
          <p:cNvSpPr/>
          <p:nvPr/>
        </p:nvSpPr>
        <p:spPr>
          <a:xfrm>
            <a:off x="1862959" y="4724400"/>
            <a:ext cx="10668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7165" name="Straight Connector 177164"/>
          <p:cNvSpPr/>
          <p:nvPr/>
        </p:nvSpPr>
        <p:spPr>
          <a:xfrm flipH="1">
            <a:off x="1786759" y="4876800"/>
            <a:ext cx="114300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7167" name="Text Box 177166"/>
          <p:cNvSpPr txBox="1"/>
          <p:nvPr/>
        </p:nvSpPr>
        <p:spPr>
          <a:xfrm>
            <a:off x="7299325" y="6259513"/>
            <a:ext cx="22256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>
              <a:latin typeface="Arial" panose="020B0604020202020204" pitchFamily="34" charset="0"/>
            </a:endParaRPr>
          </a:p>
        </p:txBody>
      </p:sp>
      <p:pic>
        <p:nvPicPr>
          <p:cNvPr id="9" name="Picture 2" descr="App Insights: Tập viết chữ đẹp | Apptop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3" b="20723"/>
          <a:stretch/>
        </p:blipFill>
        <p:spPr bwMode="auto">
          <a:xfrm>
            <a:off x="7897020" y="76200"/>
            <a:ext cx="1030284" cy="66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32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14337" descr="Bouquet"/>
          <p:cNvSpPr>
            <a:spLocks noGrp="1"/>
          </p:cNvSpPr>
          <p:nvPr>
            <p:ph type="body" idx="1"/>
          </p:nvPr>
        </p:nvSpPr>
        <p:spPr>
          <a:xfrm>
            <a:off x="0" y="381000"/>
            <a:ext cx="8915400" cy="1309370"/>
          </a:xfrm>
          <a:blipFill rotWithShape="1">
            <a:blip r:embed="rId2"/>
          </a:blipFill>
          <a:ln/>
        </p:spPr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sz="3600" b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 – </a:t>
            </a:r>
            <a:r>
              <a:rPr sz="3600" b="1" u="sng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</a:t>
            </a:r>
            <a:r>
              <a:rPr lang="en-US" sz="3600" b="1" u="sng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sz="3600" b="1" u="sng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CACBONAT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sz="3600" b="1" u="sng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sz="3600" b="1" u="sng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sz="3600" b="1" u="sng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u="sng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sz="3600" b="1" u="sng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sz="2800" b="1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sz="2800" b="1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sz="2800" b="1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sz="2800" b="1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sz="2800" b="1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sz="2800" b="1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sz="2800" b="1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sz="2800" b="1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sz="2800" b="1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sz="2800" b="1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90000"/>
              </a:lnSpc>
            </a:pPr>
            <a:endParaRPr sz="2800" b="1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344" name="Rectangles 14343" descr="Bouquet"/>
          <p:cNvSpPr/>
          <p:nvPr/>
        </p:nvSpPr>
        <p:spPr>
          <a:xfrm>
            <a:off x="304800" y="2057400"/>
            <a:ext cx="4876800" cy="2553335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>
            <a:spAutoFit/>
          </a:bodyPr>
          <a:lstStyle/>
          <a:p>
            <a:r>
              <a:rPr sz="3200" err="1">
                <a:latin typeface="Times New Roman" panose="02020603050405020304" pitchFamily="18" charset="0"/>
              </a:rPr>
              <a:t>Có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hai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loại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muối</a:t>
            </a:r>
            <a:r>
              <a:rPr sz="3200">
                <a:latin typeface="Times New Roman" panose="02020603050405020304" pitchFamily="18" charset="0"/>
              </a:rPr>
              <a:t>:</a:t>
            </a:r>
          </a:p>
          <a:p>
            <a:pPr>
              <a:buChar char="-"/>
            </a:pPr>
            <a:r>
              <a:rPr sz="3200" err="1">
                <a:latin typeface="Times New Roman" panose="02020603050405020304" pitchFamily="18" charset="0"/>
              </a:rPr>
              <a:t>Muối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cacbonat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trung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hòa</a:t>
            </a:r>
            <a:r>
              <a:rPr sz="3200">
                <a:latin typeface="Times New Roman" panose="02020603050405020304" pitchFamily="18" charset="0"/>
              </a:rPr>
              <a:t>: </a:t>
            </a:r>
          </a:p>
          <a:p>
            <a:r>
              <a:rPr sz="320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VD:  CaCO</a:t>
            </a:r>
            <a:r>
              <a:rPr sz="3200" baseline="-2500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3</a:t>
            </a:r>
            <a:r>
              <a:rPr sz="320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 , MgCO</a:t>
            </a:r>
            <a:r>
              <a:rPr sz="3200" baseline="-2500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3</a:t>
            </a:r>
            <a:r>
              <a:rPr sz="320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, …</a:t>
            </a:r>
          </a:p>
          <a:p>
            <a:r>
              <a:rPr sz="3200">
                <a:latin typeface="Times New Roman" panose="02020603050405020304" pitchFamily="18" charset="0"/>
              </a:rPr>
              <a:t>- </a:t>
            </a:r>
            <a:r>
              <a:rPr sz="3200" err="1">
                <a:latin typeface="Times New Roman" panose="02020603050405020304" pitchFamily="18" charset="0"/>
              </a:rPr>
              <a:t>Muối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cacbonat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axit</a:t>
            </a:r>
            <a:r>
              <a:rPr sz="3200">
                <a:latin typeface="Times New Roman" panose="02020603050405020304" pitchFamily="18" charset="0"/>
              </a:rPr>
              <a:t>: </a:t>
            </a:r>
            <a:r>
              <a:rPr sz="320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VD: Ca(HCO</a:t>
            </a:r>
            <a:r>
              <a:rPr sz="3200" baseline="-2500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3</a:t>
            </a:r>
            <a:r>
              <a:rPr sz="320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)</a:t>
            </a:r>
            <a:r>
              <a:rPr sz="3200" baseline="-2500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sz="320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 , KHCO</a:t>
            </a:r>
            <a:r>
              <a:rPr sz="3200" baseline="-2500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3</a:t>
            </a:r>
            <a:r>
              <a:rPr sz="320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, …</a:t>
            </a:r>
          </a:p>
        </p:txBody>
      </p:sp>
      <p:sp>
        <p:nvSpPr>
          <p:cNvPr id="14345" name="Rectangles 14344"/>
          <p:cNvSpPr/>
          <p:nvPr/>
        </p:nvSpPr>
        <p:spPr>
          <a:xfrm>
            <a:off x="5486400" y="762000"/>
            <a:ext cx="3505200" cy="403098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sz="3200">
                <a:latin typeface="Times New Roman" panose="02020603050405020304" pitchFamily="18" charset="0"/>
              </a:rPr>
              <a:t>? </a:t>
            </a:r>
            <a:r>
              <a:rPr sz="3200" err="1">
                <a:latin typeface="Times New Roman" panose="02020603050405020304" pitchFamily="18" charset="0"/>
              </a:rPr>
              <a:t>Dựa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vào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thành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phần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phân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tử</a:t>
            </a:r>
            <a:r>
              <a:rPr sz="3200">
                <a:latin typeface="Times New Roman" panose="02020603050405020304" pitchFamily="18" charset="0"/>
              </a:rPr>
              <a:t>, </a:t>
            </a:r>
            <a:r>
              <a:rPr sz="3200" err="1">
                <a:latin typeface="Times New Roman" panose="02020603050405020304" pitchFamily="18" charset="0"/>
              </a:rPr>
              <a:t>em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hãy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cho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biết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muối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cacbonat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có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mấy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loại</a:t>
            </a:r>
            <a:r>
              <a:rPr sz="3200">
                <a:latin typeface="Times New Roman" panose="02020603050405020304" pitchFamily="18" charset="0"/>
              </a:rPr>
              <a:t>? </a:t>
            </a:r>
            <a:r>
              <a:rPr sz="3200" err="1">
                <a:latin typeface="Times New Roman" panose="02020603050405020304" pitchFamily="18" charset="0"/>
              </a:rPr>
              <a:t>Cho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biết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gốc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axit</a:t>
            </a:r>
            <a:r>
              <a:rPr sz="3200">
                <a:latin typeface="Times New Roman" panose="02020603050405020304" pitchFamily="18" charset="0"/>
              </a:rPr>
              <a:t>, </a:t>
            </a:r>
            <a:r>
              <a:rPr sz="3200" err="1">
                <a:latin typeface="Times New Roman" panose="02020603050405020304" pitchFamily="18" charset="0"/>
              </a:rPr>
              <a:t>hóa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trị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và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tên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gốc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axit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của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mỗi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loại?Cho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ví</a:t>
            </a:r>
            <a:r>
              <a:rPr sz="3200">
                <a:latin typeface="Times New Roman" panose="02020603050405020304" pitchFamily="18" charset="0"/>
              </a:rPr>
              <a:t> </a:t>
            </a:r>
            <a:r>
              <a:rPr sz="3200" err="1">
                <a:latin typeface="Times New Roman" panose="02020603050405020304" pitchFamily="18" charset="0"/>
              </a:rPr>
              <a:t>dụ</a:t>
            </a:r>
            <a:r>
              <a:rPr sz="3200">
                <a:latin typeface="Times New Roman" panose="02020603050405020304" pitchFamily="18" charset="0"/>
              </a:rPr>
              <a:t>.</a:t>
            </a:r>
            <a:endParaRPr sz="320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46" name="Straight Connector 14345"/>
          <p:cNvSpPr/>
          <p:nvPr/>
        </p:nvSpPr>
        <p:spPr>
          <a:xfrm>
            <a:off x="5257800" y="1752600"/>
            <a:ext cx="0" cy="35052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7" name="Text Box 14346"/>
          <p:cNvSpPr txBox="1"/>
          <p:nvPr/>
        </p:nvSpPr>
        <p:spPr>
          <a:xfrm>
            <a:off x="5715000" y="5715000"/>
            <a:ext cx="2895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14348" name="Text Box 14347"/>
          <p:cNvSpPr txBox="1"/>
          <p:nvPr/>
        </p:nvSpPr>
        <p:spPr>
          <a:xfrm>
            <a:off x="5061585" y="5181600"/>
            <a:ext cx="41586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har char="-"/>
            </a:pPr>
            <a:r>
              <a:rPr sz="3200">
                <a:cs typeface="Times New Roman" panose="02020603050405020304" pitchFamily="18" charset="0"/>
              </a:rPr>
              <a:t> HCO</a:t>
            </a:r>
            <a:r>
              <a:rPr sz="3200" baseline="-25000">
                <a:cs typeface="Times New Roman" panose="02020603050405020304" pitchFamily="18" charset="0"/>
              </a:rPr>
              <a:t>3 </a:t>
            </a:r>
            <a:r>
              <a:rPr sz="3200" err="1">
                <a:cs typeface="Times New Roman" panose="02020603050405020304" pitchFamily="18" charset="0"/>
              </a:rPr>
              <a:t>Hidrocacbonat</a:t>
            </a:r>
            <a:endParaRPr sz="320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3200">
                <a:cs typeface="Times New Roman" panose="02020603050405020304" pitchFamily="18" charset="0"/>
              </a:rPr>
              <a:t> = CO</a:t>
            </a:r>
            <a:r>
              <a:rPr sz="3200" baseline="-25000">
                <a:cs typeface="Times New Roman" panose="02020603050405020304" pitchFamily="18" charset="0"/>
              </a:rPr>
              <a:t>3   </a:t>
            </a:r>
            <a:r>
              <a:rPr sz="3200" err="1">
                <a:cs typeface="Times New Roman" panose="02020603050405020304" pitchFamily="18" charset="0"/>
              </a:rPr>
              <a:t>Cacbonat</a:t>
            </a:r>
            <a:endParaRPr sz="3200">
              <a:cs typeface="Times New Roman" panose="02020603050405020304" pitchFamily="18" charset="0"/>
            </a:endParaRPr>
          </a:p>
        </p:txBody>
      </p:sp>
      <p:pic>
        <p:nvPicPr>
          <p:cNvPr id="8" name="Picture 2" descr="App Insights: Tập viết chữ đẹp | Apptop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3" b="20723"/>
          <a:stretch/>
        </p:blipFill>
        <p:spPr bwMode="auto">
          <a:xfrm>
            <a:off x="2971800" y="1083896"/>
            <a:ext cx="1030284" cy="66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66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19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charRg st="19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bldLvl="0" animBg="1"/>
      <p:bldP spid="14345" grpId="0" bldLvl="0" animBg="1"/>
      <p:bldP spid="143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1620</Words>
  <Application>Microsoft Office PowerPoint</Application>
  <PresentationFormat>On-screen Show (4:3)</PresentationFormat>
  <Paragraphs>395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Tiết 37 – Bài 29: AXIT CACBONIC VÀ MUỐI CACBONAT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Thảo luận nhóm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WIN7PRO</dc:creator>
  <cp:lastModifiedBy>WIN7PRO</cp:lastModifiedBy>
  <cp:revision>2</cp:revision>
  <dcterms:created xsi:type="dcterms:W3CDTF">2023-07-20T04:35:05Z</dcterms:created>
  <dcterms:modified xsi:type="dcterms:W3CDTF">2023-07-20T04:43:26Z</dcterms:modified>
</cp:coreProperties>
</file>