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2" r:id="rId5"/>
    <p:sldId id="263" r:id="rId6"/>
    <p:sldId id="274" r:id="rId7"/>
    <p:sldId id="275" r:id="rId8"/>
    <p:sldId id="273" r:id="rId9"/>
    <p:sldId id="276" r:id="rId10"/>
    <p:sldId id="277" r:id="rId11"/>
    <p:sldId id="278" r:id="rId12"/>
    <p:sldId id="264" r:id="rId13"/>
    <p:sldId id="279" r:id="rId14"/>
    <p:sldId id="280" r:id="rId15"/>
    <p:sldId id="367" r:id="rId16"/>
    <p:sldId id="356" r:id="rId17"/>
    <p:sldId id="355" r:id="rId18"/>
    <p:sldId id="744" r:id="rId19"/>
    <p:sldId id="740" r:id="rId20"/>
    <p:sldId id="378" r:id="rId21"/>
    <p:sldId id="745" r:id="rId22"/>
    <p:sldId id="741" r:id="rId23"/>
    <p:sldId id="742" r:id="rId24"/>
    <p:sldId id="746" r:id="rId25"/>
    <p:sldId id="431" r:id="rId26"/>
    <p:sldId id="747" r:id="rId27"/>
    <p:sldId id="443" r:id="rId28"/>
    <p:sldId id="743" r:id="rId29"/>
    <p:sldId id="444" r:id="rId30"/>
    <p:sldId id="748" r:id="rId31"/>
    <p:sldId id="465" r:id="rId32"/>
    <p:sldId id="749" r:id="rId33"/>
    <p:sldId id="566" r:id="rId34"/>
    <p:sldId id="751" r:id="rId35"/>
    <p:sldId id="595" r:id="rId36"/>
    <p:sldId id="257" r:id="rId37"/>
    <p:sldId id="508" r:id="rId38"/>
    <p:sldId id="507" r:id="rId39"/>
    <p:sldId id="753" r:id="rId40"/>
    <p:sldId id="754" r:id="rId41"/>
    <p:sldId id="752" r:id="rId42"/>
    <p:sldId id="755" r:id="rId43"/>
    <p:sldId id="317" r:id="rId44"/>
    <p:sldId id="756" r:id="rId45"/>
    <p:sldId id="750" r:id="rId46"/>
    <p:sldId id="757" r:id="rId4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A773E1-59EC-49F1-9D32-8E52E4F9FCE6}">
          <p14:sldIdLst>
            <p14:sldId id="256"/>
            <p14:sldId id="259"/>
            <p14:sldId id="266"/>
            <p14:sldId id="262"/>
            <p14:sldId id="263"/>
            <p14:sldId id="274"/>
            <p14:sldId id="275"/>
            <p14:sldId id="273"/>
            <p14:sldId id="276"/>
            <p14:sldId id="277"/>
            <p14:sldId id="278"/>
            <p14:sldId id="264"/>
            <p14:sldId id="279"/>
            <p14:sldId id="280"/>
            <p14:sldId id="367"/>
            <p14:sldId id="356"/>
            <p14:sldId id="355"/>
            <p14:sldId id="744"/>
            <p14:sldId id="740"/>
            <p14:sldId id="378"/>
            <p14:sldId id="745"/>
            <p14:sldId id="741"/>
            <p14:sldId id="742"/>
            <p14:sldId id="746"/>
            <p14:sldId id="431"/>
            <p14:sldId id="747"/>
            <p14:sldId id="443"/>
            <p14:sldId id="743"/>
            <p14:sldId id="444"/>
            <p14:sldId id="748"/>
            <p14:sldId id="465"/>
            <p14:sldId id="749"/>
            <p14:sldId id="566"/>
            <p14:sldId id="751"/>
            <p14:sldId id="595"/>
            <p14:sldId id="257"/>
            <p14:sldId id="508"/>
            <p14:sldId id="507"/>
            <p14:sldId id="753"/>
            <p14:sldId id="754"/>
            <p14:sldId id="752"/>
            <p14:sldId id="755"/>
            <p14:sldId id="317"/>
            <p14:sldId id="756"/>
            <p14:sldId id="750"/>
            <p14:sldId id="757"/>
          </p14:sldIdLst>
        </p14:section>
        <p14:section name="Untitled Section" id="{20B645B1-5209-4083-9EE6-3B272680FFDF}">
          <p14:sldIdLst/>
        </p14:section>
        <p14:section name="Untitled Section" id="{6CD145B1-FBD1-41FE-97A2-F8EC5717DA7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 Life" initials="ML" lastIdx="1" clrIdx="0">
    <p:extLst>
      <p:ext uri="{19B8F6BF-5375-455C-9EA6-DF929625EA0E}">
        <p15:presenceInfo xmlns:p15="http://schemas.microsoft.com/office/powerpoint/2012/main" userId="My Lif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07T10:16:32.929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0E80F-6F8E-4119-B3CA-1E460BBB4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8D889-759B-45AF-AD49-B852C7DAD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F5698-222E-4B1F-A4EA-40ED6904F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F83D-4C04-4A58-A656-E6C64520C18A}" type="datetimeFigureOut">
              <a:rPr lang="vi-VN" smtClean="0"/>
              <a:t>08/04/2020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413E8-7596-499F-A843-B7F6C033E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1E18C-945D-4CC7-9719-45CA5F79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99D5-B4B5-4E56-9E58-E548A248F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660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FBFB4-6889-4478-991F-E5CB66B7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938680-137C-41E2-BDAE-1B7602382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74E29-CD84-4F47-90D9-B68CB9D9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F83D-4C04-4A58-A656-E6C64520C18A}" type="datetimeFigureOut">
              <a:rPr lang="vi-VN" smtClean="0"/>
              <a:t>08/04/2020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8C7FD-C94F-4557-ABC1-182B49DE9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5FBC4-12DE-44E8-808A-549ECC73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99D5-B4B5-4E56-9E58-E548A248F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697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5E3F9B-D5EF-4851-8797-3CE2228F5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E6FAB-C910-46CF-92C5-6E891210D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04AE4-A706-4DA2-A11A-ADBC8E5F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F83D-4C04-4A58-A656-E6C64520C18A}" type="datetimeFigureOut">
              <a:rPr lang="vi-VN" smtClean="0"/>
              <a:t>08/04/2020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1DC33-13A9-4E2B-AA79-0D3F5B05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1F0C5-FE85-4B71-B2A3-1E5C2C07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99D5-B4B5-4E56-9E58-E548A248F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7193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29B888-689D-4E54-8AB4-E675CB44569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29073F-BB53-4A19-BC0D-E9BE859846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BC472-5872-4212-B245-9414D61B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9DDDE-0865-45EF-AC73-63F54165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9E2887C-597F-43BB-B241-69603D11217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12384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688712-CF0C-4D7A-8D2D-4897D6C34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BBB4BA-5641-441F-80FA-9A35AA18B7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D84009-6743-4DB7-A44D-BC25814E2E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D55C1-4625-4CED-BBA4-FAF801627A1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4965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F994-CA44-46D1-ADD2-558431A36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4B08C-34DF-422E-A2D8-7378942F4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CC042-B7CB-44E9-8BD0-8E53847DF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F83D-4C04-4A58-A656-E6C64520C18A}" type="datetimeFigureOut">
              <a:rPr lang="vi-VN" smtClean="0"/>
              <a:t>08/04/2020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F4BA4-1131-4890-92C2-7683C05A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1B4A6-14F1-4FC8-AF6F-09352573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99D5-B4B5-4E56-9E58-E548A248F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9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C61B-51F7-4020-9527-8D34888E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0E75F-4AC5-4E09-AD45-37CCD2F50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F165A-8987-4853-AEE0-4F7896F50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F83D-4C04-4A58-A656-E6C64520C18A}" type="datetimeFigureOut">
              <a:rPr lang="vi-VN" smtClean="0"/>
              <a:t>08/04/2020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9326D-1B26-4661-93EA-120409CF0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234FA-318B-468C-B1C6-5AF483690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99D5-B4B5-4E56-9E58-E548A248F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635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6472E-E7EB-473E-A6C8-84EC6D76E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66AA0-7092-4AF0-84FF-CB39F0949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A68C6-6F29-4C1B-8EA8-A2263E067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07254-1B19-4903-B9E3-53AA8815F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F83D-4C04-4A58-A656-E6C64520C18A}" type="datetimeFigureOut">
              <a:rPr lang="vi-VN" smtClean="0"/>
              <a:t>08/04/2020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CF018-2E02-46B0-8F56-783205C5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A2D69-4747-4EA4-85C4-20FCA5CB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99D5-B4B5-4E56-9E58-E548A248F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55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F153-CA61-4275-9264-AFAF7376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D6A23-0BF9-4FF3-BDED-3772038F1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DE438-92D9-4AEC-973B-EFD6940E2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280FF-F497-452A-838B-C646E9EEF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BE9693-AB89-430D-BCC8-7D4CC3C13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672802-CD7F-4274-A537-C7CB5D075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F83D-4C04-4A58-A656-E6C64520C18A}" type="datetimeFigureOut">
              <a:rPr lang="vi-VN" smtClean="0"/>
              <a:t>08/04/2020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E53CC5-9DCB-4CE0-A7AA-CE025D7FD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A9D558-00C1-4506-8D31-920CD81D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99D5-B4B5-4E56-9E58-E548A248F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865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91BAD-DC7B-4A7F-8E8A-B5F1ED03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914586-3CDC-43FA-AAF7-0794E78CD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F83D-4C04-4A58-A656-E6C64520C18A}" type="datetimeFigureOut">
              <a:rPr lang="vi-VN" smtClean="0"/>
              <a:t>08/04/2020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43F083-C054-408F-870B-990E0E96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0EC48-6FBE-46F6-852E-F1A8521DA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99D5-B4B5-4E56-9E58-E548A248F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814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925F67-8DEB-4C15-AC53-C95BC7EB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F83D-4C04-4A58-A656-E6C64520C18A}" type="datetimeFigureOut">
              <a:rPr lang="vi-VN" smtClean="0"/>
              <a:t>08/04/2020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ABB69D-EC30-4162-B875-006AC967B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5F3A7-D361-431E-81AD-DB7B7B73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99D5-B4B5-4E56-9E58-E548A248F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077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6F32-BBE0-4555-B680-223FC01AA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19726-AAB9-4BDA-8ED4-AF8AB8671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DC988-358F-40E1-812B-7D750F1D8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7D5CD-8273-45F8-87F5-F5E4B6D54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F83D-4C04-4A58-A656-E6C64520C18A}" type="datetimeFigureOut">
              <a:rPr lang="vi-VN" smtClean="0"/>
              <a:t>08/04/2020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2EE20-3D58-4DB5-87F6-2090870E7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F358A-B4B5-4B2F-8B57-554C09B35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99D5-B4B5-4E56-9E58-E548A248F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202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4630-1049-4099-B30A-9068353A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E02B4-C6C5-4331-8D5D-6CF8141AB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B6AF8-3074-4F82-845E-EDA5F1EF7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EFA70-998B-42FA-831E-1C29590DB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F83D-4C04-4A58-A656-E6C64520C18A}" type="datetimeFigureOut">
              <a:rPr lang="vi-VN" smtClean="0"/>
              <a:t>08/04/2020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A974E-C308-4880-9AB4-E04516D9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92281-CCDA-4F37-B54F-4B166F38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99D5-B4B5-4E56-9E58-E548A248F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120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AFDA26-84BD-4676-A9A1-B6F49693F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33B4D-F18F-4923-84BF-BC4D89FD5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EE175-6CCC-43B3-B257-DAC93D878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5F83D-4C04-4A58-A656-E6C64520C18A}" type="datetimeFigureOut">
              <a:rPr lang="vi-VN" smtClean="0"/>
              <a:t>08/04/2020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9BB8D-B967-40AD-9944-A2F5897E2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C2394-3BA0-4EF5-8A0A-BA73F9228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899D5-B4B5-4E56-9E58-E548A248F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861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A00B1E-A4CD-489B-8476-9689E09F838E}"/>
              </a:ext>
            </a:extLst>
          </p:cNvPr>
          <p:cNvSpPr txBox="1"/>
          <p:nvPr/>
        </p:nvSpPr>
        <p:spPr>
          <a:xfrm>
            <a:off x="2906486" y="293914"/>
            <a:ext cx="1022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VÙNG ĐÔNG NAM BỘ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D7E0-C03E-48B6-9000-BC22061140CD}"/>
              </a:ext>
            </a:extLst>
          </p:cNvPr>
          <p:cNvSpPr txBox="1"/>
          <p:nvPr/>
        </p:nvSpPr>
        <p:spPr>
          <a:xfrm>
            <a:off x="408214" y="1240971"/>
            <a:ext cx="940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I. </a:t>
            </a:r>
            <a:r>
              <a:rPr lang="en-US" sz="2400" b="1" u="sng" dirty="0" err="1"/>
              <a:t>Vị</a:t>
            </a:r>
            <a:r>
              <a:rPr lang="en-US" sz="2400" b="1" u="sng" dirty="0"/>
              <a:t> </a:t>
            </a:r>
            <a:r>
              <a:rPr lang="en-US" sz="2400" b="1" u="sng" dirty="0" err="1"/>
              <a:t>trí</a:t>
            </a:r>
            <a:r>
              <a:rPr lang="en-US" sz="2400" b="1" u="sng" dirty="0"/>
              <a:t> </a:t>
            </a:r>
            <a:r>
              <a:rPr lang="en-US" sz="2400" b="1" u="sng" dirty="0" err="1"/>
              <a:t>địa</a:t>
            </a:r>
            <a:r>
              <a:rPr lang="en-US" sz="2400" b="1" u="sng" dirty="0"/>
              <a:t> </a:t>
            </a:r>
            <a:r>
              <a:rPr lang="en-US" sz="2400" b="1" u="sng" dirty="0" err="1"/>
              <a:t>lí</a:t>
            </a:r>
            <a:r>
              <a:rPr lang="en-US" sz="2400" b="1" u="sng" dirty="0"/>
              <a:t> </a:t>
            </a:r>
            <a:r>
              <a:rPr lang="en-US" sz="2400" b="1" u="sng" dirty="0" err="1"/>
              <a:t>và</a:t>
            </a:r>
            <a:r>
              <a:rPr lang="en-US" sz="2400" b="1" u="sng" dirty="0"/>
              <a:t> </a:t>
            </a:r>
            <a:r>
              <a:rPr lang="en-US" sz="2400" b="1" u="sng" dirty="0" err="1"/>
              <a:t>giới</a:t>
            </a:r>
            <a:r>
              <a:rPr lang="en-US" sz="2400" b="1" u="sng" dirty="0"/>
              <a:t> </a:t>
            </a:r>
            <a:r>
              <a:rPr lang="en-US" sz="2400" b="1" u="sng" dirty="0" err="1"/>
              <a:t>hạn</a:t>
            </a:r>
            <a:r>
              <a:rPr lang="en-US" sz="2400" b="1" u="sng" dirty="0"/>
              <a:t> </a:t>
            </a:r>
            <a:r>
              <a:rPr lang="en-US" sz="2400" b="1" u="sng" dirty="0" err="1"/>
              <a:t>lãnh</a:t>
            </a:r>
            <a:r>
              <a:rPr lang="en-US" sz="2400" b="1" u="sng" dirty="0"/>
              <a:t> </a:t>
            </a:r>
            <a:r>
              <a:rPr lang="en-US" sz="2400" b="1" u="sng" dirty="0" err="1"/>
              <a:t>thổ</a:t>
            </a:r>
            <a:endParaRPr lang="vi-VN" b="1" u="sng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C286431-C0FA-4FF5-B8CF-6174BE1CD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1702636"/>
            <a:ext cx="8102600" cy="515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4EEF4674-4C44-4FD0-9E12-D1FD636F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047418"/>
            <a:ext cx="4089401" cy="196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800" b="1" dirty="0"/>
              <a:t>          ?Quan </a:t>
            </a:r>
            <a:r>
              <a:rPr lang="en-US" altLang="vi-VN" sz="2800" b="1" dirty="0" err="1"/>
              <a:t>sát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hình</a:t>
            </a:r>
            <a:r>
              <a:rPr lang="en-US" altLang="vi-VN" sz="2800" b="1" dirty="0"/>
              <a:t> 31.1, </a:t>
            </a:r>
            <a:r>
              <a:rPr lang="en-US" altLang="vi-VN" sz="2800" b="1" dirty="0" err="1"/>
              <a:t>hãy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nêu</a:t>
            </a:r>
            <a:r>
              <a:rPr lang="en-US" altLang="vi-VN" sz="2800" b="1" dirty="0"/>
              <a:t> ý </a:t>
            </a:r>
            <a:r>
              <a:rPr lang="en-US" altLang="vi-VN" sz="2800" b="1" dirty="0" err="1"/>
              <a:t>nghĩa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vị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trí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địa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lí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của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vùng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Đông</a:t>
            </a:r>
            <a:r>
              <a:rPr lang="en-US" altLang="vi-VN" sz="2800" b="1" dirty="0"/>
              <a:t> Nam </a:t>
            </a:r>
            <a:r>
              <a:rPr lang="en-US" altLang="vi-VN" sz="2800" b="1" dirty="0" err="1"/>
              <a:t>Bộ</a:t>
            </a:r>
            <a:r>
              <a:rPr lang="en-US" altLang="vi-VN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43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A00B1E-A4CD-489B-8476-9689E09F838E}"/>
              </a:ext>
            </a:extLst>
          </p:cNvPr>
          <p:cNvSpPr txBox="1"/>
          <p:nvPr/>
        </p:nvSpPr>
        <p:spPr>
          <a:xfrm>
            <a:off x="2906486" y="293914"/>
            <a:ext cx="1022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VÙNG ĐÔNG NAM BỘ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D7E0-C03E-48B6-9000-BC22061140CD}"/>
              </a:ext>
            </a:extLst>
          </p:cNvPr>
          <p:cNvSpPr txBox="1"/>
          <p:nvPr/>
        </p:nvSpPr>
        <p:spPr>
          <a:xfrm>
            <a:off x="408214" y="1033325"/>
            <a:ext cx="940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endParaRPr lang="vi-V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EEF4674-4C44-4FD0-9E12-D1FD636F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14" y="1335707"/>
            <a:ext cx="9609364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400" b="1" u="sng" dirty="0"/>
              <a:t>II. </a:t>
            </a:r>
            <a:r>
              <a:rPr lang="en-US" altLang="vi-VN" sz="2400" b="1" u="sng" dirty="0" err="1"/>
              <a:t>Điều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kiện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tự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nhiên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và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tài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nguyên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thiên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nhiên</a:t>
            </a:r>
            <a:endParaRPr lang="en-US" altLang="vi-VN" sz="2400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2E1DB-9986-40CD-9582-EB0734BC67F3}"/>
              </a:ext>
            </a:extLst>
          </p:cNvPr>
          <p:cNvSpPr txBox="1"/>
          <p:nvPr/>
        </p:nvSpPr>
        <p:spPr>
          <a:xfrm>
            <a:off x="647700" y="1911930"/>
            <a:ext cx="1000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 </a:t>
            </a:r>
            <a:r>
              <a:rPr lang="en-US" sz="2400" b="1" dirty="0" err="1"/>
              <a:t>Tạo</a:t>
            </a:r>
            <a:r>
              <a:rPr lang="en-US" sz="2400" b="1" dirty="0"/>
              <a:t> </a:t>
            </a:r>
            <a:r>
              <a:rPr lang="en-US" sz="2400" b="1" dirty="0" err="1"/>
              <a:t>điều</a:t>
            </a:r>
            <a:r>
              <a:rPr lang="en-US" sz="2400" b="1" dirty="0"/>
              <a:t> </a:t>
            </a:r>
            <a:r>
              <a:rPr lang="en-US" sz="2400" b="1" dirty="0" err="1"/>
              <a:t>kiện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ngành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 </a:t>
            </a:r>
            <a:r>
              <a:rPr lang="en-US" sz="2400" b="1" dirty="0" err="1"/>
              <a:t>tế</a:t>
            </a:r>
            <a:r>
              <a:rPr lang="en-US" sz="2400" b="1" dirty="0"/>
              <a:t> ở </a:t>
            </a:r>
            <a:r>
              <a:rPr lang="en-US" sz="2400" b="1" dirty="0" err="1"/>
              <a:t>Đông</a:t>
            </a:r>
            <a:r>
              <a:rPr lang="en-US" sz="2400" b="1" dirty="0"/>
              <a:t> Nam </a:t>
            </a:r>
            <a:r>
              <a:rPr lang="en-US" sz="2400" b="1" dirty="0" err="1"/>
              <a:t>Bộ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điều</a:t>
            </a:r>
            <a:r>
              <a:rPr lang="en-US" sz="2400" b="1" dirty="0"/>
              <a:t> </a:t>
            </a:r>
            <a:r>
              <a:rPr lang="en-US" sz="2400" b="1" dirty="0" err="1"/>
              <a:t>kiện</a:t>
            </a:r>
            <a:r>
              <a:rPr lang="en-US" sz="2400" b="1" dirty="0"/>
              <a:t> </a:t>
            </a:r>
            <a:r>
              <a:rPr lang="en-US" sz="2400" b="1" dirty="0" err="1"/>
              <a:t>phát</a:t>
            </a:r>
            <a:r>
              <a:rPr lang="en-US" sz="2400" b="1" dirty="0"/>
              <a:t> </a:t>
            </a:r>
            <a:r>
              <a:rPr lang="en-US" sz="2400" b="1" dirty="0" err="1"/>
              <a:t>triển</a:t>
            </a:r>
            <a:endParaRPr lang="vi-VN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B6E867-ABCF-4114-AE11-FAEBC7591CEA}"/>
              </a:ext>
            </a:extLst>
          </p:cNvPr>
          <p:cNvSpPr txBox="1"/>
          <p:nvPr/>
        </p:nvSpPr>
        <p:spPr>
          <a:xfrm>
            <a:off x="1346200" y="3050530"/>
            <a:ext cx="9842500" cy="1481175"/>
          </a:xfrm>
          <a:prstGeom prst="rect">
            <a:avLst/>
          </a:pr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A00B1E-A4CD-489B-8476-9689E09F838E}"/>
              </a:ext>
            </a:extLst>
          </p:cNvPr>
          <p:cNvSpPr txBox="1"/>
          <p:nvPr/>
        </p:nvSpPr>
        <p:spPr>
          <a:xfrm>
            <a:off x="2906486" y="293914"/>
            <a:ext cx="1022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VÙNG ĐÔNG NAM BỘ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D7E0-C03E-48B6-9000-BC22061140CD}"/>
              </a:ext>
            </a:extLst>
          </p:cNvPr>
          <p:cNvSpPr txBox="1"/>
          <p:nvPr/>
        </p:nvSpPr>
        <p:spPr>
          <a:xfrm>
            <a:off x="408214" y="1033325"/>
            <a:ext cx="940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endParaRPr lang="vi-V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EEF4674-4C44-4FD0-9E12-D1FD636F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14" y="1327861"/>
            <a:ext cx="9609364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400" b="1" u="sng" dirty="0"/>
              <a:t>II. </a:t>
            </a:r>
            <a:r>
              <a:rPr lang="en-US" altLang="vi-VN" sz="2400" b="1" u="sng" dirty="0" err="1"/>
              <a:t>Điều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kiện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tự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nhiên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và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tài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nguyên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thiên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nhiên</a:t>
            </a:r>
            <a:endParaRPr lang="en-US" altLang="vi-VN" sz="2400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2E1DB-9986-40CD-9582-EB0734BC67F3}"/>
              </a:ext>
            </a:extLst>
          </p:cNvPr>
          <p:cNvSpPr txBox="1"/>
          <p:nvPr/>
        </p:nvSpPr>
        <p:spPr>
          <a:xfrm>
            <a:off x="664028" y="1842884"/>
            <a:ext cx="1000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 </a:t>
            </a:r>
            <a:r>
              <a:rPr lang="en-US" sz="2400" b="1" dirty="0" err="1"/>
              <a:t>Tạo</a:t>
            </a:r>
            <a:r>
              <a:rPr lang="en-US" sz="2400" b="1" dirty="0"/>
              <a:t> </a:t>
            </a:r>
            <a:r>
              <a:rPr lang="en-US" sz="2400" b="1" dirty="0" err="1"/>
              <a:t>điều</a:t>
            </a:r>
            <a:r>
              <a:rPr lang="en-US" sz="2400" b="1" dirty="0"/>
              <a:t> </a:t>
            </a:r>
            <a:r>
              <a:rPr lang="en-US" sz="2400" b="1" dirty="0" err="1"/>
              <a:t>kiện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ngành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 </a:t>
            </a:r>
            <a:r>
              <a:rPr lang="en-US" sz="2400" b="1" dirty="0" err="1"/>
              <a:t>tế</a:t>
            </a:r>
            <a:r>
              <a:rPr lang="en-US" sz="2400" b="1" dirty="0"/>
              <a:t> ở </a:t>
            </a:r>
            <a:r>
              <a:rPr lang="en-US" sz="2400" b="1" dirty="0" err="1"/>
              <a:t>Đông</a:t>
            </a:r>
            <a:r>
              <a:rPr lang="en-US" sz="2400" b="1" dirty="0"/>
              <a:t> Nam </a:t>
            </a:r>
            <a:r>
              <a:rPr lang="en-US" sz="2400" b="1" dirty="0" err="1"/>
              <a:t>Bộ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điều</a:t>
            </a:r>
            <a:r>
              <a:rPr lang="en-US" sz="2400" b="1" dirty="0"/>
              <a:t> </a:t>
            </a:r>
            <a:r>
              <a:rPr lang="en-US" sz="2400" b="1" dirty="0" err="1"/>
              <a:t>kiện</a:t>
            </a:r>
            <a:r>
              <a:rPr lang="en-US" sz="2400" b="1" dirty="0"/>
              <a:t> </a:t>
            </a:r>
            <a:r>
              <a:rPr lang="en-US" sz="2400" b="1" dirty="0" err="1"/>
              <a:t>phát</a:t>
            </a:r>
            <a:r>
              <a:rPr lang="en-US" sz="2400" b="1" dirty="0"/>
              <a:t> </a:t>
            </a:r>
            <a:r>
              <a:rPr lang="en-US" sz="2400" b="1" dirty="0" err="1"/>
              <a:t>triển</a:t>
            </a:r>
            <a:endParaRPr lang="vi-VN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3E76E-6704-4DD2-80B3-79FD2A0083A3}"/>
              </a:ext>
            </a:extLst>
          </p:cNvPr>
          <p:cNvSpPr txBox="1"/>
          <p:nvPr/>
        </p:nvSpPr>
        <p:spPr>
          <a:xfrm>
            <a:off x="664028" y="2236944"/>
            <a:ext cx="11511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19197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3" name="Text Box 23">
            <a:extLst>
              <a:ext uri="{FF2B5EF4-FFF2-40B4-BE49-F238E27FC236}">
                <a16:creationId xmlns:a16="http://schemas.microsoft.com/office/drawing/2014/main" id="{70AE257F-B6E5-40B6-9473-BA95375CB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752601"/>
            <a:ext cx="693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graphicFrame>
        <p:nvGraphicFramePr>
          <p:cNvPr id="15500" name="Group 140">
            <a:extLst>
              <a:ext uri="{FF2B5EF4-FFF2-40B4-BE49-F238E27FC236}">
                <a16:creationId xmlns:a16="http://schemas.microsoft.com/office/drawing/2014/main" id="{41D66666-44F5-4C4D-87A0-BF75F4DB9EAD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17213524"/>
              </p:ext>
            </p:extLst>
          </p:nvPr>
        </p:nvGraphicFramePr>
        <p:xfrm>
          <a:off x="685800" y="731838"/>
          <a:ext cx="11283043" cy="4549094"/>
        </p:xfrm>
        <a:graphic>
          <a:graphicData uri="http://schemas.openxmlformats.org/drawingml/2006/table">
            <a:tbl>
              <a:tblPr/>
              <a:tblGrid>
                <a:gridCol w="5731329">
                  <a:extLst>
                    <a:ext uri="{9D8B030D-6E8A-4147-A177-3AD203B41FA5}">
                      <a16:colId xmlns:a16="http://schemas.microsoft.com/office/drawing/2014/main" val="3736642806"/>
                    </a:ext>
                  </a:extLst>
                </a:gridCol>
                <a:gridCol w="1861457">
                  <a:extLst>
                    <a:ext uri="{9D8B030D-6E8A-4147-A177-3AD203B41FA5}">
                      <a16:colId xmlns:a16="http://schemas.microsoft.com/office/drawing/2014/main" val="30214514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741666685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val="717642774"/>
                    </a:ext>
                  </a:extLst>
                </a:gridCol>
              </a:tblGrid>
              <a:tr h="752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Tiªu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chÝ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§¬n vÞ tÝnh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§«ng Nam Bé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C¶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nứ­íc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897545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MËt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®é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d©n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sè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Ng</a:t>
                      </a:r>
                      <a:r>
                        <a:rPr kumimoji="0" lang="vi-VN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ư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­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êi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/km</a:t>
                      </a:r>
                      <a:r>
                        <a:rPr kumimoji="0" lang="en-US" altLang="vi-VN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2</a:t>
                      </a: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434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233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637070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TØ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lÖ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gia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t¨ng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tù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nhiªn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cña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d©n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sè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929536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TØ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lÖ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thÊt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nghiÖp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ë ®«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thÞ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486172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TØ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lÖ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thiÕu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viÖc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lµm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ë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n«ng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th«n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26,5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138802"/>
                  </a:ext>
                </a:extLst>
              </a:tr>
              <a:tr h="5352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Thu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nhËp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b×nh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qu©n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®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Çu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ng­</a:t>
                      </a:r>
                      <a:r>
                        <a:rPr kumimoji="0" lang="vi-VN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ư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êi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mét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th¸ng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Ngh×n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®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ång</a:t>
                      </a: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527,8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295,0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645567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TØ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lÖ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ng</a:t>
                      </a:r>
                      <a:r>
                        <a:rPr kumimoji="0" lang="vi-VN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ư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­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êi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biÕt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ch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92,1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90,3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351469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Tuæi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thä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trung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b×nh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N¨m</a:t>
                      </a: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72,9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70,9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780381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TØ lÖ d©n sè thµnh thÞ </a:t>
                      </a: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55,5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919210"/>
                  </a:ext>
                </a:extLst>
              </a:tr>
            </a:tbl>
          </a:graphicData>
        </a:graphic>
      </p:graphicFrame>
      <p:sp>
        <p:nvSpPr>
          <p:cNvPr id="15477" name="Text Box 117">
            <a:extLst>
              <a:ext uri="{FF2B5EF4-FFF2-40B4-BE49-F238E27FC236}">
                <a16:creationId xmlns:a16="http://schemas.microsoft.com/office/drawing/2014/main" id="{C4155DEE-4653-452F-BA29-7F7ABCAAD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6957" y="0"/>
            <a:ext cx="1233895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BSL: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1999</a:t>
            </a:r>
          </a:p>
        </p:txBody>
      </p:sp>
      <p:sp>
        <p:nvSpPr>
          <p:cNvPr id="15489" name="Text Box 129">
            <a:extLst>
              <a:ext uri="{FF2B5EF4-FFF2-40B4-BE49-F238E27FC236}">
                <a16:creationId xmlns:a16="http://schemas.microsoft.com/office/drawing/2014/main" id="{B455C047-C2EC-4ED4-A808-0D8313D2B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87553"/>
            <a:ext cx="12192000" cy="1077218"/>
          </a:xfrm>
          <a:prstGeom prst="rect">
            <a:avLst/>
          </a:prstGeom>
          <a:pattFill prst="pct5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? QS BSL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7" grpId="0" autoUpdateAnimBg="0"/>
      <p:bldP spid="1548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A00B1E-A4CD-489B-8476-9689E09F838E}"/>
              </a:ext>
            </a:extLst>
          </p:cNvPr>
          <p:cNvSpPr txBox="1"/>
          <p:nvPr/>
        </p:nvSpPr>
        <p:spPr>
          <a:xfrm>
            <a:off x="2906486" y="293914"/>
            <a:ext cx="1022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VÙNG ĐÔNG NAM BỘ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D7E0-C03E-48B6-9000-BC22061140CD}"/>
              </a:ext>
            </a:extLst>
          </p:cNvPr>
          <p:cNvSpPr txBox="1"/>
          <p:nvPr/>
        </p:nvSpPr>
        <p:spPr>
          <a:xfrm>
            <a:off x="408214" y="1033325"/>
            <a:ext cx="940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endParaRPr lang="vi-V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EEF4674-4C44-4FD0-9E12-D1FD636F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14" y="1293534"/>
            <a:ext cx="9609364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400" b="1" u="sng" dirty="0"/>
              <a:t>II. </a:t>
            </a:r>
            <a:r>
              <a:rPr lang="en-US" altLang="vi-VN" sz="2400" b="1" u="sng" dirty="0" err="1"/>
              <a:t>Điều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kiện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tự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nhiên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và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tài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nguyên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thiên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nhiên</a:t>
            </a:r>
            <a:endParaRPr lang="en-US" altLang="vi-VN" sz="2400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2E1DB-9986-40CD-9582-EB0734BC67F3}"/>
              </a:ext>
            </a:extLst>
          </p:cNvPr>
          <p:cNvSpPr txBox="1"/>
          <p:nvPr/>
        </p:nvSpPr>
        <p:spPr>
          <a:xfrm>
            <a:off x="408214" y="1770370"/>
            <a:ext cx="1024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ư,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3E76E-6704-4DD2-80B3-79FD2A0083A3}"/>
              </a:ext>
            </a:extLst>
          </p:cNvPr>
          <p:cNvSpPr txBox="1"/>
          <p:nvPr/>
        </p:nvSpPr>
        <p:spPr>
          <a:xfrm>
            <a:off x="647700" y="2142815"/>
            <a:ext cx="1154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Đông dân,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dào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năng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dân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</a:t>
            </a:r>
          </a:p>
        </p:txBody>
      </p:sp>
    </p:spTree>
    <p:extLst>
      <p:ext uri="{BB962C8B-B14F-4D97-AF65-F5344CB8AC3E}">
        <p14:creationId xmlns:p14="http://schemas.microsoft.com/office/powerpoint/2010/main" val="29026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A00B1E-A4CD-489B-8476-9689E09F838E}"/>
              </a:ext>
            </a:extLst>
          </p:cNvPr>
          <p:cNvSpPr txBox="1"/>
          <p:nvPr/>
        </p:nvSpPr>
        <p:spPr>
          <a:xfrm>
            <a:off x="2906486" y="293914"/>
            <a:ext cx="1022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VÙNG ĐÔNG NAM BỘ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D7E0-C03E-48B6-9000-BC22061140CD}"/>
              </a:ext>
            </a:extLst>
          </p:cNvPr>
          <p:cNvSpPr txBox="1"/>
          <p:nvPr/>
        </p:nvSpPr>
        <p:spPr>
          <a:xfrm>
            <a:off x="408214" y="1033325"/>
            <a:ext cx="940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endParaRPr lang="vi-V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EEF4674-4C44-4FD0-9E12-D1FD636F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14" y="1293534"/>
            <a:ext cx="9609364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vi-VN" sz="2400" b="1" u="sng" dirty="0"/>
              <a:t>. </a:t>
            </a:r>
            <a:r>
              <a:rPr lang="en-US" altLang="vi-VN" sz="2400" b="1" u="sng" dirty="0" err="1"/>
              <a:t>Điều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kiện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tự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nhiên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và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tài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nguyên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thiên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nhiên</a:t>
            </a:r>
            <a:endParaRPr lang="en-US" altLang="vi-VN" sz="2400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2E1DB-9986-40CD-9582-EB0734BC67F3}"/>
              </a:ext>
            </a:extLst>
          </p:cNvPr>
          <p:cNvSpPr txBox="1"/>
          <p:nvPr/>
        </p:nvSpPr>
        <p:spPr>
          <a:xfrm>
            <a:off x="408214" y="1755199"/>
            <a:ext cx="1024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ư,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3E76E-6704-4DD2-80B3-79FD2A0083A3}"/>
              </a:ext>
            </a:extLst>
          </p:cNvPr>
          <p:cNvSpPr txBox="1"/>
          <p:nvPr/>
        </p:nvSpPr>
        <p:spPr>
          <a:xfrm>
            <a:off x="408214" y="2142815"/>
            <a:ext cx="1178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kinh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9FDF7-8338-4202-A575-35978DF77DFC}"/>
              </a:ext>
            </a:extLst>
          </p:cNvPr>
          <p:cNvSpPr txBox="1"/>
          <p:nvPr/>
        </p:nvSpPr>
        <p:spPr>
          <a:xfrm>
            <a:off x="620486" y="2604480"/>
            <a:ext cx="355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err="1"/>
              <a:t>Công</a:t>
            </a:r>
            <a:r>
              <a:rPr lang="en-US" sz="2400" b="1" dirty="0"/>
              <a:t> </a:t>
            </a:r>
            <a:r>
              <a:rPr lang="en-US" sz="2400" b="1" dirty="0" err="1"/>
              <a:t>nghiệp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32865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Group 2">
            <a:extLst>
              <a:ext uri="{FF2B5EF4-FFF2-40B4-BE49-F238E27FC236}">
                <a16:creationId xmlns:a16="http://schemas.microsoft.com/office/drawing/2014/main" id="{C92FEAF7-965D-4F6F-A646-2A1F1C8D1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200353"/>
              </p:ext>
            </p:extLst>
          </p:nvPr>
        </p:nvGraphicFramePr>
        <p:xfrm>
          <a:off x="0" y="183357"/>
          <a:ext cx="12192000" cy="68580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2275111477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BSL: C</a:t>
                      </a:r>
                      <a:r>
                        <a:rPr kumimoji="0" lang="vi-VN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kumimoji="0" lang="en-US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kumimoji="0" lang="vi-VN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kumimoji="0" lang="vi-VN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năm 2003 (%)</a:t>
                      </a:r>
                      <a:endParaRPr kumimoji="0" lang="en-US" alt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00729"/>
                  </a:ext>
                </a:extLst>
              </a:tr>
            </a:tbl>
          </a:graphicData>
        </a:graphic>
      </p:graphicFrame>
      <p:sp>
        <p:nvSpPr>
          <p:cNvPr id="119824" name="Text Box 16">
            <a:extLst>
              <a:ext uri="{FF2B5EF4-FFF2-40B4-BE49-F238E27FC236}">
                <a16:creationId xmlns:a16="http://schemas.microsoft.com/office/drawing/2014/main" id="{12A706CE-607F-4030-9243-09582BADF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6670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119825" name="Text Box 17">
            <a:extLst>
              <a:ext uri="{FF2B5EF4-FFF2-40B4-BE49-F238E27FC236}">
                <a16:creationId xmlns:a16="http://schemas.microsoft.com/office/drawing/2014/main" id="{E6369BA5-A96E-4588-B898-BE7036F79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5" y="559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119826" name="Text Box 18">
            <a:extLst>
              <a:ext uri="{FF2B5EF4-FFF2-40B4-BE49-F238E27FC236}">
                <a16:creationId xmlns:a16="http://schemas.microsoft.com/office/drawing/2014/main" id="{8FC8966D-75A5-47D0-A21E-80182BC56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038601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119832" name="Text Box 24">
            <a:extLst>
              <a:ext uri="{FF2B5EF4-FFF2-40B4-BE49-F238E27FC236}">
                <a16:creationId xmlns:a16="http://schemas.microsoft.com/office/drawing/2014/main" id="{998486E2-6024-48FE-81B4-1DAC8F3C8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29" y="5126038"/>
            <a:ext cx="12061371" cy="131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32.1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9894" name="Group 86">
            <a:extLst>
              <a:ext uri="{FF2B5EF4-FFF2-40B4-BE49-F238E27FC236}">
                <a16:creationId xmlns:a16="http://schemas.microsoft.com/office/drawing/2014/main" id="{43FC3349-E8AD-4876-B34F-64F2FA6F7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62530"/>
              </p:ext>
            </p:extLst>
          </p:nvPr>
        </p:nvGraphicFramePr>
        <p:xfrm>
          <a:off x="849086" y="1339850"/>
          <a:ext cx="11342915" cy="3186112"/>
        </p:xfrm>
        <a:graphic>
          <a:graphicData uri="http://schemas.openxmlformats.org/drawingml/2006/table">
            <a:tbl>
              <a:tblPr/>
              <a:tblGrid>
                <a:gridCol w="2862231">
                  <a:extLst>
                    <a:ext uri="{9D8B030D-6E8A-4147-A177-3AD203B41FA5}">
                      <a16:colId xmlns:a16="http://schemas.microsoft.com/office/drawing/2014/main" val="973481772"/>
                    </a:ext>
                  </a:extLst>
                </a:gridCol>
                <a:gridCol w="2862231">
                  <a:extLst>
                    <a:ext uri="{9D8B030D-6E8A-4147-A177-3AD203B41FA5}">
                      <a16:colId xmlns:a16="http://schemas.microsoft.com/office/drawing/2014/main" val="1042085045"/>
                    </a:ext>
                  </a:extLst>
                </a:gridCol>
                <a:gridCol w="3286265">
                  <a:extLst>
                    <a:ext uri="{9D8B030D-6E8A-4147-A177-3AD203B41FA5}">
                      <a16:colId xmlns:a16="http://schemas.microsoft.com/office/drawing/2014/main" val="1665222089"/>
                    </a:ext>
                  </a:extLst>
                </a:gridCol>
                <a:gridCol w="2332188">
                  <a:extLst>
                    <a:ext uri="{9D8B030D-6E8A-4147-A177-3AD203B41FA5}">
                      <a16:colId xmlns:a16="http://schemas.microsoft.com/office/drawing/2014/main" val="4109376398"/>
                    </a:ext>
                  </a:extLst>
                </a:gridCol>
              </a:tblGrid>
              <a:tr h="143106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Vùng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Nông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lâm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nghiệp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nghiệp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Xây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dựng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Dịch vụ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86420"/>
                  </a:ext>
                </a:extLst>
              </a:tr>
              <a:tr h="102957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Đông Nam Bộ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835084"/>
                  </a:ext>
                </a:extLst>
              </a:tr>
              <a:tr h="7254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 nước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81014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A00B1E-A4CD-489B-8476-9689E09F838E}"/>
              </a:ext>
            </a:extLst>
          </p:cNvPr>
          <p:cNvSpPr txBox="1"/>
          <p:nvPr/>
        </p:nvSpPr>
        <p:spPr>
          <a:xfrm>
            <a:off x="2906486" y="293914"/>
            <a:ext cx="1022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VÙNG ĐÔNG NAM BỘ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D7E0-C03E-48B6-9000-BC22061140CD}"/>
              </a:ext>
            </a:extLst>
          </p:cNvPr>
          <p:cNvSpPr txBox="1"/>
          <p:nvPr/>
        </p:nvSpPr>
        <p:spPr>
          <a:xfrm>
            <a:off x="408214" y="1033325"/>
            <a:ext cx="940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endParaRPr lang="vi-V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EEF4674-4C44-4FD0-9E12-D1FD636F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14" y="1293534"/>
            <a:ext cx="9609364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vi-VN" sz="2400" b="1" u="sng" dirty="0"/>
              <a:t>. </a:t>
            </a:r>
            <a:r>
              <a:rPr lang="en-US" altLang="vi-VN" sz="2400" b="1" u="sng" dirty="0" err="1"/>
              <a:t>Điều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kiện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tự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nhiên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và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tài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nguyên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thiên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nhiên</a:t>
            </a:r>
            <a:endParaRPr lang="en-US" altLang="vi-VN" sz="2400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2E1DB-9986-40CD-9582-EB0734BC67F3}"/>
              </a:ext>
            </a:extLst>
          </p:cNvPr>
          <p:cNvSpPr txBox="1"/>
          <p:nvPr/>
        </p:nvSpPr>
        <p:spPr>
          <a:xfrm>
            <a:off x="408214" y="1755199"/>
            <a:ext cx="1024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ư,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3E76E-6704-4DD2-80B3-79FD2A0083A3}"/>
              </a:ext>
            </a:extLst>
          </p:cNvPr>
          <p:cNvSpPr txBox="1"/>
          <p:nvPr/>
        </p:nvSpPr>
        <p:spPr>
          <a:xfrm>
            <a:off x="408214" y="2142815"/>
            <a:ext cx="1178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kinh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9FDF7-8338-4202-A575-35978DF77DFC}"/>
              </a:ext>
            </a:extLst>
          </p:cNvPr>
          <p:cNvSpPr txBox="1"/>
          <p:nvPr/>
        </p:nvSpPr>
        <p:spPr>
          <a:xfrm>
            <a:off x="620486" y="2604480"/>
            <a:ext cx="355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D63A25-B218-45A4-9EAF-20224D937F90}"/>
              </a:ext>
            </a:extLst>
          </p:cNvPr>
          <p:cNvSpPr txBox="1"/>
          <p:nvPr/>
        </p:nvSpPr>
        <p:spPr>
          <a:xfrm>
            <a:off x="865414" y="3066145"/>
            <a:ext cx="978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- </a:t>
            </a:r>
            <a:r>
              <a:rPr lang="vi-VN" sz="2400" b="1" dirty="0" err="1">
                <a:latin typeface="+mj-lt"/>
              </a:rPr>
              <a:t>Chiếm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tỉ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trọng</a:t>
            </a:r>
            <a:r>
              <a:rPr lang="vi-VN" sz="2400" b="1" dirty="0">
                <a:latin typeface="+mj-lt"/>
              </a:rPr>
              <a:t> cao trong cơ </a:t>
            </a:r>
            <a:r>
              <a:rPr lang="vi-VN" sz="2400" b="1" dirty="0" err="1">
                <a:latin typeface="+mj-lt"/>
              </a:rPr>
              <a:t>cấu</a:t>
            </a:r>
            <a:r>
              <a:rPr lang="vi-VN" sz="2400" b="1" dirty="0">
                <a:latin typeface="+mj-lt"/>
              </a:rPr>
              <a:t> kinh </a:t>
            </a:r>
            <a:r>
              <a:rPr lang="vi-VN" sz="2400" b="1" dirty="0" err="1">
                <a:latin typeface="+mj-lt"/>
              </a:rPr>
              <a:t>tế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của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vùng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và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của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cả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nước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2195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12" name="Text Box 16">
            <a:extLst>
              <a:ext uri="{FF2B5EF4-FFF2-40B4-BE49-F238E27FC236}">
                <a16:creationId xmlns:a16="http://schemas.microsoft.com/office/drawing/2014/main" id="{FAE26576-D3C0-4F05-B61A-4112C1E6D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6670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106513" name="Text Box 17">
            <a:extLst>
              <a:ext uri="{FF2B5EF4-FFF2-40B4-BE49-F238E27FC236}">
                <a16:creationId xmlns:a16="http://schemas.microsoft.com/office/drawing/2014/main" id="{B59C13C4-7A17-4AB7-9A94-48DD552EB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5" y="559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106514" name="Text Box 18">
            <a:extLst>
              <a:ext uri="{FF2B5EF4-FFF2-40B4-BE49-F238E27FC236}">
                <a16:creationId xmlns:a16="http://schemas.microsoft.com/office/drawing/2014/main" id="{F17970D1-FDB9-4CFA-9E16-1A2B7D00F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038601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altLang="vi-VN">
              <a:latin typeface="Arial" panose="020B0604020202020204" pitchFamily="34" charset="0"/>
            </a:endParaRPr>
          </a:p>
        </p:txBody>
      </p:sp>
      <p:graphicFrame>
        <p:nvGraphicFramePr>
          <p:cNvPr id="106533" name="Group 37">
            <a:extLst>
              <a:ext uri="{FF2B5EF4-FFF2-40B4-BE49-F238E27FC236}">
                <a16:creationId xmlns:a16="http://schemas.microsoft.com/office/drawing/2014/main" id="{45ABC1D8-29C8-40B8-BF99-47F52E498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267087"/>
              </p:ext>
            </p:extLst>
          </p:nvPr>
        </p:nvGraphicFramePr>
        <p:xfrm>
          <a:off x="1077686" y="1971705"/>
          <a:ext cx="10058401" cy="1600200"/>
        </p:xfrm>
        <a:graphic>
          <a:graphicData uri="http://schemas.openxmlformats.org/drawingml/2006/table">
            <a:tbl>
              <a:tblPr/>
              <a:tblGrid>
                <a:gridCol w="3298371">
                  <a:extLst>
                    <a:ext uri="{9D8B030D-6E8A-4147-A177-3AD203B41FA5}">
                      <a16:colId xmlns:a16="http://schemas.microsoft.com/office/drawing/2014/main" val="1293454689"/>
                    </a:ext>
                  </a:extLst>
                </a:gridCol>
                <a:gridCol w="1518557">
                  <a:extLst>
                    <a:ext uri="{9D8B030D-6E8A-4147-A177-3AD203B41FA5}">
                      <a16:colId xmlns:a16="http://schemas.microsoft.com/office/drawing/2014/main" val="949069444"/>
                    </a:ext>
                  </a:extLst>
                </a:gridCol>
                <a:gridCol w="1420586">
                  <a:extLst>
                    <a:ext uri="{9D8B030D-6E8A-4147-A177-3AD203B41FA5}">
                      <a16:colId xmlns:a16="http://schemas.microsoft.com/office/drawing/2014/main" val="2764783659"/>
                    </a:ext>
                  </a:extLst>
                </a:gridCol>
                <a:gridCol w="1302021">
                  <a:extLst>
                    <a:ext uri="{9D8B030D-6E8A-4147-A177-3AD203B41FA5}">
                      <a16:colId xmlns:a16="http://schemas.microsoft.com/office/drawing/2014/main" val="3442780125"/>
                    </a:ext>
                  </a:extLst>
                </a:gridCol>
                <a:gridCol w="1294222">
                  <a:extLst>
                    <a:ext uri="{9D8B030D-6E8A-4147-A177-3AD203B41FA5}">
                      <a16:colId xmlns:a16="http://schemas.microsoft.com/office/drawing/2014/main" val="1529517132"/>
                    </a:ext>
                  </a:extLst>
                </a:gridCol>
                <a:gridCol w="1224644">
                  <a:extLst>
                    <a:ext uri="{9D8B030D-6E8A-4147-A177-3AD203B41FA5}">
                      <a16:colId xmlns:a16="http://schemas.microsoft.com/office/drawing/2014/main" val="829916254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Năm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   1998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   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079328"/>
                  </a:ext>
                </a:extLst>
              </a:tr>
              <a:tr h="838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Đông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Nam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Bộ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  149,4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 248,8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395,2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617996"/>
                  </a:ext>
                </a:extLst>
              </a:tr>
            </a:tbl>
          </a:graphicData>
        </a:graphic>
      </p:graphicFrame>
      <p:sp>
        <p:nvSpPr>
          <p:cNvPr id="106556" name="Text Box 60">
            <a:extLst>
              <a:ext uri="{FF2B5EF4-FFF2-40B4-BE49-F238E27FC236}">
                <a16:creationId xmlns:a16="http://schemas.microsoft.com/office/drawing/2014/main" id="{411FF121-5054-49E0-9F68-798BCDCC3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685" y="4419600"/>
            <a:ext cx="10335985" cy="1307537"/>
          </a:xfrm>
          <a:prstGeom prst="rect">
            <a:avLst/>
          </a:prstGeom>
          <a:pattFill prst="pct5">
            <a:fgClr>
              <a:schemeClr val="folHlink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vi-VN" dirty="0">
                <a:latin typeface="Arial" panose="020B0604020202020204" pitchFamily="34" charset="0"/>
              </a:rPr>
              <a:t>	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qua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6558" name="Text Box 62">
            <a:extLst>
              <a:ext uri="{FF2B5EF4-FFF2-40B4-BE49-F238E27FC236}">
                <a16:creationId xmlns:a16="http://schemas.microsoft.com/office/drawing/2014/main" id="{9B6BBD2C-1DF3-461D-BE13-A1EB69546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842"/>
            <a:ext cx="13808527" cy="131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BSL: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1995-2005 (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1995 =100%)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56" grpId="0" animBg="1"/>
      <p:bldP spid="1065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A00B1E-A4CD-489B-8476-9689E09F838E}"/>
              </a:ext>
            </a:extLst>
          </p:cNvPr>
          <p:cNvSpPr txBox="1"/>
          <p:nvPr/>
        </p:nvSpPr>
        <p:spPr>
          <a:xfrm>
            <a:off x="2906486" y="293914"/>
            <a:ext cx="1022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VÙNG ĐÔNG NAM BỘ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D7E0-C03E-48B6-9000-BC22061140CD}"/>
              </a:ext>
            </a:extLst>
          </p:cNvPr>
          <p:cNvSpPr txBox="1"/>
          <p:nvPr/>
        </p:nvSpPr>
        <p:spPr>
          <a:xfrm>
            <a:off x="408214" y="1033325"/>
            <a:ext cx="940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endParaRPr lang="vi-V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EEF4674-4C44-4FD0-9E12-D1FD636F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14" y="1293534"/>
            <a:ext cx="9609364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vi-VN" sz="2400" b="1" u="sng" dirty="0"/>
              <a:t>. </a:t>
            </a:r>
            <a:r>
              <a:rPr lang="en-US" altLang="vi-VN" sz="2400" b="1" u="sng" dirty="0" err="1"/>
              <a:t>Điều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kiện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tự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nhiên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và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tài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nguyên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thiên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nhiên</a:t>
            </a:r>
            <a:endParaRPr lang="en-US" altLang="vi-VN" sz="2400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2E1DB-9986-40CD-9582-EB0734BC67F3}"/>
              </a:ext>
            </a:extLst>
          </p:cNvPr>
          <p:cNvSpPr txBox="1"/>
          <p:nvPr/>
        </p:nvSpPr>
        <p:spPr>
          <a:xfrm>
            <a:off x="408214" y="1755199"/>
            <a:ext cx="1024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ư,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3E76E-6704-4DD2-80B3-79FD2A0083A3}"/>
              </a:ext>
            </a:extLst>
          </p:cNvPr>
          <p:cNvSpPr txBox="1"/>
          <p:nvPr/>
        </p:nvSpPr>
        <p:spPr>
          <a:xfrm>
            <a:off x="408214" y="2142815"/>
            <a:ext cx="1178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kinh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9FDF7-8338-4202-A575-35978DF77DFC}"/>
              </a:ext>
            </a:extLst>
          </p:cNvPr>
          <p:cNvSpPr txBox="1"/>
          <p:nvPr/>
        </p:nvSpPr>
        <p:spPr>
          <a:xfrm>
            <a:off x="620486" y="2604480"/>
            <a:ext cx="355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D63A25-B218-45A4-9EAF-20224D937F90}"/>
              </a:ext>
            </a:extLst>
          </p:cNvPr>
          <p:cNvSpPr txBox="1"/>
          <p:nvPr/>
        </p:nvSpPr>
        <p:spPr>
          <a:xfrm>
            <a:off x="865414" y="3066145"/>
            <a:ext cx="978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- </a:t>
            </a:r>
            <a:r>
              <a:rPr lang="vi-VN" sz="2400" b="1" dirty="0" err="1">
                <a:latin typeface="+mj-lt"/>
              </a:rPr>
              <a:t>Chiếm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tỉ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trọng</a:t>
            </a:r>
            <a:r>
              <a:rPr lang="vi-VN" sz="2400" b="1" dirty="0">
                <a:latin typeface="+mj-lt"/>
              </a:rPr>
              <a:t> cao trong cơ </a:t>
            </a:r>
            <a:r>
              <a:rPr lang="vi-VN" sz="2400" b="1" dirty="0" err="1">
                <a:latin typeface="+mj-lt"/>
              </a:rPr>
              <a:t>cấu</a:t>
            </a:r>
            <a:r>
              <a:rPr lang="vi-VN" sz="2400" b="1" dirty="0">
                <a:latin typeface="+mj-lt"/>
              </a:rPr>
              <a:t> kinh </a:t>
            </a:r>
            <a:r>
              <a:rPr lang="vi-VN" sz="2400" b="1" dirty="0" err="1">
                <a:latin typeface="+mj-lt"/>
              </a:rPr>
              <a:t>tế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của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vùng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và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của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cả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nước</a:t>
            </a:r>
            <a:endParaRPr lang="vi-VN" sz="24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EF0A6-8365-4EC5-96F3-EED94906A189}"/>
              </a:ext>
            </a:extLst>
          </p:cNvPr>
          <p:cNvSpPr txBox="1"/>
          <p:nvPr/>
        </p:nvSpPr>
        <p:spPr>
          <a:xfrm>
            <a:off x="865414" y="3527810"/>
            <a:ext cx="898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- </a:t>
            </a:r>
            <a:r>
              <a:rPr lang="vi-VN" sz="2400" b="1" dirty="0" err="1">
                <a:latin typeface="+mj-lt"/>
              </a:rPr>
              <a:t>Tốc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độ</a:t>
            </a:r>
            <a:r>
              <a:rPr lang="vi-VN" sz="2400" b="1" dirty="0">
                <a:latin typeface="+mj-lt"/>
              </a:rPr>
              <a:t> tăng </a:t>
            </a:r>
            <a:r>
              <a:rPr lang="vi-VN" sz="2400" b="1" dirty="0" err="1">
                <a:latin typeface="+mj-lt"/>
              </a:rPr>
              <a:t>trưởng</a:t>
            </a:r>
            <a:r>
              <a:rPr lang="vi-VN" sz="2400" b="1" dirty="0">
                <a:latin typeface="+mj-lt"/>
              </a:rPr>
              <a:t> công </a:t>
            </a:r>
            <a:r>
              <a:rPr lang="vi-VN" sz="2400" b="1" dirty="0" err="1">
                <a:latin typeface="+mj-lt"/>
              </a:rPr>
              <a:t>nghiệp</a:t>
            </a:r>
            <a:r>
              <a:rPr lang="vi-VN" sz="2400" b="1" dirty="0">
                <a:latin typeface="+mj-lt"/>
              </a:rPr>
              <a:t> cao</a:t>
            </a:r>
          </a:p>
        </p:txBody>
      </p:sp>
    </p:spTree>
    <p:extLst>
      <p:ext uri="{BB962C8B-B14F-4D97-AF65-F5344CB8AC3E}">
        <p14:creationId xmlns:p14="http://schemas.microsoft.com/office/powerpoint/2010/main" val="2172187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794" name="Picture 2">
            <a:extLst>
              <a:ext uri="{FF2B5EF4-FFF2-40B4-BE49-F238E27FC236}">
                <a16:creationId xmlns:a16="http://schemas.microsoft.com/office/drawing/2014/main" id="{D8336651-3ADF-45F0-9038-C038F3234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0"/>
            <a:ext cx="59817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5795" name="Picture 3">
            <a:extLst>
              <a:ext uri="{FF2B5EF4-FFF2-40B4-BE49-F238E27FC236}">
                <a16:creationId xmlns:a16="http://schemas.microsoft.com/office/drawing/2014/main" id="{73030293-65D4-422D-98B0-1549041C2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6096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5796" name="Picture 4">
            <a:extLst>
              <a:ext uri="{FF2B5EF4-FFF2-40B4-BE49-F238E27FC236}">
                <a16:creationId xmlns:a16="http://schemas.microsoft.com/office/drawing/2014/main" id="{8A49BEA4-49E1-48BA-8B9F-F46F1ED33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200400"/>
            <a:ext cx="59817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5797" name="Text Box 5">
            <a:extLst>
              <a:ext uri="{FF2B5EF4-FFF2-40B4-BE49-F238E27FC236}">
                <a16:creationId xmlns:a16="http://schemas.microsoft.com/office/drawing/2014/main" id="{E00C03C6-9630-4819-9855-D4FFCEF7E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2779713"/>
            <a:ext cx="2311146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vi-VN" b="1" dirty="0" err="1"/>
              <a:t>Lắp</a:t>
            </a:r>
            <a:r>
              <a:rPr lang="en-US" altLang="vi-VN" b="1" dirty="0"/>
              <a:t> </a:t>
            </a:r>
            <a:r>
              <a:rPr lang="en-US" altLang="vi-VN" b="1" dirty="0" err="1"/>
              <a:t>ráp</a:t>
            </a:r>
            <a:r>
              <a:rPr lang="en-US" altLang="vi-VN" b="1" dirty="0"/>
              <a:t> ô </a:t>
            </a:r>
            <a:r>
              <a:rPr lang="en-US" altLang="vi-VN" b="1" dirty="0" err="1"/>
              <a:t>tô</a:t>
            </a:r>
            <a:r>
              <a:rPr lang="en-US" altLang="vi-VN" b="1" dirty="0"/>
              <a:t> ở TP.HCM</a:t>
            </a:r>
          </a:p>
        </p:txBody>
      </p:sp>
      <p:sp>
        <p:nvSpPr>
          <p:cNvPr id="545798" name="Text Box 6">
            <a:extLst>
              <a:ext uri="{FF2B5EF4-FFF2-40B4-BE49-F238E27FC236}">
                <a16:creationId xmlns:a16="http://schemas.microsoft.com/office/drawing/2014/main" id="{09EEC7D3-75AF-4D61-9C97-1E804824B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4" y="6467475"/>
            <a:ext cx="1346587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vi-VN" b="1" dirty="0" err="1"/>
              <a:t>Lắp</a:t>
            </a:r>
            <a:r>
              <a:rPr lang="en-US" altLang="vi-VN" b="1" dirty="0"/>
              <a:t> </a:t>
            </a:r>
            <a:r>
              <a:rPr lang="en-US" altLang="vi-VN" b="1" dirty="0" err="1"/>
              <a:t>ráp</a:t>
            </a:r>
            <a:r>
              <a:rPr lang="en-US" altLang="vi-VN" b="1" dirty="0"/>
              <a:t> </a:t>
            </a:r>
            <a:r>
              <a:rPr lang="en-US" altLang="vi-VN" b="1" dirty="0" err="1"/>
              <a:t>ti</a:t>
            </a:r>
            <a:r>
              <a:rPr lang="en-US" altLang="vi-VN" b="1" dirty="0"/>
              <a:t> vi </a:t>
            </a:r>
          </a:p>
        </p:txBody>
      </p:sp>
      <p:pic>
        <p:nvPicPr>
          <p:cNvPr id="545799" name="Picture 7">
            <a:extLst>
              <a:ext uri="{FF2B5EF4-FFF2-40B4-BE49-F238E27FC236}">
                <a16:creationId xmlns:a16="http://schemas.microsoft.com/office/drawing/2014/main" id="{30DDCEC1-135D-4E4B-B0D5-A3166125491E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5">
            <a:lum bright="1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2743200"/>
          </a:xfrm>
          <a:noFill/>
          <a:ln/>
        </p:spPr>
      </p:pic>
      <p:sp>
        <p:nvSpPr>
          <p:cNvPr id="545800" name="Text Box 8">
            <a:extLst>
              <a:ext uri="{FF2B5EF4-FFF2-40B4-BE49-F238E27FC236}">
                <a16:creationId xmlns:a16="http://schemas.microsoft.com/office/drawing/2014/main" id="{97115568-E89E-4973-BDFF-C9F317BC2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2747963"/>
            <a:ext cx="2634504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vi-VN" b="1" dirty="0" err="1"/>
              <a:t>Sản</a:t>
            </a:r>
            <a:r>
              <a:rPr lang="en-US" altLang="vi-VN" b="1" dirty="0"/>
              <a:t> </a:t>
            </a:r>
            <a:r>
              <a:rPr lang="en-US" altLang="vi-VN" b="1" dirty="0" err="1"/>
              <a:t>xuất</a:t>
            </a:r>
            <a:r>
              <a:rPr lang="en-US" altLang="vi-VN" b="1" dirty="0"/>
              <a:t> </a:t>
            </a:r>
            <a:r>
              <a:rPr lang="en-US" altLang="vi-VN" b="1" dirty="0" err="1"/>
              <a:t>linh</a:t>
            </a:r>
            <a:r>
              <a:rPr lang="en-US" altLang="vi-VN" b="1" dirty="0"/>
              <a:t> </a:t>
            </a:r>
            <a:r>
              <a:rPr lang="en-US" altLang="vi-VN" b="1" dirty="0" err="1"/>
              <a:t>kiện</a:t>
            </a:r>
            <a:r>
              <a:rPr lang="en-US" altLang="vi-VN" b="1" dirty="0"/>
              <a:t> </a:t>
            </a:r>
            <a:r>
              <a:rPr lang="en-US" altLang="vi-VN" b="1" dirty="0" err="1"/>
              <a:t>điện</a:t>
            </a:r>
            <a:r>
              <a:rPr lang="en-US" altLang="vi-VN" b="1" dirty="0"/>
              <a:t> </a:t>
            </a:r>
            <a:r>
              <a:rPr lang="en-US" altLang="vi-VN" b="1" dirty="0" err="1"/>
              <a:t>tử</a:t>
            </a:r>
            <a:endParaRPr lang="en-US" altLang="vi-VN" b="1" dirty="0"/>
          </a:p>
        </p:txBody>
      </p:sp>
      <p:sp>
        <p:nvSpPr>
          <p:cNvPr id="545801" name="Text Box 9">
            <a:extLst>
              <a:ext uri="{FF2B5EF4-FFF2-40B4-BE49-F238E27FC236}">
                <a16:creationId xmlns:a16="http://schemas.microsoft.com/office/drawing/2014/main" id="{1F5CB5FB-4481-4D7D-9DC3-D7CFDC355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763" y="6432550"/>
            <a:ext cx="2894382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vi-VN" b="1" dirty="0" err="1"/>
              <a:t>Dàn</a:t>
            </a:r>
            <a:r>
              <a:rPr lang="en-US" altLang="vi-VN" b="1" dirty="0"/>
              <a:t> </a:t>
            </a:r>
            <a:r>
              <a:rPr lang="en-US" altLang="vi-VN" b="1" dirty="0" err="1"/>
              <a:t>khoan</a:t>
            </a:r>
            <a:r>
              <a:rPr lang="en-US" altLang="vi-VN" b="1" dirty="0"/>
              <a:t> </a:t>
            </a:r>
            <a:r>
              <a:rPr lang="en-US" altLang="vi-VN" b="1" dirty="0" err="1"/>
              <a:t>dầu</a:t>
            </a:r>
            <a:r>
              <a:rPr lang="en-US" altLang="vi-VN" b="1" dirty="0"/>
              <a:t> </a:t>
            </a:r>
            <a:r>
              <a:rPr lang="en-US" altLang="vi-VN" b="1" dirty="0" err="1"/>
              <a:t>khí</a:t>
            </a:r>
            <a:r>
              <a:rPr lang="en-US" altLang="vi-VN" b="1" dirty="0"/>
              <a:t> </a:t>
            </a:r>
            <a:r>
              <a:rPr lang="en-US" altLang="vi-VN" b="1" dirty="0" err="1"/>
              <a:t>trên</a:t>
            </a:r>
            <a:r>
              <a:rPr lang="en-US" altLang="vi-VN" b="1" dirty="0"/>
              <a:t> </a:t>
            </a:r>
            <a:r>
              <a:rPr lang="en-US" altLang="vi-VN" b="1" dirty="0" err="1"/>
              <a:t>biển</a:t>
            </a:r>
            <a:endParaRPr lang="en-US" altLang="vi-V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4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4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4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4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4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4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4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4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7" grpId="0" animBg="1"/>
      <p:bldP spid="545798" grpId="0" animBg="1"/>
      <p:bldP spid="545800" grpId="0" animBg="1"/>
      <p:bldP spid="5458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A00B1E-A4CD-489B-8476-9689E09F838E}"/>
              </a:ext>
            </a:extLst>
          </p:cNvPr>
          <p:cNvSpPr txBox="1"/>
          <p:nvPr/>
        </p:nvSpPr>
        <p:spPr>
          <a:xfrm>
            <a:off x="2906486" y="293914"/>
            <a:ext cx="1022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VÙNG ĐÔNG NAM BỘ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D7E0-C03E-48B6-9000-BC22061140CD}"/>
              </a:ext>
            </a:extLst>
          </p:cNvPr>
          <p:cNvSpPr txBox="1"/>
          <p:nvPr/>
        </p:nvSpPr>
        <p:spPr>
          <a:xfrm>
            <a:off x="408214" y="1059830"/>
            <a:ext cx="940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I. </a:t>
            </a:r>
            <a:r>
              <a:rPr lang="en-US" sz="2800" b="1" u="sng" dirty="0" err="1"/>
              <a:t>Vị</a:t>
            </a:r>
            <a:r>
              <a:rPr lang="en-US" sz="2800" b="1" u="sng" dirty="0"/>
              <a:t> </a:t>
            </a:r>
            <a:r>
              <a:rPr lang="en-US" sz="2800" b="1" u="sng" dirty="0" err="1"/>
              <a:t>trí</a:t>
            </a:r>
            <a:r>
              <a:rPr lang="en-US" sz="2800" b="1" u="sng" dirty="0"/>
              <a:t> </a:t>
            </a:r>
            <a:r>
              <a:rPr lang="en-US" sz="2800" b="1" u="sng" dirty="0" err="1"/>
              <a:t>địa</a:t>
            </a:r>
            <a:r>
              <a:rPr lang="en-US" sz="2800" b="1" u="sng" dirty="0"/>
              <a:t> </a:t>
            </a:r>
            <a:r>
              <a:rPr lang="en-US" sz="2800" b="1" u="sng" dirty="0" err="1"/>
              <a:t>lí</a:t>
            </a:r>
            <a:r>
              <a:rPr lang="en-US" sz="2800" b="1" u="sng" dirty="0"/>
              <a:t> </a:t>
            </a:r>
            <a:r>
              <a:rPr lang="en-US" sz="2800" b="1" u="sng" dirty="0" err="1"/>
              <a:t>và</a:t>
            </a:r>
            <a:r>
              <a:rPr lang="en-US" sz="2800" b="1" u="sng" dirty="0"/>
              <a:t> </a:t>
            </a:r>
            <a:r>
              <a:rPr lang="en-US" sz="2800" b="1" u="sng" dirty="0" err="1"/>
              <a:t>giới</a:t>
            </a:r>
            <a:r>
              <a:rPr lang="en-US" sz="2800" b="1" u="sng" dirty="0"/>
              <a:t> </a:t>
            </a:r>
            <a:r>
              <a:rPr lang="en-US" sz="2800" b="1" u="sng" dirty="0" err="1"/>
              <a:t>hạn</a:t>
            </a:r>
            <a:r>
              <a:rPr lang="en-US" sz="2800" b="1" u="sng" dirty="0"/>
              <a:t> </a:t>
            </a:r>
            <a:r>
              <a:rPr lang="en-US" sz="2800" b="1" u="sng" dirty="0" err="1"/>
              <a:t>lãnh</a:t>
            </a:r>
            <a:r>
              <a:rPr lang="en-US" sz="2800" b="1" u="sng" dirty="0"/>
              <a:t> </a:t>
            </a:r>
            <a:r>
              <a:rPr lang="en-US" sz="2800" b="1" u="sng" dirty="0" err="1"/>
              <a:t>thổ</a:t>
            </a:r>
            <a:endParaRPr lang="vi-VN" sz="2000" b="1" u="sng" dirty="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EEF4674-4C44-4FD0-9E12-D1FD636F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14" y="1366709"/>
            <a:ext cx="9609364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400" b="1" dirty="0"/>
              <a:t>- </a:t>
            </a:r>
            <a:r>
              <a:rPr lang="en-US" altLang="vi-VN" sz="2400" b="1" dirty="0" err="1"/>
              <a:t>Cầu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endParaRPr lang="en-US" alt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247552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0" name="Text Box 8">
            <a:extLst>
              <a:ext uri="{FF2B5EF4-FFF2-40B4-BE49-F238E27FC236}">
                <a16:creationId xmlns:a16="http://schemas.microsoft.com/office/drawing/2014/main" id="{7765AC0D-BAED-481A-8BC8-1AFE4A71A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6670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131081" name="Text Box 9">
            <a:extLst>
              <a:ext uri="{FF2B5EF4-FFF2-40B4-BE49-F238E27FC236}">
                <a16:creationId xmlns:a16="http://schemas.microsoft.com/office/drawing/2014/main" id="{7C2F6A2E-CCD8-4308-90A9-437D46FC8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5" y="559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131082" name="Text Box 10">
            <a:extLst>
              <a:ext uri="{FF2B5EF4-FFF2-40B4-BE49-F238E27FC236}">
                <a16:creationId xmlns:a16="http://schemas.microsoft.com/office/drawing/2014/main" id="{20AC21ED-FC3C-46A0-87DA-56788E6EA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038601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altLang="vi-VN">
              <a:latin typeface="Arial" panose="020B0604020202020204" pitchFamily="34" charset="0"/>
            </a:endParaRPr>
          </a:p>
        </p:txBody>
      </p:sp>
      <p:pic>
        <p:nvPicPr>
          <p:cNvPr id="131084" name="Picture 12">
            <a:extLst>
              <a:ext uri="{FF2B5EF4-FFF2-40B4-BE49-F238E27FC236}">
                <a16:creationId xmlns:a16="http://schemas.microsoft.com/office/drawing/2014/main" id="{A712373D-A9EB-4F0F-BB3F-468F5E1A5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186" y="0"/>
            <a:ext cx="8256814" cy="6248400"/>
          </a:xfrm>
          <a:prstGeom prst="rect">
            <a:avLst/>
          </a:prstGeom>
          <a:solidFill>
            <a:srgbClr val="0000FF"/>
          </a:solidFill>
          <a:ln w="190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31086" name="Text Box 14">
            <a:extLst>
              <a:ext uri="{FF2B5EF4-FFF2-40B4-BE49-F238E27FC236}">
                <a16:creationId xmlns:a16="http://schemas.microsoft.com/office/drawing/2014/main" id="{14165097-3BCD-481C-BA11-38987FBBA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47120"/>
            <a:ext cx="3935186" cy="2600199"/>
          </a:xfrm>
          <a:prstGeom prst="rect">
            <a:avLst/>
          </a:prstGeom>
          <a:pattFill prst="pct5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vi-VN" sz="2800" b="1" dirty="0"/>
              <a:t>    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32.2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31087" name="Text Box 15">
            <a:extLst>
              <a:ext uri="{FF2B5EF4-FFF2-40B4-BE49-F238E27FC236}">
                <a16:creationId xmlns:a16="http://schemas.microsoft.com/office/drawing/2014/main" id="{56335A99-4B8B-4B06-A650-2C30FDE96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324601"/>
            <a:ext cx="71519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32.2: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6" grpId="0" animBg="1"/>
      <p:bldP spid="1310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A00B1E-A4CD-489B-8476-9689E09F838E}"/>
              </a:ext>
            </a:extLst>
          </p:cNvPr>
          <p:cNvSpPr txBox="1"/>
          <p:nvPr/>
        </p:nvSpPr>
        <p:spPr>
          <a:xfrm>
            <a:off x="2906486" y="293914"/>
            <a:ext cx="1022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VÙNG ĐÔNG NAM BỘ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D7E0-C03E-48B6-9000-BC22061140CD}"/>
              </a:ext>
            </a:extLst>
          </p:cNvPr>
          <p:cNvSpPr txBox="1"/>
          <p:nvPr/>
        </p:nvSpPr>
        <p:spPr>
          <a:xfrm>
            <a:off x="408214" y="1033325"/>
            <a:ext cx="940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endParaRPr lang="vi-V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EEF4674-4C44-4FD0-9E12-D1FD636F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14" y="1293534"/>
            <a:ext cx="9609364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vi-VN" sz="2400" b="1" u="sng" dirty="0"/>
              <a:t>. </a:t>
            </a:r>
            <a:r>
              <a:rPr lang="en-US" altLang="vi-VN" sz="2400" b="1" u="sng" dirty="0" err="1"/>
              <a:t>Điều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kiện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tự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nhiên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và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tài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nguyên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thiên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nhiên</a:t>
            </a:r>
            <a:endParaRPr lang="en-US" altLang="vi-VN" sz="2400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2E1DB-9986-40CD-9582-EB0734BC67F3}"/>
              </a:ext>
            </a:extLst>
          </p:cNvPr>
          <p:cNvSpPr txBox="1"/>
          <p:nvPr/>
        </p:nvSpPr>
        <p:spPr>
          <a:xfrm>
            <a:off x="408214" y="1755199"/>
            <a:ext cx="1024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ư,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3E76E-6704-4DD2-80B3-79FD2A0083A3}"/>
              </a:ext>
            </a:extLst>
          </p:cNvPr>
          <p:cNvSpPr txBox="1"/>
          <p:nvPr/>
        </p:nvSpPr>
        <p:spPr>
          <a:xfrm>
            <a:off x="408214" y="2142815"/>
            <a:ext cx="1178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kinh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9FDF7-8338-4202-A575-35978DF77DFC}"/>
              </a:ext>
            </a:extLst>
          </p:cNvPr>
          <p:cNvSpPr txBox="1"/>
          <p:nvPr/>
        </p:nvSpPr>
        <p:spPr>
          <a:xfrm>
            <a:off x="620486" y="2604480"/>
            <a:ext cx="355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D63A25-B218-45A4-9EAF-20224D937F90}"/>
              </a:ext>
            </a:extLst>
          </p:cNvPr>
          <p:cNvSpPr txBox="1"/>
          <p:nvPr/>
        </p:nvSpPr>
        <p:spPr>
          <a:xfrm>
            <a:off x="865414" y="3066145"/>
            <a:ext cx="978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- </a:t>
            </a:r>
            <a:r>
              <a:rPr lang="vi-VN" sz="2400" b="1" dirty="0" err="1">
                <a:latin typeface="+mj-lt"/>
              </a:rPr>
              <a:t>Chiếm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tỉ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trọng</a:t>
            </a:r>
            <a:r>
              <a:rPr lang="vi-VN" sz="2400" b="1" dirty="0">
                <a:latin typeface="+mj-lt"/>
              </a:rPr>
              <a:t> cao trong cơ </a:t>
            </a:r>
            <a:r>
              <a:rPr lang="vi-VN" sz="2400" b="1" dirty="0" err="1">
                <a:latin typeface="+mj-lt"/>
              </a:rPr>
              <a:t>cấu</a:t>
            </a:r>
            <a:r>
              <a:rPr lang="vi-VN" sz="2400" b="1" dirty="0">
                <a:latin typeface="+mj-lt"/>
              </a:rPr>
              <a:t> kinh </a:t>
            </a:r>
            <a:r>
              <a:rPr lang="vi-VN" sz="2400" b="1" dirty="0" err="1">
                <a:latin typeface="+mj-lt"/>
              </a:rPr>
              <a:t>tế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của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vùng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và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của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cả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nước</a:t>
            </a:r>
            <a:endParaRPr lang="vi-VN" sz="24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EF0A6-8365-4EC5-96F3-EED94906A189}"/>
              </a:ext>
            </a:extLst>
          </p:cNvPr>
          <p:cNvSpPr txBox="1"/>
          <p:nvPr/>
        </p:nvSpPr>
        <p:spPr>
          <a:xfrm>
            <a:off x="865414" y="3527810"/>
            <a:ext cx="898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- </a:t>
            </a:r>
            <a:r>
              <a:rPr lang="vi-VN" sz="2400" b="1" dirty="0" err="1">
                <a:latin typeface="+mj-lt"/>
              </a:rPr>
              <a:t>Tốc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độ</a:t>
            </a:r>
            <a:r>
              <a:rPr lang="vi-VN" sz="2400" b="1" dirty="0">
                <a:latin typeface="+mj-lt"/>
              </a:rPr>
              <a:t> tăng </a:t>
            </a:r>
            <a:r>
              <a:rPr lang="vi-VN" sz="2400" b="1" dirty="0" err="1">
                <a:latin typeface="+mj-lt"/>
              </a:rPr>
              <a:t>trưởng</a:t>
            </a:r>
            <a:r>
              <a:rPr lang="vi-VN" sz="2400" b="1" dirty="0">
                <a:latin typeface="+mj-lt"/>
              </a:rPr>
              <a:t> công </a:t>
            </a:r>
            <a:r>
              <a:rPr lang="vi-VN" sz="2400" b="1" dirty="0" err="1">
                <a:latin typeface="+mj-lt"/>
              </a:rPr>
              <a:t>nghiệp</a:t>
            </a:r>
            <a:r>
              <a:rPr lang="vi-VN" sz="2400" b="1" dirty="0">
                <a:latin typeface="+mj-lt"/>
              </a:rPr>
              <a:t> cao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B6D76-FDB0-4856-AA7E-1DA9BDF5C8FC}"/>
              </a:ext>
            </a:extLst>
          </p:cNvPr>
          <p:cNvSpPr txBox="1"/>
          <p:nvPr/>
        </p:nvSpPr>
        <p:spPr>
          <a:xfrm>
            <a:off x="865414" y="3989475"/>
            <a:ext cx="8948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TP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62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08012-78A6-424B-8D22-8AD26512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582"/>
            <a:ext cx="10515600" cy="1372961"/>
          </a:xfrm>
          <a:pattFill prst="pct5">
            <a:fgClr>
              <a:srgbClr val="0000FF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/>
            </a:br>
            <a:endParaRPr lang="vi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B9188-29CF-43F2-ABA1-AE92D6948BE9}"/>
              </a:ext>
            </a:extLst>
          </p:cNvPr>
          <p:cNvSpPr txBox="1"/>
          <p:nvPr/>
        </p:nvSpPr>
        <p:spPr>
          <a:xfrm>
            <a:off x="146956" y="1567543"/>
            <a:ext cx="1177290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" b="1" i="1" dirty="0">
                <a:latin typeface="+mj-lt"/>
              </a:rPr>
              <a:t>- </a:t>
            </a:r>
            <a:r>
              <a:rPr lang="vi-VN" sz="2300" b="1" i="1" dirty="0" err="1">
                <a:latin typeface="+mj-lt"/>
              </a:rPr>
              <a:t>Về</a:t>
            </a:r>
            <a:r>
              <a:rPr lang="vi-VN" sz="2300" b="1" i="1" dirty="0">
                <a:latin typeface="+mj-lt"/>
              </a:rPr>
              <a:t> </a:t>
            </a:r>
            <a:r>
              <a:rPr lang="vi-VN" sz="2300" b="1" i="1" dirty="0" err="1">
                <a:latin typeface="+mj-lt"/>
              </a:rPr>
              <a:t>vị</a:t>
            </a:r>
            <a:r>
              <a:rPr lang="vi-VN" sz="2300" b="1" i="1" dirty="0">
                <a:latin typeface="+mj-lt"/>
              </a:rPr>
              <a:t> </a:t>
            </a:r>
            <a:r>
              <a:rPr lang="vi-VN" sz="2300" b="1" i="1" dirty="0" err="1">
                <a:latin typeface="+mj-lt"/>
              </a:rPr>
              <a:t>trí</a:t>
            </a:r>
            <a:r>
              <a:rPr lang="vi-VN" sz="2300" b="1" i="1" dirty="0">
                <a:latin typeface="+mj-lt"/>
              </a:rPr>
              <a:t> </a:t>
            </a:r>
            <a:r>
              <a:rPr lang="vi-VN" sz="2300" b="1" i="1" dirty="0" err="1">
                <a:latin typeface="+mj-lt"/>
              </a:rPr>
              <a:t>địa</a:t>
            </a:r>
            <a:r>
              <a:rPr lang="vi-VN" sz="2300" b="1" i="1" dirty="0">
                <a:latin typeface="+mj-lt"/>
              </a:rPr>
              <a:t> </a:t>
            </a:r>
            <a:r>
              <a:rPr lang="vi-VN" sz="2300" b="1" i="1" dirty="0" err="1">
                <a:latin typeface="+mj-lt"/>
              </a:rPr>
              <a:t>lí</a:t>
            </a:r>
            <a:r>
              <a:rPr lang="vi-VN" sz="2300" b="1" i="1" dirty="0">
                <a:latin typeface="+mj-lt"/>
              </a:rPr>
              <a:t>:</a:t>
            </a:r>
            <a:endParaRPr lang="vi-VN" sz="2300" dirty="0">
              <a:latin typeface="+mj-lt"/>
            </a:endParaRPr>
          </a:p>
          <a:p>
            <a:r>
              <a:rPr lang="vi-VN" sz="2300" dirty="0">
                <a:latin typeface="+mj-lt"/>
              </a:rPr>
              <a:t>+ </a:t>
            </a:r>
            <a:r>
              <a:rPr lang="vi-VN" sz="2300" dirty="0" err="1">
                <a:latin typeface="+mj-lt"/>
              </a:rPr>
              <a:t>Nằm</a:t>
            </a:r>
            <a:r>
              <a:rPr lang="vi-VN" sz="2300" dirty="0">
                <a:latin typeface="+mj-lt"/>
              </a:rPr>
              <a:t> trong </a:t>
            </a:r>
            <a:r>
              <a:rPr lang="vi-VN" sz="2300" dirty="0" err="1">
                <a:latin typeface="+mj-lt"/>
              </a:rPr>
              <a:t>vùng</a:t>
            </a:r>
            <a:r>
              <a:rPr lang="vi-VN" sz="2300" dirty="0">
                <a:latin typeface="+mj-lt"/>
              </a:rPr>
              <a:t> kinh </a:t>
            </a:r>
            <a:r>
              <a:rPr lang="vi-VN" sz="2300" dirty="0" err="1">
                <a:latin typeface="+mj-lt"/>
              </a:rPr>
              <a:t>tế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trọng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điểm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phía</a:t>
            </a:r>
            <a:r>
              <a:rPr lang="vi-VN" sz="2300" dirty="0">
                <a:latin typeface="+mj-lt"/>
              </a:rPr>
              <a:t> Nam; </a:t>
            </a:r>
            <a:r>
              <a:rPr lang="vi-VN" sz="2300" dirty="0" err="1">
                <a:latin typeface="+mj-lt"/>
              </a:rPr>
              <a:t>có</a:t>
            </a:r>
            <a:r>
              <a:rPr lang="vi-VN" sz="2300" dirty="0">
                <a:latin typeface="+mj-lt"/>
              </a:rPr>
              <a:t> TP. </a:t>
            </a:r>
            <a:r>
              <a:rPr lang="vi-VN" sz="2300" dirty="0" err="1">
                <a:latin typeface="+mj-lt"/>
              </a:rPr>
              <a:t>Hồ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Chí</a:t>
            </a:r>
            <a:r>
              <a:rPr lang="vi-VN" sz="2300" dirty="0">
                <a:latin typeface="+mj-lt"/>
              </a:rPr>
              <a:t> Minh </a:t>
            </a:r>
            <a:r>
              <a:rPr lang="vi-VN" sz="2300" dirty="0" err="1">
                <a:latin typeface="+mj-lt"/>
              </a:rPr>
              <a:t>là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đầu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mối</a:t>
            </a:r>
            <a:r>
              <a:rPr lang="vi-VN" sz="2300" dirty="0">
                <a:latin typeface="+mj-lt"/>
              </a:rPr>
              <a:t> giao thông </a:t>
            </a:r>
            <a:r>
              <a:rPr lang="vi-VN" sz="2300" dirty="0" err="1">
                <a:latin typeface="+mj-lt"/>
              </a:rPr>
              <a:t>vận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tải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lớn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nhất</a:t>
            </a:r>
            <a:r>
              <a:rPr lang="vi-VN" sz="2300" dirty="0">
                <a:latin typeface="+mj-lt"/>
              </a:rPr>
              <a:t> ở </a:t>
            </a:r>
            <a:r>
              <a:rPr lang="vi-VN" sz="2300" dirty="0" err="1">
                <a:latin typeface="+mj-lt"/>
              </a:rPr>
              <a:t>miền</a:t>
            </a:r>
            <a:r>
              <a:rPr lang="vi-VN" sz="2300" dirty="0">
                <a:latin typeface="+mj-lt"/>
              </a:rPr>
              <a:t> Nam ⟶ </a:t>
            </a:r>
            <a:r>
              <a:rPr lang="vi-VN" sz="2300" dirty="0" err="1">
                <a:latin typeface="+mj-lt"/>
              </a:rPr>
              <a:t>rất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thuận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lợi</a:t>
            </a:r>
            <a:r>
              <a:rPr lang="vi-VN" sz="2300" dirty="0">
                <a:latin typeface="+mj-lt"/>
              </a:rPr>
              <a:t> cho </a:t>
            </a:r>
            <a:r>
              <a:rPr lang="vi-VN" sz="2300" dirty="0" err="1">
                <a:latin typeface="+mj-lt"/>
              </a:rPr>
              <a:t>hoạt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động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vận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chuyển</a:t>
            </a:r>
            <a:r>
              <a:rPr lang="vi-VN" sz="2300" dirty="0">
                <a:latin typeface="+mj-lt"/>
              </a:rPr>
              <a:t> nguyên nhiên </a:t>
            </a:r>
            <a:r>
              <a:rPr lang="vi-VN" sz="2300" dirty="0" err="1">
                <a:latin typeface="+mj-lt"/>
              </a:rPr>
              <a:t>liệu</a:t>
            </a:r>
            <a:r>
              <a:rPr lang="vi-VN" sz="2300" dirty="0">
                <a:latin typeface="+mj-lt"/>
              </a:rPr>
              <a:t>, </a:t>
            </a:r>
            <a:r>
              <a:rPr lang="vi-VN" sz="2300" dirty="0" err="1">
                <a:latin typeface="+mj-lt"/>
              </a:rPr>
              <a:t>sản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phẩm</a:t>
            </a:r>
            <a:r>
              <a:rPr lang="vi-VN" sz="2300" dirty="0">
                <a:latin typeface="+mj-lt"/>
              </a:rPr>
              <a:t>.</a:t>
            </a:r>
          </a:p>
          <a:p>
            <a:r>
              <a:rPr lang="vi-VN" sz="2300" dirty="0">
                <a:latin typeface="+mj-lt"/>
              </a:rPr>
              <a:t>+ </a:t>
            </a:r>
            <a:r>
              <a:rPr lang="vi-VN" sz="2300" dirty="0" err="1">
                <a:latin typeface="+mj-lt"/>
              </a:rPr>
              <a:t>Nằm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gần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các</a:t>
            </a:r>
            <a:r>
              <a:rPr lang="vi-VN" sz="2300" b="1" dirty="0">
                <a:latin typeface="+mj-lt"/>
              </a:rPr>
              <a:t> </a:t>
            </a:r>
            <a:r>
              <a:rPr lang="vi-VN" sz="2300" dirty="0" err="1">
                <a:latin typeface="+mj-lt"/>
              </a:rPr>
              <a:t>cảng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biển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lớn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và</a:t>
            </a:r>
            <a:r>
              <a:rPr lang="vi-VN" sz="2300" dirty="0">
                <a:latin typeface="+mj-lt"/>
              </a:rPr>
              <a:t> thông ra </a:t>
            </a:r>
            <a:r>
              <a:rPr lang="vi-VN" sz="2300" dirty="0" err="1">
                <a:latin typeface="+mj-lt"/>
              </a:rPr>
              <a:t>vùng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biển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phía</a:t>
            </a:r>
            <a:r>
              <a:rPr lang="vi-VN" sz="2300" dirty="0">
                <a:latin typeface="+mj-lt"/>
              </a:rPr>
              <a:t> Đông, </a:t>
            </a:r>
            <a:r>
              <a:rPr lang="vi-VN" sz="2300" dirty="0" err="1">
                <a:latin typeface="+mj-lt"/>
              </a:rPr>
              <a:t>có</a:t>
            </a:r>
            <a:r>
              <a:rPr lang="vi-VN" sz="2300" dirty="0">
                <a:latin typeface="+mj-lt"/>
              </a:rPr>
              <a:t> ý </a:t>
            </a:r>
            <a:r>
              <a:rPr lang="vi-VN" sz="2300" dirty="0" err="1">
                <a:latin typeface="+mj-lt"/>
              </a:rPr>
              <a:t>nghĩa</a:t>
            </a:r>
            <a:r>
              <a:rPr lang="vi-VN" sz="2300" dirty="0">
                <a:latin typeface="+mj-lt"/>
              </a:rPr>
              <a:t> giao lưu </a:t>
            </a:r>
            <a:r>
              <a:rPr lang="vi-VN" sz="2300" dirty="0" err="1">
                <a:latin typeface="+mj-lt"/>
              </a:rPr>
              <a:t>quốc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tế</a:t>
            </a:r>
            <a:r>
              <a:rPr lang="vi-VN" sz="2300" dirty="0">
                <a:latin typeface="+mj-lt"/>
              </a:rPr>
              <a:t> vô </a:t>
            </a:r>
            <a:r>
              <a:rPr lang="vi-VN" sz="2300" dirty="0" err="1">
                <a:latin typeface="+mj-lt"/>
              </a:rPr>
              <a:t>cùng</a:t>
            </a:r>
            <a:r>
              <a:rPr lang="vi-VN" sz="2300" dirty="0">
                <a:latin typeface="+mj-lt"/>
              </a:rPr>
              <a:t> quan </a:t>
            </a:r>
            <a:r>
              <a:rPr lang="vi-VN" sz="2300" dirty="0" err="1">
                <a:latin typeface="+mj-lt"/>
              </a:rPr>
              <a:t>trọng</a:t>
            </a:r>
            <a:r>
              <a:rPr lang="vi-VN" sz="2300" dirty="0">
                <a:latin typeface="+mj-lt"/>
              </a:rPr>
              <a:t> (</a:t>
            </a:r>
            <a:r>
              <a:rPr lang="vi-VN" sz="2300" dirty="0" err="1">
                <a:latin typeface="+mj-lt"/>
              </a:rPr>
              <a:t>cảng</a:t>
            </a:r>
            <a:r>
              <a:rPr lang="vi-VN" sz="2300" dirty="0">
                <a:latin typeface="+mj-lt"/>
              </a:rPr>
              <a:t> TP. </a:t>
            </a:r>
            <a:r>
              <a:rPr lang="vi-VN" sz="2300" dirty="0" err="1">
                <a:latin typeface="+mj-lt"/>
              </a:rPr>
              <a:t>Hồ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Chí</a:t>
            </a:r>
            <a:r>
              <a:rPr lang="vi-VN" sz="2300" dirty="0">
                <a:latin typeface="+mj-lt"/>
              </a:rPr>
              <a:t> Minh, </a:t>
            </a:r>
            <a:r>
              <a:rPr lang="vi-VN" sz="2300" dirty="0" err="1">
                <a:latin typeface="+mj-lt"/>
              </a:rPr>
              <a:t>Bà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Rịa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Vũng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Tàu</a:t>
            </a:r>
            <a:r>
              <a:rPr lang="vi-VN" sz="2300" dirty="0">
                <a:latin typeface="+mj-lt"/>
              </a:rPr>
              <a:t>).</a:t>
            </a:r>
          </a:p>
          <a:p>
            <a:r>
              <a:rPr lang="vi-VN" sz="2300" dirty="0">
                <a:latin typeface="+mj-lt"/>
              </a:rPr>
              <a:t>+ </a:t>
            </a:r>
            <a:r>
              <a:rPr lang="vi-VN" sz="2300" dirty="0" err="1">
                <a:latin typeface="+mj-lt"/>
              </a:rPr>
              <a:t>Nằm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gần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các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vùng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giàu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có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về</a:t>
            </a:r>
            <a:r>
              <a:rPr lang="vi-VN" sz="2300" dirty="0">
                <a:latin typeface="+mj-lt"/>
              </a:rPr>
              <a:t> nguyên, nhiên </a:t>
            </a:r>
            <a:r>
              <a:rPr lang="vi-VN" sz="2300" dirty="0" err="1">
                <a:latin typeface="+mj-lt"/>
              </a:rPr>
              <a:t>liệu</a:t>
            </a:r>
            <a:r>
              <a:rPr lang="vi-VN" sz="2300" dirty="0">
                <a:latin typeface="+mj-lt"/>
              </a:rPr>
              <a:t> (Tây Nguyên, </a:t>
            </a:r>
            <a:r>
              <a:rPr lang="vi-VN" sz="2300" dirty="0" err="1">
                <a:latin typeface="+mj-lt"/>
              </a:rPr>
              <a:t>đồng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bằng</a:t>
            </a:r>
            <a:r>
              <a:rPr lang="vi-VN" sz="2300" dirty="0">
                <a:latin typeface="+mj-lt"/>
              </a:rPr>
              <a:t> sông </a:t>
            </a:r>
            <a:r>
              <a:rPr lang="vi-VN" sz="2300" dirty="0" err="1">
                <a:latin typeface="+mj-lt"/>
              </a:rPr>
              <a:t>Cửu</a:t>
            </a:r>
            <a:r>
              <a:rPr lang="vi-VN" sz="2300" dirty="0">
                <a:latin typeface="+mj-lt"/>
              </a:rPr>
              <a:t> Long), </a:t>
            </a:r>
          </a:p>
          <a:p>
            <a:r>
              <a:rPr lang="vi-VN" sz="2300" b="1" i="1" dirty="0">
                <a:latin typeface="+mj-lt"/>
              </a:rPr>
              <a:t>- </a:t>
            </a:r>
            <a:r>
              <a:rPr lang="vi-VN" sz="2300" b="1" i="1" dirty="0" err="1">
                <a:latin typeface="+mj-lt"/>
              </a:rPr>
              <a:t>Về</a:t>
            </a:r>
            <a:r>
              <a:rPr lang="vi-VN" sz="2300" b="1" i="1" dirty="0">
                <a:latin typeface="+mj-lt"/>
              </a:rPr>
              <a:t> </a:t>
            </a:r>
            <a:r>
              <a:rPr lang="vi-VN" sz="2300" b="1" i="1" dirty="0" err="1">
                <a:latin typeface="+mj-lt"/>
              </a:rPr>
              <a:t>tự</a:t>
            </a:r>
            <a:r>
              <a:rPr lang="vi-VN" sz="2300" b="1" i="1" dirty="0">
                <a:latin typeface="+mj-lt"/>
              </a:rPr>
              <a:t> nhiên: </a:t>
            </a:r>
            <a:r>
              <a:rPr lang="vi-VN" sz="2300" dirty="0" err="1">
                <a:latin typeface="+mj-lt"/>
              </a:rPr>
              <a:t>khí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hậu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nhiệt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đới</a:t>
            </a:r>
            <a:r>
              <a:rPr lang="vi-VN" sz="2300" dirty="0">
                <a:latin typeface="+mj-lt"/>
              </a:rPr>
              <a:t>, </a:t>
            </a:r>
            <a:r>
              <a:rPr lang="vi-VN" sz="2300" dirty="0" err="1">
                <a:latin typeface="+mj-lt"/>
              </a:rPr>
              <a:t>địa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hình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đồng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bằng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rộng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lớn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bằng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phẳng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thuận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lợi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để</a:t>
            </a:r>
            <a:r>
              <a:rPr lang="vi-VN" sz="2300" dirty="0">
                <a:latin typeface="+mj-lt"/>
              </a:rPr>
              <a:t> xây </a:t>
            </a:r>
            <a:r>
              <a:rPr lang="vi-VN" sz="2300" dirty="0" err="1">
                <a:latin typeface="+mj-lt"/>
              </a:rPr>
              <a:t>dựng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các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nhà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máy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xí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nghiệp</a:t>
            </a:r>
            <a:r>
              <a:rPr lang="vi-VN" sz="2300" dirty="0">
                <a:latin typeface="+mj-lt"/>
              </a:rPr>
              <a:t>; </a:t>
            </a:r>
            <a:r>
              <a:rPr lang="vi-VN" sz="2300" dirty="0" err="1">
                <a:latin typeface="+mj-lt"/>
              </a:rPr>
              <a:t>nguồn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nước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dồi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dào</a:t>
            </a:r>
            <a:r>
              <a:rPr lang="vi-VN" sz="2300" dirty="0">
                <a:latin typeface="+mj-lt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vi-VN" sz="2300" b="1" i="1" dirty="0" err="1">
                <a:latin typeface="+mj-lt"/>
              </a:rPr>
              <a:t>Về</a:t>
            </a:r>
            <a:r>
              <a:rPr lang="vi-VN" sz="2300" b="1" i="1" dirty="0">
                <a:latin typeface="+mj-lt"/>
              </a:rPr>
              <a:t> kinh </a:t>
            </a:r>
            <a:r>
              <a:rPr lang="vi-VN" sz="2300" b="1" i="1" dirty="0" err="1">
                <a:latin typeface="+mj-lt"/>
              </a:rPr>
              <a:t>tế</a:t>
            </a:r>
            <a:r>
              <a:rPr lang="vi-VN" sz="2300" b="1" i="1" dirty="0">
                <a:latin typeface="+mj-lt"/>
              </a:rPr>
              <a:t> - </a:t>
            </a:r>
            <a:r>
              <a:rPr lang="vi-VN" sz="2300" b="1" i="1" dirty="0" err="1">
                <a:latin typeface="+mj-lt"/>
              </a:rPr>
              <a:t>xã</a:t>
            </a:r>
            <a:r>
              <a:rPr lang="vi-VN" sz="2300" b="1" i="1" dirty="0">
                <a:latin typeface="+mj-lt"/>
              </a:rPr>
              <a:t> </a:t>
            </a:r>
            <a:r>
              <a:rPr lang="vi-VN" sz="2300" b="1" i="1" dirty="0" err="1">
                <a:latin typeface="+mj-lt"/>
              </a:rPr>
              <a:t>hội</a:t>
            </a:r>
            <a:r>
              <a:rPr lang="vi-VN" sz="2300" b="1" i="1" dirty="0">
                <a:latin typeface="+mj-lt"/>
              </a:rPr>
              <a:t>:</a:t>
            </a:r>
          </a:p>
          <a:p>
            <a:r>
              <a:rPr lang="vi-VN" sz="2300" b="1" i="1" dirty="0">
                <a:latin typeface="+mj-lt"/>
              </a:rPr>
              <a:t>+ </a:t>
            </a:r>
            <a:r>
              <a:rPr lang="vi-VN" sz="2300" dirty="0">
                <a:latin typeface="+mj-lt"/>
              </a:rPr>
              <a:t>Đông Nam </a:t>
            </a:r>
            <a:r>
              <a:rPr lang="vi-VN" sz="2300" dirty="0" err="1">
                <a:latin typeface="+mj-lt"/>
              </a:rPr>
              <a:t>Bộ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cũng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là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vùng</a:t>
            </a:r>
            <a:r>
              <a:rPr lang="vi-VN" sz="2300" dirty="0">
                <a:latin typeface="+mj-lt"/>
              </a:rPr>
              <a:t> chuyên canh cây công </a:t>
            </a:r>
            <a:r>
              <a:rPr lang="vi-VN" sz="2300" dirty="0" err="1">
                <a:latin typeface="+mj-lt"/>
              </a:rPr>
              <a:t>nghiệp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lớn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nhất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cả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nước</a:t>
            </a:r>
            <a:r>
              <a:rPr lang="vi-VN" sz="2300" dirty="0">
                <a:latin typeface="+mj-lt"/>
              </a:rPr>
              <a:t>.</a:t>
            </a:r>
          </a:p>
          <a:p>
            <a:r>
              <a:rPr lang="vi-VN" sz="2300" dirty="0">
                <a:latin typeface="+mj-lt"/>
              </a:rPr>
              <a:t>+ </a:t>
            </a:r>
            <a:r>
              <a:rPr lang="vi-VN" sz="2300" dirty="0" err="1">
                <a:latin typeface="+mj-lt"/>
              </a:rPr>
              <a:t>Là</a:t>
            </a:r>
            <a:r>
              <a:rPr lang="vi-VN" sz="2300" dirty="0">
                <a:latin typeface="+mj-lt"/>
              </a:rPr>
              <a:t> nơi </a:t>
            </a:r>
            <a:r>
              <a:rPr lang="vi-VN" sz="2300" dirty="0" err="1">
                <a:latin typeface="+mj-lt"/>
              </a:rPr>
              <a:t>có</a:t>
            </a:r>
            <a:r>
              <a:rPr lang="vi-VN" sz="2300" dirty="0">
                <a:latin typeface="+mj-lt"/>
              </a:rPr>
              <a:t> dân cư </a:t>
            </a:r>
            <a:r>
              <a:rPr lang="vi-VN" sz="2300" dirty="0" err="1">
                <a:latin typeface="+mj-lt"/>
              </a:rPr>
              <a:t>tập</a:t>
            </a:r>
            <a:r>
              <a:rPr lang="vi-VN" sz="2300" dirty="0">
                <a:latin typeface="+mj-lt"/>
              </a:rPr>
              <a:t> trung đông </a:t>
            </a:r>
            <a:r>
              <a:rPr lang="vi-VN" sz="2300" dirty="0" err="1">
                <a:latin typeface="+mj-lt"/>
              </a:rPr>
              <a:t>đúc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nhất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cả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nước</a:t>
            </a:r>
            <a:r>
              <a:rPr lang="vi-VN" sz="2300" dirty="0">
                <a:latin typeface="+mj-lt"/>
              </a:rPr>
              <a:t>, </a:t>
            </a:r>
            <a:r>
              <a:rPr lang="vi-VN" sz="2300" dirty="0" err="1">
                <a:latin typeface="+mj-lt"/>
              </a:rPr>
              <a:t>có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trình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độ</a:t>
            </a:r>
            <a:r>
              <a:rPr lang="vi-VN" sz="2300" dirty="0">
                <a:latin typeface="+mj-lt"/>
              </a:rPr>
              <a:t> dân </a:t>
            </a:r>
            <a:r>
              <a:rPr lang="vi-VN" sz="2300" dirty="0" err="1">
                <a:latin typeface="+mj-lt"/>
              </a:rPr>
              <a:t>trí</a:t>
            </a:r>
            <a:r>
              <a:rPr lang="vi-VN" sz="2300" dirty="0">
                <a:latin typeface="+mj-lt"/>
              </a:rPr>
              <a:t> cao </a:t>
            </a:r>
            <a:r>
              <a:rPr lang="vi-VN" sz="2300" dirty="0" err="1">
                <a:latin typeface="+mj-lt"/>
              </a:rPr>
              <a:t>và</a:t>
            </a:r>
            <a:r>
              <a:rPr lang="vi-VN" sz="2300" dirty="0">
                <a:latin typeface="+mj-lt"/>
              </a:rPr>
              <a:t> năng </a:t>
            </a:r>
            <a:r>
              <a:rPr lang="vi-VN" sz="2300" dirty="0" err="1">
                <a:latin typeface="+mj-lt"/>
              </a:rPr>
              <a:t>động</a:t>
            </a:r>
            <a:r>
              <a:rPr lang="vi-VN" sz="2300" dirty="0">
                <a:latin typeface="+mj-lt"/>
              </a:rPr>
              <a:t>. Đây </a:t>
            </a:r>
            <a:r>
              <a:rPr lang="vi-VN" sz="2300" dirty="0" err="1">
                <a:latin typeface="+mj-lt"/>
              </a:rPr>
              <a:t>vừa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là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lực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lượng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sản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xuất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vừa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là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thị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trường</a:t>
            </a:r>
            <a:r>
              <a:rPr lang="vi-VN" sz="2300" dirty="0">
                <a:latin typeface="+mj-lt"/>
              </a:rPr>
              <a:t> tiêu </a:t>
            </a:r>
            <a:r>
              <a:rPr lang="vi-VN" sz="2300" dirty="0" err="1">
                <a:latin typeface="+mj-lt"/>
              </a:rPr>
              <a:t>thụ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lớn</a:t>
            </a:r>
            <a:r>
              <a:rPr lang="vi-VN" sz="2300" dirty="0">
                <a:latin typeface="+mj-lt"/>
              </a:rPr>
              <a:t>.</a:t>
            </a:r>
          </a:p>
          <a:p>
            <a:r>
              <a:rPr lang="vi-VN" sz="2300" dirty="0">
                <a:latin typeface="+mj-lt"/>
              </a:rPr>
              <a:t>+ </a:t>
            </a:r>
            <a:r>
              <a:rPr lang="vi-VN" sz="2300" dirty="0" err="1">
                <a:latin typeface="+mj-lt"/>
              </a:rPr>
              <a:t>Là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thành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phố</a:t>
            </a:r>
            <a:r>
              <a:rPr lang="vi-VN" sz="2300" dirty="0">
                <a:latin typeface="+mj-lt"/>
              </a:rPr>
              <a:t> đô </a:t>
            </a:r>
            <a:r>
              <a:rPr lang="vi-VN" sz="2300" dirty="0" err="1">
                <a:latin typeface="+mj-lt"/>
              </a:rPr>
              <a:t>thị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từ</a:t>
            </a:r>
            <a:r>
              <a:rPr lang="vi-VN" sz="2300" dirty="0">
                <a:latin typeface="+mj-lt"/>
              </a:rPr>
              <a:t> lâu nên cơ </a:t>
            </a:r>
            <a:r>
              <a:rPr lang="vi-VN" sz="2300" dirty="0" err="1">
                <a:latin typeface="+mj-lt"/>
              </a:rPr>
              <a:t>sở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vật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chất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kí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thuật</a:t>
            </a:r>
            <a:r>
              <a:rPr lang="vi-VN" sz="2300" dirty="0">
                <a:latin typeface="+mj-lt"/>
              </a:rPr>
              <a:t>, cơ </a:t>
            </a:r>
            <a:r>
              <a:rPr lang="vi-VN" sz="2300" dirty="0" err="1">
                <a:latin typeface="+mj-lt"/>
              </a:rPr>
              <a:t>sở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hạ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tầng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khá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hoàn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thiện</a:t>
            </a:r>
            <a:r>
              <a:rPr lang="vi-VN" sz="2300" dirty="0">
                <a:latin typeface="+mj-lt"/>
              </a:rPr>
              <a:t>, </a:t>
            </a:r>
          </a:p>
          <a:p>
            <a:r>
              <a:rPr lang="vi-VN" sz="2300" dirty="0">
                <a:latin typeface="+mj-lt"/>
              </a:rPr>
              <a:t>+ </a:t>
            </a:r>
            <a:r>
              <a:rPr lang="vi-VN" sz="2300" dirty="0" err="1">
                <a:latin typeface="+mj-lt"/>
              </a:rPr>
              <a:t>Nhà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nước</a:t>
            </a:r>
            <a:r>
              <a:rPr lang="vi-VN" sz="2300" dirty="0">
                <a:latin typeface="+mj-lt"/>
              </a:rPr>
              <a:t> đang </a:t>
            </a:r>
            <a:r>
              <a:rPr lang="vi-VN" sz="2300" dirty="0" err="1">
                <a:latin typeface="+mj-lt"/>
              </a:rPr>
              <a:t>thực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hiện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chính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sách</a:t>
            </a:r>
            <a:r>
              <a:rPr lang="vi-VN" sz="2300" dirty="0">
                <a:latin typeface="+mj-lt"/>
              </a:rPr>
              <a:t> ưu tiên </a:t>
            </a:r>
            <a:r>
              <a:rPr lang="vi-VN" sz="2300" dirty="0" err="1">
                <a:latin typeface="+mj-lt"/>
              </a:rPr>
              <a:t>phát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triển</a:t>
            </a:r>
            <a:r>
              <a:rPr lang="vi-VN" sz="2300" dirty="0">
                <a:latin typeface="+mj-lt"/>
              </a:rPr>
              <a:t> công </a:t>
            </a:r>
            <a:r>
              <a:rPr lang="vi-VN" sz="2300" dirty="0" err="1">
                <a:latin typeface="+mj-lt"/>
              </a:rPr>
              <a:t>nghiệp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thành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phố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lớn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này</a:t>
            </a:r>
            <a:r>
              <a:rPr lang="vi-VN" sz="2300" dirty="0">
                <a:latin typeface="+mj-lt"/>
              </a:rPr>
              <a:t>. </a:t>
            </a:r>
          </a:p>
          <a:p>
            <a:r>
              <a:rPr lang="vi-VN" sz="2300" dirty="0">
                <a:latin typeface="+mj-lt"/>
              </a:rPr>
              <a:t>+ </a:t>
            </a:r>
            <a:r>
              <a:rPr lang="vi-VN" sz="2300" dirty="0" err="1">
                <a:latin typeface="+mj-lt"/>
              </a:rPr>
              <a:t>Là</a:t>
            </a:r>
            <a:r>
              <a:rPr lang="vi-VN" sz="2300" dirty="0">
                <a:latin typeface="+mj-lt"/>
              </a:rPr>
              <a:t> trung tâm kinh </a:t>
            </a:r>
            <a:r>
              <a:rPr lang="vi-VN" sz="2300" dirty="0" err="1">
                <a:latin typeface="+mj-lt"/>
              </a:rPr>
              <a:t>tế</a:t>
            </a:r>
            <a:r>
              <a:rPr lang="vi-VN" sz="2300" dirty="0">
                <a:latin typeface="+mj-lt"/>
              </a:rPr>
              <a:t>, văn </a:t>
            </a:r>
            <a:r>
              <a:rPr lang="vi-VN" sz="2300" dirty="0" err="1">
                <a:latin typeface="+mj-lt"/>
              </a:rPr>
              <a:t>hóa</a:t>
            </a:r>
            <a:r>
              <a:rPr lang="vi-VN" sz="2300" dirty="0">
                <a:latin typeface="+mj-lt"/>
              </a:rPr>
              <a:t>, </a:t>
            </a:r>
            <a:r>
              <a:rPr lang="vi-VN" sz="2300" dirty="0" err="1">
                <a:latin typeface="+mj-lt"/>
              </a:rPr>
              <a:t>chính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trị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lớn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của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cả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nước</a:t>
            </a:r>
            <a:r>
              <a:rPr lang="vi-VN" sz="23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943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00929-E18E-4819-8A0A-8D1472F8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776412"/>
          </a:xfrm>
          <a:pattFill prst="pct5">
            <a:fgClr>
              <a:srgbClr val="0000FF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	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85ACF-257E-4DD9-8D18-C08C1DE4E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0909"/>
            <a:ext cx="12192000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7988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A00B1E-A4CD-489B-8476-9689E09F838E}"/>
              </a:ext>
            </a:extLst>
          </p:cNvPr>
          <p:cNvSpPr txBox="1"/>
          <p:nvPr/>
        </p:nvSpPr>
        <p:spPr>
          <a:xfrm>
            <a:off x="2906486" y="293914"/>
            <a:ext cx="1022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VÙNG ĐÔNG NAM BỘ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D7E0-C03E-48B6-9000-BC22061140CD}"/>
              </a:ext>
            </a:extLst>
          </p:cNvPr>
          <p:cNvSpPr txBox="1"/>
          <p:nvPr/>
        </p:nvSpPr>
        <p:spPr>
          <a:xfrm>
            <a:off x="408214" y="1033325"/>
            <a:ext cx="940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endParaRPr lang="vi-V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EEF4674-4C44-4FD0-9E12-D1FD636F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14" y="1293534"/>
            <a:ext cx="9609364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vi-VN" sz="2400" b="1" u="sng" dirty="0"/>
              <a:t>. </a:t>
            </a:r>
            <a:r>
              <a:rPr lang="en-US" altLang="vi-VN" sz="2400" b="1" u="sng" dirty="0" err="1"/>
              <a:t>Điều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kiện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tự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nhiên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và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tài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nguyên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thiên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nhiên</a:t>
            </a:r>
            <a:endParaRPr lang="en-US" altLang="vi-VN" sz="2400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2E1DB-9986-40CD-9582-EB0734BC67F3}"/>
              </a:ext>
            </a:extLst>
          </p:cNvPr>
          <p:cNvSpPr txBox="1"/>
          <p:nvPr/>
        </p:nvSpPr>
        <p:spPr>
          <a:xfrm>
            <a:off x="408214" y="1755199"/>
            <a:ext cx="1024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ư,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3E76E-6704-4DD2-80B3-79FD2A0083A3}"/>
              </a:ext>
            </a:extLst>
          </p:cNvPr>
          <p:cNvSpPr txBox="1"/>
          <p:nvPr/>
        </p:nvSpPr>
        <p:spPr>
          <a:xfrm>
            <a:off x="408214" y="2142815"/>
            <a:ext cx="1178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kinh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9FDF7-8338-4202-A575-35978DF77DFC}"/>
              </a:ext>
            </a:extLst>
          </p:cNvPr>
          <p:cNvSpPr txBox="1"/>
          <p:nvPr/>
        </p:nvSpPr>
        <p:spPr>
          <a:xfrm>
            <a:off x="620486" y="2604480"/>
            <a:ext cx="355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D63A25-B218-45A4-9EAF-20224D937F90}"/>
              </a:ext>
            </a:extLst>
          </p:cNvPr>
          <p:cNvSpPr txBox="1"/>
          <p:nvPr/>
        </p:nvSpPr>
        <p:spPr>
          <a:xfrm>
            <a:off x="620486" y="3066145"/>
            <a:ext cx="10034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2. Nông </a:t>
            </a:r>
            <a:r>
              <a:rPr lang="vi-VN" sz="2400" b="1" dirty="0" err="1">
                <a:latin typeface="+mj-lt"/>
              </a:rPr>
              <a:t>nghiệp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9329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6" name="Text Box 8">
            <a:extLst>
              <a:ext uri="{FF2B5EF4-FFF2-40B4-BE49-F238E27FC236}">
                <a16:creationId xmlns:a16="http://schemas.microsoft.com/office/drawing/2014/main" id="{2ADFA964-ADDC-4DE8-85DD-604E4E1FF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6670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186377" name="Text Box 9">
            <a:extLst>
              <a:ext uri="{FF2B5EF4-FFF2-40B4-BE49-F238E27FC236}">
                <a16:creationId xmlns:a16="http://schemas.microsoft.com/office/drawing/2014/main" id="{2B928B39-50C1-406D-92DC-83AD69B6B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5" y="559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186378" name="Text Box 10">
            <a:extLst>
              <a:ext uri="{FF2B5EF4-FFF2-40B4-BE49-F238E27FC236}">
                <a16:creationId xmlns:a16="http://schemas.microsoft.com/office/drawing/2014/main" id="{B8FB7ECD-0BDB-4E26-A47C-789107FD2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038601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altLang="vi-VN">
              <a:latin typeface="Arial" panose="020B0604020202020204" pitchFamily="34" charset="0"/>
            </a:endParaRPr>
          </a:p>
        </p:txBody>
      </p:sp>
      <p:graphicFrame>
        <p:nvGraphicFramePr>
          <p:cNvPr id="186417" name="Group 49">
            <a:extLst>
              <a:ext uri="{FF2B5EF4-FFF2-40B4-BE49-F238E27FC236}">
                <a16:creationId xmlns:a16="http://schemas.microsoft.com/office/drawing/2014/main" id="{F0685FE9-C27B-4EAF-A6FB-F63EFE7BA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230759"/>
              </p:ext>
            </p:extLst>
          </p:nvPr>
        </p:nvGraphicFramePr>
        <p:xfrm>
          <a:off x="0" y="1752601"/>
          <a:ext cx="6019800" cy="3995432"/>
        </p:xfrm>
        <a:graphic>
          <a:graphicData uri="http://schemas.openxmlformats.org/drawingml/2006/table">
            <a:tbl>
              <a:tblPr/>
              <a:tblGrid>
                <a:gridCol w="977792">
                  <a:extLst>
                    <a:ext uri="{9D8B030D-6E8A-4147-A177-3AD203B41FA5}">
                      <a16:colId xmlns:a16="http://schemas.microsoft.com/office/drawing/2014/main" val="3058146567"/>
                    </a:ext>
                  </a:extLst>
                </a:gridCol>
                <a:gridCol w="1902445">
                  <a:extLst>
                    <a:ext uri="{9D8B030D-6E8A-4147-A177-3AD203B41FA5}">
                      <a16:colId xmlns:a16="http://schemas.microsoft.com/office/drawing/2014/main" val="1968896765"/>
                    </a:ext>
                  </a:extLst>
                </a:gridCol>
                <a:gridCol w="3139563">
                  <a:extLst>
                    <a:ext uri="{9D8B030D-6E8A-4147-A177-3AD203B41FA5}">
                      <a16:colId xmlns:a16="http://schemas.microsoft.com/office/drawing/2014/main" val="821604760"/>
                    </a:ext>
                  </a:extLst>
                </a:gridCol>
              </a:tblGrid>
              <a:tr h="79465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 CN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endParaRPr kumimoji="0" lang="en-US" alt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658434"/>
                  </a:ext>
                </a:extLst>
              </a:tr>
              <a:tr h="80019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281,3 (70%)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Phước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endParaRPr kumimoji="0" lang="en-US" alt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360665"/>
                  </a:ext>
                </a:extLst>
              </a:tr>
              <a:tr h="80019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 phê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53,6 (10%)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Phước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Rịa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Vũng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endParaRPr kumimoji="0" lang="en-US" alt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191545"/>
                  </a:ext>
                </a:extLst>
              </a:tr>
              <a:tr h="80019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 tiêu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 (35%)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Phước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Rịa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vũng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endParaRPr kumimoji="0" lang="en-US" alt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403364"/>
                  </a:ext>
                </a:extLst>
              </a:tr>
              <a:tr h="80019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158,2 (65%)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Phước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endParaRPr kumimoji="0" lang="en-US" alt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3194020"/>
                  </a:ext>
                </a:extLst>
              </a:tr>
            </a:tbl>
          </a:graphicData>
        </a:graphic>
      </p:graphicFrame>
      <p:sp>
        <p:nvSpPr>
          <p:cNvPr id="186409" name="Rectangle 41">
            <a:extLst>
              <a:ext uri="{FF2B5EF4-FFF2-40B4-BE49-F238E27FC236}">
                <a16:creationId xmlns:a16="http://schemas.microsoft.com/office/drawing/2014/main" id="{A27E9D82-99DA-462E-9094-295C7C6FE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045393"/>
            <a:ext cx="5867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vi-VN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32.2 </a:t>
            </a:r>
            <a:r>
              <a:rPr lang="en-US" altLang="vi-VN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vi-V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vi-V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vi-VN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vi-V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vi-VN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6410" name="Picture 42">
            <a:extLst>
              <a:ext uri="{FF2B5EF4-FFF2-40B4-BE49-F238E27FC236}">
                <a16:creationId xmlns:a16="http://schemas.microsoft.com/office/drawing/2014/main" id="{235CF798-621C-4314-B56E-321BF7D2F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6096000" cy="4495800"/>
          </a:xfrm>
          <a:prstGeom prst="rect">
            <a:avLst/>
          </a:prstGeom>
          <a:solidFill>
            <a:srgbClr val="0000FF"/>
          </a:solidFill>
          <a:ln w="190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86411" name="Text Box 43">
            <a:extLst>
              <a:ext uri="{FF2B5EF4-FFF2-40B4-BE49-F238E27FC236}">
                <a16:creationId xmlns:a16="http://schemas.microsoft.com/office/drawing/2014/main" id="{55697F24-3113-44FB-AC1C-01C30DDB8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262172"/>
            <a:ext cx="6096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32.2: </a:t>
            </a:r>
            <a:r>
              <a:rPr lang="en-US" alt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414" name="Line 46">
            <a:extLst>
              <a:ext uri="{FF2B5EF4-FFF2-40B4-BE49-F238E27FC236}">
                <a16:creationId xmlns:a16="http://schemas.microsoft.com/office/drawing/2014/main" id="{DEA1E368-682A-49CD-A0CE-5D82F7BEF5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1676400"/>
            <a:ext cx="76200" cy="5181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6419" name="Text Box 51">
            <a:extLst>
              <a:ext uri="{FF2B5EF4-FFF2-40B4-BE49-F238E27FC236}">
                <a16:creationId xmlns:a16="http://schemas.microsoft.com/office/drawing/2014/main" id="{8F1B5296-9954-49A4-B62C-5185F70ED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-482135"/>
            <a:ext cx="121158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endParaRPr lang="en-US" altLang="vi-VN" sz="32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32.2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32.2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SGK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ở 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l"/>
            <a:endParaRPr lang="en-US" altLang="vi-VN" sz="2000" b="1" i="1" dirty="0"/>
          </a:p>
          <a:p>
            <a:pPr algn="l"/>
            <a:endParaRPr lang="en-US" altLang="vi-VN" sz="2000" b="1" i="1" dirty="0"/>
          </a:p>
          <a:p>
            <a:pPr algn="l"/>
            <a:endParaRPr lang="en-US" altLang="vi-VN" sz="2000" b="1" i="1" dirty="0"/>
          </a:p>
          <a:p>
            <a:pPr algn="l"/>
            <a:endParaRPr lang="en-US" altLang="vi-VN" sz="2400" b="1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A00B1E-A4CD-489B-8476-9689E09F838E}"/>
              </a:ext>
            </a:extLst>
          </p:cNvPr>
          <p:cNvSpPr txBox="1"/>
          <p:nvPr/>
        </p:nvSpPr>
        <p:spPr>
          <a:xfrm>
            <a:off x="2906486" y="293914"/>
            <a:ext cx="1022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VÙNG ĐÔNG NAM BỘ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D7E0-C03E-48B6-9000-BC22061140CD}"/>
              </a:ext>
            </a:extLst>
          </p:cNvPr>
          <p:cNvSpPr txBox="1"/>
          <p:nvPr/>
        </p:nvSpPr>
        <p:spPr>
          <a:xfrm>
            <a:off x="408214" y="1033325"/>
            <a:ext cx="940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endParaRPr lang="vi-V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EEF4674-4C44-4FD0-9E12-D1FD636F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14" y="1293534"/>
            <a:ext cx="9609364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vi-VN" sz="2400" b="1" u="sng" dirty="0"/>
              <a:t>. </a:t>
            </a:r>
            <a:r>
              <a:rPr lang="en-US" altLang="vi-VN" sz="2400" b="1" u="sng" dirty="0" err="1"/>
              <a:t>Điều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kiện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tự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nhiên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và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tài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nguyên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thiên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nhiên</a:t>
            </a:r>
            <a:endParaRPr lang="en-US" altLang="vi-VN" sz="2400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2E1DB-9986-40CD-9582-EB0734BC67F3}"/>
              </a:ext>
            </a:extLst>
          </p:cNvPr>
          <p:cNvSpPr txBox="1"/>
          <p:nvPr/>
        </p:nvSpPr>
        <p:spPr>
          <a:xfrm>
            <a:off x="408214" y="1755199"/>
            <a:ext cx="1024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ư,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3E76E-6704-4DD2-80B3-79FD2A0083A3}"/>
              </a:ext>
            </a:extLst>
          </p:cNvPr>
          <p:cNvSpPr txBox="1"/>
          <p:nvPr/>
        </p:nvSpPr>
        <p:spPr>
          <a:xfrm>
            <a:off x="408214" y="2142815"/>
            <a:ext cx="1178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kinh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9FDF7-8338-4202-A575-35978DF77DFC}"/>
              </a:ext>
            </a:extLst>
          </p:cNvPr>
          <p:cNvSpPr txBox="1"/>
          <p:nvPr/>
        </p:nvSpPr>
        <p:spPr>
          <a:xfrm>
            <a:off x="620486" y="2604480"/>
            <a:ext cx="355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D63A25-B218-45A4-9EAF-20224D937F90}"/>
              </a:ext>
            </a:extLst>
          </p:cNvPr>
          <p:cNvSpPr txBox="1"/>
          <p:nvPr/>
        </p:nvSpPr>
        <p:spPr>
          <a:xfrm>
            <a:off x="865414" y="3066145"/>
            <a:ext cx="978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2. Nông </a:t>
            </a:r>
            <a:r>
              <a:rPr lang="vi-VN" sz="2400" b="1" dirty="0" err="1">
                <a:latin typeface="+mj-lt"/>
              </a:rPr>
              <a:t>nghiệp</a:t>
            </a:r>
            <a:endParaRPr lang="vi-VN" sz="24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EF0A6-8365-4EC5-96F3-EED94906A189}"/>
              </a:ext>
            </a:extLst>
          </p:cNvPr>
          <p:cNvSpPr txBox="1"/>
          <p:nvPr/>
        </p:nvSpPr>
        <p:spPr>
          <a:xfrm>
            <a:off x="865414" y="3527810"/>
            <a:ext cx="11326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- </a:t>
            </a:r>
            <a:r>
              <a:rPr lang="vi-VN" sz="2400" b="1" dirty="0" err="1">
                <a:latin typeface="+mj-lt"/>
              </a:rPr>
              <a:t>Là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vùng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trồng</a:t>
            </a:r>
            <a:r>
              <a:rPr lang="vi-VN" sz="2400" b="1" dirty="0">
                <a:latin typeface="+mj-lt"/>
              </a:rPr>
              <a:t> cây công </a:t>
            </a:r>
            <a:r>
              <a:rPr lang="vi-VN" sz="2400" b="1" dirty="0" err="1">
                <a:latin typeface="+mj-lt"/>
              </a:rPr>
              <a:t>nghiệp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lớn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nhất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cả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nước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với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các</a:t>
            </a:r>
            <a:r>
              <a:rPr lang="vi-VN" sz="2400" b="1" dirty="0">
                <a:latin typeface="+mj-lt"/>
              </a:rPr>
              <a:t> cây công </a:t>
            </a:r>
            <a:r>
              <a:rPr lang="vi-VN" sz="2400" b="1" dirty="0" err="1">
                <a:latin typeface="+mj-lt"/>
              </a:rPr>
              <a:t>nghiệp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dài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ngày</a:t>
            </a:r>
            <a:r>
              <a:rPr lang="vi-VN" sz="2400" b="1" dirty="0">
                <a:latin typeface="+mj-lt"/>
              </a:rPr>
              <a:t> quan </a:t>
            </a:r>
            <a:r>
              <a:rPr lang="vi-VN" sz="2400" b="1" dirty="0" err="1">
                <a:latin typeface="+mj-lt"/>
              </a:rPr>
              <a:t>trọng</a:t>
            </a:r>
            <a:r>
              <a:rPr lang="vi-VN" sz="2400" b="1" dirty="0">
                <a:latin typeface="+mj-lt"/>
              </a:rPr>
              <a:t> như cao su, </a:t>
            </a:r>
            <a:r>
              <a:rPr lang="vi-VN" sz="2400" b="1" dirty="0" err="1">
                <a:latin typeface="+mj-lt"/>
              </a:rPr>
              <a:t>cà</a:t>
            </a:r>
            <a:r>
              <a:rPr lang="vi-VN" sz="2400" b="1" dirty="0">
                <a:latin typeface="+mj-lt"/>
              </a:rPr>
              <a:t> phê, </a:t>
            </a:r>
            <a:r>
              <a:rPr lang="vi-VN" sz="2400" b="1" dirty="0" err="1">
                <a:latin typeface="+mj-lt"/>
              </a:rPr>
              <a:t>điều</a:t>
            </a:r>
            <a:r>
              <a:rPr lang="vi-VN" sz="2400" b="1" dirty="0">
                <a:latin typeface="+mj-lt"/>
              </a:rPr>
              <a:t>, </a:t>
            </a:r>
            <a:r>
              <a:rPr lang="vi-VN" sz="2400" b="1" dirty="0" err="1">
                <a:latin typeface="+mj-lt"/>
              </a:rPr>
              <a:t>hồ</a:t>
            </a:r>
            <a:r>
              <a:rPr lang="vi-VN" sz="2400" b="1" dirty="0">
                <a:latin typeface="+mj-lt"/>
              </a:rPr>
              <a:t> tiêu</a:t>
            </a:r>
          </a:p>
        </p:txBody>
      </p:sp>
    </p:spTree>
    <p:extLst>
      <p:ext uri="{BB962C8B-B14F-4D97-AF65-F5344CB8AC3E}">
        <p14:creationId xmlns:p14="http://schemas.microsoft.com/office/powerpoint/2010/main" val="1863331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>
            <a:extLst>
              <a:ext uri="{FF2B5EF4-FFF2-40B4-BE49-F238E27FC236}">
                <a16:creationId xmlns:a16="http://schemas.microsoft.com/office/drawing/2014/main" id="{3394FD0C-CCB5-4820-8DE8-957B365B7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5943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59" name="Picture 3">
            <a:extLst>
              <a:ext uri="{FF2B5EF4-FFF2-40B4-BE49-F238E27FC236}">
                <a16:creationId xmlns:a16="http://schemas.microsoft.com/office/drawing/2014/main" id="{CCADEFA1-1E38-43A0-B2CE-DA41DC231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0" name="Picture 4">
            <a:extLst>
              <a:ext uri="{FF2B5EF4-FFF2-40B4-BE49-F238E27FC236}">
                <a16:creationId xmlns:a16="http://schemas.microsoft.com/office/drawing/2014/main" id="{DE4D168D-4BE1-4428-8DF4-88BB68457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5943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1" name="Picture 5">
            <a:extLst>
              <a:ext uri="{FF2B5EF4-FFF2-40B4-BE49-F238E27FC236}">
                <a16:creationId xmlns:a16="http://schemas.microsoft.com/office/drawing/2014/main" id="{3522505D-D8BB-4BF5-9405-ACAA78231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6019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62" name="Text Box 6">
            <a:extLst>
              <a:ext uri="{FF2B5EF4-FFF2-40B4-BE49-F238E27FC236}">
                <a16:creationId xmlns:a16="http://schemas.microsoft.com/office/drawing/2014/main" id="{7CB0693F-7945-4128-BBB6-80D500771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2935289"/>
            <a:ext cx="13653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vi-VN" sz="2400" b="1"/>
              <a:t>Cây điều</a:t>
            </a:r>
            <a:r>
              <a:rPr lang="en-US" altLang="vi-VN" sz="2400" b="1">
                <a:latin typeface=".VnArial" panose="020B7200000000000000" pitchFamily="34" charset="0"/>
              </a:rPr>
              <a:t> </a:t>
            </a:r>
            <a:endParaRPr lang="vi-VN" altLang="vi-VN" sz="2400" b="1">
              <a:latin typeface=".VnArial" panose="020B7200000000000000" pitchFamily="34" charset="0"/>
            </a:endParaRPr>
          </a:p>
        </p:txBody>
      </p:sp>
      <p:sp>
        <p:nvSpPr>
          <p:cNvPr id="198663" name="Text Box 7">
            <a:extLst>
              <a:ext uri="{FF2B5EF4-FFF2-40B4-BE49-F238E27FC236}">
                <a16:creationId xmlns:a16="http://schemas.microsoft.com/office/drawing/2014/main" id="{7CB69C43-9A38-4C85-8CAF-3777D5946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976564"/>
            <a:ext cx="12130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vi-VN" sz="2400" b="1"/>
              <a:t>Cây tiêu</a:t>
            </a:r>
            <a:endParaRPr lang="vi-VN" altLang="vi-VN" sz="2400" b="1"/>
          </a:p>
        </p:txBody>
      </p:sp>
      <p:sp>
        <p:nvSpPr>
          <p:cNvPr id="198664" name="Text Box 8">
            <a:extLst>
              <a:ext uri="{FF2B5EF4-FFF2-40B4-BE49-F238E27FC236}">
                <a16:creationId xmlns:a16="http://schemas.microsoft.com/office/drawing/2014/main" id="{E22A31D4-5DF7-48F7-BFF4-AD9CF9BE3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6248400"/>
            <a:ext cx="1751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vi-VN" sz="2400" b="1"/>
              <a:t>Cây </a:t>
            </a:r>
            <a:r>
              <a:rPr lang="en-US" altLang="vi-VN" sz="2400" b="1">
                <a:latin typeface=".VnArial" panose="020B7200000000000000" pitchFamily="34" charset="0"/>
              </a:rPr>
              <a:t>cao su</a:t>
            </a:r>
            <a:endParaRPr lang="vi-VN" altLang="vi-VN" sz="2400" b="1">
              <a:latin typeface=".VnArial" panose="020B7200000000000000" pitchFamily="34" charset="0"/>
            </a:endParaRPr>
          </a:p>
        </p:txBody>
      </p:sp>
      <p:sp>
        <p:nvSpPr>
          <p:cNvPr id="198665" name="Text Box 9">
            <a:extLst>
              <a:ext uri="{FF2B5EF4-FFF2-40B4-BE49-F238E27FC236}">
                <a16:creationId xmlns:a16="http://schemas.microsoft.com/office/drawing/2014/main" id="{79BF0DA8-8FCB-4A1E-9BEC-B81225332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1" y="6253164"/>
            <a:ext cx="1543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vi-VN" sz="2400" b="1"/>
              <a:t>Cây cà phê</a:t>
            </a:r>
            <a:endParaRPr lang="vi-VN" altLang="vi-VN" sz="24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8">
            <a:extLst>
              <a:ext uri="{FF2B5EF4-FFF2-40B4-BE49-F238E27FC236}">
                <a16:creationId xmlns:a16="http://schemas.microsoft.com/office/drawing/2014/main" id="{DBD0AEFE-C390-4761-ABE1-424152DCB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4541" y="740227"/>
            <a:ext cx="11185071" cy="590931"/>
          </a:xfrm>
          <a:prstGeom prst="rect">
            <a:avLst/>
          </a:prstGeom>
          <a:pattFill prst="pct5">
            <a:fgClr>
              <a:schemeClr val="folHlink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400" b="1" dirty="0">
                <a:solidFill>
                  <a:srgbClr val="5A2EFA"/>
                </a:solidFill>
              </a:rPr>
              <a:t>: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0EC240B4-EFFC-4EC6-8D8E-82B94A647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42" y="1981200"/>
            <a:ext cx="11185072" cy="445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vi-VN" b="1" dirty="0"/>
              <a:t>  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6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>
            <a:extLst>
              <a:ext uri="{FF2B5EF4-FFF2-40B4-BE49-F238E27FC236}">
                <a16:creationId xmlns:a16="http://schemas.microsoft.com/office/drawing/2014/main" id="{65491717-30F8-4B8F-99F9-54BB4B185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531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3" name="Picture 3">
            <a:extLst>
              <a:ext uri="{FF2B5EF4-FFF2-40B4-BE49-F238E27FC236}">
                <a16:creationId xmlns:a16="http://schemas.microsoft.com/office/drawing/2014/main" id="{EFF3FED1-548C-4FC0-A228-816D9C1E9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0"/>
            <a:ext cx="624839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4" name="main_image" descr="mangcutvj0.jpg">
            <a:extLst>
              <a:ext uri="{FF2B5EF4-FFF2-40B4-BE49-F238E27FC236}">
                <a16:creationId xmlns:a16="http://schemas.microsoft.com/office/drawing/2014/main" id="{884AC01B-9B62-4A44-8013-50650EC5B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657600"/>
            <a:ext cx="575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5" name="Picture 5">
            <a:extLst>
              <a:ext uri="{FF2B5EF4-FFF2-40B4-BE49-F238E27FC236}">
                <a16:creationId xmlns:a16="http://schemas.microsoft.com/office/drawing/2014/main" id="{ED4C9BEB-A201-4F8D-BB3E-758E37D46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6172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6" name="Text Box 6">
            <a:extLst>
              <a:ext uri="{FF2B5EF4-FFF2-40B4-BE49-F238E27FC236}">
                <a16:creationId xmlns:a16="http://schemas.microsoft.com/office/drawing/2014/main" id="{9A8734C7-AF05-4A86-BB30-EB173FEF2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205164"/>
            <a:ext cx="13676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vi-VN" sz="2400" b="1"/>
              <a:t>Sầu riêng</a:t>
            </a:r>
            <a:endParaRPr lang="vi-VN" altLang="vi-VN" sz="2400" b="1"/>
          </a:p>
        </p:txBody>
      </p:sp>
      <p:sp>
        <p:nvSpPr>
          <p:cNvPr id="199687" name="Text Box 7">
            <a:extLst>
              <a:ext uri="{FF2B5EF4-FFF2-40B4-BE49-F238E27FC236}">
                <a16:creationId xmlns:a16="http://schemas.microsoft.com/office/drawing/2014/main" id="{93886758-9138-4EF2-B7CC-A2763280C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1" y="3205163"/>
            <a:ext cx="176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vi-VN" sz="2400" b="1"/>
              <a:t>Chôm chôm</a:t>
            </a:r>
            <a:endParaRPr lang="vi-VN" altLang="vi-VN" sz="2400" b="1"/>
          </a:p>
        </p:txBody>
      </p:sp>
      <p:sp>
        <p:nvSpPr>
          <p:cNvPr id="199688" name="Text Box 8">
            <a:extLst>
              <a:ext uri="{FF2B5EF4-FFF2-40B4-BE49-F238E27FC236}">
                <a16:creationId xmlns:a16="http://schemas.microsoft.com/office/drawing/2014/main" id="{CA2333E5-AF7A-4FBB-9247-DC9BC8C28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400" b="1">
                <a:latin typeface=".VnArial" panose="020B7200000000000000" pitchFamily="34" charset="0"/>
              </a:rPr>
              <a:t>Măng cụt</a:t>
            </a:r>
            <a:endParaRPr lang="vi-VN" altLang="vi-VN" sz="2400" b="1">
              <a:latin typeface=".VnArial" panose="020B7200000000000000" pitchFamily="34" charset="0"/>
            </a:endParaRPr>
          </a:p>
        </p:txBody>
      </p:sp>
      <p:sp>
        <p:nvSpPr>
          <p:cNvPr id="199689" name="Text Box 9">
            <a:extLst>
              <a:ext uri="{FF2B5EF4-FFF2-40B4-BE49-F238E27FC236}">
                <a16:creationId xmlns:a16="http://schemas.microsoft.com/office/drawing/2014/main" id="{03EC2732-3335-4DF7-8CE5-5D3C22A16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00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400" b="1"/>
              <a:t>Mít </a:t>
            </a:r>
            <a:endParaRPr lang="vi-VN" altLang="vi-VN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6" grpId="0"/>
      <p:bldP spid="199687" grpId="0"/>
      <p:bldP spid="199688" grpId="0"/>
      <p:bldP spid="1996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7AF2FEA-1B62-4AF2-8741-460742DC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171C-EA5B-4709-B19B-7EBF4CEF101E}" type="slidenum">
              <a:rPr lang="en-US" altLang="vi-VN"/>
              <a:pPr/>
              <a:t>3</a:t>
            </a:fld>
            <a:endParaRPr lang="en-US" altLang="vi-VN"/>
          </a:p>
        </p:txBody>
      </p:sp>
      <p:grpSp>
        <p:nvGrpSpPr>
          <p:cNvPr id="2" name="Diagram 2">
            <a:extLst>
              <a:ext uri="{FF2B5EF4-FFF2-40B4-BE49-F238E27FC236}">
                <a16:creationId xmlns:a16="http://schemas.microsoft.com/office/drawing/2014/main" id="{7C3CD850-97E3-4EBD-8A34-F78EC5D1C1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4000" y="882651"/>
            <a:ext cx="9269185" cy="4341813"/>
            <a:chOff x="250" y="848"/>
            <a:chExt cx="5215" cy="2735"/>
          </a:xfrm>
        </p:grpSpPr>
        <p:sp>
          <p:nvSpPr>
            <p:cNvPr id="3" name="_s3076">
              <a:extLst>
                <a:ext uri="{FF2B5EF4-FFF2-40B4-BE49-F238E27FC236}">
                  <a16:creationId xmlns:a16="http://schemas.microsoft.com/office/drawing/2014/main" id="{7CE39711-2667-499D-91D7-754376DAA6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2224"/>
              <a:ext cx="341" cy="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" name="_s3077">
              <a:extLst>
                <a:ext uri="{FF2B5EF4-FFF2-40B4-BE49-F238E27FC236}">
                  <a16:creationId xmlns:a16="http://schemas.microsoft.com/office/drawing/2014/main" id="{A8521C9A-04D3-4F7D-8ACB-7BB8024C5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" y="1935"/>
              <a:ext cx="1360" cy="67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0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Campuchia</a:t>
              </a:r>
              <a:endParaRPr kumimoji="0" lang="en-US" altLang="vi-VN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0" lang="en-US" altLang="vi-VN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xuyên</a:t>
              </a: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Á)</a:t>
              </a:r>
            </a:p>
          </p:txBody>
        </p:sp>
        <p:sp>
          <p:nvSpPr>
            <p:cNvPr id="5" name="_s3078">
              <a:extLst>
                <a:ext uri="{FF2B5EF4-FFF2-40B4-BE49-F238E27FC236}">
                  <a16:creationId xmlns:a16="http://schemas.microsoft.com/office/drawing/2014/main" id="{0EE8DFD4-0AE0-4F92-8F0D-E9F98313F3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1" y="2563"/>
              <a:ext cx="0" cy="34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" name="_s3079">
              <a:extLst>
                <a:ext uri="{FF2B5EF4-FFF2-40B4-BE49-F238E27FC236}">
                  <a16:creationId xmlns:a16="http://schemas.microsoft.com/office/drawing/2014/main" id="{C08F13DB-EAEA-4B71-9311-A552DD61D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904"/>
              <a:ext cx="2540" cy="67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4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altLang="vi-VN" sz="24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kumimoji="0" lang="en-US" altLang="vi-VN" sz="24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r>
                <a:rPr kumimoji="0" lang="en-US" altLang="vi-VN" sz="24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Cửu</a:t>
              </a:r>
              <a:r>
                <a:rPr kumimoji="0" lang="en-US" altLang="vi-VN" sz="24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Long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Vùng</a:t>
              </a: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lương</a:t>
              </a: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endParaRPr kumimoji="0" lang="en-US" alt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7" name="_s3080">
              <a:extLst>
                <a:ext uri="{FF2B5EF4-FFF2-40B4-BE49-F238E27FC236}">
                  <a16:creationId xmlns:a16="http://schemas.microsoft.com/office/drawing/2014/main" id="{9A026DEA-DE69-47EF-98B2-67D359253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0" y="2205"/>
              <a:ext cx="859" cy="1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" name="_s3081">
              <a:extLst>
                <a:ext uri="{FF2B5EF4-FFF2-40B4-BE49-F238E27FC236}">
                  <a16:creationId xmlns:a16="http://schemas.microsoft.com/office/drawing/2014/main" id="{2C88FDA5-A279-4396-BAB6-DE59CADDD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1862"/>
              <a:ext cx="1905" cy="67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18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Cảng</a:t>
              </a:r>
              <a:r>
                <a:rPr kumimoji="0" lang="en-US" altLang="vi-VN" sz="18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18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Sài</a:t>
              </a:r>
              <a:r>
                <a:rPr kumimoji="0" lang="en-US" altLang="vi-VN" sz="18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18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Gòn</a:t>
              </a:r>
              <a:r>
                <a:rPr kumimoji="0" lang="en-US" altLang="vi-VN" sz="18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kumimoji="0" lang="en-US" altLang="vi-VN" sz="18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Vũng</a:t>
              </a:r>
              <a:r>
                <a:rPr kumimoji="0" lang="en-US" altLang="vi-VN" sz="18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18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endParaRPr kumimoji="0" lang="en-US" altLang="vi-VN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0" lang="en-US" altLang="vi-VN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thuận</a:t>
              </a: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lợi</a:t>
              </a: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KT </a:t>
              </a:r>
              <a:r>
                <a:rPr kumimoji="0" lang="en-US" altLang="vi-VN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–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ngõ</a:t>
              </a: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kumimoji="0" lang="en-US" altLang="vi-VN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" name="_s3082">
              <a:extLst>
                <a:ext uri="{FF2B5EF4-FFF2-40B4-BE49-F238E27FC236}">
                  <a16:creationId xmlns:a16="http://schemas.microsoft.com/office/drawing/2014/main" id="{B60A69AF-AF57-4569-968D-05FC1D03C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1" y="1544"/>
              <a:ext cx="0" cy="34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" name="_s3083">
              <a:extLst>
                <a:ext uri="{FF2B5EF4-FFF2-40B4-BE49-F238E27FC236}">
                  <a16:creationId xmlns:a16="http://schemas.microsoft.com/office/drawing/2014/main" id="{D8285F5D-42AE-4D78-B481-AA00079FA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866"/>
              <a:ext cx="1551" cy="67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4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Nam </a:t>
              </a:r>
              <a:r>
                <a:rPr kumimoji="0" lang="en-US" altLang="vi-VN" sz="24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Tây</a:t>
              </a:r>
              <a:r>
                <a:rPr kumimoji="0" lang="en-US" altLang="vi-VN" sz="24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kumimoji="0" lang="en-US" altLang="vi-VN" sz="24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guyên</a:t>
              </a:r>
              <a:endParaRPr kumimoji="0" lang="en-US" altLang="vi-VN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CN)</a:t>
              </a:r>
            </a:p>
          </p:txBody>
        </p:sp>
        <p:sp>
          <p:nvSpPr>
            <p:cNvPr id="12" name="_s3084">
              <a:extLst>
                <a:ext uri="{FF2B5EF4-FFF2-40B4-BE49-F238E27FC236}">
                  <a16:creationId xmlns:a16="http://schemas.microsoft.com/office/drawing/2014/main" id="{A8CB9CC1-782F-48A3-9722-7EA06F161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1862"/>
              <a:ext cx="1315" cy="72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folHlink"/>
              </a:outerShdw>
            </a:effec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Vùng</a:t>
              </a:r>
              <a:endParaRPr kumimoji="0" lang="en-US" altLang="vi-VN" sz="2400" b="1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endParaRPr kumimoji="0" lang="en-US" altLang="vi-VN" sz="2400" b="1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5A1455FB-F81C-4854-BA18-4059F96CB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" y="848"/>
              <a:ext cx="1586" cy="67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0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Duyên</a:t>
              </a:r>
              <a:r>
                <a:rPr kumimoji="0" lang="en-US" altLang="vi-VN" sz="20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0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kumimoji="0" lang="en-US" altLang="vi-VN" sz="20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0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Miền</a:t>
              </a:r>
              <a:r>
                <a:rPr kumimoji="0" lang="en-US" altLang="vi-VN" sz="20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0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endParaRPr kumimoji="0" lang="en-US" altLang="vi-VN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0" lang="en-US" altLang="vi-VN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tỉnh</a:t>
              </a: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1918627F-6435-432B-B090-503AA5212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2589"/>
              <a:ext cx="1" cy="31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5E2691B1-C68F-4F3A-8F76-F5EA124617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8" y="2224"/>
              <a:ext cx="272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22C90F79-CDFF-4DE5-A470-99CA16BD11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5" y="2225"/>
              <a:ext cx="318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sp>
        <p:nvSpPr>
          <p:cNvPr id="16520" name="AutoShape 136">
            <a:extLst>
              <a:ext uri="{FF2B5EF4-FFF2-40B4-BE49-F238E27FC236}">
                <a16:creationId xmlns:a16="http://schemas.microsoft.com/office/drawing/2014/main" id="{C4457364-F48B-4972-80FF-11A7EA406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26988"/>
            <a:ext cx="3563938" cy="64770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4000">
                <a:latin typeface="VNI-Times" pitchFamily="2" charset="0"/>
              </a:rPr>
              <a:t>Ñoâng </a:t>
            </a:r>
            <a:r>
              <a:rPr lang="en-US" altLang="vi-VN" sz="4000">
                <a:solidFill>
                  <a:schemeClr val="accent2"/>
                </a:solidFill>
                <a:latin typeface="VNI-Times" pitchFamily="2" charset="0"/>
              </a:rPr>
              <a:t>Nam</a:t>
            </a:r>
            <a:r>
              <a:rPr lang="en-US" altLang="vi-VN" sz="4000">
                <a:latin typeface="VNI-Times" pitchFamily="2" charset="0"/>
              </a:rPr>
              <a:t> </a:t>
            </a:r>
            <a:r>
              <a:rPr lang="en-US" altLang="vi-VN" sz="4000">
                <a:solidFill>
                  <a:srgbClr val="990000"/>
                </a:solidFill>
                <a:latin typeface="VNI-Times" pitchFamily="2" charset="0"/>
              </a:rPr>
              <a:t>Boä</a:t>
            </a:r>
          </a:p>
        </p:txBody>
      </p:sp>
      <p:sp>
        <p:nvSpPr>
          <p:cNvPr id="16525" name="Line 141">
            <a:extLst>
              <a:ext uri="{FF2B5EF4-FFF2-40B4-BE49-F238E27FC236}">
                <a16:creationId xmlns:a16="http://schemas.microsoft.com/office/drawing/2014/main" id="{4BFB1756-BA3F-4529-AD12-025CCB6C7E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5900" y="1987551"/>
            <a:ext cx="0" cy="5762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4" name="Line 141">
            <a:extLst>
              <a:ext uri="{FF2B5EF4-FFF2-40B4-BE49-F238E27FC236}">
                <a16:creationId xmlns:a16="http://schemas.microsoft.com/office/drawing/2014/main" id="{253E9735-554C-4A01-B536-9E100AD61C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7406" y="1952627"/>
            <a:ext cx="0" cy="5762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A00B1E-A4CD-489B-8476-9689E09F838E}"/>
              </a:ext>
            </a:extLst>
          </p:cNvPr>
          <p:cNvSpPr txBox="1"/>
          <p:nvPr/>
        </p:nvSpPr>
        <p:spPr>
          <a:xfrm>
            <a:off x="2906486" y="293914"/>
            <a:ext cx="1022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VÙNG ĐÔNG NAM BỘ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D7E0-C03E-48B6-9000-BC22061140CD}"/>
              </a:ext>
            </a:extLst>
          </p:cNvPr>
          <p:cNvSpPr txBox="1"/>
          <p:nvPr/>
        </p:nvSpPr>
        <p:spPr>
          <a:xfrm>
            <a:off x="408214" y="1033325"/>
            <a:ext cx="940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endParaRPr lang="vi-V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EEF4674-4C44-4FD0-9E12-D1FD636F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14" y="1293534"/>
            <a:ext cx="9609364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vi-VN" sz="2400" b="1" u="sng" dirty="0"/>
              <a:t>. </a:t>
            </a:r>
            <a:r>
              <a:rPr lang="en-US" altLang="vi-VN" sz="2400" b="1" u="sng" dirty="0" err="1"/>
              <a:t>Điều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kiện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tự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nhiên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và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tài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nguyên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thiên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nhiên</a:t>
            </a:r>
            <a:endParaRPr lang="en-US" altLang="vi-VN" sz="2400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2E1DB-9986-40CD-9582-EB0734BC67F3}"/>
              </a:ext>
            </a:extLst>
          </p:cNvPr>
          <p:cNvSpPr txBox="1"/>
          <p:nvPr/>
        </p:nvSpPr>
        <p:spPr>
          <a:xfrm>
            <a:off x="408214" y="1755199"/>
            <a:ext cx="1024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ư,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3E76E-6704-4DD2-80B3-79FD2A0083A3}"/>
              </a:ext>
            </a:extLst>
          </p:cNvPr>
          <p:cNvSpPr txBox="1"/>
          <p:nvPr/>
        </p:nvSpPr>
        <p:spPr>
          <a:xfrm>
            <a:off x="408214" y="2142815"/>
            <a:ext cx="1178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kinh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9FDF7-8338-4202-A575-35978DF77DFC}"/>
              </a:ext>
            </a:extLst>
          </p:cNvPr>
          <p:cNvSpPr txBox="1"/>
          <p:nvPr/>
        </p:nvSpPr>
        <p:spPr>
          <a:xfrm>
            <a:off x="620486" y="2604480"/>
            <a:ext cx="355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D63A25-B218-45A4-9EAF-20224D937F90}"/>
              </a:ext>
            </a:extLst>
          </p:cNvPr>
          <p:cNvSpPr txBox="1"/>
          <p:nvPr/>
        </p:nvSpPr>
        <p:spPr>
          <a:xfrm>
            <a:off x="865414" y="3066145"/>
            <a:ext cx="978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2. Nông </a:t>
            </a:r>
            <a:r>
              <a:rPr lang="vi-VN" sz="2400" b="1" dirty="0" err="1">
                <a:latin typeface="+mj-lt"/>
              </a:rPr>
              <a:t>nghiệp</a:t>
            </a:r>
            <a:endParaRPr lang="vi-VN" sz="24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EF0A6-8365-4EC5-96F3-EED94906A189}"/>
              </a:ext>
            </a:extLst>
          </p:cNvPr>
          <p:cNvSpPr txBox="1"/>
          <p:nvPr/>
        </p:nvSpPr>
        <p:spPr>
          <a:xfrm>
            <a:off x="865414" y="3527810"/>
            <a:ext cx="11326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- </a:t>
            </a:r>
            <a:r>
              <a:rPr lang="vi-VN" sz="2400" b="1" dirty="0" err="1">
                <a:latin typeface="+mj-lt"/>
              </a:rPr>
              <a:t>Là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vùng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trồng</a:t>
            </a:r>
            <a:r>
              <a:rPr lang="vi-VN" sz="2400" b="1" dirty="0">
                <a:latin typeface="+mj-lt"/>
              </a:rPr>
              <a:t> cây công </a:t>
            </a:r>
            <a:r>
              <a:rPr lang="vi-VN" sz="2400" b="1" dirty="0" err="1">
                <a:latin typeface="+mj-lt"/>
              </a:rPr>
              <a:t>nghiệp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lớn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nhất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cả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nước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với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các</a:t>
            </a:r>
            <a:r>
              <a:rPr lang="vi-VN" sz="2400" b="1" dirty="0">
                <a:latin typeface="+mj-lt"/>
              </a:rPr>
              <a:t> cây công </a:t>
            </a:r>
            <a:r>
              <a:rPr lang="vi-VN" sz="2400" b="1" dirty="0" err="1">
                <a:latin typeface="+mj-lt"/>
              </a:rPr>
              <a:t>nghiệp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dài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ngày</a:t>
            </a:r>
            <a:r>
              <a:rPr lang="vi-VN" sz="2400" b="1" dirty="0">
                <a:latin typeface="+mj-lt"/>
              </a:rPr>
              <a:t> quan </a:t>
            </a:r>
            <a:r>
              <a:rPr lang="vi-VN" sz="2400" b="1" dirty="0" err="1">
                <a:latin typeface="+mj-lt"/>
              </a:rPr>
              <a:t>trọng</a:t>
            </a:r>
            <a:r>
              <a:rPr lang="vi-VN" sz="2400" b="1" dirty="0">
                <a:latin typeface="+mj-lt"/>
              </a:rPr>
              <a:t> như cao su, </a:t>
            </a:r>
            <a:r>
              <a:rPr lang="vi-VN" sz="2400" b="1" dirty="0" err="1">
                <a:latin typeface="+mj-lt"/>
              </a:rPr>
              <a:t>cà</a:t>
            </a:r>
            <a:r>
              <a:rPr lang="vi-VN" sz="2400" b="1" dirty="0">
                <a:latin typeface="+mj-lt"/>
              </a:rPr>
              <a:t> phê, </a:t>
            </a:r>
            <a:r>
              <a:rPr lang="vi-VN" sz="2400" b="1" dirty="0" err="1">
                <a:latin typeface="+mj-lt"/>
              </a:rPr>
              <a:t>điều</a:t>
            </a:r>
            <a:r>
              <a:rPr lang="vi-VN" sz="2400" b="1" dirty="0">
                <a:latin typeface="+mj-lt"/>
              </a:rPr>
              <a:t>, </a:t>
            </a:r>
            <a:r>
              <a:rPr lang="vi-VN" sz="2400" b="1" dirty="0" err="1">
                <a:latin typeface="+mj-lt"/>
              </a:rPr>
              <a:t>hồ</a:t>
            </a:r>
            <a:r>
              <a:rPr lang="vi-VN" sz="2400" b="1" dirty="0">
                <a:latin typeface="+mj-lt"/>
              </a:rPr>
              <a:t> tiêu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869BA4-E130-46EA-9227-94A7502F2D2F}"/>
              </a:ext>
            </a:extLst>
          </p:cNvPr>
          <p:cNvSpPr txBox="1"/>
          <p:nvPr/>
        </p:nvSpPr>
        <p:spPr>
          <a:xfrm>
            <a:off x="862692" y="4358807"/>
            <a:ext cx="10874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- </a:t>
            </a:r>
            <a:r>
              <a:rPr lang="vi-VN" sz="2400" b="1" dirty="0" err="1">
                <a:latin typeface="+mj-lt"/>
              </a:rPr>
              <a:t>Là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vùng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trồng</a:t>
            </a:r>
            <a:r>
              <a:rPr lang="vi-VN" sz="2400" b="1" dirty="0">
                <a:latin typeface="+mj-lt"/>
              </a:rPr>
              <a:t> cây ăn </a:t>
            </a:r>
            <a:r>
              <a:rPr lang="vi-VN" sz="2400" b="1" dirty="0" err="1">
                <a:latin typeface="+mj-lt"/>
              </a:rPr>
              <a:t>quả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lớn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thứ</a:t>
            </a:r>
            <a:r>
              <a:rPr lang="vi-VN" sz="2400" b="1" dirty="0">
                <a:latin typeface="+mj-lt"/>
              </a:rPr>
              <a:t> 2 </a:t>
            </a:r>
            <a:r>
              <a:rPr lang="vi-VN" sz="2400" b="1" dirty="0" err="1">
                <a:latin typeface="+mj-lt"/>
              </a:rPr>
              <a:t>của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cả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nước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3941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6" name="Text Box 8">
            <a:extLst>
              <a:ext uri="{FF2B5EF4-FFF2-40B4-BE49-F238E27FC236}">
                <a16:creationId xmlns:a16="http://schemas.microsoft.com/office/drawing/2014/main" id="{95BF7895-5215-48F2-9B33-0E377AF8B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6670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222217" name="Text Box 9">
            <a:extLst>
              <a:ext uri="{FF2B5EF4-FFF2-40B4-BE49-F238E27FC236}">
                <a16:creationId xmlns:a16="http://schemas.microsoft.com/office/drawing/2014/main" id="{B86BD0DF-F15F-4CE1-BA5B-0EB1F3872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5" y="559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222218" name="Text Box 10">
            <a:extLst>
              <a:ext uri="{FF2B5EF4-FFF2-40B4-BE49-F238E27FC236}">
                <a16:creationId xmlns:a16="http://schemas.microsoft.com/office/drawing/2014/main" id="{3549A14F-8BE2-4403-B361-B4687A5E7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038601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altLang="vi-VN">
              <a:latin typeface="Arial" panose="020B0604020202020204" pitchFamily="34" charset="0"/>
            </a:endParaRPr>
          </a:p>
        </p:txBody>
      </p:sp>
      <p:pic>
        <p:nvPicPr>
          <p:cNvPr id="222222" name="Picture 14">
            <a:extLst>
              <a:ext uri="{FF2B5EF4-FFF2-40B4-BE49-F238E27FC236}">
                <a16:creationId xmlns:a16="http://schemas.microsoft.com/office/drawing/2014/main" id="{A0B558AC-635F-412D-B53D-F696F930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4923"/>
            <a:ext cx="5682343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24" name="Picture 16">
            <a:extLst>
              <a:ext uri="{FF2B5EF4-FFF2-40B4-BE49-F238E27FC236}">
                <a16:creationId xmlns:a16="http://schemas.microsoft.com/office/drawing/2014/main" id="{1C0DB7B7-CD18-415B-95F0-B60FE6A2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4" y="3279699"/>
            <a:ext cx="566646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25" name="Text Box 17">
            <a:extLst>
              <a:ext uri="{FF2B5EF4-FFF2-40B4-BE49-F238E27FC236}">
                <a16:creationId xmlns:a16="http://schemas.microsoft.com/office/drawing/2014/main" id="{CBB3F6A6-AEA4-4A37-A5D4-2882735DB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257" y="3810000"/>
            <a:ext cx="6215743" cy="1813573"/>
          </a:xfrm>
          <a:prstGeom prst="rect">
            <a:avLst/>
          </a:prstGeom>
          <a:pattFill prst="pct5">
            <a:fgClr>
              <a:schemeClr val="folHlink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120000"/>
              </a:lnSpc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226" name="Text Box 18">
            <a:extLst>
              <a:ext uri="{FF2B5EF4-FFF2-40B4-BE49-F238E27FC236}">
                <a16:creationId xmlns:a16="http://schemas.microsoft.com/office/drawing/2014/main" id="{903F04A7-1A35-4D41-AEEC-66E12DD72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473" y="6447755"/>
            <a:ext cx="11632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vi-VN" b="1" dirty="0"/>
              <a:t>NUÔI LỢN</a:t>
            </a:r>
          </a:p>
        </p:txBody>
      </p:sp>
      <p:pic>
        <p:nvPicPr>
          <p:cNvPr id="222227" name="Picture 19">
            <a:extLst>
              <a:ext uri="{FF2B5EF4-FFF2-40B4-BE49-F238E27FC236}">
                <a16:creationId xmlns:a16="http://schemas.microsoft.com/office/drawing/2014/main" id="{757EAAAB-0E56-4074-9F44-607442748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57" y="60930"/>
            <a:ext cx="6215743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28" name="Text Box 20">
            <a:extLst>
              <a:ext uri="{FF2B5EF4-FFF2-40B4-BE49-F238E27FC236}">
                <a16:creationId xmlns:a16="http://schemas.microsoft.com/office/drawing/2014/main" id="{16C65FDF-6B51-40F4-AE60-211A28000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953" y="2961722"/>
            <a:ext cx="10679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vi-VN" b="1" dirty="0"/>
              <a:t>NUÔI VỊT</a:t>
            </a:r>
          </a:p>
        </p:txBody>
      </p:sp>
      <p:sp>
        <p:nvSpPr>
          <p:cNvPr id="222229" name="Text Box 21">
            <a:extLst>
              <a:ext uri="{FF2B5EF4-FFF2-40B4-BE49-F238E27FC236}">
                <a16:creationId xmlns:a16="http://schemas.microsoft.com/office/drawing/2014/main" id="{E713E90C-F47E-4EAB-9157-7ACB5C42E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1" y="3276600"/>
            <a:ext cx="10422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vi-VN" b="1"/>
              <a:t>NUÔI BÒ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A00B1E-A4CD-489B-8476-9689E09F838E}"/>
              </a:ext>
            </a:extLst>
          </p:cNvPr>
          <p:cNvSpPr txBox="1"/>
          <p:nvPr/>
        </p:nvSpPr>
        <p:spPr>
          <a:xfrm>
            <a:off x="2906486" y="293914"/>
            <a:ext cx="1022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VÙNG ĐÔNG NAM BỘ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D7E0-C03E-48B6-9000-BC22061140CD}"/>
              </a:ext>
            </a:extLst>
          </p:cNvPr>
          <p:cNvSpPr txBox="1"/>
          <p:nvPr/>
        </p:nvSpPr>
        <p:spPr>
          <a:xfrm>
            <a:off x="408214" y="1033325"/>
            <a:ext cx="940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endParaRPr lang="vi-V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EEF4674-4C44-4FD0-9E12-D1FD636F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14" y="1293534"/>
            <a:ext cx="9609364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alt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2E1DB-9986-40CD-9582-EB0734BC67F3}"/>
              </a:ext>
            </a:extLst>
          </p:cNvPr>
          <p:cNvSpPr txBox="1"/>
          <p:nvPr/>
        </p:nvSpPr>
        <p:spPr>
          <a:xfrm>
            <a:off x="408214" y="1755199"/>
            <a:ext cx="1024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ư,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3E76E-6704-4DD2-80B3-79FD2A0083A3}"/>
              </a:ext>
            </a:extLst>
          </p:cNvPr>
          <p:cNvSpPr txBox="1"/>
          <p:nvPr/>
        </p:nvSpPr>
        <p:spPr>
          <a:xfrm>
            <a:off x="408214" y="2142815"/>
            <a:ext cx="1178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kinh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9FDF7-8338-4202-A575-35978DF77DFC}"/>
              </a:ext>
            </a:extLst>
          </p:cNvPr>
          <p:cNvSpPr txBox="1"/>
          <p:nvPr/>
        </p:nvSpPr>
        <p:spPr>
          <a:xfrm>
            <a:off x="620486" y="2604480"/>
            <a:ext cx="355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D63A25-B218-45A4-9EAF-20224D937F90}"/>
              </a:ext>
            </a:extLst>
          </p:cNvPr>
          <p:cNvSpPr txBox="1"/>
          <p:nvPr/>
        </p:nvSpPr>
        <p:spPr>
          <a:xfrm>
            <a:off x="865414" y="3066145"/>
            <a:ext cx="978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2. Nông </a:t>
            </a:r>
            <a:r>
              <a:rPr lang="vi-VN" sz="2400" b="1" dirty="0" err="1">
                <a:latin typeface="+mj-lt"/>
              </a:rPr>
              <a:t>nghiệp</a:t>
            </a:r>
            <a:endParaRPr lang="vi-VN" sz="24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EF0A6-8365-4EC5-96F3-EED94906A189}"/>
              </a:ext>
            </a:extLst>
          </p:cNvPr>
          <p:cNvSpPr txBox="1"/>
          <p:nvPr/>
        </p:nvSpPr>
        <p:spPr>
          <a:xfrm>
            <a:off x="865414" y="3527810"/>
            <a:ext cx="11326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- </a:t>
            </a:r>
            <a:r>
              <a:rPr lang="vi-VN" sz="2400" b="1" dirty="0" err="1">
                <a:latin typeface="+mj-lt"/>
              </a:rPr>
              <a:t>Là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vùng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trồng</a:t>
            </a:r>
            <a:r>
              <a:rPr lang="vi-VN" sz="2400" b="1" dirty="0">
                <a:latin typeface="+mj-lt"/>
              </a:rPr>
              <a:t> cây công </a:t>
            </a:r>
            <a:r>
              <a:rPr lang="vi-VN" sz="2400" b="1" dirty="0" err="1">
                <a:latin typeface="+mj-lt"/>
              </a:rPr>
              <a:t>nghiệp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lớn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nhất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cả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nước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với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các</a:t>
            </a:r>
            <a:r>
              <a:rPr lang="vi-VN" sz="2400" b="1" dirty="0">
                <a:latin typeface="+mj-lt"/>
              </a:rPr>
              <a:t> cây công </a:t>
            </a:r>
            <a:r>
              <a:rPr lang="vi-VN" sz="2400" b="1" dirty="0" err="1">
                <a:latin typeface="+mj-lt"/>
              </a:rPr>
              <a:t>nghiệp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dài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ngày</a:t>
            </a:r>
            <a:r>
              <a:rPr lang="vi-VN" sz="2400" b="1" dirty="0">
                <a:latin typeface="+mj-lt"/>
              </a:rPr>
              <a:t> quan </a:t>
            </a:r>
            <a:r>
              <a:rPr lang="vi-VN" sz="2400" b="1" dirty="0" err="1">
                <a:latin typeface="+mj-lt"/>
              </a:rPr>
              <a:t>trọng</a:t>
            </a:r>
            <a:r>
              <a:rPr lang="vi-VN" sz="2400" b="1" dirty="0">
                <a:latin typeface="+mj-lt"/>
              </a:rPr>
              <a:t> như cao su, </a:t>
            </a:r>
            <a:r>
              <a:rPr lang="vi-VN" sz="2400" b="1" dirty="0" err="1">
                <a:latin typeface="+mj-lt"/>
              </a:rPr>
              <a:t>cà</a:t>
            </a:r>
            <a:r>
              <a:rPr lang="vi-VN" sz="2400" b="1" dirty="0">
                <a:latin typeface="+mj-lt"/>
              </a:rPr>
              <a:t> phê, </a:t>
            </a:r>
            <a:r>
              <a:rPr lang="vi-VN" sz="2400" b="1" dirty="0" err="1">
                <a:latin typeface="+mj-lt"/>
              </a:rPr>
              <a:t>điều</a:t>
            </a:r>
            <a:r>
              <a:rPr lang="vi-VN" sz="2400" b="1" dirty="0">
                <a:latin typeface="+mj-lt"/>
              </a:rPr>
              <a:t>, </a:t>
            </a:r>
            <a:r>
              <a:rPr lang="vi-VN" sz="2400" b="1" dirty="0" err="1">
                <a:latin typeface="+mj-lt"/>
              </a:rPr>
              <a:t>hồ</a:t>
            </a:r>
            <a:r>
              <a:rPr lang="vi-VN" sz="2400" b="1" dirty="0">
                <a:latin typeface="+mj-lt"/>
              </a:rPr>
              <a:t> tiêu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869BA4-E130-46EA-9227-94A7502F2D2F}"/>
              </a:ext>
            </a:extLst>
          </p:cNvPr>
          <p:cNvSpPr txBox="1"/>
          <p:nvPr/>
        </p:nvSpPr>
        <p:spPr>
          <a:xfrm>
            <a:off x="862692" y="4358807"/>
            <a:ext cx="10874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- </a:t>
            </a:r>
            <a:r>
              <a:rPr lang="vi-VN" sz="2400" b="1" dirty="0" err="1">
                <a:latin typeface="+mj-lt"/>
              </a:rPr>
              <a:t>Là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vùng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trồng</a:t>
            </a:r>
            <a:r>
              <a:rPr lang="vi-VN" sz="2400" b="1" dirty="0">
                <a:latin typeface="+mj-lt"/>
              </a:rPr>
              <a:t> cây công </a:t>
            </a:r>
            <a:r>
              <a:rPr lang="vi-VN" sz="2400" b="1" dirty="0" err="1">
                <a:latin typeface="+mj-lt"/>
              </a:rPr>
              <a:t>nghiệp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lớn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thứ</a:t>
            </a:r>
            <a:r>
              <a:rPr lang="vi-VN" sz="2400" b="1" dirty="0">
                <a:latin typeface="+mj-lt"/>
              </a:rPr>
              <a:t> 2 </a:t>
            </a:r>
            <a:r>
              <a:rPr lang="vi-VN" sz="2400" b="1" dirty="0" err="1">
                <a:latin typeface="+mj-lt"/>
              </a:rPr>
              <a:t>của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cả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nước</a:t>
            </a:r>
            <a:endParaRPr lang="vi-VN" sz="2400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DD46D0-7FE6-44A5-854C-FBD2A72E1CE5}"/>
              </a:ext>
            </a:extLst>
          </p:cNvPr>
          <p:cNvSpPr txBox="1"/>
          <p:nvPr/>
        </p:nvSpPr>
        <p:spPr>
          <a:xfrm>
            <a:off x="862692" y="4820472"/>
            <a:ext cx="770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376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52" name="Text Box 8">
            <a:extLst>
              <a:ext uri="{FF2B5EF4-FFF2-40B4-BE49-F238E27FC236}">
                <a16:creationId xmlns:a16="http://schemas.microsoft.com/office/drawing/2014/main" id="{786BDD98-3A4C-402E-822F-9448B2A76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6670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38953" name="Text Box 9">
            <a:extLst>
              <a:ext uri="{FF2B5EF4-FFF2-40B4-BE49-F238E27FC236}">
                <a16:creationId xmlns:a16="http://schemas.microsoft.com/office/drawing/2014/main" id="{1D766EA8-486C-4395-B9EF-5C932081E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5" y="559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38954" name="Text Box 10">
            <a:extLst>
              <a:ext uri="{FF2B5EF4-FFF2-40B4-BE49-F238E27FC236}">
                <a16:creationId xmlns:a16="http://schemas.microsoft.com/office/drawing/2014/main" id="{80B22F50-B048-4E63-B55F-71883FB51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038601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altLang="vi-VN">
              <a:latin typeface="Arial" panose="020B0604020202020204" pitchFamily="34" charset="0"/>
            </a:endParaRPr>
          </a:p>
        </p:txBody>
      </p:sp>
      <p:pic>
        <p:nvPicPr>
          <p:cNvPr id="338958" name="Picture 14">
            <a:extLst>
              <a:ext uri="{FF2B5EF4-FFF2-40B4-BE49-F238E27FC236}">
                <a16:creationId xmlns:a16="http://schemas.microsoft.com/office/drawing/2014/main" id="{1215E001-87FB-4653-B192-BDF7A3E58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019800" cy="573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9" name="Picture 15">
            <a:extLst>
              <a:ext uri="{FF2B5EF4-FFF2-40B4-BE49-F238E27FC236}">
                <a16:creationId xmlns:a16="http://schemas.microsoft.com/office/drawing/2014/main" id="{BE952135-ECDF-4807-9B7F-6CFCE2E2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573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60" name="Text Box 16">
            <a:extLst>
              <a:ext uri="{FF2B5EF4-FFF2-40B4-BE49-F238E27FC236}">
                <a16:creationId xmlns:a16="http://schemas.microsoft.com/office/drawing/2014/main" id="{8428B469-9350-49BE-8AA0-D19529C1E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5867401"/>
            <a:ext cx="601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3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6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A00B1E-A4CD-489B-8476-9689E09F838E}"/>
              </a:ext>
            </a:extLst>
          </p:cNvPr>
          <p:cNvSpPr txBox="1"/>
          <p:nvPr/>
        </p:nvSpPr>
        <p:spPr>
          <a:xfrm>
            <a:off x="2906486" y="293914"/>
            <a:ext cx="1022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VÙNG ĐÔNG NAM BỘ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D7E0-C03E-48B6-9000-BC22061140CD}"/>
              </a:ext>
            </a:extLst>
          </p:cNvPr>
          <p:cNvSpPr txBox="1"/>
          <p:nvPr/>
        </p:nvSpPr>
        <p:spPr>
          <a:xfrm>
            <a:off x="408214" y="1033325"/>
            <a:ext cx="940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endParaRPr lang="vi-V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EEF4674-4C44-4FD0-9E12-D1FD636F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14" y="1293534"/>
            <a:ext cx="9609364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alt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2E1DB-9986-40CD-9582-EB0734BC67F3}"/>
              </a:ext>
            </a:extLst>
          </p:cNvPr>
          <p:cNvSpPr txBox="1"/>
          <p:nvPr/>
        </p:nvSpPr>
        <p:spPr>
          <a:xfrm>
            <a:off x="408214" y="1755199"/>
            <a:ext cx="1024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ư,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3E76E-6704-4DD2-80B3-79FD2A0083A3}"/>
              </a:ext>
            </a:extLst>
          </p:cNvPr>
          <p:cNvSpPr txBox="1"/>
          <p:nvPr/>
        </p:nvSpPr>
        <p:spPr>
          <a:xfrm>
            <a:off x="408214" y="2142815"/>
            <a:ext cx="1178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kinh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9FDF7-8338-4202-A575-35978DF77DFC}"/>
              </a:ext>
            </a:extLst>
          </p:cNvPr>
          <p:cNvSpPr txBox="1"/>
          <p:nvPr/>
        </p:nvSpPr>
        <p:spPr>
          <a:xfrm>
            <a:off x="620486" y="2604480"/>
            <a:ext cx="355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D63A25-B218-45A4-9EAF-20224D937F90}"/>
              </a:ext>
            </a:extLst>
          </p:cNvPr>
          <p:cNvSpPr txBox="1"/>
          <p:nvPr/>
        </p:nvSpPr>
        <p:spPr>
          <a:xfrm>
            <a:off x="620486" y="3066145"/>
            <a:ext cx="10034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2. Nông </a:t>
            </a:r>
            <a:r>
              <a:rPr lang="vi-VN" sz="2400" b="1" dirty="0" err="1">
                <a:latin typeface="+mj-lt"/>
              </a:rPr>
              <a:t>nghiệp</a:t>
            </a:r>
            <a:endParaRPr lang="vi-VN" sz="24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EF0A6-8365-4EC5-96F3-EED94906A189}"/>
              </a:ext>
            </a:extLst>
          </p:cNvPr>
          <p:cNvSpPr txBox="1"/>
          <p:nvPr/>
        </p:nvSpPr>
        <p:spPr>
          <a:xfrm>
            <a:off x="865414" y="3527810"/>
            <a:ext cx="11326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- </a:t>
            </a:r>
            <a:r>
              <a:rPr lang="vi-VN" sz="2400" b="1" dirty="0" err="1">
                <a:latin typeface="+mj-lt"/>
              </a:rPr>
              <a:t>Là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vùng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trồng</a:t>
            </a:r>
            <a:r>
              <a:rPr lang="vi-VN" sz="2400" b="1" dirty="0">
                <a:latin typeface="+mj-lt"/>
              </a:rPr>
              <a:t> cây công </a:t>
            </a:r>
            <a:r>
              <a:rPr lang="vi-VN" sz="2400" b="1" dirty="0" err="1">
                <a:latin typeface="+mj-lt"/>
              </a:rPr>
              <a:t>nghiệp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lớn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nhất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cả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nước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với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các</a:t>
            </a:r>
            <a:r>
              <a:rPr lang="vi-VN" sz="2400" b="1" dirty="0">
                <a:latin typeface="+mj-lt"/>
              </a:rPr>
              <a:t> cây công </a:t>
            </a:r>
            <a:r>
              <a:rPr lang="vi-VN" sz="2400" b="1" dirty="0" err="1">
                <a:latin typeface="+mj-lt"/>
              </a:rPr>
              <a:t>nghiệp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dài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ngày</a:t>
            </a:r>
            <a:r>
              <a:rPr lang="vi-VN" sz="2400" b="1" dirty="0">
                <a:latin typeface="+mj-lt"/>
              </a:rPr>
              <a:t> quan </a:t>
            </a:r>
            <a:r>
              <a:rPr lang="vi-VN" sz="2400" b="1" dirty="0" err="1">
                <a:latin typeface="+mj-lt"/>
              </a:rPr>
              <a:t>trọng</a:t>
            </a:r>
            <a:r>
              <a:rPr lang="vi-VN" sz="2400" b="1" dirty="0">
                <a:latin typeface="+mj-lt"/>
              </a:rPr>
              <a:t> như cao su, </a:t>
            </a:r>
            <a:r>
              <a:rPr lang="vi-VN" sz="2400" b="1" dirty="0" err="1">
                <a:latin typeface="+mj-lt"/>
              </a:rPr>
              <a:t>cà</a:t>
            </a:r>
            <a:r>
              <a:rPr lang="vi-VN" sz="2400" b="1" dirty="0">
                <a:latin typeface="+mj-lt"/>
              </a:rPr>
              <a:t> phê, </a:t>
            </a:r>
            <a:r>
              <a:rPr lang="vi-VN" sz="2400" b="1" dirty="0" err="1">
                <a:latin typeface="+mj-lt"/>
              </a:rPr>
              <a:t>điều</a:t>
            </a:r>
            <a:r>
              <a:rPr lang="vi-VN" sz="2400" b="1" dirty="0">
                <a:latin typeface="+mj-lt"/>
              </a:rPr>
              <a:t>, </a:t>
            </a:r>
            <a:r>
              <a:rPr lang="vi-VN" sz="2400" b="1" dirty="0" err="1">
                <a:latin typeface="+mj-lt"/>
              </a:rPr>
              <a:t>hồ</a:t>
            </a:r>
            <a:r>
              <a:rPr lang="vi-VN" sz="2400" b="1" dirty="0">
                <a:latin typeface="+mj-lt"/>
              </a:rPr>
              <a:t> tiêu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869BA4-E130-46EA-9227-94A7502F2D2F}"/>
              </a:ext>
            </a:extLst>
          </p:cNvPr>
          <p:cNvSpPr txBox="1"/>
          <p:nvPr/>
        </p:nvSpPr>
        <p:spPr>
          <a:xfrm>
            <a:off x="862692" y="4358807"/>
            <a:ext cx="10874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- </a:t>
            </a:r>
            <a:r>
              <a:rPr lang="vi-VN" sz="2400" b="1" dirty="0" err="1">
                <a:latin typeface="+mj-lt"/>
              </a:rPr>
              <a:t>Là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vùng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trồng</a:t>
            </a:r>
            <a:r>
              <a:rPr lang="vi-VN" sz="2400" b="1" dirty="0">
                <a:latin typeface="+mj-lt"/>
              </a:rPr>
              <a:t> cây công </a:t>
            </a:r>
            <a:r>
              <a:rPr lang="vi-VN" sz="2400" b="1" dirty="0" err="1">
                <a:latin typeface="+mj-lt"/>
              </a:rPr>
              <a:t>nghiệp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lớn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thứ</a:t>
            </a:r>
            <a:r>
              <a:rPr lang="vi-VN" sz="2400" b="1" dirty="0">
                <a:latin typeface="+mj-lt"/>
              </a:rPr>
              <a:t> 2 </a:t>
            </a:r>
            <a:r>
              <a:rPr lang="vi-VN" sz="2400" b="1" dirty="0" err="1">
                <a:latin typeface="+mj-lt"/>
              </a:rPr>
              <a:t>của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cả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nước</a:t>
            </a:r>
            <a:endParaRPr lang="vi-VN" sz="2400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DD46D0-7FE6-44A5-854C-FBD2A72E1CE5}"/>
              </a:ext>
            </a:extLst>
          </p:cNvPr>
          <p:cNvSpPr txBox="1"/>
          <p:nvPr/>
        </p:nvSpPr>
        <p:spPr>
          <a:xfrm>
            <a:off x="862692" y="4820472"/>
            <a:ext cx="770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C78320-9CBB-4195-AB22-B9BA9E885270}"/>
              </a:ext>
            </a:extLst>
          </p:cNvPr>
          <p:cNvSpPr txBox="1"/>
          <p:nvPr/>
        </p:nvSpPr>
        <p:spPr>
          <a:xfrm>
            <a:off x="862692" y="5311217"/>
            <a:ext cx="852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26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6" name="Text Box 8">
            <a:extLst>
              <a:ext uri="{FF2B5EF4-FFF2-40B4-BE49-F238E27FC236}">
                <a16:creationId xmlns:a16="http://schemas.microsoft.com/office/drawing/2014/main" id="{E9C57E20-0BC5-42A5-9B0A-502C2A0D7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6670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E60BA3BE-607E-4FE5-9E28-CE998170A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5" y="559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715B2FDD-5D82-467F-BFDD-7EE8C0F16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038601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altLang="vi-VN">
              <a:latin typeface="Arial" panose="020B0604020202020204" pitchFamily="34" charset="0"/>
            </a:endParaRPr>
          </a:p>
        </p:txBody>
      </p:sp>
      <p:pic>
        <p:nvPicPr>
          <p:cNvPr id="370703" name="Picture 15">
            <a:extLst>
              <a:ext uri="{FF2B5EF4-FFF2-40B4-BE49-F238E27FC236}">
                <a16:creationId xmlns:a16="http://schemas.microsoft.com/office/drawing/2014/main" id="{0EBA7736-387C-4C21-8505-5A8A7BC17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853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704" name="Rectangle 16">
            <a:extLst>
              <a:ext uri="{FF2B5EF4-FFF2-40B4-BE49-F238E27FC236}">
                <a16:creationId xmlns:a16="http://schemas.microsoft.com/office/drawing/2014/main" id="{672E293B-B05E-4B59-9F0D-E7BCEA260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8376"/>
            <a:ext cx="3657600" cy="324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vi-VN" sz="2800" dirty="0"/>
              <a:t>	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H.32.2: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0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0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ho">
            <a:extLst>
              <a:ext uri="{FF2B5EF4-FFF2-40B4-BE49-F238E27FC236}">
                <a16:creationId xmlns:a16="http://schemas.microsoft.com/office/drawing/2014/main" id="{B7736F86-C9B8-4C69-9523-AFC22EFF2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5962650" cy="28956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ieu thi">
            <a:extLst>
              <a:ext uri="{FF2B5EF4-FFF2-40B4-BE49-F238E27FC236}">
                <a16:creationId xmlns:a16="http://schemas.microsoft.com/office/drawing/2014/main" id="{13753D5D-05C3-4C91-A754-9EB8C643E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90485"/>
            <a:ext cx="6229350" cy="28956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>
            <a:extLst>
              <a:ext uri="{FF2B5EF4-FFF2-40B4-BE49-F238E27FC236}">
                <a16:creationId xmlns:a16="http://schemas.microsoft.com/office/drawing/2014/main" id="{3CEB729D-66D4-4677-AD24-1EB361B12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95601"/>
            <a:ext cx="518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</a:rPr>
              <a:t>Hệ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thống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các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Siêu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thị</a:t>
            </a:r>
            <a:r>
              <a:rPr lang="en-US" altLang="vi-VN" sz="2800" b="1" dirty="0">
                <a:solidFill>
                  <a:srgbClr val="0000FF"/>
                </a:solidFill>
              </a:rPr>
              <a:t> - </a:t>
            </a:r>
            <a:r>
              <a:rPr lang="en-US" altLang="vi-VN" sz="2800" b="1" dirty="0" err="1">
                <a:solidFill>
                  <a:srgbClr val="0000FF"/>
                </a:solidFill>
              </a:rPr>
              <a:t>Các</a:t>
            </a:r>
            <a:r>
              <a:rPr lang="en-US" altLang="vi-VN" sz="2800" b="1" dirty="0">
                <a:solidFill>
                  <a:srgbClr val="0000FF"/>
                </a:solidFill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</a:rPr>
              <a:t>chợ</a:t>
            </a:r>
            <a:endParaRPr lang="en-US" altLang="vi-VN" sz="2800" b="1" dirty="0">
              <a:solidFill>
                <a:srgbClr val="0000FF"/>
              </a:solidFill>
            </a:endParaRPr>
          </a:p>
        </p:txBody>
      </p:sp>
      <p:pic>
        <p:nvPicPr>
          <p:cNvPr id="5130" name="Picture 10" descr="Trung tam thuong mai Sai gon">
            <a:extLst>
              <a:ext uri="{FF2B5EF4-FFF2-40B4-BE49-F238E27FC236}">
                <a16:creationId xmlns:a16="http://schemas.microsoft.com/office/drawing/2014/main" id="{64586466-71C6-4052-81FE-7B2406876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3505200"/>
            <a:ext cx="59626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Cho Dong Xuan - Ha Noi">
            <a:extLst>
              <a:ext uri="{FF2B5EF4-FFF2-40B4-BE49-F238E27FC236}">
                <a16:creationId xmlns:a16="http://schemas.microsoft.com/office/drawing/2014/main" id="{D386644F-8DA9-4C13-A0E1-37C94A0C2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2"/>
          <a:stretch>
            <a:fillRect/>
          </a:stretch>
        </p:blipFill>
        <p:spPr bwMode="auto">
          <a:xfrm>
            <a:off x="6156326" y="3414714"/>
            <a:ext cx="603567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4">
            <a:extLst>
              <a:ext uri="{FF2B5EF4-FFF2-40B4-BE49-F238E27FC236}">
                <a16:creationId xmlns:a16="http://schemas.microsoft.com/office/drawing/2014/main" id="{B8897A66-A1F6-4818-B2E6-3FCE3E246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1" y="6461126"/>
            <a:ext cx="418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000" b="1" dirty="0" err="1">
                <a:latin typeface="Arial" panose="020B0604020202020204" pitchFamily="34" charset="0"/>
              </a:rPr>
              <a:t>Chợ</a:t>
            </a:r>
            <a:r>
              <a:rPr lang="en-US" altLang="vi-VN" sz="2000" b="1" dirty="0">
                <a:latin typeface="Arial" panose="020B0604020202020204" pitchFamily="34" charset="0"/>
              </a:rPr>
              <a:t> </a:t>
            </a:r>
            <a:r>
              <a:rPr lang="en-US" altLang="vi-VN" sz="2000" b="1" dirty="0" err="1">
                <a:latin typeface="Arial" panose="020B0604020202020204" pitchFamily="34" charset="0"/>
              </a:rPr>
              <a:t>Bến</a:t>
            </a:r>
            <a:r>
              <a:rPr lang="en-US" altLang="vi-VN" sz="2000" b="1" dirty="0">
                <a:latin typeface="Arial" panose="020B0604020202020204" pitchFamily="34" charset="0"/>
              </a:rPr>
              <a:t> </a:t>
            </a:r>
            <a:r>
              <a:rPr lang="en-US" altLang="vi-VN" sz="2000" b="1" dirty="0" err="1">
                <a:latin typeface="Arial" panose="020B0604020202020204" pitchFamily="34" charset="0"/>
              </a:rPr>
              <a:t>Thành</a:t>
            </a:r>
            <a:r>
              <a:rPr lang="en-US" altLang="vi-VN" sz="2000" b="1" dirty="0">
                <a:latin typeface="Arial" panose="020B0604020202020204" pitchFamily="34" charset="0"/>
              </a:rPr>
              <a:t>- TP. </a:t>
            </a:r>
            <a:r>
              <a:rPr lang="en-US" altLang="vi-VN" sz="2000" b="1" dirty="0" err="1">
                <a:latin typeface="Arial" panose="020B0604020202020204" pitchFamily="34" charset="0"/>
              </a:rPr>
              <a:t>Hồ</a:t>
            </a:r>
            <a:r>
              <a:rPr lang="en-US" altLang="vi-VN" sz="2000" b="1" dirty="0">
                <a:latin typeface="Arial" panose="020B0604020202020204" pitchFamily="34" charset="0"/>
              </a:rPr>
              <a:t> </a:t>
            </a:r>
            <a:r>
              <a:rPr lang="en-US" altLang="vi-VN" sz="2000" b="1" dirty="0" err="1">
                <a:latin typeface="Arial" panose="020B0604020202020204" pitchFamily="34" charset="0"/>
              </a:rPr>
              <a:t>Chí</a:t>
            </a:r>
            <a:r>
              <a:rPr lang="en-US" altLang="vi-VN" sz="2000" b="1" dirty="0">
                <a:latin typeface="Arial" panose="020B0604020202020204" pitchFamily="34" charset="0"/>
              </a:rPr>
              <a:t> Minh</a:t>
            </a:r>
          </a:p>
        </p:txBody>
      </p:sp>
      <p:sp>
        <p:nvSpPr>
          <p:cNvPr id="5136" name="Rectangle 16">
            <a:extLst>
              <a:ext uri="{FF2B5EF4-FFF2-40B4-BE49-F238E27FC236}">
                <a16:creationId xmlns:a16="http://schemas.microsoft.com/office/drawing/2014/main" id="{1CDD7F60-B390-4F5C-A837-2B78D8F37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6461126"/>
            <a:ext cx="3946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000" b="1" dirty="0" err="1">
                <a:latin typeface="Arial" panose="020B0604020202020204" pitchFamily="34" charset="0"/>
              </a:rPr>
              <a:t>Trung</a:t>
            </a:r>
            <a:r>
              <a:rPr lang="en-US" altLang="vi-VN" sz="2000" b="1" dirty="0">
                <a:latin typeface="Arial" panose="020B0604020202020204" pitchFamily="34" charset="0"/>
              </a:rPr>
              <a:t> </a:t>
            </a:r>
            <a:r>
              <a:rPr lang="en-US" altLang="vi-VN" sz="2000" b="1" dirty="0" err="1">
                <a:latin typeface="Arial" panose="020B0604020202020204" pitchFamily="34" charset="0"/>
              </a:rPr>
              <a:t>tâm</a:t>
            </a:r>
            <a:r>
              <a:rPr lang="en-US" altLang="vi-VN" sz="2000" b="1" dirty="0">
                <a:latin typeface="Arial" panose="020B0604020202020204" pitchFamily="34" charset="0"/>
              </a:rPr>
              <a:t> </a:t>
            </a:r>
            <a:r>
              <a:rPr lang="en-US" altLang="vi-VN" sz="2000" b="1" dirty="0" err="1">
                <a:latin typeface="Arial" panose="020B0604020202020204" pitchFamily="34" charset="0"/>
              </a:rPr>
              <a:t>thương</a:t>
            </a:r>
            <a:r>
              <a:rPr lang="en-US" altLang="vi-VN" sz="2000" b="1" dirty="0">
                <a:latin typeface="Arial" panose="020B0604020202020204" pitchFamily="34" charset="0"/>
              </a:rPr>
              <a:t> </a:t>
            </a:r>
            <a:r>
              <a:rPr lang="en-US" altLang="vi-VN" sz="2000" b="1" dirty="0" err="1">
                <a:latin typeface="Arial" panose="020B0604020202020204" pitchFamily="34" charset="0"/>
              </a:rPr>
              <a:t>mại</a:t>
            </a:r>
            <a:r>
              <a:rPr lang="en-US" altLang="vi-VN" sz="2000" b="1" dirty="0">
                <a:latin typeface="Arial" panose="020B0604020202020204" pitchFamily="34" charset="0"/>
              </a:rPr>
              <a:t> </a:t>
            </a:r>
            <a:r>
              <a:rPr lang="en-US" altLang="vi-VN" sz="2000" b="1" dirty="0" err="1">
                <a:latin typeface="Arial" panose="020B0604020202020204" pitchFamily="34" charset="0"/>
              </a:rPr>
              <a:t>Sài</a:t>
            </a:r>
            <a:r>
              <a:rPr lang="en-US" altLang="vi-VN" sz="2000" b="1" dirty="0">
                <a:latin typeface="Arial" panose="020B0604020202020204" pitchFamily="34" charset="0"/>
              </a:rPr>
              <a:t> </a:t>
            </a:r>
            <a:r>
              <a:rPr lang="en-US" altLang="vi-VN" sz="2000" b="1" dirty="0" err="1">
                <a:latin typeface="Arial" panose="020B0604020202020204" pitchFamily="34" charset="0"/>
              </a:rPr>
              <a:t>Gòn</a:t>
            </a:r>
            <a:endParaRPr lang="en-US" altLang="vi-VN" sz="2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34" grpId="0"/>
      <p:bldP spid="513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>
            <a:extLst>
              <a:ext uri="{FF2B5EF4-FFF2-40B4-BE49-F238E27FC236}">
                <a16:creationId xmlns:a16="http://schemas.microsoft.com/office/drawing/2014/main" id="{C04634F6-3AA6-435B-9C33-2B5EE8049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39" name="Picture 3">
            <a:extLst>
              <a:ext uri="{FF2B5EF4-FFF2-40B4-BE49-F238E27FC236}">
                <a16:creationId xmlns:a16="http://schemas.microsoft.com/office/drawing/2014/main" id="{B42C7134-5234-474B-B408-37F98D01E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82677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0" name="Picture 4">
            <a:extLst>
              <a:ext uri="{FF2B5EF4-FFF2-40B4-BE49-F238E27FC236}">
                <a16:creationId xmlns:a16="http://schemas.microsoft.com/office/drawing/2014/main" id="{B26D551C-7623-4AEF-8308-25CDBA305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0"/>
            <a:ext cx="62865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1" name="Text Box 5">
            <a:extLst>
              <a:ext uri="{FF2B5EF4-FFF2-40B4-BE49-F238E27FC236}">
                <a16:creationId xmlns:a16="http://schemas.microsoft.com/office/drawing/2014/main" id="{01BC7AE8-721B-42F1-8CDB-EDC42895D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0" y="4508501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dirty="0">
                <a:solidFill>
                  <a:srgbClr val="0000FF"/>
                </a:solidFill>
              </a:rPr>
              <a:t>DINH ĐỘC LẬP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>
            <a:extLst>
              <a:ext uri="{FF2B5EF4-FFF2-40B4-BE49-F238E27FC236}">
                <a16:creationId xmlns:a16="http://schemas.microsoft.com/office/drawing/2014/main" id="{7090C0D3-9F68-4323-9766-D9DD1FB13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248400" cy="320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315" name="Picture 3">
            <a:extLst>
              <a:ext uri="{FF2B5EF4-FFF2-40B4-BE49-F238E27FC236}">
                <a16:creationId xmlns:a16="http://schemas.microsoft.com/office/drawing/2014/main" id="{19AE5774-1F37-4D63-BB40-39CBCE3C6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799"/>
            <a:ext cx="7723414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316" name="Picture 4">
            <a:extLst>
              <a:ext uri="{FF2B5EF4-FFF2-40B4-BE49-F238E27FC236}">
                <a16:creationId xmlns:a16="http://schemas.microsoft.com/office/drawing/2014/main" id="{AB16B389-289F-47BA-811E-050416EDC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5867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7" name="Text Box 5">
            <a:extLst>
              <a:ext uri="{FF2B5EF4-FFF2-40B4-BE49-F238E27FC236}">
                <a16:creationId xmlns:a16="http://schemas.microsoft.com/office/drawing/2014/main" id="{92E192E4-D8D3-4B20-BF85-D5D33494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2014" y="4408716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dirty="0">
                <a:solidFill>
                  <a:srgbClr val="0000FF"/>
                </a:solidFill>
              </a:rPr>
              <a:t>NHÀ TÙ CÔN ĐẢO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on dao">
            <a:extLst>
              <a:ext uri="{FF2B5EF4-FFF2-40B4-BE49-F238E27FC236}">
                <a16:creationId xmlns:a16="http://schemas.microsoft.com/office/drawing/2014/main" id="{EC026A53-C172-4C83-AD49-B705ABF70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20000" r="34999" b="42667"/>
          <a:stretch>
            <a:fillRect/>
          </a:stretch>
        </p:blipFill>
        <p:spPr bwMode="auto">
          <a:xfrm>
            <a:off x="0" y="0"/>
            <a:ext cx="64008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>
            <a:extLst>
              <a:ext uri="{FF2B5EF4-FFF2-40B4-BE49-F238E27FC236}">
                <a16:creationId xmlns:a16="http://schemas.microsoft.com/office/drawing/2014/main" id="{1F461847-F90F-445F-B161-97B4444BA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84926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00FF"/>
                </a:solidFill>
              </a:rPr>
              <a:t>Cảng Sài Gòn </a:t>
            </a:r>
          </a:p>
        </p:txBody>
      </p:sp>
      <p:pic>
        <p:nvPicPr>
          <p:cNvPr id="7177" name="Picture 9" descr="khach san">
            <a:extLst>
              <a:ext uri="{FF2B5EF4-FFF2-40B4-BE49-F238E27FC236}">
                <a16:creationId xmlns:a16="http://schemas.microsoft.com/office/drawing/2014/main" id="{912BA94A-0B4D-4E27-ABEB-144C98BC0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9989"/>
            <a:ext cx="5867400" cy="2690811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Text Box 10">
            <a:extLst>
              <a:ext uri="{FF2B5EF4-FFF2-40B4-BE49-F238E27FC236}">
                <a16:creationId xmlns:a16="http://schemas.microsoft.com/office/drawing/2014/main" id="{11ED89D1-BA92-494A-A096-915ADBD8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461126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00FF"/>
                </a:solidFill>
              </a:rPr>
              <a:t>Khách sạn – nhà hàng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AE70A8C5-3B1B-43A5-8C58-6A9EE2ED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313114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2000" b="1">
                <a:solidFill>
                  <a:srgbClr val="0000FF"/>
                </a:solidFill>
              </a:rPr>
              <a:t>Côn Đảo</a:t>
            </a:r>
          </a:p>
        </p:txBody>
      </p:sp>
      <p:sp>
        <p:nvSpPr>
          <p:cNvPr id="7212" name="Rectangle 44">
            <a:extLst>
              <a:ext uri="{FF2B5EF4-FFF2-40B4-BE49-F238E27FC236}">
                <a16:creationId xmlns:a16="http://schemas.microsoft.com/office/drawing/2014/main" id="{175C2632-83B0-495D-B6EE-8740310B7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81001"/>
            <a:ext cx="36703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b="1" dirty="0">
                <a:solidFill>
                  <a:srgbClr val="FF0000"/>
                </a:solidFill>
              </a:rPr>
              <a:t>    </a:t>
            </a:r>
            <a:r>
              <a:rPr lang="en-US" altLang="vi-VN" sz="2800" b="1" i="1" dirty="0"/>
              <a:t>Qua </a:t>
            </a:r>
            <a:r>
              <a:rPr lang="en-US" altLang="vi-VN" sz="2800" b="1" i="1" dirty="0" err="1"/>
              <a:t>các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hình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ảnh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trên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em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có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nhận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xét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gì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về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các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hoạt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động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dịch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vụ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của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Đông</a:t>
            </a:r>
            <a:r>
              <a:rPr lang="en-US" altLang="vi-VN" sz="2800" b="1" i="1" dirty="0"/>
              <a:t> Nam </a:t>
            </a:r>
            <a:r>
              <a:rPr lang="en-US" altLang="vi-VN" sz="2800" b="1" i="1" dirty="0" err="1"/>
              <a:t>Bộ</a:t>
            </a:r>
            <a:r>
              <a:rPr lang="en-US" altLang="vi-VN" sz="2800" b="1" i="1" dirty="0"/>
              <a:t>?</a:t>
            </a:r>
          </a:p>
        </p:txBody>
      </p:sp>
      <p:pic>
        <p:nvPicPr>
          <p:cNvPr id="9224" name="Picture 45" descr="cangSaiGon">
            <a:extLst>
              <a:ext uri="{FF2B5EF4-FFF2-40B4-BE49-F238E27FC236}">
                <a16:creationId xmlns:a16="http://schemas.microsoft.com/office/drawing/2014/main" id="{05F6916E-AE96-4D05-9C26-CD23608D4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28988"/>
            <a:ext cx="6096000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8" grpId="0"/>
      <p:bldP spid="7179" grpId="0"/>
      <p:bldP spid="72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>
            <a:extLst>
              <a:ext uri="{FF2B5EF4-FFF2-40B4-BE49-F238E27FC236}">
                <a16:creationId xmlns:a16="http://schemas.microsoft.com/office/drawing/2014/main" id="{AF787E8C-07D5-47FF-9173-D8C32CA34184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9872" y="1"/>
            <a:ext cx="9144000" cy="568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0" name="Picture 12">
            <a:extLst>
              <a:ext uri="{FF2B5EF4-FFF2-40B4-BE49-F238E27FC236}">
                <a16:creationId xmlns:a16="http://schemas.microsoft.com/office/drawing/2014/main" id="{DBA2BC2E-9842-41C1-84B1-8D3066FA4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72" y="1"/>
            <a:ext cx="9144000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 Box 14">
            <a:extLst>
              <a:ext uri="{FF2B5EF4-FFF2-40B4-BE49-F238E27FC236}">
                <a16:creationId xmlns:a16="http://schemas.microsoft.com/office/drawing/2014/main" id="{F5E0DE64-4C06-4658-B0A1-C8140EDF3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24550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  <a:endParaRPr lang="en-US" altLang="vi-VN" sz="2400" b="1" dirty="0">
              <a:solidFill>
                <a:srgbClr val="66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0" name="Line 22">
            <a:extLst>
              <a:ext uri="{FF2B5EF4-FFF2-40B4-BE49-F238E27FC236}">
                <a16:creationId xmlns:a16="http://schemas.microsoft.com/office/drawing/2014/main" id="{E9B60103-3915-401A-B28F-22C0B8A997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19272" y="2667000"/>
            <a:ext cx="0" cy="2743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4" name="Line 16">
            <a:extLst>
              <a:ext uri="{FF2B5EF4-FFF2-40B4-BE49-F238E27FC236}">
                <a16:creationId xmlns:a16="http://schemas.microsoft.com/office/drawing/2014/main" id="{B94838BD-4CE4-491E-8D3E-EB79B3754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0073" y="2209801"/>
            <a:ext cx="1254125" cy="5889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5" name="Line 17">
            <a:extLst>
              <a:ext uri="{FF2B5EF4-FFF2-40B4-BE49-F238E27FC236}">
                <a16:creationId xmlns:a16="http://schemas.microsoft.com/office/drawing/2014/main" id="{5A521031-8C9B-4876-B967-3DAE4EA10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4273" y="1676401"/>
            <a:ext cx="1939925" cy="11223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6" name="Line 18">
            <a:extLst>
              <a:ext uri="{FF2B5EF4-FFF2-40B4-BE49-F238E27FC236}">
                <a16:creationId xmlns:a16="http://schemas.microsoft.com/office/drawing/2014/main" id="{91E65707-0EE8-4499-9AB3-2B490F9CB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6873" y="1219201"/>
            <a:ext cx="187325" cy="15795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7" name="Line 19">
            <a:extLst>
              <a:ext uri="{FF2B5EF4-FFF2-40B4-BE49-F238E27FC236}">
                <a16:creationId xmlns:a16="http://schemas.microsoft.com/office/drawing/2014/main" id="{0C10ED3E-C15C-470E-B7DB-1F1C35E6C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3473" y="1524001"/>
            <a:ext cx="720725" cy="12747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8" name="Line 20">
            <a:extLst>
              <a:ext uri="{FF2B5EF4-FFF2-40B4-BE49-F238E27FC236}">
                <a16:creationId xmlns:a16="http://schemas.microsoft.com/office/drawing/2014/main" id="{B63B346B-DA40-40B5-89CA-DA02D7486B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04873" y="2798764"/>
            <a:ext cx="949325" cy="10874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9" name="Line 21">
            <a:extLst>
              <a:ext uri="{FF2B5EF4-FFF2-40B4-BE49-F238E27FC236}">
                <a16:creationId xmlns:a16="http://schemas.microsoft.com/office/drawing/2014/main" id="{5E075390-5714-4BE3-BC1D-04B1AE9531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54197" y="2798763"/>
            <a:ext cx="160020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11" name="Line 23">
            <a:extLst>
              <a:ext uri="{FF2B5EF4-FFF2-40B4-BE49-F238E27FC236}">
                <a16:creationId xmlns:a16="http://schemas.microsoft.com/office/drawing/2014/main" id="{EA508290-04EF-436F-8DC3-8EC44311EE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4198" y="2057401"/>
            <a:ext cx="2784475" cy="7413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12" name="Line 24">
            <a:extLst>
              <a:ext uri="{FF2B5EF4-FFF2-40B4-BE49-F238E27FC236}">
                <a16:creationId xmlns:a16="http://schemas.microsoft.com/office/drawing/2014/main" id="{A3C41509-95BC-4CBD-98CA-36E5D9E054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85873" y="2798764"/>
            <a:ext cx="568325" cy="13922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13" name="Line 25">
            <a:extLst>
              <a:ext uri="{FF2B5EF4-FFF2-40B4-BE49-F238E27FC236}">
                <a16:creationId xmlns:a16="http://schemas.microsoft.com/office/drawing/2014/main" id="{857807D7-DB82-44C7-BF48-7DFFC63C25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54198" y="2798764"/>
            <a:ext cx="3698875" cy="29924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3" name="Oval 15">
            <a:extLst>
              <a:ext uri="{FF2B5EF4-FFF2-40B4-BE49-F238E27FC236}">
                <a16:creationId xmlns:a16="http://schemas.microsoft.com/office/drawing/2014/main" id="{9BB482CE-F870-41F3-AF5E-006F5EA3D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9272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25" name="Text Box 37">
            <a:extLst>
              <a:ext uri="{FF2B5EF4-FFF2-40B4-BE49-F238E27FC236}">
                <a16:creationId xmlns:a16="http://schemas.microsoft.com/office/drawing/2014/main" id="{43995BA2-E1DB-4276-9C9A-C0857672D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6872" y="2743201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000" b="1" dirty="0"/>
              <a:t>TP </a:t>
            </a:r>
            <a:r>
              <a:rPr lang="en-US" altLang="vi-VN" sz="2000" b="1" dirty="0" err="1"/>
              <a:t>Hồ</a:t>
            </a:r>
            <a:r>
              <a:rPr lang="en-US" altLang="vi-VN" sz="2000" b="1" dirty="0"/>
              <a:t> </a:t>
            </a:r>
            <a:r>
              <a:rPr lang="en-US" altLang="vi-VN" sz="2000" b="1" dirty="0" err="1"/>
              <a:t>Chí</a:t>
            </a:r>
            <a:r>
              <a:rPr lang="en-US" altLang="vi-VN" sz="2000" b="1" dirty="0"/>
              <a:t> Minh</a:t>
            </a:r>
          </a:p>
        </p:txBody>
      </p:sp>
      <p:sp>
        <p:nvSpPr>
          <p:cNvPr id="12329" name="AutoShape 41">
            <a:extLst>
              <a:ext uri="{FF2B5EF4-FFF2-40B4-BE49-F238E27FC236}">
                <a16:creationId xmlns:a16="http://schemas.microsoft.com/office/drawing/2014/main" id="{F48B2957-3B7C-4094-9D14-8E52487FA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3860" y="2615406"/>
            <a:ext cx="320674" cy="284165"/>
          </a:xfrm>
          <a:prstGeom prst="star5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B14EFD-0FA4-4AC8-8832-34FF5FED5F8E}"/>
              </a:ext>
            </a:extLst>
          </p:cNvPr>
          <p:cNvSpPr txBox="1"/>
          <p:nvPr/>
        </p:nvSpPr>
        <p:spPr>
          <a:xfrm>
            <a:off x="401053" y="818147"/>
            <a:ext cx="2438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Quan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Đông Nam Á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Minh?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A00B1E-A4CD-489B-8476-9689E09F838E}"/>
              </a:ext>
            </a:extLst>
          </p:cNvPr>
          <p:cNvSpPr txBox="1"/>
          <p:nvPr/>
        </p:nvSpPr>
        <p:spPr>
          <a:xfrm>
            <a:off x="2906486" y="293914"/>
            <a:ext cx="1022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VÙNG ĐÔNG NAM BỘ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D7E0-C03E-48B6-9000-BC22061140CD}"/>
              </a:ext>
            </a:extLst>
          </p:cNvPr>
          <p:cNvSpPr txBox="1"/>
          <p:nvPr/>
        </p:nvSpPr>
        <p:spPr>
          <a:xfrm>
            <a:off x="408214" y="1033325"/>
            <a:ext cx="940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endParaRPr lang="vi-V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EEF4674-4C44-4FD0-9E12-D1FD636F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14" y="1293534"/>
            <a:ext cx="9609364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alt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2E1DB-9986-40CD-9582-EB0734BC67F3}"/>
              </a:ext>
            </a:extLst>
          </p:cNvPr>
          <p:cNvSpPr txBox="1"/>
          <p:nvPr/>
        </p:nvSpPr>
        <p:spPr>
          <a:xfrm>
            <a:off x="408214" y="1755199"/>
            <a:ext cx="1024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ư,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3E76E-6704-4DD2-80B3-79FD2A0083A3}"/>
              </a:ext>
            </a:extLst>
          </p:cNvPr>
          <p:cNvSpPr txBox="1"/>
          <p:nvPr/>
        </p:nvSpPr>
        <p:spPr>
          <a:xfrm>
            <a:off x="408214" y="2142815"/>
            <a:ext cx="1178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kinh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9FDF7-8338-4202-A575-35978DF77DFC}"/>
              </a:ext>
            </a:extLst>
          </p:cNvPr>
          <p:cNvSpPr txBox="1"/>
          <p:nvPr/>
        </p:nvSpPr>
        <p:spPr>
          <a:xfrm>
            <a:off x="620486" y="2604480"/>
            <a:ext cx="355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D63A25-B218-45A4-9EAF-20224D937F90}"/>
              </a:ext>
            </a:extLst>
          </p:cNvPr>
          <p:cNvSpPr txBox="1"/>
          <p:nvPr/>
        </p:nvSpPr>
        <p:spPr>
          <a:xfrm>
            <a:off x="620486" y="3066145"/>
            <a:ext cx="10034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2. Nông </a:t>
            </a:r>
            <a:r>
              <a:rPr lang="vi-VN" sz="2400" b="1" dirty="0" err="1">
                <a:latin typeface="+mj-lt"/>
              </a:rPr>
              <a:t>nghiệp</a:t>
            </a:r>
            <a:endParaRPr lang="vi-VN" sz="24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EF0A6-8365-4EC5-96F3-EED94906A189}"/>
              </a:ext>
            </a:extLst>
          </p:cNvPr>
          <p:cNvSpPr txBox="1"/>
          <p:nvPr/>
        </p:nvSpPr>
        <p:spPr>
          <a:xfrm>
            <a:off x="620486" y="3527810"/>
            <a:ext cx="1157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3. </a:t>
            </a:r>
            <a:r>
              <a:rPr lang="vi-VN" sz="2400" b="1" dirty="0" err="1">
                <a:latin typeface="+mj-lt"/>
              </a:rPr>
              <a:t>Dịch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vụ</a:t>
            </a:r>
            <a:r>
              <a:rPr lang="vi-VN" sz="2400" b="1" dirty="0">
                <a:latin typeface="+mj-lt"/>
              </a:rPr>
              <a:t>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FD217-358E-4010-B48F-D6471E0D1A83}"/>
              </a:ext>
            </a:extLst>
          </p:cNvPr>
          <p:cNvSpPr txBox="1"/>
          <p:nvPr/>
        </p:nvSpPr>
        <p:spPr>
          <a:xfrm>
            <a:off x="620486" y="3989475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- </a:t>
            </a:r>
            <a:r>
              <a:rPr lang="vi-VN" sz="2400" b="1" dirty="0" err="1">
                <a:latin typeface="+mj-lt"/>
              </a:rPr>
              <a:t>Có</a:t>
            </a:r>
            <a:r>
              <a:rPr lang="vi-VN" sz="2400" b="1" dirty="0">
                <a:latin typeface="+mj-lt"/>
              </a:rPr>
              <a:t> cơ </a:t>
            </a:r>
            <a:r>
              <a:rPr lang="vi-VN" sz="2400" b="1" dirty="0" err="1">
                <a:latin typeface="+mj-lt"/>
              </a:rPr>
              <a:t>cấu</a:t>
            </a:r>
            <a:r>
              <a:rPr lang="vi-VN" sz="2400" b="1" dirty="0">
                <a:latin typeface="+mj-lt"/>
              </a:rPr>
              <a:t> đa </a:t>
            </a:r>
            <a:r>
              <a:rPr lang="vi-VN" sz="2400" b="1" dirty="0" err="1">
                <a:latin typeface="+mj-lt"/>
              </a:rPr>
              <a:t>dạng</a:t>
            </a:r>
            <a:r>
              <a:rPr lang="vi-VN" sz="2400" b="1" dirty="0">
                <a:latin typeface="+mj-lt"/>
              </a:rPr>
              <a:t>, </a:t>
            </a:r>
            <a:r>
              <a:rPr lang="vi-VN" sz="2400" b="1" dirty="0" err="1">
                <a:latin typeface="+mj-lt"/>
              </a:rPr>
              <a:t>rất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phát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triển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524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BA9A2F9-A67D-4924-B8A5-98C9181FA928}"/>
              </a:ext>
            </a:extLst>
          </p:cNvPr>
          <p:cNvSpPr/>
          <p:nvPr/>
        </p:nvSpPr>
        <p:spPr>
          <a:xfrm>
            <a:off x="228600" y="130629"/>
            <a:ext cx="5747657" cy="1910442"/>
          </a:xfrm>
          <a:prstGeom prst="wedgeEllipseCallout">
            <a:avLst>
              <a:gd name="adj1" fmla="val -46826"/>
              <a:gd name="adj2" fmla="val 13429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tx1"/>
                </a:solidFill>
              </a:rPr>
              <a:t>Tại</a:t>
            </a:r>
            <a:r>
              <a:rPr lang="vi-VN" sz="2800" b="1" dirty="0">
                <a:solidFill>
                  <a:schemeClr val="tx1"/>
                </a:solidFill>
              </a:rPr>
              <a:t> sao </a:t>
            </a:r>
            <a:r>
              <a:rPr lang="vi-VN" sz="2800" b="1" dirty="0" err="1">
                <a:solidFill>
                  <a:schemeClr val="tx1"/>
                </a:solidFill>
              </a:rPr>
              <a:t>ngành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dịch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vụ</a:t>
            </a:r>
            <a:r>
              <a:rPr lang="vi-VN" sz="2800" b="1" dirty="0">
                <a:solidFill>
                  <a:schemeClr val="tx1"/>
                </a:solidFill>
              </a:rPr>
              <a:t> ở đây </a:t>
            </a:r>
            <a:r>
              <a:rPr lang="vi-VN" sz="2800" b="1" dirty="0" err="1">
                <a:solidFill>
                  <a:schemeClr val="tx1"/>
                </a:solidFill>
              </a:rPr>
              <a:t>lại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rất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phát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triển</a:t>
            </a:r>
            <a:r>
              <a:rPr lang="vi-VN" sz="28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84795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A00B1E-A4CD-489B-8476-9689E09F838E}"/>
              </a:ext>
            </a:extLst>
          </p:cNvPr>
          <p:cNvSpPr txBox="1"/>
          <p:nvPr/>
        </p:nvSpPr>
        <p:spPr>
          <a:xfrm>
            <a:off x="2906486" y="293914"/>
            <a:ext cx="1022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VÙNG ĐÔNG NAM BỘ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D7E0-C03E-48B6-9000-BC22061140CD}"/>
              </a:ext>
            </a:extLst>
          </p:cNvPr>
          <p:cNvSpPr txBox="1"/>
          <p:nvPr/>
        </p:nvSpPr>
        <p:spPr>
          <a:xfrm>
            <a:off x="408214" y="1033325"/>
            <a:ext cx="940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endParaRPr lang="vi-V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EEF4674-4C44-4FD0-9E12-D1FD636F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14" y="1293534"/>
            <a:ext cx="9609364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alt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2E1DB-9986-40CD-9582-EB0734BC67F3}"/>
              </a:ext>
            </a:extLst>
          </p:cNvPr>
          <p:cNvSpPr txBox="1"/>
          <p:nvPr/>
        </p:nvSpPr>
        <p:spPr>
          <a:xfrm>
            <a:off x="408214" y="1755199"/>
            <a:ext cx="1024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ư,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3E76E-6704-4DD2-80B3-79FD2A0083A3}"/>
              </a:ext>
            </a:extLst>
          </p:cNvPr>
          <p:cNvSpPr txBox="1"/>
          <p:nvPr/>
        </p:nvSpPr>
        <p:spPr>
          <a:xfrm>
            <a:off x="408214" y="2142815"/>
            <a:ext cx="1178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kinh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9FDF7-8338-4202-A575-35978DF77DFC}"/>
              </a:ext>
            </a:extLst>
          </p:cNvPr>
          <p:cNvSpPr txBox="1"/>
          <p:nvPr/>
        </p:nvSpPr>
        <p:spPr>
          <a:xfrm>
            <a:off x="408215" y="2604480"/>
            <a:ext cx="702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22780004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>
            <a:extLst>
              <a:ext uri="{FF2B5EF4-FFF2-40B4-BE49-F238E27FC236}">
                <a16:creationId xmlns:a16="http://schemas.microsoft.com/office/drawing/2014/main" id="{0E42582F-7399-4092-B9FA-61E8D2F721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vi-VN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Bảng</a:t>
            </a:r>
            <a:r>
              <a:rPr lang="en-US" altLang="vi-VN" sz="2800" i="1" dirty="0">
                <a:latin typeface="Times New Roman" panose="02020603050405020304" pitchFamily="18" charset="0"/>
              </a:rPr>
              <a:t> 33.2.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Một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số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chỉ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tiêu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vùng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kinh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tế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trọng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phía</a:t>
            </a:r>
            <a:r>
              <a:rPr lang="en-US" altLang="vi-VN" sz="2800" i="1" dirty="0">
                <a:latin typeface="Times New Roman" panose="02020603050405020304" pitchFamily="18" charset="0"/>
              </a:rPr>
              <a:t> Nam so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với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cả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nước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năm</a:t>
            </a:r>
            <a:r>
              <a:rPr lang="en-US" altLang="vi-VN" sz="2800" i="1" dirty="0">
                <a:latin typeface="Times New Roman" panose="02020603050405020304" pitchFamily="18" charset="0"/>
              </a:rPr>
              <a:t> 2002 (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cả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nước</a:t>
            </a:r>
            <a:r>
              <a:rPr lang="en-US" altLang="vi-VN" sz="2800" i="1" dirty="0">
                <a:latin typeface="Times New Roman" panose="02020603050405020304" pitchFamily="18" charset="0"/>
              </a:rPr>
              <a:t> =100%)</a:t>
            </a:r>
          </a:p>
        </p:txBody>
      </p:sp>
      <p:graphicFrame>
        <p:nvGraphicFramePr>
          <p:cNvPr id="74797" name="Group 45">
            <a:extLst>
              <a:ext uri="{FF2B5EF4-FFF2-40B4-BE49-F238E27FC236}">
                <a16:creationId xmlns:a16="http://schemas.microsoft.com/office/drawing/2014/main" id="{4E341284-6917-46B1-AB4D-CE34892DCD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995482"/>
              </p:ext>
            </p:extLst>
          </p:nvPr>
        </p:nvGraphicFramePr>
        <p:xfrm>
          <a:off x="440870" y="1600200"/>
          <a:ext cx="11283044" cy="2175454"/>
        </p:xfrm>
        <a:graphic>
          <a:graphicData uri="http://schemas.openxmlformats.org/drawingml/2006/table">
            <a:tbl>
              <a:tblPr/>
              <a:tblGrid>
                <a:gridCol w="2820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0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6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GDP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 công nghiệp- xây dựng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 trị xuất khẩu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2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4801" name="Rectangle 49">
            <a:extLst>
              <a:ext uri="{FF2B5EF4-FFF2-40B4-BE49-F238E27FC236}">
                <a16:creationId xmlns:a16="http://schemas.microsoft.com/office/drawing/2014/main" id="{D1486C1F-7109-4F50-978B-BF23630F5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329" y="4176478"/>
            <a:ext cx="10564585" cy="108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vi-VN" sz="2800" b="1" i="1" dirty="0"/>
              <a:t>	</a:t>
            </a:r>
            <a:r>
              <a:rPr lang="en-US" altLang="vi-VN" sz="2800" b="1" i="1" dirty="0" err="1"/>
              <a:t>Dựa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vào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bảng</a:t>
            </a:r>
            <a:r>
              <a:rPr lang="en-US" altLang="vi-VN" sz="2800" b="1" i="1" dirty="0"/>
              <a:t> 33.2, </a:t>
            </a:r>
            <a:r>
              <a:rPr lang="en-US" altLang="vi-VN" sz="2800" b="1" i="1" dirty="0" err="1"/>
              <a:t>hãy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nhận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xét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vai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trò</a:t>
            </a:r>
            <a:r>
              <a:rPr lang="en-US" altLang="vi-VN" sz="2800" b="1" i="1" dirty="0"/>
              <a:t>  </a:t>
            </a:r>
            <a:r>
              <a:rPr lang="en-US" altLang="vi-VN" sz="2800" b="1" i="1" dirty="0" err="1"/>
              <a:t>của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vùng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kinh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tế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trọng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điểm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phía</a:t>
            </a:r>
            <a:r>
              <a:rPr lang="en-US" altLang="vi-VN" sz="2800" b="1" i="1" dirty="0"/>
              <a:t> Nam  </a:t>
            </a:r>
            <a:r>
              <a:rPr lang="en-US" altLang="vi-VN" sz="2800" b="1" i="1" dirty="0" err="1"/>
              <a:t>đối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với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cả</a:t>
            </a:r>
            <a:r>
              <a:rPr lang="en-US" altLang="vi-VN" sz="2800" b="1" i="1" dirty="0"/>
              <a:t> </a:t>
            </a:r>
            <a:r>
              <a:rPr lang="en-US" altLang="vi-VN" sz="2800" b="1" i="1" dirty="0" err="1"/>
              <a:t>nước</a:t>
            </a:r>
            <a:r>
              <a:rPr lang="en-US" altLang="vi-VN" sz="2800" b="1" i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80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A00B1E-A4CD-489B-8476-9689E09F838E}"/>
              </a:ext>
            </a:extLst>
          </p:cNvPr>
          <p:cNvSpPr txBox="1"/>
          <p:nvPr/>
        </p:nvSpPr>
        <p:spPr>
          <a:xfrm>
            <a:off x="2906486" y="293914"/>
            <a:ext cx="1022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VÙNG ĐÔNG NAM BỘ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D7E0-C03E-48B6-9000-BC22061140CD}"/>
              </a:ext>
            </a:extLst>
          </p:cNvPr>
          <p:cNvSpPr txBox="1"/>
          <p:nvPr/>
        </p:nvSpPr>
        <p:spPr>
          <a:xfrm>
            <a:off x="408214" y="1033325"/>
            <a:ext cx="940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endParaRPr lang="vi-V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EEF4674-4C44-4FD0-9E12-D1FD636F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14" y="1293534"/>
            <a:ext cx="9609364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alt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2E1DB-9986-40CD-9582-EB0734BC67F3}"/>
              </a:ext>
            </a:extLst>
          </p:cNvPr>
          <p:cNvSpPr txBox="1"/>
          <p:nvPr/>
        </p:nvSpPr>
        <p:spPr>
          <a:xfrm>
            <a:off x="408214" y="1755199"/>
            <a:ext cx="1024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ư,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3E76E-6704-4DD2-80B3-79FD2A0083A3}"/>
              </a:ext>
            </a:extLst>
          </p:cNvPr>
          <p:cNvSpPr txBox="1"/>
          <p:nvPr/>
        </p:nvSpPr>
        <p:spPr>
          <a:xfrm>
            <a:off x="408214" y="2142815"/>
            <a:ext cx="1178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kinh </a:t>
            </a:r>
            <a:r>
              <a:rPr 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9FDF7-8338-4202-A575-35978DF77DFC}"/>
              </a:ext>
            </a:extLst>
          </p:cNvPr>
          <p:cNvSpPr txBox="1"/>
          <p:nvPr/>
        </p:nvSpPr>
        <p:spPr>
          <a:xfrm>
            <a:off x="408215" y="2604480"/>
            <a:ext cx="702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1E5FF-F03D-4C70-89ED-5163B3CBC22F}"/>
              </a:ext>
            </a:extLst>
          </p:cNvPr>
          <p:cNvSpPr txBox="1"/>
          <p:nvPr/>
        </p:nvSpPr>
        <p:spPr>
          <a:xfrm>
            <a:off x="636814" y="3066145"/>
            <a:ext cx="1138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32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>
            <a:extLst>
              <a:ext uri="{FF2B5EF4-FFF2-40B4-BE49-F238E27FC236}">
                <a16:creationId xmlns:a16="http://schemas.microsoft.com/office/drawing/2014/main" id="{9A456B4C-86FD-4411-AA55-A2D5FA02B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3000"/>
            <a:ext cx="1107077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vi-VN" sz="5400" b="1" dirty="0" err="1">
                <a:solidFill>
                  <a:srgbClr val="5A2E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vi-VN" sz="5400" b="1" dirty="0">
                <a:solidFill>
                  <a:srgbClr val="5A2E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5A2E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5400" b="1" dirty="0">
                <a:solidFill>
                  <a:srgbClr val="5A2E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5A2E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5400" b="1" dirty="0">
                <a:solidFill>
                  <a:srgbClr val="5A2E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5A2E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5400" b="1" dirty="0">
                <a:solidFill>
                  <a:srgbClr val="5A2E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alt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35: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Long)</a:t>
            </a:r>
          </a:p>
        </p:txBody>
      </p:sp>
    </p:spTree>
    <p:extLst>
      <p:ext uri="{BB962C8B-B14F-4D97-AF65-F5344CB8AC3E}">
        <p14:creationId xmlns:p14="http://schemas.microsoft.com/office/powerpoint/2010/main" val="34111053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F1ED85-737B-4806-B08E-822187EF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BF98-16D2-4746-AE3B-4BAB946529BF}" type="slidenum">
              <a:rPr lang="en-US" altLang="vi-VN"/>
              <a:pPr/>
              <a:t>46</a:t>
            </a:fld>
            <a:endParaRPr lang="en-US" altLang="vi-VN"/>
          </a:p>
        </p:txBody>
      </p:sp>
      <p:sp>
        <p:nvSpPr>
          <p:cNvPr id="2055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2FB1DDF4-237B-4949-B9E1-CE66990B0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41" y="136525"/>
            <a:ext cx="12084023" cy="672147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 sz="8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436A9D86-18F2-43DA-8A6E-2C5243419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2636839"/>
            <a:ext cx="7416800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CHUÙC CAÙC EM</a:t>
            </a:r>
          </a:p>
          <a:p>
            <a:r>
              <a:rPr lang="en-US" altLang="vi-VN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MẠNH KHỎE</a:t>
            </a:r>
            <a:r>
              <a:rPr lang="en-US" altLang="vi-VN" sz="15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A00B1E-A4CD-489B-8476-9689E09F838E}"/>
              </a:ext>
            </a:extLst>
          </p:cNvPr>
          <p:cNvSpPr txBox="1"/>
          <p:nvPr/>
        </p:nvSpPr>
        <p:spPr>
          <a:xfrm>
            <a:off x="2906486" y="293914"/>
            <a:ext cx="1022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VÙNG ĐÔNG NAM BỘ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D7E0-C03E-48B6-9000-BC22061140CD}"/>
              </a:ext>
            </a:extLst>
          </p:cNvPr>
          <p:cNvSpPr txBox="1"/>
          <p:nvPr/>
        </p:nvSpPr>
        <p:spPr>
          <a:xfrm>
            <a:off x="408214" y="1059830"/>
            <a:ext cx="940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I. </a:t>
            </a:r>
            <a:r>
              <a:rPr lang="en-US" sz="2800" b="1" u="sng" dirty="0" err="1"/>
              <a:t>Vị</a:t>
            </a:r>
            <a:r>
              <a:rPr lang="en-US" sz="2800" b="1" u="sng" dirty="0"/>
              <a:t> </a:t>
            </a:r>
            <a:r>
              <a:rPr lang="en-US" sz="2800" b="1" u="sng" dirty="0" err="1"/>
              <a:t>trí</a:t>
            </a:r>
            <a:r>
              <a:rPr lang="en-US" sz="2800" b="1" u="sng" dirty="0"/>
              <a:t> </a:t>
            </a:r>
            <a:r>
              <a:rPr lang="en-US" sz="2800" b="1" u="sng" dirty="0" err="1"/>
              <a:t>địa</a:t>
            </a:r>
            <a:r>
              <a:rPr lang="en-US" sz="2800" b="1" u="sng" dirty="0"/>
              <a:t> </a:t>
            </a:r>
            <a:r>
              <a:rPr lang="en-US" sz="2800" b="1" u="sng" dirty="0" err="1"/>
              <a:t>lí</a:t>
            </a:r>
            <a:r>
              <a:rPr lang="en-US" sz="2800" b="1" u="sng" dirty="0"/>
              <a:t> </a:t>
            </a:r>
            <a:r>
              <a:rPr lang="en-US" sz="2800" b="1" u="sng" dirty="0" err="1"/>
              <a:t>và</a:t>
            </a:r>
            <a:r>
              <a:rPr lang="en-US" sz="2800" b="1" u="sng" dirty="0"/>
              <a:t> </a:t>
            </a:r>
            <a:r>
              <a:rPr lang="en-US" sz="2800" b="1" u="sng" dirty="0" err="1"/>
              <a:t>giới</a:t>
            </a:r>
            <a:r>
              <a:rPr lang="en-US" sz="2800" b="1" u="sng" dirty="0"/>
              <a:t> </a:t>
            </a:r>
            <a:r>
              <a:rPr lang="en-US" sz="2800" b="1" u="sng" dirty="0" err="1"/>
              <a:t>hạn</a:t>
            </a:r>
            <a:r>
              <a:rPr lang="en-US" sz="2800" b="1" u="sng" dirty="0"/>
              <a:t> </a:t>
            </a:r>
            <a:r>
              <a:rPr lang="en-US" sz="2800" b="1" u="sng" dirty="0" err="1"/>
              <a:t>lãnh</a:t>
            </a:r>
            <a:r>
              <a:rPr lang="en-US" sz="2800" b="1" u="sng" dirty="0"/>
              <a:t> </a:t>
            </a:r>
            <a:r>
              <a:rPr lang="en-US" sz="2800" b="1" u="sng" dirty="0" err="1"/>
              <a:t>thổ</a:t>
            </a:r>
            <a:endParaRPr lang="vi-VN" sz="2000" b="1" u="sng" dirty="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EEF4674-4C44-4FD0-9E12-D1FD636F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14" y="1366709"/>
            <a:ext cx="9609364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400" b="1" dirty="0"/>
              <a:t>- </a:t>
            </a:r>
            <a:r>
              <a:rPr lang="en-US" altLang="vi-VN" sz="2400" b="1" dirty="0" err="1"/>
              <a:t>Cầu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endParaRPr lang="en-US" altLang="vi-VN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185244-7769-4889-9BE7-111F01325DE0}"/>
              </a:ext>
            </a:extLst>
          </p:cNvPr>
          <p:cNvSpPr txBox="1"/>
          <p:nvPr/>
        </p:nvSpPr>
        <p:spPr>
          <a:xfrm>
            <a:off x="408214" y="1943990"/>
            <a:ext cx="7780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/>
              <a:t>- </a:t>
            </a:r>
            <a:r>
              <a:rPr lang="vi-VN" sz="2000" b="1" dirty="0" err="1"/>
              <a:t>Thành</a:t>
            </a:r>
            <a:r>
              <a:rPr lang="vi-VN" sz="2000" b="1" dirty="0"/>
              <a:t> </a:t>
            </a:r>
            <a:r>
              <a:rPr lang="vi-VN" sz="2000" b="1" dirty="0" err="1"/>
              <a:t>phố</a:t>
            </a:r>
            <a:r>
              <a:rPr lang="vi-VN" sz="2000" b="1" dirty="0"/>
              <a:t> </a:t>
            </a:r>
            <a:r>
              <a:rPr lang="vi-VN" sz="2000" b="1" dirty="0" err="1"/>
              <a:t>Hồ</a:t>
            </a:r>
            <a:r>
              <a:rPr lang="vi-VN" sz="2000" b="1" dirty="0"/>
              <a:t> </a:t>
            </a:r>
            <a:r>
              <a:rPr lang="vi-VN" sz="2000" b="1" dirty="0" err="1"/>
              <a:t>Chí</a:t>
            </a:r>
            <a:r>
              <a:rPr lang="vi-VN" sz="2000" b="1" dirty="0"/>
              <a:t> Minh </a:t>
            </a:r>
            <a:r>
              <a:rPr lang="vi-VN" sz="2000" b="1" dirty="0" err="1"/>
              <a:t>có</a:t>
            </a:r>
            <a:r>
              <a:rPr lang="vi-VN" sz="2000" b="1" dirty="0"/>
              <a:t> </a:t>
            </a:r>
            <a:r>
              <a:rPr lang="vi-VN" sz="2000" b="1" dirty="0" err="1"/>
              <a:t>vị</a:t>
            </a:r>
            <a:r>
              <a:rPr lang="vi-VN" sz="2000" b="1" dirty="0"/>
              <a:t> </a:t>
            </a:r>
            <a:r>
              <a:rPr lang="vi-VN" sz="2000" b="1" dirty="0" err="1"/>
              <a:t>trí</a:t>
            </a:r>
            <a:r>
              <a:rPr lang="vi-VN" sz="2000" b="1" dirty="0"/>
              <a:t> </a:t>
            </a:r>
            <a:r>
              <a:rPr lang="vi-VN" sz="2000" b="1" dirty="0" err="1"/>
              <a:t>đặc</a:t>
            </a:r>
            <a:r>
              <a:rPr lang="vi-VN" sz="2000" b="1" dirty="0"/>
              <a:t> </a:t>
            </a:r>
            <a:r>
              <a:rPr lang="vi-VN" sz="2000" b="1" dirty="0" err="1"/>
              <a:t>biệt</a:t>
            </a:r>
            <a:r>
              <a:rPr lang="vi-VN" sz="2000" b="1" dirty="0"/>
              <a:t> quan </a:t>
            </a:r>
            <a:r>
              <a:rPr lang="vi-VN" sz="2000" b="1" dirty="0" err="1"/>
              <a:t>trọng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128242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D6D5E23-8DA1-472D-931D-DFAA3EB01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60328"/>
              </p:ext>
            </p:extLst>
          </p:nvPr>
        </p:nvGraphicFramePr>
        <p:xfrm>
          <a:off x="-16329" y="2698023"/>
          <a:ext cx="12208329" cy="4274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612">
                  <a:extLst>
                    <a:ext uri="{9D8B030D-6E8A-4147-A177-3AD203B41FA5}">
                      <a16:colId xmlns:a16="http://schemas.microsoft.com/office/drawing/2014/main" val="2039884140"/>
                    </a:ext>
                  </a:extLst>
                </a:gridCol>
                <a:gridCol w="7751449">
                  <a:extLst>
                    <a:ext uri="{9D8B030D-6E8A-4147-A177-3AD203B41FA5}">
                      <a16:colId xmlns:a16="http://schemas.microsoft.com/office/drawing/2014/main" val="1736403730"/>
                    </a:ext>
                  </a:extLst>
                </a:gridCol>
                <a:gridCol w="3817268">
                  <a:extLst>
                    <a:ext uri="{9D8B030D-6E8A-4147-A177-3AD203B41FA5}">
                      <a16:colId xmlns:a16="http://schemas.microsoft.com/office/drawing/2014/main" val="1748886038"/>
                    </a:ext>
                  </a:extLst>
                </a:gridCol>
              </a:tblGrid>
              <a:tr h="647618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 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 (km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087536"/>
                  </a:ext>
                </a:extLst>
              </a:tr>
              <a:tr h="518094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100.965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736443"/>
                  </a:ext>
                </a:extLst>
              </a:tr>
              <a:tr h="518094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14.860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387915"/>
                  </a:ext>
                </a:extLst>
              </a:tr>
              <a:tr h="518094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51.513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355272"/>
                  </a:ext>
                </a:extLst>
              </a:tr>
              <a:tr h="518094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Duyên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44.254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449053"/>
                  </a:ext>
                </a:extLst>
              </a:tr>
              <a:tr h="518094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54.475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679076"/>
                  </a:ext>
                </a:extLst>
              </a:tr>
              <a:tr h="518094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23.550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751631"/>
                  </a:ext>
                </a:extLst>
              </a:tr>
              <a:tr h="518094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Cửu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39.734</a:t>
                      </a: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78837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6A6B750-50AB-4859-9415-6798F2776EE2}"/>
              </a:ext>
            </a:extLst>
          </p:cNvPr>
          <p:cNvSpPr txBox="1"/>
          <p:nvPr/>
        </p:nvSpPr>
        <p:spPr>
          <a:xfrm>
            <a:off x="2544535" y="2044880"/>
            <a:ext cx="857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BSL: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DD5C37-374D-41ED-967A-F4DF20809EBC}"/>
              </a:ext>
            </a:extLst>
          </p:cNvPr>
          <p:cNvSpPr txBox="1"/>
          <p:nvPr/>
        </p:nvSpPr>
        <p:spPr>
          <a:xfrm>
            <a:off x="114300" y="146957"/>
            <a:ext cx="11870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BSL,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3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A00B1E-A4CD-489B-8476-9689E09F838E}"/>
              </a:ext>
            </a:extLst>
          </p:cNvPr>
          <p:cNvSpPr txBox="1"/>
          <p:nvPr/>
        </p:nvSpPr>
        <p:spPr>
          <a:xfrm>
            <a:off x="2906486" y="293914"/>
            <a:ext cx="1022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VÙNG ĐÔNG NAM BỘ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D7E0-C03E-48B6-9000-BC22061140CD}"/>
              </a:ext>
            </a:extLst>
          </p:cNvPr>
          <p:cNvSpPr txBox="1"/>
          <p:nvPr/>
        </p:nvSpPr>
        <p:spPr>
          <a:xfrm>
            <a:off x="408214" y="1059830"/>
            <a:ext cx="940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I. </a:t>
            </a:r>
            <a:r>
              <a:rPr lang="en-US" sz="2800" b="1" dirty="0" err="1"/>
              <a:t>Vị</a:t>
            </a:r>
            <a:r>
              <a:rPr lang="en-US" sz="2800" b="1" dirty="0"/>
              <a:t> </a:t>
            </a:r>
            <a:r>
              <a:rPr lang="en-US" sz="2800" b="1" dirty="0" err="1"/>
              <a:t>trí</a:t>
            </a:r>
            <a:r>
              <a:rPr lang="en-US" sz="2800" b="1" dirty="0"/>
              <a:t> </a:t>
            </a:r>
            <a:r>
              <a:rPr lang="en-US" sz="2800" b="1" dirty="0" err="1"/>
              <a:t>địa</a:t>
            </a:r>
            <a:r>
              <a:rPr lang="en-US" sz="2800" b="1" dirty="0"/>
              <a:t> </a:t>
            </a:r>
            <a:r>
              <a:rPr lang="en-US" sz="2800" b="1" dirty="0" err="1"/>
              <a:t>lí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giới</a:t>
            </a:r>
            <a:r>
              <a:rPr lang="en-US" sz="2800" b="1" dirty="0"/>
              <a:t> </a:t>
            </a:r>
            <a:r>
              <a:rPr lang="en-US" sz="2800" b="1" dirty="0" err="1"/>
              <a:t>hạn</a:t>
            </a:r>
            <a:r>
              <a:rPr lang="en-US" sz="2800" b="1" dirty="0"/>
              <a:t> </a:t>
            </a:r>
            <a:r>
              <a:rPr lang="en-US" sz="2800" b="1" dirty="0" err="1"/>
              <a:t>lãnh</a:t>
            </a:r>
            <a:r>
              <a:rPr lang="en-US" sz="2800" b="1" dirty="0"/>
              <a:t> </a:t>
            </a:r>
            <a:r>
              <a:rPr lang="en-US" sz="2800" b="1" dirty="0" err="1"/>
              <a:t>thổ</a:t>
            </a:r>
            <a:endParaRPr lang="vi-VN" sz="2000" b="1" dirty="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EEF4674-4C44-4FD0-9E12-D1FD636F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14" y="1366709"/>
            <a:ext cx="9609364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400" b="1" dirty="0"/>
              <a:t>- </a:t>
            </a:r>
            <a:r>
              <a:rPr lang="en-US" altLang="vi-VN" sz="2400" b="1" dirty="0" err="1"/>
              <a:t>Cầu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endParaRPr lang="en-US" altLang="vi-VN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185244-7769-4889-9BE7-111F01325DE0}"/>
              </a:ext>
            </a:extLst>
          </p:cNvPr>
          <p:cNvSpPr txBox="1"/>
          <p:nvPr/>
        </p:nvSpPr>
        <p:spPr>
          <a:xfrm>
            <a:off x="408214" y="1943990"/>
            <a:ext cx="7780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/>
              <a:t>- </a:t>
            </a:r>
            <a:r>
              <a:rPr lang="vi-VN" sz="2000" b="1" dirty="0" err="1"/>
              <a:t>Thành</a:t>
            </a:r>
            <a:r>
              <a:rPr lang="vi-VN" sz="2000" b="1" dirty="0"/>
              <a:t> </a:t>
            </a:r>
            <a:r>
              <a:rPr lang="vi-VN" sz="2000" b="1" dirty="0" err="1"/>
              <a:t>phố</a:t>
            </a:r>
            <a:r>
              <a:rPr lang="vi-VN" sz="2000" b="1" dirty="0"/>
              <a:t> </a:t>
            </a:r>
            <a:r>
              <a:rPr lang="vi-VN" sz="2000" b="1" dirty="0" err="1"/>
              <a:t>Hồ</a:t>
            </a:r>
            <a:r>
              <a:rPr lang="vi-VN" sz="2000" b="1" dirty="0"/>
              <a:t> </a:t>
            </a:r>
            <a:r>
              <a:rPr lang="vi-VN" sz="2000" b="1" dirty="0" err="1"/>
              <a:t>Chí</a:t>
            </a:r>
            <a:r>
              <a:rPr lang="vi-VN" sz="2000" b="1" dirty="0"/>
              <a:t> Minh </a:t>
            </a:r>
            <a:r>
              <a:rPr lang="vi-VN" sz="2000" b="1" dirty="0" err="1"/>
              <a:t>có</a:t>
            </a:r>
            <a:r>
              <a:rPr lang="vi-VN" sz="2000" b="1" dirty="0"/>
              <a:t> </a:t>
            </a:r>
            <a:r>
              <a:rPr lang="vi-VN" sz="2000" b="1" dirty="0" err="1"/>
              <a:t>vị</a:t>
            </a:r>
            <a:r>
              <a:rPr lang="vi-VN" sz="2000" b="1" dirty="0"/>
              <a:t> </a:t>
            </a:r>
            <a:r>
              <a:rPr lang="vi-VN" sz="2000" b="1" dirty="0" err="1"/>
              <a:t>trí</a:t>
            </a:r>
            <a:r>
              <a:rPr lang="vi-VN" sz="2000" b="1" dirty="0"/>
              <a:t> </a:t>
            </a:r>
            <a:r>
              <a:rPr lang="vi-VN" sz="2000" b="1" dirty="0" err="1"/>
              <a:t>đặc</a:t>
            </a:r>
            <a:r>
              <a:rPr lang="vi-VN" sz="2000" b="1" dirty="0"/>
              <a:t> </a:t>
            </a:r>
            <a:r>
              <a:rPr lang="vi-VN" sz="2000" b="1" dirty="0" err="1"/>
              <a:t>biệt</a:t>
            </a:r>
            <a:r>
              <a:rPr lang="vi-VN" sz="2000" b="1" dirty="0"/>
              <a:t> quan </a:t>
            </a:r>
            <a:r>
              <a:rPr lang="vi-VN" sz="2000" b="1" dirty="0" err="1"/>
              <a:t>trọng</a:t>
            </a:r>
            <a:endParaRPr lang="vi-VN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DCA3F-AADA-475A-BE6E-AC5342552721}"/>
              </a:ext>
            </a:extLst>
          </p:cNvPr>
          <p:cNvSpPr txBox="1"/>
          <p:nvPr/>
        </p:nvSpPr>
        <p:spPr>
          <a:xfrm>
            <a:off x="408214" y="2344100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23.550km</a:t>
            </a:r>
            <a:r>
              <a:rPr lang="en-US" sz="2400" b="1" strike="sng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(7%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8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>
            <a:extLst>
              <a:ext uri="{FF2B5EF4-FFF2-40B4-BE49-F238E27FC236}">
                <a16:creationId xmlns:a16="http://schemas.microsoft.com/office/drawing/2014/main" id="{DEA167CF-0D04-4A64-B0A1-4ED89D1B09D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2416524"/>
            <a:ext cx="12191999" cy="4078149"/>
            <a:chOff x="204" y="821"/>
            <a:chExt cx="5398" cy="2254"/>
          </a:xfrm>
        </p:grpSpPr>
        <p:cxnSp>
          <p:nvCxnSpPr>
            <p:cNvPr id="2052" name="_s2052">
              <a:extLst>
                <a:ext uri="{FF2B5EF4-FFF2-40B4-BE49-F238E27FC236}">
                  <a16:creationId xmlns:a16="http://schemas.microsoft.com/office/drawing/2014/main" id="{A418CE14-C7FD-4A73-851B-0DEC83F495A6}"/>
                </a:ext>
              </a:extLst>
            </p:cNvPr>
            <p:cNvCxnSpPr>
              <a:cxnSpLocks noChangeShapeType="1"/>
              <a:stCxn id="10" idx="0"/>
              <a:endCxn id="3" idx="2"/>
            </p:cNvCxnSpPr>
            <p:nvPr/>
          </p:nvCxnSpPr>
          <p:spPr bwMode="auto">
            <a:xfrm rot="16200000" flipV="1">
              <a:off x="4020" y="229"/>
              <a:ext cx="142" cy="2157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>
              <a:extLst>
                <a:ext uri="{FF2B5EF4-FFF2-40B4-BE49-F238E27FC236}">
                  <a16:creationId xmlns:a16="http://schemas.microsoft.com/office/drawing/2014/main" id="{C4228FBC-C337-4027-905A-986ECDB0516A}"/>
                </a:ext>
              </a:extLst>
            </p:cNvPr>
            <p:cNvCxnSpPr>
              <a:cxnSpLocks noChangeShapeType="1"/>
              <a:stCxn id="9" idx="0"/>
              <a:endCxn id="3" idx="2"/>
            </p:cNvCxnSpPr>
            <p:nvPr/>
          </p:nvCxnSpPr>
          <p:spPr bwMode="auto">
            <a:xfrm rot="16200000" flipV="1">
              <a:off x="3566" y="684"/>
              <a:ext cx="142" cy="1249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>
              <a:extLst>
                <a:ext uri="{FF2B5EF4-FFF2-40B4-BE49-F238E27FC236}">
                  <a16:creationId xmlns:a16="http://schemas.microsoft.com/office/drawing/2014/main" id="{38988214-E0E9-4554-BEBF-E9EC24FAE498}"/>
                </a:ext>
              </a:extLst>
            </p:cNvPr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16200000" flipV="1">
              <a:off x="3113" y="1137"/>
              <a:ext cx="142" cy="342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>
              <a:extLst>
                <a:ext uri="{FF2B5EF4-FFF2-40B4-BE49-F238E27FC236}">
                  <a16:creationId xmlns:a16="http://schemas.microsoft.com/office/drawing/2014/main" id="{9AA66673-E42A-4733-BECD-3ED27096970D}"/>
                </a:ext>
              </a:extLst>
            </p:cNvPr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 flipV="1">
              <a:off x="2661" y="1027"/>
              <a:ext cx="142" cy="561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_s2056">
              <a:extLst>
                <a:ext uri="{FF2B5EF4-FFF2-40B4-BE49-F238E27FC236}">
                  <a16:creationId xmlns:a16="http://schemas.microsoft.com/office/drawing/2014/main" id="{536AB8E1-C08F-4B76-BDAE-C369293F0C3C}"/>
                </a:ext>
              </a:extLst>
            </p:cNvPr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 flipV="1">
              <a:off x="2208" y="574"/>
              <a:ext cx="142" cy="1467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" name="_s2057">
              <a:extLst>
                <a:ext uri="{FF2B5EF4-FFF2-40B4-BE49-F238E27FC236}">
                  <a16:creationId xmlns:a16="http://schemas.microsoft.com/office/drawing/2014/main" id="{1F467EFF-78B1-4B67-BD27-FF4FA2C6327D}"/>
                </a:ext>
              </a:extLst>
            </p:cNvPr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1753" y="120"/>
              <a:ext cx="142" cy="2376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8">
              <a:extLst>
                <a:ext uri="{FF2B5EF4-FFF2-40B4-BE49-F238E27FC236}">
                  <a16:creationId xmlns:a16="http://schemas.microsoft.com/office/drawing/2014/main" id="{4C865288-753F-4725-8392-153F5AC7F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821"/>
              <a:ext cx="3985" cy="416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none" lIns="14799" tIns="7399" rIns="14799" bIns="73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thiên</a:t>
              </a: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endParaRPr kumimoji="0" lang="en-US" altLang="vi-V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_s2059">
              <a:extLst>
                <a:ext uri="{FF2B5EF4-FFF2-40B4-BE49-F238E27FC236}">
                  <a16:creationId xmlns:a16="http://schemas.microsoft.com/office/drawing/2014/main" id="{291B8379-5188-44AE-8E30-C4C528AB5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379"/>
              <a:ext cx="865" cy="169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14799" tIns="7399" rIns="14799" bIns="73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4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kumimoji="0" lang="en-US" altLang="vi-VN" sz="24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bazan</a:t>
              </a:r>
              <a:endParaRPr kumimoji="0" lang="en-US" altLang="vi-VN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mỡ</a:t>
              </a: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4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kumimoji="0" lang="en-US" altLang="vi-VN" sz="24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xám</a:t>
              </a:r>
              <a:endParaRPr kumimoji="0" lang="en-US" altLang="vi-VN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bạc</a:t>
              </a: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4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kumimoji="0" lang="en-US" altLang="vi-VN" sz="24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kumimoji="0" lang="en-US" altLang="vi-VN" sz="24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sa</a:t>
              </a:r>
              <a:endParaRPr kumimoji="0" lang="en-US" altLang="vi-VN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endParaRPr kumimoji="0" lang="en-US" alt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_s2060">
              <a:extLst>
                <a:ext uri="{FF2B5EF4-FFF2-40B4-BE49-F238E27FC236}">
                  <a16:creationId xmlns:a16="http://schemas.microsoft.com/office/drawing/2014/main" id="{DFBD26F2-09E0-4E96-9877-A01745D59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379"/>
              <a:ext cx="868" cy="169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14799" tIns="7399" rIns="14799" bIns="73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4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Khí</a:t>
              </a:r>
              <a:r>
                <a:rPr kumimoji="0" lang="en-US" altLang="vi-VN" sz="24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hậu</a:t>
              </a:r>
              <a:endParaRPr kumimoji="0" lang="en-US" altLang="vi-VN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cận</a:t>
              </a:r>
              <a:endParaRPr kumimoji="0" lang="en-US" alt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xích</a:t>
              </a: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đạo</a:t>
              </a:r>
              <a:endParaRPr kumimoji="0" lang="en-US" altLang="vi-VN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_s2061">
              <a:extLst>
                <a:ext uri="{FF2B5EF4-FFF2-40B4-BE49-F238E27FC236}">
                  <a16:creationId xmlns:a16="http://schemas.microsoft.com/office/drawing/2014/main" id="{C574638C-BEE3-4D78-A05D-7E39EA3B6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1379"/>
              <a:ext cx="861" cy="169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14799" tIns="7399" rIns="14799" bIns="73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4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Tiềm</a:t>
              </a:r>
              <a:r>
                <a:rPr kumimoji="0" lang="en-US" altLang="vi-VN" sz="24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endParaRPr kumimoji="0" lang="en-US" altLang="vi-VN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4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r>
                <a:rPr kumimoji="0" lang="en-US" altLang="vi-VN" sz="24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endParaRPr kumimoji="0" lang="en-US" altLang="vi-VN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4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endParaRPr kumimoji="0" lang="en-US" alt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Nai</a:t>
              </a:r>
              <a:r>
                <a:rPr kumimoji="0" lang="en-US" altLang="vi-VN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en-US" altLang="vi-V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_s2062">
              <a:extLst>
                <a:ext uri="{FF2B5EF4-FFF2-40B4-BE49-F238E27FC236}">
                  <a16:creationId xmlns:a16="http://schemas.microsoft.com/office/drawing/2014/main" id="{150D94A0-B0AA-4330-BC67-93A7BCBA3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" y="1379"/>
              <a:ext cx="861" cy="169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14799" tIns="7399" rIns="14799" bIns="73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Tiềm</a:t>
              </a:r>
              <a:r>
                <a:rPr kumimoji="0" lang="en-US" altLang="vi-VN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endParaRPr kumimoji="0" lang="en-US" altLang="vi-VN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lâm</a:t>
              </a:r>
              <a:r>
                <a:rPr kumimoji="0" lang="en-US" altLang="vi-VN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nghiệp</a:t>
              </a:r>
              <a:endParaRPr kumimoji="0" lang="en-US" altLang="vi-VN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endParaRPr kumimoji="0" lang="en-US" alt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thật</a:t>
              </a:r>
              <a:r>
                <a:rPr kumimoji="0" lang="en-US" altLang="vi-VN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endParaRPr kumimoji="0" lang="en-US" alt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cc </a:t>
              </a: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gỗ</a:t>
              </a:r>
              <a:r>
                <a:rPr kumimoji="0" lang="en-US" altLang="vi-VN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củi</a:t>
              </a:r>
              <a:endParaRPr kumimoji="0" lang="en-US" alt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kumimoji="0" lang="en-US" altLang="vi-VN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TP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Long 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vi-VN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vườn</a:t>
              </a:r>
              <a:endParaRPr kumimoji="0" lang="en-US" alt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kumimoji="0" lang="en-US" altLang="vi-VN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endParaRPr kumimoji="0" lang="en-US" alt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Cát</a:t>
              </a:r>
              <a:r>
                <a:rPr kumimoji="0" lang="en-US" altLang="vi-VN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Tiên</a:t>
              </a:r>
              <a:endParaRPr kumimoji="0" lang="en-US" alt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nổi</a:t>
              </a:r>
              <a:r>
                <a:rPr kumimoji="0" lang="en-US" altLang="vi-VN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endParaRPr kumimoji="0" lang="en-US" alt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_s2063">
              <a:extLst>
                <a:ext uri="{FF2B5EF4-FFF2-40B4-BE49-F238E27FC236}">
                  <a16:creationId xmlns:a16="http://schemas.microsoft.com/office/drawing/2014/main" id="{D4C0F23E-8C91-4050-9AC4-7AC1A0342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" y="1379"/>
              <a:ext cx="868" cy="169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16628" tIns="8315" rIns="16628" bIns="831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Tiềm</a:t>
              </a:r>
              <a:r>
                <a:rPr kumimoji="0" lang="en-US" altLang="vi-VN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endParaRPr kumimoji="0" lang="en-US" altLang="vi-VN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endParaRPr kumimoji="0" lang="en-US" alt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kumimoji="0" lang="en-US" altLang="vi-VN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endParaRPr kumimoji="0" lang="en-US" alt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kumimoji="0" lang="en-US" altLang="vi-VN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endParaRPr kumimoji="0" lang="en-US" alt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vi-VN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ĐKTL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altLang="vi-VN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kumimoji="0" lang="en-US" altLang="vi-VN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endParaRPr kumimoji="0" lang="en-US" alt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Cảng</a:t>
              </a:r>
              <a:endParaRPr kumimoji="0" lang="en-US" alt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vi-VN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vi-VN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ừng</a:t>
              </a:r>
              <a:r>
                <a:rPr lang="en-US" altLang="vi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ngập</a:t>
              </a:r>
              <a:r>
                <a:rPr lang="en-US" altLang="vi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mặn</a:t>
              </a:r>
              <a:endParaRPr kumimoji="0" lang="en-US" alt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altLang="vi-VN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nuôi</a:t>
              </a:r>
              <a:r>
                <a:rPr kumimoji="0" lang="en-US" altLang="vi-VN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endParaRPr kumimoji="0" lang="en-US" alt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r>
                <a:rPr kumimoji="0" lang="en-US" altLang="vi-VN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endParaRPr kumimoji="0" lang="en-US" altLang="vi-VN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_s2064">
              <a:extLst>
                <a:ext uri="{FF2B5EF4-FFF2-40B4-BE49-F238E27FC236}">
                  <a16:creationId xmlns:a16="http://schemas.microsoft.com/office/drawing/2014/main" id="{F7B45A2B-4C23-498A-8648-394D6BFBE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7" y="1379"/>
              <a:ext cx="865" cy="169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21047" tIns="10525" rIns="21047" bIns="1052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0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Khoáng</a:t>
              </a:r>
              <a:r>
                <a:rPr kumimoji="0" lang="en-US" altLang="vi-VN" sz="20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0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endParaRPr kumimoji="0" lang="en-US" alt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</a:t>
              </a: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khí</a:t>
              </a:r>
              <a:endParaRPr kumimoji="0" lang="en-US" alt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sét</a:t>
              </a:r>
              <a:endParaRPr kumimoji="0" lang="en-US" altLang="vi-V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vi-V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Cao </a:t>
              </a:r>
              <a:r>
                <a:rPr kumimoji="0" lang="en-US" altLang="vi-VN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lanh</a:t>
              </a:r>
              <a:endParaRPr kumimoji="0" lang="en-US" altLang="vi-VN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7">
              <a:extLst>
                <a:ext uri="{FF2B5EF4-FFF2-40B4-BE49-F238E27FC236}">
                  <a16:creationId xmlns:a16="http://schemas.microsoft.com/office/drawing/2014/main" id="{74694798-BF67-48EE-B892-F3B8A0D714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344"/>
              <a:ext cx="1" cy="1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038D267D-D4EC-4618-A937-9CCBA5713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8" y="1344"/>
              <a:ext cx="1" cy="1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08FC5C90-A621-4C8E-BCB7-201ACC5A9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" y="1344"/>
              <a:ext cx="1" cy="1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" name="Line 20">
              <a:extLst>
                <a:ext uri="{FF2B5EF4-FFF2-40B4-BE49-F238E27FC236}">
                  <a16:creationId xmlns:a16="http://schemas.microsoft.com/office/drawing/2014/main" id="{13DD0CFA-97E4-4858-8F75-F27DC3215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8" y="1344"/>
              <a:ext cx="1" cy="1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Line 21">
              <a:extLst>
                <a:ext uri="{FF2B5EF4-FFF2-40B4-BE49-F238E27FC236}">
                  <a16:creationId xmlns:a16="http://schemas.microsoft.com/office/drawing/2014/main" id="{1213DABD-721B-4797-857A-A3CAB322C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5" y="1344"/>
              <a:ext cx="1" cy="1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" name="Line 22">
              <a:extLst>
                <a:ext uri="{FF2B5EF4-FFF2-40B4-BE49-F238E27FC236}">
                  <a16:creationId xmlns:a16="http://schemas.microsoft.com/office/drawing/2014/main" id="{CD827189-90F3-40F7-936A-38D7AB386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2" y="1344"/>
              <a:ext cx="1" cy="1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" name="Line 23">
              <a:extLst>
                <a:ext uri="{FF2B5EF4-FFF2-40B4-BE49-F238E27FC236}">
                  <a16:creationId xmlns:a16="http://schemas.microsoft.com/office/drawing/2014/main" id="{2F18F45F-D5A7-4FE6-BCAE-A3F30B2AC7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8" y="1324"/>
              <a:ext cx="1" cy="1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CC98E91-EC08-40A5-8C1B-4D5B606FCCD6}"/>
              </a:ext>
            </a:extLst>
          </p:cNvPr>
          <p:cNvSpPr txBox="1"/>
          <p:nvPr/>
        </p:nvSpPr>
        <p:spPr>
          <a:xfrm>
            <a:off x="522513" y="228600"/>
            <a:ext cx="1125767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A00B1E-A4CD-489B-8476-9689E09F838E}"/>
              </a:ext>
            </a:extLst>
          </p:cNvPr>
          <p:cNvSpPr txBox="1"/>
          <p:nvPr/>
        </p:nvSpPr>
        <p:spPr>
          <a:xfrm>
            <a:off x="2906486" y="293914"/>
            <a:ext cx="1022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VÙNG ĐÔNG NAM BỘ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4D7E0-C03E-48B6-9000-BC22061140CD}"/>
              </a:ext>
            </a:extLst>
          </p:cNvPr>
          <p:cNvSpPr txBox="1"/>
          <p:nvPr/>
        </p:nvSpPr>
        <p:spPr>
          <a:xfrm>
            <a:off x="408214" y="1033325"/>
            <a:ext cx="940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endParaRPr lang="vi-V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EEF4674-4C44-4FD0-9E12-D1FD636F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14" y="1293534"/>
            <a:ext cx="9609364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400" b="1" u="sng" dirty="0"/>
              <a:t>II. </a:t>
            </a:r>
            <a:r>
              <a:rPr lang="en-US" altLang="vi-VN" sz="2400" b="1" u="sng" dirty="0" err="1"/>
              <a:t>Điều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kiện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tự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nhiên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và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tài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nguyên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thiên</a:t>
            </a:r>
            <a:r>
              <a:rPr lang="en-US" altLang="vi-VN" sz="2400" b="1" u="sng" dirty="0"/>
              <a:t> </a:t>
            </a:r>
            <a:r>
              <a:rPr lang="en-US" altLang="vi-VN" sz="2400" b="1" u="sng" dirty="0" err="1"/>
              <a:t>nhiên</a:t>
            </a:r>
            <a:endParaRPr lang="en-US" altLang="vi-VN" sz="2400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2E1DB-9986-40CD-9582-EB0734BC67F3}"/>
              </a:ext>
            </a:extLst>
          </p:cNvPr>
          <p:cNvSpPr txBox="1"/>
          <p:nvPr/>
        </p:nvSpPr>
        <p:spPr>
          <a:xfrm>
            <a:off x="647700" y="1770905"/>
            <a:ext cx="1000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 </a:t>
            </a:r>
            <a:r>
              <a:rPr lang="en-US" sz="2400" b="1" dirty="0" err="1"/>
              <a:t>Tạo</a:t>
            </a:r>
            <a:r>
              <a:rPr lang="en-US" sz="2400" b="1" dirty="0"/>
              <a:t> </a:t>
            </a:r>
            <a:r>
              <a:rPr lang="en-US" sz="2400" b="1" dirty="0" err="1"/>
              <a:t>điều</a:t>
            </a:r>
            <a:r>
              <a:rPr lang="en-US" sz="2400" b="1" dirty="0"/>
              <a:t> </a:t>
            </a:r>
            <a:r>
              <a:rPr lang="en-US" sz="2400" b="1" dirty="0" err="1"/>
              <a:t>kiện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ngành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 </a:t>
            </a:r>
            <a:r>
              <a:rPr lang="en-US" sz="2400" b="1" dirty="0" err="1"/>
              <a:t>tế</a:t>
            </a:r>
            <a:r>
              <a:rPr lang="en-US" sz="2400" b="1" dirty="0"/>
              <a:t> ở </a:t>
            </a:r>
            <a:r>
              <a:rPr lang="en-US" sz="2400" b="1" dirty="0" err="1"/>
              <a:t>Đông</a:t>
            </a:r>
            <a:r>
              <a:rPr lang="en-US" sz="2400" b="1" dirty="0"/>
              <a:t> Nam </a:t>
            </a:r>
            <a:r>
              <a:rPr lang="en-US" sz="2400" b="1" dirty="0" err="1"/>
              <a:t>Bộ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điều</a:t>
            </a:r>
            <a:r>
              <a:rPr lang="en-US" sz="2400" b="1" dirty="0"/>
              <a:t> </a:t>
            </a:r>
            <a:r>
              <a:rPr lang="en-US" sz="2400" b="1" dirty="0" err="1"/>
              <a:t>kiện</a:t>
            </a:r>
            <a:r>
              <a:rPr lang="en-US" sz="2400" b="1" dirty="0"/>
              <a:t> </a:t>
            </a:r>
            <a:r>
              <a:rPr lang="en-US" sz="2400" b="1" dirty="0" err="1"/>
              <a:t>phát</a:t>
            </a:r>
            <a:r>
              <a:rPr lang="en-US" sz="2400" b="1" dirty="0"/>
              <a:t> </a:t>
            </a:r>
            <a:r>
              <a:rPr lang="en-US" sz="2400" b="1" dirty="0" err="1"/>
              <a:t>triển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3646566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2794</Words>
  <Application>Microsoft Office PowerPoint</Application>
  <PresentationFormat>Widescreen</PresentationFormat>
  <Paragraphs>381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.VnArial</vt:lpstr>
      <vt:lpstr>.VnTime</vt:lpstr>
      <vt:lpstr>Arial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Tại sao ngành công nghiệp ở Đông Nam Bộ lại phát triển nhanh như vậy? </vt:lpstr>
      <vt:lpstr> Nêu một số khó khăn trong quá trình phát triển của ngành công nghiệp?</vt:lpstr>
      <vt:lpstr>PowerPoint Presentation</vt:lpstr>
      <vt:lpstr>PowerPoint Presentation</vt:lpstr>
      <vt:lpstr>PowerPoint Presentation</vt:lpstr>
      <vt:lpstr>PowerPoint Presentation</vt:lpstr>
      <vt:lpstr>? Cây cao su  được trồng nhiều nhất ở Đông Nam Bộ vì: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Bảng 33.2. Một số chỉ tiêu của vùng kinh tế trọng điểm phía Nam so với cả nước năm 2002 (cả nước =100%)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Life</dc:creator>
  <cp:lastModifiedBy>My Life</cp:lastModifiedBy>
  <cp:revision>77</cp:revision>
  <cp:lastPrinted>2020-04-07T11:32:32Z</cp:lastPrinted>
  <dcterms:created xsi:type="dcterms:W3CDTF">2020-04-07T02:50:35Z</dcterms:created>
  <dcterms:modified xsi:type="dcterms:W3CDTF">2020-04-08T10:20:43Z</dcterms:modified>
</cp:coreProperties>
</file>